
<file path=[Content_Types].xml><?xml version="1.0" encoding="utf-8"?>
<Types xmlns="http://schemas.openxmlformats.org/package/2006/content-types">
  <Default Extension="png" ContentType="image/png"/>
  <Default Extension="bin" ContentType="application/vnd.ms-office.activeX"/>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notesSlides/notesSlide5.xml" ContentType="application/vnd.openxmlformats-officedocument.presentationml.notesSlide+xml"/>
  <Override PartName="/ppt/activeX/activeX10.xml" ContentType="application/vnd.ms-office.activeX+xml"/>
  <Override PartName="/ppt/activeX/activeX11.xml" ContentType="application/vnd.ms-office.activeX+xml"/>
  <Override PartName="/ppt/activeX/activeX12.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7"/>
  </p:notesMasterIdLst>
  <p:sldIdLst>
    <p:sldId id="621" r:id="rId2"/>
    <p:sldId id="662" r:id="rId3"/>
    <p:sldId id="737" r:id="rId4"/>
    <p:sldId id="728" r:id="rId5"/>
    <p:sldId id="724" r:id="rId6"/>
    <p:sldId id="738" r:id="rId7"/>
    <p:sldId id="741" r:id="rId8"/>
    <p:sldId id="746" r:id="rId9"/>
    <p:sldId id="747" r:id="rId10"/>
    <p:sldId id="745" r:id="rId11"/>
    <p:sldId id="718" r:id="rId12"/>
    <p:sldId id="721" r:id="rId13"/>
    <p:sldId id="722" r:id="rId14"/>
    <p:sldId id="743" r:id="rId15"/>
    <p:sldId id="744" r:id="rId16"/>
    <p:sldId id="719" r:id="rId17"/>
    <p:sldId id="673" r:id="rId18"/>
    <p:sldId id="675" r:id="rId19"/>
    <p:sldId id="656" r:id="rId20"/>
    <p:sldId id="739" r:id="rId21"/>
    <p:sldId id="725" r:id="rId22"/>
    <p:sldId id="726" r:id="rId23"/>
    <p:sldId id="740" r:id="rId24"/>
    <p:sldId id="730" r:id="rId25"/>
    <p:sldId id="666" r:id="rId26"/>
    <p:sldId id="732" r:id="rId27"/>
    <p:sldId id="676" r:id="rId28"/>
    <p:sldId id="677" r:id="rId29"/>
    <p:sldId id="681" r:id="rId30"/>
    <p:sldId id="678" r:id="rId31"/>
    <p:sldId id="679" r:id="rId32"/>
    <p:sldId id="680" r:id="rId33"/>
    <p:sldId id="683" r:id="rId34"/>
    <p:sldId id="723" r:id="rId35"/>
    <p:sldId id="731" r:id="rId36"/>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Arial" charset="0"/>
        <a:ea typeface="宋体" pitchFamily="2" charset="-122"/>
        <a:cs typeface="+mn-cs"/>
      </a:defRPr>
    </a:lvl1pPr>
    <a:lvl2pPr marL="457161" algn="l" rtl="0" eaLnBrk="0" fontAlgn="base" hangingPunct="0">
      <a:spcBef>
        <a:spcPct val="0"/>
      </a:spcBef>
      <a:spcAft>
        <a:spcPct val="0"/>
      </a:spcAft>
      <a:defRPr sz="2400" b="1" kern="1200">
        <a:solidFill>
          <a:schemeClr val="tx1"/>
        </a:solidFill>
        <a:latin typeface="Arial" charset="0"/>
        <a:ea typeface="宋体" pitchFamily="2" charset="-122"/>
        <a:cs typeface="+mn-cs"/>
      </a:defRPr>
    </a:lvl2pPr>
    <a:lvl3pPr marL="914322" algn="l" rtl="0" eaLnBrk="0" fontAlgn="base" hangingPunct="0">
      <a:spcBef>
        <a:spcPct val="0"/>
      </a:spcBef>
      <a:spcAft>
        <a:spcPct val="0"/>
      </a:spcAft>
      <a:defRPr sz="2400" b="1" kern="1200">
        <a:solidFill>
          <a:schemeClr val="tx1"/>
        </a:solidFill>
        <a:latin typeface="Arial" charset="0"/>
        <a:ea typeface="宋体" pitchFamily="2" charset="-122"/>
        <a:cs typeface="+mn-cs"/>
      </a:defRPr>
    </a:lvl3pPr>
    <a:lvl4pPr marL="1371483" algn="l" rtl="0" eaLnBrk="0" fontAlgn="base" hangingPunct="0">
      <a:spcBef>
        <a:spcPct val="0"/>
      </a:spcBef>
      <a:spcAft>
        <a:spcPct val="0"/>
      </a:spcAft>
      <a:defRPr sz="2400" b="1" kern="1200">
        <a:solidFill>
          <a:schemeClr val="tx1"/>
        </a:solidFill>
        <a:latin typeface="Arial" charset="0"/>
        <a:ea typeface="宋体" pitchFamily="2" charset="-122"/>
        <a:cs typeface="+mn-cs"/>
      </a:defRPr>
    </a:lvl4pPr>
    <a:lvl5pPr marL="1828644" algn="l" rtl="0" eaLnBrk="0" fontAlgn="base" hangingPunct="0">
      <a:spcBef>
        <a:spcPct val="0"/>
      </a:spcBef>
      <a:spcAft>
        <a:spcPct val="0"/>
      </a:spcAft>
      <a:defRPr sz="2400" b="1" kern="1200">
        <a:solidFill>
          <a:schemeClr val="tx1"/>
        </a:solidFill>
        <a:latin typeface="Arial" charset="0"/>
        <a:ea typeface="宋体" pitchFamily="2" charset="-122"/>
        <a:cs typeface="+mn-cs"/>
      </a:defRPr>
    </a:lvl5pPr>
    <a:lvl6pPr marL="2285805" algn="l" defTabSz="914322" rtl="0" eaLnBrk="1" latinLnBrk="0" hangingPunct="1">
      <a:defRPr sz="2400" b="1" kern="1200">
        <a:solidFill>
          <a:schemeClr val="tx1"/>
        </a:solidFill>
        <a:latin typeface="Arial" charset="0"/>
        <a:ea typeface="宋体" pitchFamily="2" charset="-122"/>
        <a:cs typeface="+mn-cs"/>
      </a:defRPr>
    </a:lvl6pPr>
    <a:lvl7pPr marL="2742967" algn="l" defTabSz="914322" rtl="0" eaLnBrk="1" latinLnBrk="0" hangingPunct="1">
      <a:defRPr sz="2400" b="1" kern="1200">
        <a:solidFill>
          <a:schemeClr val="tx1"/>
        </a:solidFill>
        <a:latin typeface="Arial" charset="0"/>
        <a:ea typeface="宋体" pitchFamily="2" charset="-122"/>
        <a:cs typeface="+mn-cs"/>
      </a:defRPr>
    </a:lvl7pPr>
    <a:lvl8pPr marL="3200127" algn="l" defTabSz="914322" rtl="0" eaLnBrk="1" latinLnBrk="0" hangingPunct="1">
      <a:defRPr sz="2400" b="1" kern="1200">
        <a:solidFill>
          <a:schemeClr val="tx1"/>
        </a:solidFill>
        <a:latin typeface="Arial" charset="0"/>
        <a:ea typeface="宋体" pitchFamily="2" charset="-122"/>
        <a:cs typeface="+mn-cs"/>
      </a:defRPr>
    </a:lvl8pPr>
    <a:lvl9pPr marL="3657288" algn="l" defTabSz="914322" rtl="0" eaLnBrk="1" latinLnBrk="0" hangingPunct="1">
      <a:defRPr sz="24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0066"/>
    <a:srgbClr val="993300"/>
    <a:srgbClr val="006666"/>
    <a:srgbClr val="CCFF99"/>
    <a:srgbClr val="FFC58B"/>
    <a:srgbClr val="CC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6125" autoAdjust="0"/>
  </p:normalViewPr>
  <p:slideViewPr>
    <p:cSldViewPr>
      <p:cViewPr varScale="1">
        <p:scale>
          <a:sx n="70" d="100"/>
          <a:sy n="70" d="100"/>
        </p:scale>
        <p:origin x="1380" y="72"/>
      </p:cViewPr>
      <p:guideLst>
        <p:guide orient="horz" pos="2160"/>
        <p:guide pos="2880"/>
      </p:guideLst>
    </p:cSldViewPr>
  </p:slideViewPr>
  <p:outlineViewPr>
    <p:cViewPr>
      <p:scale>
        <a:sx n="33" d="100"/>
        <a:sy n="33" d="100"/>
      </p:scale>
      <p:origin x="0" y="217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10.xml><?xml version="1.0" encoding="utf-8"?>
<ax:ocx xmlns:ax="http://schemas.microsoft.com/office/2006/activeX" xmlns:r="http://schemas.openxmlformats.org/officeDocument/2006/relationships" ax:classid="{8BD21D10-EC42-11CE-9E0D-00AA006002F3}" ax:persistence="persistStorage" r:id="rId1"/>
</file>

<file path=ppt/activeX/activeX11.xml><?xml version="1.0" encoding="utf-8"?>
<ax:ocx xmlns:ax="http://schemas.microsoft.com/office/2006/activeX" xmlns:r="http://schemas.openxmlformats.org/officeDocument/2006/relationships" ax:classid="{8BD21D10-EC42-11CE-9E0D-00AA006002F3}" ax:persistence="persistStorage" r:id="rId1"/>
</file>

<file path=ppt/activeX/activeX12.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activeX/activeX4.xml><?xml version="1.0" encoding="utf-8"?>
<ax:ocx xmlns:ax="http://schemas.microsoft.com/office/2006/activeX" xmlns:r="http://schemas.openxmlformats.org/officeDocument/2006/relationships" ax:classid="{8BD21D10-EC42-11CE-9E0D-00AA006002F3}" ax:persistence="persistStorage" r:id="rId1"/>
</file>

<file path=ppt/activeX/activeX5.xml><?xml version="1.0" encoding="utf-8"?>
<ax:ocx xmlns:ax="http://schemas.microsoft.com/office/2006/activeX" xmlns:r="http://schemas.openxmlformats.org/officeDocument/2006/relationships" ax:classid="{8BD21D10-EC42-11CE-9E0D-00AA006002F3}" ax:persistence="persistStorage" r:id="rId1"/>
</file>

<file path=ppt/activeX/activeX6.xml><?xml version="1.0" encoding="utf-8"?>
<ax:ocx xmlns:ax="http://schemas.microsoft.com/office/2006/activeX" xmlns:r="http://schemas.openxmlformats.org/officeDocument/2006/relationships" ax:classid="{8BD21D10-EC42-11CE-9E0D-00AA006002F3}" ax:persistence="persistStorage" r:id="rId1"/>
</file>

<file path=ppt/activeX/activeX7.xml><?xml version="1.0" encoding="utf-8"?>
<ax:ocx xmlns:ax="http://schemas.microsoft.com/office/2006/activeX" xmlns:r="http://schemas.openxmlformats.org/officeDocument/2006/relationships" ax:classid="{8BD21D10-EC42-11CE-9E0D-00AA006002F3}" ax:persistence="persistStorage" r:id="rId1"/>
</file>

<file path=ppt/activeX/activeX8.xml><?xml version="1.0" encoding="utf-8"?>
<ax:ocx xmlns:ax="http://schemas.microsoft.com/office/2006/activeX" xmlns:r="http://schemas.openxmlformats.org/officeDocument/2006/relationships" ax:classid="{8BD21D10-EC42-11CE-9E0D-00AA006002F3}" ax:persistence="persistStorage" r:id="rId1"/>
</file>

<file path=ppt/activeX/activeX9.xml><?xml version="1.0" encoding="utf-8"?>
<ax:ocx xmlns:ax="http://schemas.microsoft.com/office/2006/activeX" xmlns:r="http://schemas.openxmlformats.org/officeDocument/2006/relationships" ax:classid="{8BD21D10-EC42-11CE-9E0D-00AA006002F3}" ax:persistence="persistStorage" r:id="rId1"/>
</file>

<file path=ppt/diagrams/_rels/data1.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slide" Target="../slides/slide4.xml"/><Relationship Id="rId1"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A567D-6AA6-41CE-80F0-A67D113E85B0}" type="doc">
      <dgm:prSet loTypeId="urn:microsoft.com/office/officeart/2005/8/layout/vList2" loCatId="list" qsTypeId="urn:microsoft.com/office/officeart/2005/8/quickstyle/simple1" qsCatId="simple" csTypeId="urn:microsoft.com/office/officeart/2005/8/colors/accent3_4" csCatId="accent3" phldr="1"/>
      <dgm:spPr/>
      <dgm:t>
        <a:bodyPr/>
        <a:lstStyle/>
        <a:p>
          <a:endParaRPr lang="zh-CN" altLang="en-US"/>
        </a:p>
      </dgm:t>
    </dgm:pt>
    <dgm:pt modelId="{C6547EF9-281F-43F4-AD94-982E7245BB50}">
      <dgm:prSet custT="1"/>
      <dgm:spPr/>
      <dgm:t>
        <a:bodyPr/>
        <a:lstStyle/>
        <a:p>
          <a:pPr rtl="0"/>
          <a:r>
            <a:rPr lang="en-US" sz="2300" b="1" dirty="0" smtClean="0">
              <a:latin typeface="微软雅黑" panose="020B0503020204020204" pitchFamily="34" charset="-122"/>
              <a:ea typeface="微软雅黑" panose="020B0503020204020204" pitchFamily="34" charset="-122"/>
              <a:hlinkClick xmlns:r="http://schemas.openxmlformats.org/officeDocument/2006/relationships" r:id="rId1" action="ppaction://hlinksldjump"/>
            </a:rPr>
            <a:t>JSP</a:t>
          </a:r>
          <a:r>
            <a:rPr lang="zh-CN" sz="2300" b="1" dirty="0" smtClean="0">
              <a:latin typeface="微软雅黑" panose="020B0503020204020204" pitchFamily="34" charset="-122"/>
              <a:ea typeface="微软雅黑" panose="020B0503020204020204" pitchFamily="34" charset="-122"/>
              <a:hlinkClick xmlns:r="http://schemas.openxmlformats.org/officeDocument/2006/relationships" r:id="rId1" action="ppaction://hlinksldjump"/>
            </a:rPr>
            <a:t>九大内置对象</a:t>
          </a:r>
          <a:endParaRPr lang="zh-CN" sz="2300" baseline="0" dirty="0">
            <a:latin typeface="微软雅黑" panose="020B0503020204020204" pitchFamily="34" charset="-122"/>
            <a:ea typeface="微软雅黑" panose="020B0503020204020204" pitchFamily="34" charset="-122"/>
          </a:endParaRPr>
        </a:p>
      </dgm:t>
    </dgm:pt>
    <dgm:pt modelId="{30DA246E-DE66-42B1-8EA2-319F406CA8C4}" type="parTrans" cxnId="{5C90B211-7E40-45C2-8074-8797AEDB037F}">
      <dgm:prSet/>
      <dgm:spPr/>
      <dgm:t>
        <a:bodyPr/>
        <a:lstStyle/>
        <a:p>
          <a:endParaRPr lang="zh-CN" altLang="en-US" sz="2300" baseline="0">
            <a:latin typeface="微软雅黑" panose="020B0503020204020204" pitchFamily="34" charset="-122"/>
            <a:ea typeface="微软雅黑" panose="020B0503020204020204" pitchFamily="34" charset="-122"/>
          </a:endParaRPr>
        </a:p>
      </dgm:t>
    </dgm:pt>
    <dgm:pt modelId="{E7D42553-E56E-40FA-AC41-B7C80D41E9DF}" type="sibTrans" cxnId="{5C90B211-7E40-45C2-8074-8797AEDB037F}">
      <dgm:prSet/>
      <dgm:spPr/>
      <dgm:t>
        <a:bodyPr/>
        <a:lstStyle/>
        <a:p>
          <a:endParaRPr lang="zh-CN" altLang="en-US" sz="2300" baseline="0">
            <a:latin typeface="微软雅黑" panose="020B0503020204020204" pitchFamily="34" charset="-122"/>
            <a:ea typeface="微软雅黑" panose="020B0503020204020204" pitchFamily="34" charset="-122"/>
          </a:endParaRPr>
        </a:p>
      </dgm:t>
    </dgm:pt>
    <dgm:pt modelId="{0BC5EAB9-A5E2-44BD-9974-17211B7571F5}">
      <dgm:prSet custT="1"/>
      <dgm:spPr/>
      <dgm:t>
        <a:bodyPr/>
        <a:lstStyle/>
        <a:p>
          <a:pPr rtl="0"/>
          <a:r>
            <a:rPr lang="en-US" sz="2300" b="1" dirty="0" smtClean="0">
              <a:latin typeface="微软雅黑" panose="020B0503020204020204" pitchFamily="34" charset="-122"/>
              <a:ea typeface="微软雅黑" panose="020B0503020204020204" pitchFamily="34" charset="-122"/>
              <a:hlinkClick xmlns:r="http://schemas.openxmlformats.org/officeDocument/2006/relationships" r:id="rId2" action="ppaction://hlinksldjump"/>
            </a:rPr>
            <a:t>request</a:t>
          </a:r>
          <a:r>
            <a:rPr lang="zh-CN" sz="2300" b="1" dirty="0" smtClean="0">
              <a:latin typeface="微软雅黑" panose="020B0503020204020204" pitchFamily="34" charset="-122"/>
              <a:ea typeface="微软雅黑" panose="020B0503020204020204" pitchFamily="34" charset="-122"/>
              <a:hlinkClick xmlns:r="http://schemas.openxmlformats.org/officeDocument/2006/relationships" r:id="rId2" action="ppaction://hlinksldjump"/>
            </a:rPr>
            <a:t>与</a:t>
          </a:r>
          <a:r>
            <a:rPr lang="en-US" sz="2300" b="1" dirty="0" smtClean="0">
              <a:latin typeface="微软雅黑" panose="020B0503020204020204" pitchFamily="34" charset="-122"/>
              <a:ea typeface="微软雅黑" panose="020B0503020204020204" pitchFamily="34" charset="-122"/>
              <a:hlinkClick xmlns:r="http://schemas.openxmlformats.org/officeDocument/2006/relationships" r:id="rId2" action="ppaction://hlinksldjump"/>
            </a:rPr>
            <a:t>response</a:t>
          </a:r>
          <a:endParaRPr lang="zh-CN" sz="2300" dirty="0">
            <a:latin typeface="微软雅黑" panose="020B0503020204020204" pitchFamily="34" charset="-122"/>
            <a:ea typeface="微软雅黑" panose="020B0503020204020204" pitchFamily="34" charset="-122"/>
          </a:endParaRPr>
        </a:p>
      </dgm:t>
    </dgm:pt>
    <dgm:pt modelId="{35F67B76-54E2-48BA-B1BD-48DE05ECBA73}" type="parTrans" cxnId="{9C814420-CD3E-4902-A851-C93B84E5A8D9}">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91512978-B588-4E7D-B586-C25D6C6AB783}" type="sibTrans" cxnId="{9C814420-CD3E-4902-A851-C93B84E5A8D9}">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9B8998C1-1320-4289-A6C6-8E0706FC1DD8}">
      <dgm:prSet custT="1"/>
      <dgm:spPr/>
      <dgm:t>
        <a:bodyPr/>
        <a:lstStyle/>
        <a:p>
          <a:pPr rtl="0">
            <a:spcAft>
              <a:spcPts val="200"/>
            </a:spcAft>
          </a:pPr>
          <a:r>
            <a:rPr lang="en-US" sz="2000" b="0" dirty="0" smtClean="0">
              <a:latin typeface="微软雅黑" panose="020B0503020204020204" pitchFamily="34" charset="-122"/>
              <a:ea typeface="微软雅黑" panose="020B0503020204020204" pitchFamily="34" charset="-122"/>
            </a:rPr>
            <a:t>1</a:t>
          </a:r>
          <a:r>
            <a:rPr lang="zh-CN" sz="2000" b="0" dirty="0" smtClean="0">
              <a:latin typeface="微软雅黑" panose="020B0503020204020204" pitchFamily="34" charset="-122"/>
              <a:ea typeface="微软雅黑" panose="020B0503020204020204" pitchFamily="34" charset="-122"/>
            </a:rPr>
            <a:t>、</a:t>
          </a:r>
          <a:r>
            <a:rPr lang="en-US" sz="2000" b="0" dirty="0" smtClean="0">
              <a:latin typeface="微软雅黑" panose="020B0503020204020204" pitchFamily="34" charset="-122"/>
              <a:ea typeface="微软雅黑" panose="020B0503020204020204" pitchFamily="34" charset="-122"/>
            </a:rPr>
            <a:t>request</a:t>
          </a:r>
          <a:r>
            <a:rPr lang="zh-CN" sz="2000" b="0" dirty="0" smtClean="0">
              <a:latin typeface="微软雅黑" panose="020B0503020204020204" pitchFamily="34" charset="-122"/>
              <a:ea typeface="微软雅黑" panose="020B0503020204020204" pitchFamily="34" charset="-122"/>
            </a:rPr>
            <a:t>的数据格式</a:t>
          </a:r>
          <a:endParaRPr lang="zh-CN" sz="2000" b="0" dirty="0">
            <a:latin typeface="微软雅黑" panose="020B0503020204020204" pitchFamily="34" charset="-122"/>
            <a:ea typeface="微软雅黑" panose="020B0503020204020204" pitchFamily="34" charset="-122"/>
          </a:endParaRPr>
        </a:p>
      </dgm:t>
    </dgm:pt>
    <dgm:pt modelId="{CA4BDC98-6A20-4986-911D-0185395E4C68}" type="parTrans" cxnId="{0FB8C428-AF50-467C-B7FD-E60122CBBBBF}">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3FB0BF90-63B1-490D-8B4C-9B99F153BD99}" type="sibTrans" cxnId="{0FB8C428-AF50-467C-B7FD-E60122CBBBBF}">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7CC36115-A358-46BB-BED2-8F4E0CE91A28}">
      <dgm:prSet custT="1"/>
      <dgm:spPr/>
      <dgm:t>
        <a:bodyPr/>
        <a:lstStyle/>
        <a:p>
          <a:pPr rtl="0">
            <a:spcAft>
              <a:spcPts val="200"/>
            </a:spcAft>
          </a:pPr>
          <a:r>
            <a:rPr lang="en-US" sz="2000" b="0" dirty="0" smtClean="0">
              <a:latin typeface="微软雅黑" panose="020B0503020204020204" pitchFamily="34" charset="-122"/>
              <a:ea typeface="微软雅黑" panose="020B0503020204020204" pitchFamily="34" charset="-122"/>
            </a:rPr>
            <a:t>2</a:t>
          </a:r>
          <a:r>
            <a:rPr lang="zh-CN" sz="2000" b="0" dirty="0" smtClean="0">
              <a:latin typeface="微软雅黑" panose="020B0503020204020204" pitchFamily="34" charset="-122"/>
              <a:ea typeface="微软雅黑" panose="020B0503020204020204" pitchFamily="34" charset="-122"/>
            </a:rPr>
            <a:t>、</a:t>
          </a:r>
          <a:r>
            <a:rPr lang="en-US" sz="2000" b="0" dirty="0" smtClean="0">
              <a:latin typeface="微软雅黑" panose="020B0503020204020204" pitchFamily="34" charset="-122"/>
              <a:ea typeface="微软雅黑" panose="020B0503020204020204" pitchFamily="34" charset="-122"/>
            </a:rPr>
            <a:t>request</a:t>
          </a:r>
          <a:r>
            <a:rPr lang="zh-CN" sz="2000" b="0" dirty="0" smtClean="0">
              <a:latin typeface="微软雅黑" panose="020B0503020204020204" pitchFamily="34" charset="-122"/>
              <a:ea typeface="微软雅黑" panose="020B0503020204020204" pitchFamily="34" charset="-122"/>
            </a:rPr>
            <a:t>常用方法</a:t>
          </a:r>
          <a:r>
            <a:rPr lang="zh-CN" altLang="en-US" sz="2000" b="0" dirty="0" smtClean="0">
              <a:latin typeface="微软雅黑" panose="020B0503020204020204" pitchFamily="34" charset="-122"/>
              <a:ea typeface="微软雅黑" panose="020B0503020204020204" pitchFamily="34" charset="-122"/>
            </a:rPr>
            <a:t>（含：防盗链）</a:t>
          </a:r>
          <a:endParaRPr lang="zh-CN" sz="2000" b="0" dirty="0">
            <a:latin typeface="微软雅黑" panose="020B0503020204020204" pitchFamily="34" charset="-122"/>
            <a:ea typeface="微软雅黑" panose="020B0503020204020204" pitchFamily="34" charset="-122"/>
          </a:endParaRPr>
        </a:p>
      </dgm:t>
    </dgm:pt>
    <dgm:pt modelId="{6508EE8D-26A9-4F39-BED5-9B0D828D3FA9}" type="parTrans" cxnId="{4A8714D8-B827-4C6B-90AA-507F0478DB3B}">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DD94F4E9-019B-4443-8027-CC0417221B71}" type="sibTrans" cxnId="{4A8714D8-B827-4C6B-90AA-507F0478DB3B}">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3940456B-3339-494C-8D5B-31508187A309}">
      <dgm:prSet custT="1"/>
      <dgm:spPr/>
      <dgm:t>
        <a:bodyPr/>
        <a:lstStyle/>
        <a:p>
          <a:pPr rtl="0">
            <a:spcAft>
              <a:spcPts val="200"/>
            </a:spcAft>
          </a:pPr>
          <a:r>
            <a:rPr lang="en-US" altLang="zh-CN" sz="2000" b="0" dirty="0" smtClean="0">
              <a:latin typeface="微软雅黑" panose="020B0503020204020204" pitchFamily="34" charset="-122"/>
              <a:ea typeface="微软雅黑" panose="020B0503020204020204" pitchFamily="34" charset="-122"/>
            </a:rPr>
            <a:t>3</a:t>
          </a:r>
          <a:r>
            <a:rPr lang="zh-CN" sz="2000" b="0" dirty="0" smtClean="0">
              <a:latin typeface="微软雅黑" panose="020B0503020204020204" pitchFamily="34" charset="-122"/>
              <a:ea typeface="微软雅黑" panose="020B0503020204020204" pitchFamily="34" charset="-122"/>
            </a:rPr>
            <a:t>、</a:t>
          </a:r>
          <a:r>
            <a:rPr lang="en-US" sz="2000" b="0" dirty="0" smtClean="0">
              <a:latin typeface="微软雅黑" panose="020B0503020204020204" pitchFamily="34" charset="-122"/>
              <a:ea typeface="微软雅黑" panose="020B0503020204020204" pitchFamily="34" charset="-122"/>
            </a:rPr>
            <a:t>response</a:t>
          </a:r>
          <a:r>
            <a:rPr lang="zh-CN" sz="2000" b="0" dirty="0" smtClean="0">
              <a:latin typeface="微软雅黑" panose="020B0503020204020204" pitchFamily="34" charset="-122"/>
              <a:ea typeface="微软雅黑" panose="020B0503020204020204" pitchFamily="34" charset="-122"/>
            </a:rPr>
            <a:t>常用方法</a:t>
          </a:r>
          <a:endParaRPr lang="zh-CN" sz="2000" b="0" dirty="0">
            <a:latin typeface="微软雅黑" panose="020B0503020204020204" pitchFamily="34" charset="-122"/>
            <a:ea typeface="微软雅黑" panose="020B0503020204020204" pitchFamily="34" charset="-122"/>
          </a:endParaRPr>
        </a:p>
      </dgm:t>
    </dgm:pt>
    <dgm:pt modelId="{7EA7AF1F-10B6-4BC9-80E5-670053654B52}" type="parTrans" cxnId="{518C36A7-1E3F-40DF-A425-F820807BE839}">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4BB5FC6E-B58F-4E64-8D71-02948AA6D87E}" type="sibTrans" cxnId="{518C36A7-1E3F-40DF-A425-F820807BE839}">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1AAD9E24-C56E-4E25-BD0D-05AEC2236D1E}">
      <dgm:prSet custT="1"/>
      <dgm:spPr/>
      <dgm:t>
        <a:bodyPr/>
        <a:lstStyle/>
        <a:p>
          <a:pPr rtl="0">
            <a:spcAft>
              <a:spcPts val="200"/>
            </a:spcAft>
          </a:pPr>
          <a:r>
            <a:rPr lang="en-US" altLang="zh-CN" sz="2000" b="0" dirty="0" smtClean="0">
              <a:latin typeface="微软雅黑" panose="020B0503020204020204" pitchFamily="34" charset="-122"/>
              <a:ea typeface="微软雅黑" panose="020B0503020204020204" pitchFamily="34" charset="-122"/>
            </a:rPr>
            <a:t>4</a:t>
          </a:r>
          <a:r>
            <a:rPr lang="zh-CN" sz="2000" b="0" dirty="0" smtClean="0">
              <a:latin typeface="微软雅黑" panose="020B0503020204020204" pitchFamily="34" charset="-122"/>
              <a:ea typeface="微软雅黑" panose="020B0503020204020204" pitchFamily="34" charset="-122"/>
            </a:rPr>
            <a:t>、请求转发与重定向</a:t>
          </a:r>
          <a:endParaRPr lang="zh-CN" sz="2000" b="0" dirty="0">
            <a:latin typeface="微软雅黑" panose="020B0503020204020204" pitchFamily="34" charset="-122"/>
            <a:ea typeface="微软雅黑" panose="020B0503020204020204" pitchFamily="34" charset="-122"/>
          </a:endParaRPr>
        </a:p>
      </dgm:t>
    </dgm:pt>
    <dgm:pt modelId="{0FB0E70C-CC86-4386-BE17-E1A4BBABAFE8}" type="parTrans" cxnId="{E91F37EA-99B9-4241-8538-47F5F64207B4}">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1964AF98-2CFA-4BCD-955B-D87350B115AB}" type="sibTrans" cxnId="{E91F37EA-99B9-4241-8538-47F5F64207B4}">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43D216B7-FCB6-4E94-A630-519F54E5F648}">
      <dgm:prSet custT="1"/>
      <dgm:spPr/>
      <dgm:t>
        <a:bodyPr/>
        <a:lstStyle/>
        <a:p>
          <a:pPr rtl="0"/>
          <a:r>
            <a:rPr lang="zh-CN" altLang="en-US" sz="2300" b="1" dirty="0" smtClean="0">
              <a:latin typeface="微软雅黑" panose="020B0503020204020204" pitchFamily="34" charset="-122"/>
              <a:ea typeface="微软雅黑" panose="020B0503020204020204" pitchFamily="34" charset="-122"/>
              <a:hlinkClick xmlns:r="http://schemas.openxmlformats.org/officeDocument/2006/relationships" r:id="rId3" action="ppaction://hlinksldjump"/>
            </a:rPr>
            <a:t>常用路径小结</a:t>
          </a:r>
          <a:endParaRPr lang="zh-CN" altLang="en-US" sz="2300" dirty="0">
            <a:latin typeface="微软雅黑" panose="020B0503020204020204" pitchFamily="34" charset="-122"/>
            <a:ea typeface="微软雅黑" panose="020B0503020204020204" pitchFamily="34" charset="-122"/>
          </a:endParaRPr>
        </a:p>
      </dgm:t>
    </dgm:pt>
    <dgm:pt modelId="{87AD0642-3AB8-470C-8267-0B4113A0D971}" type="parTrans" cxnId="{7EE6EB07-3F0F-48FD-AFAB-AFB8C4C1F432}">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FD1235B1-1309-410C-8F17-634C0692CBBD}" type="sibTrans" cxnId="{7EE6EB07-3F0F-48FD-AFAB-AFB8C4C1F432}">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234E8E39-CC53-4250-A049-8B4D41272FF0}">
      <dgm:prSet custT="1"/>
      <dgm:spPr/>
      <dgm:t>
        <a:bodyPr/>
        <a:lstStyle/>
        <a:p>
          <a:pPr rtl="0">
            <a:spcAft>
              <a:spcPts val="280"/>
            </a:spcAft>
          </a:pPr>
          <a:r>
            <a:rPr lang="en-US" sz="2000" b="0" dirty="0" smtClean="0">
              <a:latin typeface="微软雅黑" panose="020B0503020204020204" pitchFamily="34" charset="-122"/>
              <a:ea typeface="微软雅黑" panose="020B0503020204020204" pitchFamily="34" charset="-122"/>
            </a:rPr>
            <a:t>1</a:t>
          </a:r>
          <a:r>
            <a:rPr lang="zh-CN" sz="2000" b="0" dirty="0" smtClean="0">
              <a:latin typeface="微软雅黑" panose="020B0503020204020204" pitchFamily="34" charset="-122"/>
              <a:ea typeface="微软雅黑" panose="020B0503020204020204" pitchFamily="34" charset="-122"/>
            </a:rPr>
            <a:t>、客户端路径</a:t>
          </a:r>
          <a:endParaRPr lang="zh-CN" sz="2000" b="0" dirty="0">
            <a:latin typeface="微软雅黑" panose="020B0503020204020204" pitchFamily="34" charset="-122"/>
            <a:ea typeface="微软雅黑" panose="020B0503020204020204" pitchFamily="34" charset="-122"/>
          </a:endParaRPr>
        </a:p>
      </dgm:t>
    </dgm:pt>
    <dgm:pt modelId="{D5A24E3B-1631-480E-8DC9-FA3094B8C7CC}" type="parTrans" cxnId="{2661B1D2-2DA6-45BD-84F0-1D0F4F8F6D13}">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8F7F21DB-59D5-4639-AD18-C99EE7223D69}" type="sibTrans" cxnId="{2661B1D2-2DA6-45BD-84F0-1D0F4F8F6D13}">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5CE72480-AFE1-41DA-AEFA-3033B2FD0C92}">
      <dgm:prSet custT="1"/>
      <dgm:spPr/>
      <dgm:t>
        <a:bodyPr/>
        <a:lstStyle/>
        <a:p>
          <a:pPr rtl="0">
            <a:spcAft>
              <a:spcPts val="280"/>
            </a:spcAft>
          </a:pPr>
          <a:r>
            <a:rPr lang="en-US" sz="2000" b="0" dirty="0" smtClean="0">
              <a:latin typeface="微软雅黑" panose="020B0503020204020204" pitchFamily="34" charset="-122"/>
              <a:ea typeface="微软雅黑" panose="020B0503020204020204" pitchFamily="34" charset="-122"/>
            </a:rPr>
            <a:t>2</a:t>
          </a:r>
          <a:r>
            <a:rPr lang="zh-CN" sz="2000" b="0" dirty="0" smtClean="0">
              <a:latin typeface="微软雅黑" panose="020B0503020204020204" pitchFamily="34" charset="-122"/>
              <a:ea typeface="微软雅黑" panose="020B0503020204020204" pitchFamily="34" charset="-122"/>
            </a:rPr>
            <a:t>、服务器端路径</a:t>
          </a:r>
          <a:endParaRPr lang="zh-CN" sz="2000" b="0" dirty="0">
            <a:latin typeface="微软雅黑" panose="020B0503020204020204" pitchFamily="34" charset="-122"/>
            <a:ea typeface="微软雅黑" panose="020B0503020204020204" pitchFamily="34" charset="-122"/>
          </a:endParaRPr>
        </a:p>
      </dgm:t>
    </dgm:pt>
    <dgm:pt modelId="{F09CBB33-843F-46E0-8C37-B3AD630CDB3D}" type="parTrans" cxnId="{AC0D15E7-9BA9-47B9-AD91-1BBC7F3AFFA8}">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7F969FB9-3504-4D96-A0C4-33DAE9E0D3AD}" type="sibTrans" cxnId="{AC0D15E7-9BA9-47B9-AD91-1BBC7F3AFFA8}">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22386E18-56D4-4383-8E57-B0DC3C8FE060}" type="pres">
      <dgm:prSet presAssocID="{E07A567D-6AA6-41CE-80F0-A67D113E85B0}" presName="linear" presStyleCnt="0">
        <dgm:presLayoutVars>
          <dgm:animLvl val="lvl"/>
          <dgm:resizeHandles val="exact"/>
        </dgm:presLayoutVars>
      </dgm:prSet>
      <dgm:spPr/>
      <dgm:t>
        <a:bodyPr/>
        <a:lstStyle/>
        <a:p>
          <a:endParaRPr lang="zh-CN" altLang="en-US"/>
        </a:p>
      </dgm:t>
    </dgm:pt>
    <dgm:pt modelId="{57309B79-509B-4287-AAC4-298363483F84}" type="pres">
      <dgm:prSet presAssocID="{C6547EF9-281F-43F4-AD94-982E7245BB50}" presName="parentText" presStyleLbl="node1" presStyleIdx="0" presStyleCnt="3" custLinFactNeighborX="25263" custLinFactNeighborY="-18966">
        <dgm:presLayoutVars>
          <dgm:chMax val="0"/>
          <dgm:bulletEnabled val="1"/>
        </dgm:presLayoutVars>
      </dgm:prSet>
      <dgm:spPr/>
      <dgm:t>
        <a:bodyPr/>
        <a:lstStyle/>
        <a:p>
          <a:endParaRPr lang="zh-CN" altLang="en-US"/>
        </a:p>
      </dgm:t>
    </dgm:pt>
    <dgm:pt modelId="{98F8EF75-B66E-4E54-B678-9F57146E4945}" type="pres">
      <dgm:prSet presAssocID="{E7D42553-E56E-40FA-AC41-B7C80D41E9DF}" presName="spacer" presStyleCnt="0"/>
      <dgm:spPr/>
      <dgm:t>
        <a:bodyPr/>
        <a:lstStyle/>
        <a:p>
          <a:endParaRPr lang="zh-CN" altLang="en-US"/>
        </a:p>
      </dgm:t>
    </dgm:pt>
    <dgm:pt modelId="{BC241E05-72E8-4C64-9AF4-152FBDE9087F}" type="pres">
      <dgm:prSet presAssocID="{0BC5EAB9-A5E2-44BD-9974-17211B7571F5}" presName="parentText" presStyleLbl="node1" presStyleIdx="1" presStyleCnt="3">
        <dgm:presLayoutVars>
          <dgm:chMax val="0"/>
          <dgm:bulletEnabled val="1"/>
        </dgm:presLayoutVars>
      </dgm:prSet>
      <dgm:spPr/>
      <dgm:t>
        <a:bodyPr/>
        <a:lstStyle/>
        <a:p>
          <a:endParaRPr lang="zh-CN" altLang="en-US"/>
        </a:p>
      </dgm:t>
    </dgm:pt>
    <dgm:pt modelId="{DFE0DA07-EC87-49C1-B5A4-699BC753AC6B}" type="pres">
      <dgm:prSet presAssocID="{0BC5EAB9-A5E2-44BD-9974-17211B7571F5}" presName="childText" presStyleLbl="revTx" presStyleIdx="0" presStyleCnt="2">
        <dgm:presLayoutVars>
          <dgm:bulletEnabled val="1"/>
        </dgm:presLayoutVars>
      </dgm:prSet>
      <dgm:spPr/>
      <dgm:t>
        <a:bodyPr/>
        <a:lstStyle/>
        <a:p>
          <a:endParaRPr lang="zh-CN" altLang="en-US"/>
        </a:p>
      </dgm:t>
    </dgm:pt>
    <dgm:pt modelId="{3F531EB7-DE98-4807-89A4-ED047BC7A6A2}" type="pres">
      <dgm:prSet presAssocID="{43D216B7-FCB6-4E94-A630-519F54E5F648}" presName="parentText" presStyleLbl="node1" presStyleIdx="2" presStyleCnt="3">
        <dgm:presLayoutVars>
          <dgm:chMax val="0"/>
          <dgm:bulletEnabled val="1"/>
        </dgm:presLayoutVars>
      </dgm:prSet>
      <dgm:spPr/>
      <dgm:t>
        <a:bodyPr/>
        <a:lstStyle/>
        <a:p>
          <a:endParaRPr lang="zh-CN" altLang="en-US"/>
        </a:p>
      </dgm:t>
    </dgm:pt>
    <dgm:pt modelId="{C526129C-0986-4953-A4A2-910439106265}" type="pres">
      <dgm:prSet presAssocID="{43D216B7-FCB6-4E94-A630-519F54E5F648}" presName="childText" presStyleLbl="revTx" presStyleIdx="1" presStyleCnt="2">
        <dgm:presLayoutVars>
          <dgm:bulletEnabled val="1"/>
        </dgm:presLayoutVars>
      </dgm:prSet>
      <dgm:spPr/>
      <dgm:t>
        <a:bodyPr/>
        <a:lstStyle/>
        <a:p>
          <a:endParaRPr lang="zh-CN" altLang="en-US"/>
        </a:p>
      </dgm:t>
    </dgm:pt>
  </dgm:ptLst>
  <dgm:cxnLst>
    <dgm:cxn modelId="{04D490A3-2E64-467D-BD28-A2FDE042455F}" type="presOf" srcId="{5CE72480-AFE1-41DA-AEFA-3033B2FD0C92}" destId="{C526129C-0986-4953-A4A2-910439106265}" srcOrd="0" destOrd="1" presId="urn:microsoft.com/office/officeart/2005/8/layout/vList2"/>
    <dgm:cxn modelId="{3DFDACA9-5504-4DE8-A022-DCDA80867BA4}" type="presOf" srcId="{3940456B-3339-494C-8D5B-31508187A309}" destId="{DFE0DA07-EC87-49C1-B5A4-699BC753AC6B}" srcOrd="0" destOrd="2" presId="urn:microsoft.com/office/officeart/2005/8/layout/vList2"/>
    <dgm:cxn modelId="{0FB8C428-AF50-467C-B7FD-E60122CBBBBF}" srcId="{0BC5EAB9-A5E2-44BD-9974-17211B7571F5}" destId="{9B8998C1-1320-4289-A6C6-8E0706FC1DD8}" srcOrd="0" destOrd="0" parTransId="{CA4BDC98-6A20-4986-911D-0185395E4C68}" sibTransId="{3FB0BF90-63B1-490D-8B4C-9B99F153BD99}"/>
    <dgm:cxn modelId="{1490ED17-51AD-4CD5-8D44-85D951C1B7F2}" type="presOf" srcId="{1AAD9E24-C56E-4E25-BD0D-05AEC2236D1E}" destId="{DFE0DA07-EC87-49C1-B5A4-699BC753AC6B}" srcOrd="0" destOrd="3" presId="urn:microsoft.com/office/officeart/2005/8/layout/vList2"/>
    <dgm:cxn modelId="{7EE6EB07-3F0F-48FD-AFAB-AFB8C4C1F432}" srcId="{E07A567D-6AA6-41CE-80F0-A67D113E85B0}" destId="{43D216B7-FCB6-4E94-A630-519F54E5F648}" srcOrd="2" destOrd="0" parTransId="{87AD0642-3AB8-470C-8267-0B4113A0D971}" sibTransId="{FD1235B1-1309-410C-8F17-634C0692CBBD}"/>
    <dgm:cxn modelId="{ACD5E6DB-9EA9-4EC8-BBA4-A2E199DBBEEF}" type="presOf" srcId="{43D216B7-FCB6-4E94-A630-519F54E5F648}" destId="{3F531EB7-DE98-4807-89A4-ED047BC7A6A2}" srcOrd="0" destOrd="0" presId="urn:microsoft.com/office/officeart/2005/8/layout/vList2"/>
    <dgm:cxn modelId="{6796EA3B-17AD-4F5A-AA48-0E727C781125}" type="presOf" srcId="{9B8998C1-1320-4289-A6C6-8E0706FC1DD8}" destId="{DFE0DA07-EC87-49C1-B5A4-699BC753AC6B}" srcOrd="0" destOrd="0" presId="urn:microsoft.com/office/officeart/2005/8/layout/vList2"/>
    <dgm:cxn modelId="{518C36A7-1E3F-40DF-A425-F820807BE839}" srcId="{0BC5EAB9-A5E2-44BD-9974-17211B7571F5}" destId="{3940456B-3339-494C-8D5B-31508187A309}" srcOrd="2" destOrd="0" parTransId="{7EA7AF1F-10B6-4BC9-80E5-670053654B52}" sibTransId="{4BB5FC6E-B58F-4E64-8D71-02948AA6D87E}"/>
    <dgm:cxn modelId="{7571FFEC-5434-4F7D-B855-4DD2442FA3BE}" type="presOf" srcId="{234E8E39-CC53-4250-A049-8B4D41272FF0}" destId="{C526129C-0986-4953-A4A2-910439106265}" srcOrd="0" destOrd="0" presId="urn:microsoft.com/office/officeart/2005/8/layout/vList2"/>
    <dgm:cxn modelId="{5C90B211-7E40-45C2-8074-8797AEDB037F}" srcId="{E07A567D-6AA6-41CE-80F0-A67D113E85B0}" destId="{C6547EF9-281F-43F4-AD94-982E7245BB50}" srcOrd="0" destOrd="0" parTransId="{30DA246E-DE66-42B1-8EA2-319F406CA8C4}" sibTransId="{E7D42553-E56E-40FA-AC41-B7C80D41E9DF}"/>
    <dgm:cxn modelId="{C7A8E53E-F96F-4EDC-9648-051B1BACB85D}" type="presOf" srcId="{C6547EF9-281F-43F4-AD94-982E7245BB50}" destId="{57309B79-509B-4287-AAC4-298363483F84}" srcOrd="0" destOrd="0" presId="urn:microsoft.com/office/officeart/2005/8/layout/vList2"/>
    <dgm:cxn modelId="{E91F37EA-99B9-4241-8538-47F5F64207B4}" srcId="{0BC5EAB9-A5E2-44BD-9974-17211B7571F5}" destId="{1AAD9E24-C56E-4E25-BD0D-05AEC2236D1E}" srcOrd="3" destOrd="0" parTransId="{0FB0E70C-CC86-4386-BE17-E1A4BBABAFE8}" sibTransId="{1964AF98-2CFA-4BCD-955B-D87350B115AB}"/>
    <dgm:cxn modelId="{401347D5-52A3-44AC-BBC4-95C596FCE8F6}" type="presOf" srcId="{E07A567D-6AA6-41CE-80F0-A67D113E85B0}" destId="{22386E18-56D4-4383-8E57-B0DC3C8FE060}" srcOrd="0" destOrd="0" presId="urn:microsoft.com/office/officeart/2005/8/layout/vList2"/>
    <dgm:cxn modelId="{9C814420-CD3E-4902-A851-C93B84E5A8D9}" srcId="{E07A567D-6AA6-41CE-80F0-A67D113E85B0}" destId="{0BC5EAB9-A5E2-44BD-9974-17211B7571F5}" srcOrd="1" destOrd="0" parTransId="{35F67B76-54E2-48BA-B1BD-48DE05ECBA73}" sibTransId="{91512978-B588-4E7D-B586-C25D6C6AB783}"/>
    <dgm:cxn modelId="{AC0D15E7-9BA9-47B9-AD91-1BBC7F3AFFA8}" srcId="{43D216B7-FCB6-4E94-A630-519F54E5F648}" destId="{5CE72480-AFE1-41DA-AEFA-3033B2FD0C92}" srcOrd="1" destOrd="0" parTransId="{F09CBB33-843F-46E0-8C37-B3AD630CDB3D}" sibTransId="{7F969FB9-3504-4D96-A0C4-33DAE9E0D3AD}"/>
    <dgm:cxn modelId="{2661B1D2-2DA6-45BD-84F0-1D0F4F8F6D13}" srcId="{43D216B7-FCB6-4E94-A630-519F54E5F648}" destId="{234E8E39-CC53-4250-A049-8B4D41272FF0}" srcOrd="0" destOrd="0" parTransId="{D5A24E3B-1631-480E-8DC9-FA3094B8C7CC}" sibTransId="{8F7F21DB-59D5-4639-AD18-C99EE7223D69}"/>
    <dgm:cxn modelId="{7C92D2D1-4D20-42A5-9383-704F006B8036}" type="presOf" srcId="{7CC36115-A358-46BB-BED2-8F4E0CE91A28}" destId="{DFE0DA07-EC87-49C1-B5A4-699BC753AC6B}" srcOrd="0" destOrd="1" presId="urn:microsoft.com/office/officeart/2005/8/layout/vList2"/>
    <dgm:cxn modelId="{8EA6B4DD-8624-4869-9D31-847F6322C0D4}" type="presOf" srcId="{0BC5EAB9-A5E2-44BD-9974-17211B7571F5}" destId="{BC241E05-72E8-4C64-9AF4-152FBDE9087F}" srcOrd="0" destOrd="0" presId="urn:microsoft.com/office/officeart/2005/8/layout/vList2"/>
    <dgm:cxn modelId="{4A8714D8-B827-4C6B-90AA-507F0478DB3B}" srcId="{0BC5EAB9-A5E2-44BD-9974-17211B7571F5}" destId="{7CC36115-A358-46BB-BED2-8F4E0CE91A28}" srcOrd="1" destOrd="0" parTransId="{6508EE8D-26A9-4F39-BED5-9B0D828D3FA9}" sibTransId="{DD94F4E9-019B-4443-8027-CC0417221B71}"/>
    <dgm:cxn modelId="{E7EA22CD-0154-43A9-9196-CB69966DBB69}" type="presParOf" srcId="{22386E18-56D4-4383-8E57-B0DC3C8FE060}" destId="{57309B79-509B-4287-AAC4-298363483F84}" srcOrd="0" destOrd="0" presId="urn:microsoft.com/office/officeart/2005/8/layout/vList2"/>
    <dgm:cxn modelId="{256F7AC2-58BB-4ADB-ADD0-64F77ACDCD4B}" type="presParOf" srcId="{22386E18-56D4-4383-8E57-B0DC3C8FE060}" destId="{98F8EF75-B66E-4E54-B678-9F57146E4945}" srcOrd="1" destOrd="0" presId="urn:microsoft.com/office/officeart/2005/8/layout/vList2"/>
    <dgm:cxn modelId="{B632D62F-0544-4F48-AB50-62DD8E369A93}" type="presParOf" srcId="{22386E18-56D4-4383-8E57-B0DC3C8FE060}" destId="{BC241E05-72E8-4C64-9AF4-152FBDE9087F}" srcOrd="2" destOrd="0" presId="urn:microsoft.com/office/officeart/2005/8/layout/vList2"/>
    <dgm:cxn modelId="{82D4AB5A-52DD-4339-91CF-6DE9F5DD1256}" type="presParOf" srcId="{22386E18-56D4-4383-8E57-B0DC3C8FE060}" destId="{DFE0DA07-EC87-49C1-B5A4-699BC753AC6B}" srcOrd="3" destOrd="0" presId="urn:microsoft.com/office/officeart/2005/8/layout/vList2"/>
    <dgm:cxn modelId="{819A32B0-0350-4608-A59A-53949CB8D7B7}" type="presParOf" srcId="{22386E18-56D4-4383-8E57-B0DC3C8FE060}" destId="{3F531EB7-DE98-4807-89A4-ED047BC7A6A2}" srcOrd="4" destOrd="0" presId="urn:microsoft.com/office/officeart/2005/8/layout/vList2"/>
    <dgm:cxn modelId="{51858C05-DBB1-4BC5-99D0-23D578E65E5B}" type="presParOf" srcId="{22386E18-56D4-4383-8E57-B0DC3C8FE060}" destId="{C526129C-0986-4953-A4A2-910439106265}"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09B79-509B-4287-AAC4-298363483F84}">
      <dsp:nvSpPr>
        <dsp:cNvPr id="0" name=""/>
        <dsp:cNvSpPr/>
      </dsp:nvSpPr>
      <dsp:spPr>
        <a:xfrm>
          <a:off x="0" y="0"/>
          <a:ext cx="5760640" cy="702000"/>
        </a:xfrm>
        <a:prstGeom prst="roundRect">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JSP</a:t>
          </a:r>
          <a:r>
            <a:rPr lang="zh-CN" sz="2300" b="1"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九大内置对象</a:t>
          </a:r>
          <a:endParaRPr lang="zh-CN" sz="2300" kern="1200" baseline="0" dirty="0">
            <a:latin typeface="微软雅黑" panose="020B0503020204020204" pitchFamily="34" charset="-122"/>
            <a:ea typeface="微软雅黑" panose="020B0503020204020204" pitchFamily="34" charset="-122"/>
          </a:endParaRPr>
        </a:p>
      </dsp:txBody>
      <dsp:txXfrm>
        <a:off x="34269" y="34269"/>
        <a:ext cx="5692102" cy="633462"/>
      </dsp:txXfrm>
    </dsp:sp>
    <dsp:sp modelId="{BC241E05-72E8-4C64-9AF4-152FBDE9087F}">
      <dsp:nvSpPr>
        <dsp:cNvPr id="0" name=""/>
        <dsp:cNvSpPr/>
      </dsp:nvSpPr>
      <dsp:spPr>
        <a:xfrm>
          <a:off x="0" y="760313"/>
          <a:ext cx="5760640" cy="702000"/>
        </a:xfrm>
        <a:prstGeom prst="roundRect">
          <a:avLst/>
        </a:prstGeom>
        <a:solidFill>
          <a:schemeClr val="accent3">
            <a:shade val="50000"/>
            <a:hueOff val="0"/>
            <a:satOff val="0"/>
            <a:lumOff val="176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request</a:t>
          </a:r>
          <a:r>
            <a:rPr lang="zh-CN" sz="2300" b="1"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与</a:t>
          </a:r>
          <a:r>
            <a:rPr lang="en-US" sz="2300" b="1"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response</a:t>
          </a:r>
          <a:endParaRPr lang="zh-CN" sz="2300" kern="1200" dirty="0">
            <a:latin typeface="微软雅黑" panose="020B0503020204020204" pitchFamily="34" charset="-122"/>
            <a:ea typeface="微软雅黑" panose="020B0503020204020204" pitchFamily="34" charset="-122"/>
          </a:endParaRPr>
        </a:p>
      </dsp:txBody>
      <dsp:txXfrm>
        <a:off x="34269" y="794582"/>
        <a:ext cx="5692102" cy="633462"/>
      </dsp:txXfrm>
    </dsp:sp>
    <dsp:sp modelId="{DFE0DA07-EC87-49C1-B5A4-699BC753AC6B}">
      <dsp:nvSpPr>
        <dsp:cNvPr id="0" name=""/>
        <dsp:cNvSpPr/>
      </dsp:nvSpPr>
      <dsp:spPr>
        <a:xfrm>
          <a:off x="0" y="1462314"/>
          <a:ext cx="5760640" cy="169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900" tIns="25400" rIns="142240" bIns="25400" numCol="1" spcCol="1270" anchor="t" anchorCtr="0">
          <a:noAutofit/>
        </a:bodyPr>
        <a:lstStyle/>
        <a:p>
          <a:pPr marL="228600" lvl="1" indent="-228600" algn="l" defTabSz="889000" rtl="0">
            <a:lnSpc>
              <a:spcPct val="90000"/>
            </a:lnSpc>
            <a:spcBef>
              <a:spcPct val="0"/>
            </a:spcBef>
            <a:spcAft>
              <a:spcPts val="200"/>
            </a:spcAft>
            <a:buChar char="••"/>
          </a:pPr>
          <a:r>
            <a:rPr lang="en-US" sz="2000" b="0" kern="1200" dirty="0" smtClean="0">
              <a:latin typeface="微软雅黑" panose="020B0503020204020204" pitchFamily="34" charset="-122"/>
              <a:ea typeface="微软雅黑" panose="020B0503020204020204" pitchFamily="34" charset="-122"/>
            </a:rPr>
            <a:t>1</a:t>
          </a:r>
          <a:r>
            <a:rPr lang="zh-CN" sz="2000" b="0" kern="1200" dirty="0" smtClean="0">
              <a:latin typeface="微软雅黑" panose="020B0503020204020204" pitchFamily="34" charset="-122"/>
              <a:ea typeface="微软雅黑" panose="020B0503020204020204" pitchFamily="34" charset="-122"/>
            </a:rPr>
            <a:t>、</a:t>
          </a:r>
          <a:r>
            <a:rPr lang="en-US" sz="2000" b="0" kern="1200" dirty="0" smtClean="0">
              <a:latin typeface="微软雅黑" panose="020B0503020204020204" pitchFamily="34" charset="-122"/>
              <a:ea typeface="微软雅黑" panose="020B0503020204020204" pitchFamily="34" charset="-122"/>
            </a:rPr>
            <a:t>request</a:t>
          </a:r>
          <a:r>
            <a:rPr lang="zh-CN" sz="2000" b="0" kern="1200" dirty="0" smtClean="0">
              <a:latin typeface="微软雅黑" panose="020B0503020204020204" pitchFamily="34" charset="-122"/>
              <a:ea typeface="微软雅黑" panose="020B0503020204020204" pitchFamily="34" charset="-122"/>
            </a:rPr>
            <a:t>的数据格式</a:t>
          </a:r>
          <a:endParaRPr lang="zh-CN" sz="2000" b="0" kern="1200" dirty="0">
            <a:latin typeface="微软雅黑" panose="020B0503020204020204" pitchFamily="34" charset="-122"/>
            <a:ea typeface="微软雅黑" panose="020B0503020204020204" pitchFamily="34" charset="-122"/>
          </a:endParaRPr>
        </a:p>
        <a:p>
          <a:pPr marL="228600" lvl="1" indent="-228600" algn="l" defTabSz="889000" rtl="0">
            <a:lnSpc>
              <a:spcPct val="90000"/>
            </a:lnSpc>
            <a:spcBef>
              <a:spcPct val="0"/>
            </a:spcBef>
            <a:spcAft>
              <a:spcPts val="200"/>
            </a:spcAft>
            <a:buChar char="••"/>
          </a:pPr>
          <a:r>
            <a:rPr lang="en-US" sz="2000" b="0" kern="1200" dirty="0" smtClean="0">
              <a:latin typeface="微软雅黑" panose="020B0503020204020204" pitchFamily="34" charset="-122"/>
              <a:ea typeface="微软雅黑" panose="020B0503020204020204" pitchFamily="34" charset="-122"/>
            </a:rPr>
            <a:t>2</a:t>
          </a:r>
          <a:r>
            <a:rPr lang="zh-CN" sz="2000" b="0" kern="1200" dirty="0" smtClean="0">
              <a:latin typeface="微软雅黑" panose="020B0503020204020204" pitchFamily="34" charset="-122"/>
              <a:ea typeface="微软雅黑" panose="020B0503020204020204" pitchFamily="34" charset="-122"/>
            </a:rPr>
            <a:t>、</a:t>
          </a:r>
          <a:r>
            <a:rPr lang="en-US" sz="2000" b="0" kern="1200" dirty="0" smtClean="0">
              <a:latin typeface="微软雅黑" panose="020B0503020204020204" pitchFamily="34" charset="-122"/>
              <a:ea typeface="微软雅黑" panose="020B0503020204020204" pitchFamily="34" charset="-122"/>
            </a:rPr>
            <a:t>request</a:t>
          </a:r>
          <a:r>
            <a:rPr lang="zh-CN" sz="2000" b="0" kern="1200" dirty="0" smtClean="0">
              <a:latin typeface="微软雅黑" panose="020B0503020204020204" pitchFamily="34" charset="-122"/>
              <a:ea typeface="微软雅黑" panose="020B0503020204020204" pitchFamily="34" charset="-122"/>
            </a:rPr>
            <a:t>常用方法</a:t>
          </a:r>
          <a:r>
            <a:rPr lang="zh-CN" altLang="en-US" sz="2000" b="0" kern="1200" dirty="0" smtClean="0">
              <a:latin typeface="微软雅黑" panose="020B0503020204020204" pitchFamily="34" charset="-122"/>
              <a:ea typeface="微软雅黑" panose="020B0503020204020204" pitchFamily="34" charset="-122"/>
            </a:rPr>
            <a:t>（含：防盗链）</a:t>
          </a:r>
          <a:endParaRPr lang="zh-CN" sz="2000" b="0" kern="1200" dirty="0">
            <a:latin typeface="微软雅黑" panose="020B0503020204020204" pitchFamily="34" charset="-122"/>
            <a:ea typeface="微软雅黑" panose="020B0503020204020204" pitchFamily="34" charset="-122"/>
          </a:endParaRPr>
        </a:p>
        <a:p>
          <a:pPr marL="228600" lvl="1" indent="-228600" algn="l" defTabSz="889000" rtl="0">
            <a:lnSpc>
              <a:spcPct val="90000"/>
            </a:lnSpc>
            <a:spcBef>
              <a:spcPct val="0"/>
            </a:spcBef>
            <a:spcAft>
              <a:spcPts val="200"/>
            </a:spcAft>
            <a:buChar char="••"/>
          </a:pPr>
          <a:r>
            <a:rPr lang="en-US" altLang="zh-CN" sz="2000" b="0" kern="1200" dirty="0" smtClean="0">
              <a:latin typeface="微软雅黑" panose="020B0503020204020204" pitchFamily="34" charset="-122"/>
              <a:ea typeface="微软雅黑" panose="020B0503020204020204" pitchFamily="34" charset="-122"/>
            </a:rPr>
            <a:t>3</a:t>
          </a:r>
          <a:r>
            <a:rPr lang="zh-CN" sz="2000" b="0" kern="1200" dirty="0" smtClean="0">
              <a:latin typeface="微软雅黑" panose="020B0503020204020204" pitchFamily="34" charset="-122"/>
              <a:ea typeface="微软雅黑" panose="020B0503020204020204" pitchFamily="34" charset="-122"/>
            </a:rPr>
            <a:t>、</a:t>
          </a:r>
          <a:r>
            <a:rPr lang="en-US" sz="2000" b="0" kern="1200" dirty="0" smtClean="0">
              <a:latin typeface="微软雅黑" panose="020B0503020204020204" pitchFamily="34" charset="-122"/>
              <a:ea typeface="微软雅黑" panose="020B0503020204020204" pitchFamily="34" charset="-122"/>
            </a:rPr>
            <a:t>response</a:t>
          </a:r>
          <a:r>
            <a:rPr lang="zh-CN" sz="2000" b="0" kern="1200" dirty="0" smtClean="0">
              <a:latin typeface="微软雅黑" panose="020B0503020204020204" pitchFamily="34" charset="-122"/>
              <a:ea typeface="微软雅黑" panose="020B0503020204020204" pitchFamily="34" charset="-122"/>
            </a:rPr>
            <a:t>常用方法</a:t>
          </a:r>
          <a:endParaRPr lang="zh-CN" sz="2000" b="0" kern="1200" dirty="0">
            <a:latin typeface="微软雅黑" panose="020B0503020204020204" pitchFamily="34" charset="-122"/>
            <a:ea typeface="微软雅黑" panose="020B0503020204020204" pitchFamily="34" charset="-122"/>
          </a:endParaRPr>
        </a:p>
        <a:p>
          <a:pPr marL="228600" lvl="1" indent="-228600" algn="l" defTabSz="889000" rtl="0">
            <a:lnSpc>
              <a:spcPct val="90000"/>
            </a:lnSpc>
            <a:spcBef>
              <a:spcPct val="0"/>
            </a:spcBef>
            <a:spcAft>
              <a:spcPts val="200"/>
            </a:spcAft>
            <a:buChar char="••"/>
          </a:pPr>
          <a:r>
            <a:rPr lang="en-US" altLang="zh-CN" sz="2000" b="0" kern="1200" dirty="0" smtClean="0">
              <a:latin typeface="微软雅黑" panose="020B0503020204020204" pitchFamily="34" charset="-122"/>
              <a:ea typeface="微软雅黑" panose="020B0503020204020204" pitchFamily="34" charset="-122"/>
            </a:rPr>
            <a:t>4</a:t>
          </a:r>
          <a:r>
            <a:rPr lang="zh-CN" sz="2000" b="0" kern="1200" dirty="0" smtClean="0">
              <a:latin typeface="微软雅黑" panose="020B0503020204020204" pitchFamily="34" charset="-122"/>
              <a:ea typeface="微软雅黑" panose="020B0503020204020204" pitchFamily="34" charset="-122"/>
            </a:rPr>
            <a:t>、请求转发与重定向</a:t>
          </a:r>
          <a:endParaRPr lang="zh-CN" sz="2000" b="0" kern="1200" dirty="0">
            <a:latin typeface="微软雅黑" panose="020B0503020204020204" pitchFamily="34" charset="-122"/>
            <a:ea typeface="微软雅黑" panose="020B0503020204020204" pitchFamily="34" charset="-122"/>
          </a:endParaRPr>
        </a:p>
      </dsp:txBody>
      <dsp:txXfrm>
        <a:off x="0" y="1462314"/>
        <a:ext cx="5760640" cy="1697400"/>
      </dsp:txXfrm>
    </dsp:sp>
    <dsp:sp modelId="{3F531EB7-DE98-4807-89A4-ED047BC7A6A2}">
      <dsp:nvSpPr>
        <dsp:cNvPr id="0" name=""/>
        <dsp:cNvSpPr/>
      </dsp:nvSpPr>
      <dsp:spPr>
        <a:xfrm>
          <a:off x="0" y="3159714"/>
          <a:ext cx="5760640" cy="702000"/>
        </a:xfrm>
        <a:prstGeom prst="roundRect">
          <a:avLst/>
        </a:prstGeom>
        <a:solidFill>
          <a:schemeClr val="accent3">
            <a:shade val="50000"/>
            <a:hueOff val="0"/>
            <a:satOff val="0"/>
            <a:lumOff val="176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altLang="en-US" sz="2300" b="1"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常用路径小结</a:t>
          </a:r>
          <a:endParaRPr lang="zh-CN" altLang="en-US" sz="2300" kern="1200" dirty="0">
            <a:latin typeface="微软雅黑" panose="020B0503020204020204" pitchFamily="34" charset="-122"/>
            <a:ea typeface="微软雅黑" panose="020B0503020204020204" pitchFamily="34" charset="-122"/>
          </a:endParaRPr>
        </a:p>
      </dsp:txBody>
      <dsp:txXfrm>
        <a:off x="34269" y="3193983"/>
        <a:ext cx="5692102" cy="633462"/>
      </dsp:txXfrm>
    </dsp:sp>
    <dsp:sp modelId="{C526129C-0986-4953-A4A2-910439106265}">
      <dsp:nvSpPr>
        <dsp:cNvPr id="0" name=""/>
        <dsp:cNvSpPr/>
      </dsp:nvSpPr>
      <dsp:spPr>
        <a:xfrm>
          <a:off x="0" y="3861714"/>
          <a:ext cx="5760640" cy="890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900" tIns="25400" rIns="142240" bIns="25400" numCol="1" spcCol="1270" anchor="t" anchorCtr="0">
          <a:noAutofit/>
        </a:bodyPr>
        <a:lstStyle/>
        <a:p>
          <a:pPr marL="228600" lvl="1" indent="-228600" algn="l" defTabSz="889000" rtl="0">
            <a:lnSpc>
              <a:spcPct val="90000"/>
            </a:lnSpc>
            <a:spcBef>
              <a:spcPct val="0"/>
            </a:spcBef>
            <a:spcAft>
              <a:spcPts val="280"/>
            </a:spcAft>
            <a:buChar char="••"/>
          </a:pPr>
          <a:r>
            <a:rPr lang="en-US" sz="2000" b="0" kern="1200" dirty="0" smtClean="0">
              <a:latin typeface="微软雅黑" panose="020B0503020204020204" pitchFamily="34" charset="-122"/>
              <a:ea typeface="微软雅黑" panose="020B0503020204020204" pitchFamily="34" charset="-122"/>
            </a:rPr>
            <a:t>1</a:t>
          </a:r>
          <a:r>
            <a:rPr lang="zh-CN" sz="2000" b="0" kern="1200" dirty="0" smtClean="0">
              <a:latin typeface="微软雅黑" panose="020B0503020204020204" pitchFamily="34" charset="-122"/>
              <a:ea typeface="微软雅黑" panose="020B0503020204020204" pitchFamily="34" charset="-122"/>
            </a:rPr>
            <a:t>、客户端路径</a:t>
          </a:r>
          <a:endParaRPr lang="zh-CN" sz="2000" b="0" kern="1200" dirty="0">
            <a:latin typeface="微软雅黑" panose="020B0503020204020204" pitchFamily="34" charset="-122"/>
            <a:ea typeface="微软雅黑" panose="020B0503020204020204" pitchFamily="34" charset="-122"/>
          </a:endParaRPr>
        </a:p>
        <a:p>
          <a:pPr marL="228600" lvl="1" indent="-228600" algn="l" defTabSz="889000" rtl="0">
            <a:lnSpc>
              <a:spcPct val="90000"/>
            </a:lnSpc>
            <a:spcBef>
              <a:spcPct val="0"/>
            </a:spcBef>
            <a:spcAft>
              <a:spcPts val="280"/>
            </a:spcAft>
            <a:buChar char="••"/>
          </a:pPr>
          <a:r>
            <a:rPr lang="en-US" sz="2000" b="0" kern="1200" dirty="0" smtClean="0">
              <a:latin typeface="微软雅黑" panose="020B0503020204020204" pitchFamily="34" charset="-122"/>
              <a:ea typeface="微软雅黑" panose="020B0503020204020204" pitchFamily="34" charset="-122"/>
            </a:rPr>
            <a:t>2</a:t>
          </a:r>
          <a:r>
            <a:rPr lang="zh-CN" sz="2000" b="0" kern="1200" dirty="0" smtClean="0">
              <a:latin typeface="微软雅黑" panose="020B0503020204020204" pitchFamily="34" charset="-122"/>
              <a:ea typeface="微软雅黑" panose="020B0503020204020204" pitchFamily="34" charset="-122"/>
            </a:rPr>
            <a:t>、服务器端路径</a:t>
          </a:r>
          <a:endParaRPr lang="zh-CN" sz="2000" b="0" kern="1200" dirty="0">
            <a:latin typeface="微软雅黑" panose="020B0503020204020204" pitchFamily="34" charset="-122"/>
            <a:ea typeface="微软雅黑" panose="020B0503020204020204" pitchFamily="34" charset="-122"/>
          </a:endParaRPr>
        </a:p>
      </dsp:txBody>
      <dsp:txXfrm>
        <a:off x="0" y="3861714"/>
        <a:ext cx="5760640" cy="8901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200" b="0">
                <a:latin typeface="Tahoma" panose="020B0604030504040204" pitchFamily="34" charset="0"/>
              </a:defRPr>
            </a:lvl1pPr>
          </a:lstStyle>
          <a:p>
            <a:pPr>
              <a:defRPr/>
            </a:pPr>
            <a:endParaRPr lang="en-US" altLang="zh-CN"/>
          </a:p>
        </p:txBody>
      </p:sp>
      <p:sp>
        <p:nvSpPr>
          <p:cNvPr id="4096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b="0">
                <a:latin typeface="Tahoma" panose="020B0604030504040204" pitchFamily="34"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096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1" sz="1200" b="0">
                <a:latin typeface="Tahoma" panose="020B0604030504040204" pitchFamily="34" charset="0"/>
              </a:defRPr>
            </a:lvl1pPr>
          </a:lstStyle>
          <a:p>
            <a:pPr>
              <a:defRPr/>
            </a:pPr>
            <a:endParaRPr lang="en-US" altLang="zh-CN"/>
          </a:p>
        </p:txBody>
      </p:sp>
      <p:sp>
        <p:nvSpPr>
          <p:cNvPr id="4096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b="0">
                <a:latin typeface="Tahoma" pitchFamily="34" charset="0"/>
              </a:defRPr>
            </a:lvl1pPr>
          </a:lstStyle>
          <a:p>
            <a:pPr>
              <a:defRPr/>
            </a:pPr>
            <a:fld id="{47D8EAD5-A593-412B-854B-0C17697C8AA1}" type="slidenum">
              <a:rPr lang="en-US" altLang="zh-CN"/>
              <a:pPr>
                <a:defRPr/>
              </a:pPr>
              <a:t>‹#›</a:t>
            </a:fld>
            <a:endParaRPr lang="en-US" altLang="zh-CN"/>
          </a:p>
        </p:txBody>
      </p:sp>
    </p:spTree>
    <p:extLst>
      <p:ext uri="{BB962C8B-B14F-4D97-AF65-F5344CB8AC3E}">
        <p14:creationId xmlns:p14="http://schemas.microsoft.com/office/powerpoint/2010/main" val="4683488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161"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322"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483"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644"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5805" algn="l" defTabSz="914322" rtl="0" eaLnBrk="1" latinLnBrk="0" hangingPunct="1">
      <a:defRPr sz="1200" kern="1200">
        <a:solidFill>
          <a:schemeClr val="tx1"/>
        </a:solidFill>
        <a:latin typeface="+mn-lt"/>
        <a:ea typeface="+mn-ea"/>
        <a:cs typeface="+mn-cs"/>
      </a:defRPr>
    </a:lvl6pPr>
    <a:lvl7pPr marL="2742967" algn="l" defTabSz="914322" rtl="0" eaLnBrk="1" latinLnBrk="0" hangingPunct="1">
      <a:defRPr sz="1200" kern="1200">
        <a:solidFill>
          <a:schemeClr val="tx1"/>
        </a:solidFill>
        <a:latin typeface="+mn-lt"/>
        <a:ea typeface="+mn-ea"/>
        <a:cs typeface="+mn-cs"/>
      </a:defRPr>
    </a:lvl7pPr>
    <a:lvl8pPr marL="3200127" algn="l" defTabSz="914322" rtl="0" eaLnBrk="1" latinLnBrk="0" hangingPunct="1">
      <a:defRPr sz="1200" kern="1200">
        <a:solidFill>
          <a:schemeClr val="tx1"/>
        </a:solidFill>
        <a:latin typeface="+mn-lt"/>
        <a:ea typeface="+mn-ea"/>
        <a:cs typeface="+mn-cs"/>
      </a:defRPr>
    </a:lvl8pPr>
    <a:lvl9pPr marL="3657288"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1</a:t>
            </a:fld>
            <a:endParaRPr lang="en-US" altLang="zh-CN"/>
          </a:p>
        </p:txBody>
      </p:sp>
    </p:spTree>
    <p:extLst>
      <p:ext uri="{BB962C8B-B14F-4D97-AF65-F5344CB8AC3E}">
        <p14:creationId xmlns:p14="http://schemas.microsoft.com/office/powerpoint/2010/main" val="1457779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6</a:t>
            </a:fld>
            <a:endParaRPr lang="en-US" altLang="zh-CN"/>
          </a:p>
        </p:txBody>
      </p:sp>
    </p:spTree>
    <p:extLst>
      <p:ext uri="{BB962C8B-B14F-4D97-AF65-F5344CB8AC3E}">
        <p14:creationId xmlns:p14="http://schemas.microsoft.com/office/powerpoint/2010/main" val="1805227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7</a:t>
            </a:fld>
            <a:endParaRPr lang="en-US" altLang="zh-CN"/>
          </a:p>
        </p:txBody>
      </p:sp>
    </p:spTree>
    <p:extLst>
      <p:ext uri="{BB962C8B-B14F-4D97-AF65-F5344CB8AC3E}">
        <p14:creationId xmlns:p14="http://schemas.microsoft.com/office/powerpoint/2010/main" val="1809071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10</a:t>
            </a:fld>
            <a:endParaRPr lang="en-US" altLang="zh-CN"/>
          </a:p>
        </p:txBody>
      </p:sp>
    </p:spTree>
    <p:extLst>
      <p:ext uri="{BB962C8B-B14F-4D97-AF65-F5344CB8AC3E}">
        <p14:creationId xmlns:p14="http://schemas.microsoft.com/office/powerpoint/2010/main" val="229300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29</a:t>
            </a:fld>
            <a:endParaRPr lang="en-US" altLang="zh-CN"/>
          </a:p>
        </p:txBody>
      </p:sp>
    </p:spTree>
    <p:extLst>
      <p:ext uri="{BB962C8B-B14F-4D97-AF65-F5344CB8AC3E}">
        <p14:creationId xmlns:p14="http://schemas.microsoft.com/office/powerpoint/2010/main" val="3377577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91432" tIns="45716" rIns="91432" bIns="45716"/>
          <a:lstStyle/>
          <a:p>
            <a:endParaRPr lang="zh-CN" altLang="en-US"/>
          </a:p>
        </p:txBody>
      </p:sp>
      <p:sp>
        <p:nvSpPr>
          <p:cNvPr id="5" name="Line 8"/>
          <p:cNvSpPr>
            <a:spLocks noChangeShapeType="1"/>
          </p:cNvSpPr>
          <p:nvPr/>
        </p:nvSpPr>
        <p:spPr bwMode="auto">
          <a:xfrm>
            <a:off x="1981201"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lstStyle/>
          <a:p>
            <a:endParaRPr lang="zh-CN" altLang="en-US"/>
          </a:p>
        </p:txBody>
      </p:sp>
      <p:sp>
        <p:nvSpPr>
          <p:cNvPr id="179202" name="Rectangle 2"/>
          <p:cNvSpPr>
            <a:spLocks noGrp="1" noChangeArrowheads="1"/>
          </p:cNvSpPr>
          <p:nvPr>
            <p:ph type="ctrTitle"/>
          </p:nvPr>
        </p:nvSpPr>
        <p:spPr>
          <a:xfrm>
            <a:off x="914401" y="1524001"/>
            <a:ext cx="7623175" cy="1752600"/>
          </a:xfrm>
        </p:spPr>
        <p:txBody>
          <a:bodyPr/>
          <a:lstStyle>
            <a:lvl1pPr>
              <a:defRPr sz="5000"/>
            </a:lvl1pPr>
          </a:lstStyle>
          <a:p>
            <a:pPr lvl="0"/>
            <a:r>
              <a:rPr lang="zh-CN" altLang="en-US" noProof="0" smtClean="0"/>
              <a:t>单击此处编辑母版标题样式</a:t>
            </a:r>
          </a:p>
        </p:txBody>
      </p:sp>
      <p:sp>
        <p:nvSpPr>
          <p:cNvPr id="179203" name="Rectangle 3"/>
          <p:cNvSpPr>
            <a:spLocks noGrp="1" noChangeArrowheads="1"/>
          </p:cNvSpPr>
          <p:nvPr>
            <p:ph type="subTitle" idx="1"/>
          </p:nvPr>
        </p:nvSpPr>
        <p:spPr>
          <a:xfrm>
            <a:off x="1981201" y="3962401"/>
            <a:ext cx="6553200" cy="1752600"/>
          </a:xfrm>
        </p:spPr>
        <p:txBody>
          <a:bodyPr/>
          <a:lstStyle>
            <a:lvl1pPr marL="0" indent="0">
              <a:buFont typeface="Wingdings" panose="05000000000000000000" pitchFamily="2" charset="2"/>
              <a:buNone/>
              <a:defRPr sz="2800"/>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9"/>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52111455-CD86-4250-B6FE-2090E323D922}" type="slidenum">
              <a:rPr lang="en-US" altLang="zh-CN"/>
              <a:pPr>
                <a:defRPr/>
              </a:pPr>
              <a:t>‹#›</a:t>
            </a:fld>
            <a:endParaRPr lang="en-US" altLang="zh-CN"/>
          </a:p>
        </p:txBody>
      </p:sp>
    </p:spTree>
    <p:extLst>
      <p:ext uri="{BB962C8B-B14F-4D97-AF65-F5344CB8AC3E}">
        <p14:creationId xmlns:p14="http://schemas.microsoft.com/office/powerpoint/2010/main" val="163713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0F70FFD-806E-4D84-98E1-B63B0799866A}" type="slidenum">
              <a:rPr lang="en-US" altLang="zh-CN"/>
              <a:pPr>
                <a:defRPr/>
              </a:pPr>
              <a:t>‹#›</a:t>
            </a:fld>
            <a:endParaRPr lang="en-US" altLang="zh-CN"/>
          </a:p>
        </p:txBody>
      </p:sp>
    </p:spTree>
    <p:extLst>
      <p:ext uri="{BB962C8B-B14F-4D97-AF65-F5344CB8AC3E}">
        <p14:creationId xmlns:p14="http://schemas.microsoft.com/office/powerpoint/2010/main" val="340152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EC8208D-24D6-4228-BF5F-288339B4E623}" type="slidenum">
              <a:rPr lang="en-US" altLang="zh-CN"/>
              <a:pPr>
                <a:defRPr/>
              </a:pPr>
              <a:t>‹#›</a:t>
            </a:fld>
            <a:endParaRPr lang="en-US" altLang="zh-CN"/>
          </a:p>
        </p:txBody>
      </p:sp>
    </p:spTree>
    <p:extLst>
      <p:ext uri="{BB962C8B-B14F-4D97-AF65-F5344CB8AC3E}">
        <p14:creationId xmlns:p14="http://schemas.microsoft.com/office/powerpoint/2010/main" val="3812763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1" y="277817"/>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1" y="1600200"/>
            <a:ext cx="8229600" cy="4530725"/>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0753A69-DD25-47C0-B66F-8157848A24FF}" type="slidenum">
              <a:rPr lang="en-US" altLang="zh-CN"/>
              <a:pPr>
                <a:defRPr/>
              </a:pPr>
              <a:t>‹#›</a:t>
            </a:fld>
            <a:endParaRPr lang="en-US" altLang="zh-CN"/>
          </a:p>
        </p:txBody>
      </p:sp>
    </p:spTree>
    <p:extLst>
      <p:ext uri="{BB962C8B-B14F-4D97-AF65-F5344CB8AC3E}">
        <p14:creationId xmlns:p14="http://schemas.microsoft.com/office/powerpoint/2010/main" val="410833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2A5B489-32F1-4349-B41A-2F4248603C09}" type="slidenum">
              <a:rPr lang="en-US" altLang="zh-CN"/>
              <a:pPr>
                <a:defRPr/>
              </a:pPr>
              <a:t>‹#›</a:t>
            </a:fld>
            <a:endParaRPr lang="en-US" altLang="zh-CN"/>
          </a:p>
        </p:txBody>
      </p:sp>
    </p:spTree>
    <p:extLst>
      <p:ext uri="{BB962C8B-B14F-4D97-AF65-F5344CB8AC3E}">
        <p14:creationId xmlns:p14="http://schemas.microsoft.com/office/powerpoint/2010/main" val="40745171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741"/>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9" y="4589464"/>
            <a:ext cx="7886700" cy="1500187"/>
          </a:xfrm>
        </p:spPr>
        <p:txBody>
          <a:bodyPr/>
          <a:lstStyle>
            <a:lvl1pPr marL="0" indent="0">
              <a:buNone/>
              <a:defRPr sz="2400"/>
            </a:lvl1pPr>
            <a:lvl2pPr marL="457161" indent="0">
              <a:buNone/>
              <a:defRPr sz="2000"/>
            </a:lvl2pPr>
            <a:lvl3pPr marL="914322" indent="0">
              <a:buNone/>
              <a:defRPr sz="1800"/>
            </a:lvl3pPr>
            <a:lvl4pPr marL="1371483" indent="0">
              <a:buNone/>
              <a:defRPr sz="1600"/>
            </a:lvl4pPr>
            <a:lvl5pPr marL="1828644" indent="0">
              <a:buNone/>
              <a:defRPr sz="1600"/>
            </a:lvl5pPr>
            <a:lvl6pPr marL="2285805" indent="0">
              <a:buNone/>
              <a:defRPr sz="1600"/>
            </a:lvl6pPr>
            <a:lvl7pPr marL="2742967" indent="0">
              <a:buNone/>
              <a:defRPr sz="1600"/>
            </a:lvl7pPr>
            <a:lvl8pPr marL="3200127" indent="0">
              <a:buNone/>
              <a:defRPr sz="1600"/>
            </a:lvl8pPr>
            <a:lvl9pPr marL="3657288"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306112A-68C0-4FFD-B316-94A3411BF125}" type="slidenum">
              <a:rPr lang="en-US" altLang="zh-CN"/>
              <a:pPr>
                <a:defRPr/>
              </a:pPr>
              <a:t>‹#›</a:t>
            </a:fld>
            <a:endParaRPr lang="en-US" altLang="zh-CN"/>
          </a:p>
        </p:txBody>
      </p:sp>
    </p:spTree>
    <p:extLst>
      <p:ext uri="{BB962C8B-B14F-4D97-AF65-F5344CB8AC3E}">
        <p14:creationId xmlns:p14="http://schemas.microsoft.com/office/powerpoint/2010/main" val="2733096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86EBD66-ED67-4272-81C9-77CBC1A60E66}" type="slidenum">
              <a:rPr lang="en-US" altLang="zh-CN"/>
              <a:pPr>
                <a:defRPr/>
              </a:pPr>
              <a:t>‹#›</a:t>
            </a:fld>
            <a:endParaRPr lang="en-US" altLang="zh-CN"/>
          </a:p>
        </p:txBody>
      </p:sp>
    </p:spTree>
    <p:extLst>
      <p:ext uri="{BB962C8B-B14F-4D97-AF65-F5344CB8AC3E}">
        <p14:creationId xmlns:p14="http://schemas.microsoft.com/office/powerpoint/2010/main" val="596720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161" indent="0">
              <a:buNone/>
              <a:defRPr sz="2000" b="1"/>
            </a:lvl2pPr>
            <a:lvl3pPr marL="914322" indent="0">
              <a:buNone/>
              <a:defRPr sz="1800" b="1"/>
            </a:lvl3pPr>
            <a:lvl4pPr marL="1371483" indent="0">
              <a:buNone/>
              <a:defRPr sz="1600" b="1"/>
            </a:lvl4pPr>
            <a:lvl5pPr marL="1828644" indent="0">
              <a:buNone/>
              <a:defRPr sz="1600" b="1"/>
            </a:lvl5pPr>
            <a:lvl6pPr marL="2285805" indent="0">
              <a:buNone/>
              <a:defRPr sz="1600" b="1"/>
            </a:lvl6pPr>
            <a:lvl7pPr marL="2742967" indent="0">
              <a:buNone/>
              <a:defRPr sz="1600" b="1"/>
            </a:lvl7pPr>
            <a:lvl8pPr marL="3200127" indent="0">
              <a:buNone/>
              <a:defRPr sz="1600" b="1"/>
            </a:lvl8pPr>
            <a:lvl9pPr marL="3657288"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7"/>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161" indent="0">
              <a:buNone/>
              <a:defRPr sz="2000" b="1"/>
            </a:lvl2pPr>
            <a:lvl3pPr marL="914322" indent="0">
              <a:buNone/>
              <a:defRPr sz="1800" b="1"/>
            </a:lvl3pPr>
            <a:lvl4pPr marL="1371483" indent="0">
              <a:buNone/>
              <a:defRPr sz="1600" b="1"/>
            </a:lvl4pPr>
            <a:lvl5pPr marL="1828644" indent="0">
              <a:buNone/>
              <a:defRPr sz="1600" b="1"/>
            </a:lvl5pPr>
            <a:lvl6pPr marL="2285805" indent="0">
              <a:buNone/>
              <a:defRPr sz="1600" b="1"/>
            </a:lvl6pPr>
            <a:lvl7pPr marL="2742967" indent="0">
              <a:buNone/>
              <a:defRPr sz="1600" b="1"/>
            </a:lvl7pPr>
            <a:lvl8pPr marL="3200127" indent="0">
              <a:buNone/>
              <a:defRPr sz="1600" b="1"/>
            </a:lvl8pPr>
            <a:lvl9pPr marL="3657288"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7"/>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117F3A6-8CDA-4414-AB69-C471B52B5A96}" type="slidenum">
              <a:rPr lang="en-US" altLang="zh-CN"/>
              <a:pPr>
                <a:defRPr/>
              </a:pPr>
              <a:t>‹#›</a:t>
            </a:fld>
            <a:endParaRPr lang="en-US" altLang="zh-CN"/>
          </a:p>
        </p:txBody>
      </p:sp>
    </p:spTree>
    <p:extLst>
      <p:ext uri="{BB962C8B-B14F-4D97-AF65-F5344CB8AC3E}">
        <p14:creationId xmlns:p14="http://schemas.microsoft.com/office/powerpoint/2010/main" val="153745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7E90670-F8C3-4086-B90A-1E3CECF22AE1}" type="slidenum">
              <a:rPr lang="en-US" altLang="zh-CN"/>
              <a:pPr>
                <a:defRPr/>
              </a:pPr>
              <a:t>‹#›</a:t>
            </a:fld>
            <a:endParaRPr lang="en-US" altLang="zh-CN"/>
          </a:p>
        </p:txBody>
      </p:sp>
    </p:spTree>
    <p:extLst>
      <p:ext uri="{BB962C8B-B14F-4D97-AF65-F5344CB8AC3E}">
        <p14:creationId xmlns:p14="http://schemas.microsoft.com/office/powerpoint/2010/main" val="199146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D277A4B-544A-4186-8D61-A7648C668CD8}" type="slidenum">
              <a:rPr lang="en-US" altLang="zh-CN"/>
              <a:pPr>
                <a:defRPr/>
              </a:pPr>
              <a:t>‹#›</a:t>
            </a:fld>
            <a:endParaRPr lang="en-US" altLang="zh-CN"/>
          </a:p>
        </p:txBody>
      </p:sp>
    </p:spTree>
    <p:extLst>
      <p:ext uri="{BB962C8B-B14F-4D97-AF65-F5344CB8AC3E}">
        <p14:creationId xmlns:p14="http://schemas.microsoft.com/office/powerpoint/2010/main" val="100917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40" y="2057403"/>
            <a:ext cx="2949575" cy="3811588"/>
          </a:xfrm>
        </p:spPr>
        <p:txBody>
          <a:bodyPr/>
          <a:lstStyle>
            <a:lvl1pPr marL="0" indent="0">
              <a:buNone/>
              <a:defRPr sz="1600"/>
            </a:lvl1pPr>
            <a:lvl2pPr marL="457161" indent="0">
              <a:buNone/>
              <a:defRPr sz="1400"/>
            </a:lvl2pPr>
            <a:lvl3pPr marL="914322" indent="0">
              <a:buNone/>
              <a:defRPr sz="1200"/>
            </a:lvl3pPr>
            <a:lvl4pPr marL="1371483" indent="0">
              <a:buNone/>
              <a:defRPr sz="1000"/>
            </a:lvl4pPr>
            <a:lvl5pPr marL="1828644" indent="0">
              <a:buNone/>
              <a:defRPr sz="1000"/>
            </a:lvl5pPr>
            <a:lvl6pPr marL="2285805" indent="0">
              <a:buNone/>
              <a:defRPr sz="1000"/>
            </a:lvl6pPr>
            <a:lvl7pPr marL="2742967" indent="0">
              <a:buNone/>
              <a:defRPr sz="1000"/>
            </a:lvl7pPr>
            <a:lvl8pPr marL="3200127" indent="0">
              <a:buNone/>
              <a:defRPr sz="1000"/>
            </a:lvl8pPr>
            <a:lvl9pPr marL="3657288"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8C2DB0B-0A1A-48D1-8278-C40FBFA3A171}" type="slidenum">
              <a:rPr lang="en-US" altLang="zh-CN"/>
              <a:pPr>
                <a:defRPr/>
              </a:pPr>
              <a:t>‹#›</a:t>
            </a:fld>
            <a:endParaRPr lang="en-US" altLang="zh-CN"/>
          </a:p>
        </p:txBody>
      </p:sp>
    </p:spTree>
    <p:extLst>
      <p:ext uri="{BB962C8B-B14F-4D97-AF65-F5344CB8AC3E}">
        <p14:creationId xmlns:p14="http://schemas.microsoft.com/office/powerpoint/2010/main" val="2503684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6"/>
            <a:ext cx="4629150" cy="4873625"/>
          </a:xfrm>
        </p:spPr>
        <p:txBody>
          <a:bodyPr/>
          <a:lstStyle>
            <a:lvl1pPr marL="0" indent="0">
              <a:buNone/>
              <a:defRPr sz="3200"/>
            </a:lvl1pPr>
            <a:lvl2pPr marL="457161" indent="0">
              <a:buNone/>
              <a:defRPr sz="2800"/>
            </a:lvl2pPr>
            <a:lvl3pPr marL="914322" indent="0">
              <a:buNone/>
              <a:defRPr sz="2400"/>
            </a:lvl3pPr>
            <a:lvl4pPr marL="1371483" indent="0">
              <a:buNone/>
              <a:defRPr sz="2000"/>
            </a:lvl4pPr>
            <a:lvl5pPr marL="1828644" indent="0">
              <a:buNone/>
              <a:defRPr sz="2000"/>
            </a:lvl5pPr>
            <a:lvl6pPr marL="2285805" indent="0">
              <a:buNone/>
              <a:defRPr sz="2000"/>
            </a:lvl6pPr>
            <a:lvl7pPr marL="2742967" indent="0">
              <a:buNone/>
              <a:defRPr sz="2000"/>
            </a:lvl7pPr>
            <a:lvl8pPr marL="3200127" indent="0">
              <a:buNone/>
              <a:defRPr sz="2000"/>
            </a:lvl8pPr>
            <a:lvl9pPr marL="3657288" indent="0">
              <a:buNone/>
              <a:defRPr sz="2000"/>
            </a:lvl9pPr>
          </a:lstStyle>
          <a:p>
            <a:pPr lvl="0"/>
            <a:endParaRPr lang="zh-CN" altLang="en-US" noProof="0" smtClean="0"/>
          </a:p>
        </p:txBody>
      </p:sp>
      <p:sp>
        <p:nvSpPr>
          <p:cNvPr id="4" name="文本占位符 3"/>
          <p:cNvSpPr>
            <a:spLocks noGrp="1"/>
          </p:cNvSpPr>
          <p:nvPr>
            <p:ph type="body" sz="half" idx="2"/>
          </p:nvPr>
        </p:nvSpPr>
        <p:spPr>
          <a:xfrm>
            <a:off x="630240" y="2057403"/>
            <a:ext cx="2949575" cy="3811588"/>
          </a:xfrm>
        </p:spPr>
        <p:txBody>
          <a:bodyPr/>
          <a:lstStyle>
            <a:lvl1pPr marL="0" indent="0">
              <a:buNone/>
              <a:defRPr sz="1600"/>
            </a:lvl1pPr>
            <a:lvl2pPr marL="457161" indent="0">
              <a:buNone/>
              <a:defRPr sz="1400"/>
            </a:lvl2pPr>
            <a:lvl3pPr marL="914322" indent="0">
              <a:buNone/>
              <a:defRPr sz="1200"/>
            </a:lvl3pPr>
            <a:lvl4pPr marL="1371483" indent="0">
              <a:buNone/>
              <a:defRPr sz="1000"/>
            </a:lvl4pPr>
            <a:lvl5pPr marL="1828644" indent="0">
              <a:buNone/>
              <a:defRPr sz="1000"/>
            </a:lvl5pPr>
            <a:lvl6pPr marL="2285805" indent="0">
              <a:buNone/>
              <a:defRPr sz="1000"/>
            </a:lvl6pPr>
            <a:lvl7pPr marL="2742967" indent="0">
              <a:buNone/>
              <a:defRPr sz="1000"/>
            </a:lvl7pPr>
            <a:lvl8pPr marL="3200127" indent="0">
              <a:buNone/>
              <a:defRPr sz="1000"/>
            </a:lvl8pPr>
            <a:lvl9pPr marL="3657288"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A35C95B-8893-473A-9C11-E72985EC619F}" type="slidenum">
              <a:rPr lang="en-US" altLang="zh-CN"/>
              <a:pPr>
                <a:defRPr/>
              </a:pPr>
              <a:t>‹#›</a:t>
            </a:fld>
            <a:endParaRPr lang="en-US" altLang="zh-CN"/>
          </a:p>
        </p:txBody>
      </p:sp>
    </p:spTree>
    <p:extLst>
      <p:ext uri="{BB962C8B-B14F-4D97-AF65-F5344CB8AC3E}">
        <p14:creationId xmlns:p14="http://schemas.microsoft.com/office/powerpoint/2010/main" val="3912676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1" y="277817"/>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t"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1"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8180" name="Rectangle 4"/>
          <p:cNvSpPr>
            <a:spLocks noGrp="1" noChangeArrowheads="1"/>
          </p:cNvSpPr>
          <p:nvPr>
            <p:ph type="dt" sz="half" idx="2"/>
          </p:nvPr>
        </p:nvSpPr>
        <p:spPr bwMode="auto">
          <a:xfrm>
            <a:off x="457200" y="6243639"/>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b" anchorCtr="0" compatLnSpc="1">
            <a:prstTxWarp prst="textNoShape">
              <a:avLst/>
            </a:prstTxWarp>
          </a:bodyPr>
          <a:lstStyle>
            <a:lvl1pPr algn="l" eaLnBrk="1" hangingPunct="1">
              <a:defRPr sz="1200" b="0">
                <a:latin typeface="+mj-lt"/>
              </a:defRPr>
            </a:lvl1pPr>
          </a:lstStyle>
          <a:p>
            <a:pPr>
              <a:defRPr/>
            </a:pPr>
            <a:endParaRPr lang="en-US" altLang="zh-CN"/>
          </a:p>
        </p:txBody>
      </p:sp>
      <p:sp>
        <p:nvSpPr>
          <p:cNvPr id="17818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b" anchorCtr="0" compatLnSpc="1">
            <a:prstTxWarp prst="textNoShape">
              <a:avLst/>
            </a:prstTxWarp>
          </a:bodyPr>
          <a:lstStyle>
            <a:lvl1pPr algn="ctr" eaLnBrk="1" hangingPunct="1">
              <a:defRPr sz="1200" b="0">
                <a:latin typeface="+mj-lt"/>
              </a:defRPr>
            </a:lvl1pPr>
          </a:lstStyle>
          <a:p>
            <a:pPr>
              <a:defRPr/>
            </a:pPr>
            <a:endParaRPr lang="en-US" altLang="zh-CN"/>
          </a:p>
        </p:txBody>
      </p:sp>
      <p:sp>
        <p:nvSpPr>
          <p:cNvPr id="178182" name="Rectangle 6"/>
          <p:cNvSpPr>
            <a:spLocks noGrp="1" noChangeArrowheads="1"/>
          </p:cNvSpPr>
          <p:nvPr>
            <p:ph type="sldNum" sz="quarter" idx="4"/>
          </p:nvPr>
        </p:nvSpPr>
        <p:spPr bwMode="auto">
          <a:xfrm>
            <a:off x="6553201" y="6243639"/>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b" anchorCtr="0" compatLnSpc="1">
            <a:prstTxWarp prst="textNoShape">
              <a:avLst/>
            </a:prstTxWarp>
          </a:bodyPr>
          <a:lstStyle>
            <a:lvl1pPr algn="r" eaLnBrk="1" hangingPunct="1">
              <a:defRPr sz="1200" b="0">
                <a:latin typeface="Garamond" pitchFamily="18" charset="0"/>
              </a:defRPr>
            </a:lvl1pPr>
          </a:lstStyle>
          <a:p>
            <a:pPr>
              <a:defRPr/>
            </a:pPr>
            <a:fld id="{5F25C218-0E24-456F-82CC-074AEC73F9F8}" type="slidenum">
              <a:rPr lang="en-US" altLang="zh-CN"/>
              <a:pPr>
                <a:defRPr/>
              </a:pPr>
              <a:t>‹#›</a:t>
            </a:fld>
            <a:endParaRPr lang="en-US" altLang="zh-CN"/>
          </a:p>
        </p:txBody>
      </p:sp>
      <p:sp>
        <p:nvSpPr>
          <p:cNvPr id="2055" name="Freeform 7"/>
          <p:cNvSpPr>
            <a:spLocks noChangeArrowheads="1"/>
          </p:cNvSpPr>
          <p:nvPr/>
        </p:nvSpPr>
        <p:spPr bwMode="auto">
          <a:xfrm>
            <a:off x="381001"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91432" tIns="45716" rIns="91432" bIns="45716"/>
          <a:lstStyle/>
          <a:p>
            <a:endParaRPr lang="zh-CN" altLang="en-US"/>
          </a:p>
        </p:txBody>
      </p:sp>
      <p:sp>
        <p:nvSpPr>
          <p:cNvPr id="2056" name="Line 8"/>
          <p:cNvSpPr>
            <a:spLocks noChangeShapeType="1"/>
          </p:cNvSpPr>
          <p:nvPr/>
        </p:nvSpPr>
        <p:spPr bwMode="auto">
          <a:xfrm>
            <a:off x="457201"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lstStyle/>
          <a:p>
            <a:endParaRPr lang="zh-CN" altLang="en-US"/>
          </a:p>
        </p:txBody>
      </p:sp>
    </p:spTree>
  </p:cSld>
  <p:clrMap bg1="lt1" tx1="dk1" bg2="lt2" tx2="dk2" accent1="accent1" accent2="accent2" accent3="accent3" accent4="accent4" accent5="accent5" accent6="accent6" hlink="hlink" folHlink="folHlink"/>
  <p:sldLayoutIdLst>
    <p:sldLayoutId id="2147483771"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Lst>
  <p:timing>
    <p:tnLst>
      <p:par>
        <p:cTn id="1" dur="indefinite" restart="never" nodeType="tmRoot"/>
      </p:par>
    </p:tnLst>
  </p:timing>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161"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322"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483"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644"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871" indent="-342871" algn="l" rtl="0" eaLnBrk="0" fontAlgn="base" hangingPunct="0">
        <a:spcBef>
          <a:spcPct val="20000"/>
        </a:spcBef>
        <a:spcAft>
          <a:spcPct val="0"/>
        </a:spcAft>
        <a:buClr>
          <a:schemeClr val="accent1"/>
        </a:buClr>
        <a:buSzPct val="65000"/>
        <a:buFont typeface="Wingdings" pitchFamily="2" charset="2"/>
        <a:buChar char="n"/>
        <a:defRPr sz="3000" kern="1200">
          <a:solidFill>
            <a:schemeClr val="tx1"/>
          </a:solidFill>
          <a:latin typeface="+mn-lt"/>
          <a:ea typeface="+mn-ea"/>
          <a:cs typeface="+mn-cs"/>
        </a:defRPr>
      </a:lvl1pPr>
      <a:lvl2pPr marL="669868" indent="-325411" algn="l" rtl="0" eaLnBrk="0" fontAlgn="base" hangingPunct="0">
        <a:spcBef>
          <a:spcPct val="20000"/>
        </a:spcBef>
        <a:spcAft>
          <a:spcPct val="0"/>
        </a:spcAft>
        <a:buClr>
          <a:schemeClr val="accent2"/>
        </a:buClr>
        <a:buSzPct val="60000"/>
        <a:buFont typeface="Wingdings" pitchFamily="2" charset="2"/>
        <a:buChar char="q"/>
        <a:defRPr sz="2600" kern="1200">
          <a:solidFill>
            <a:schemeClr val="tx1"/>
          </a:solidFill>
          <a:latin typeface="+mn-lt"/>
          <a:ea typeface="+mn-ea"/>
          <a:cs typeface="+mn-cs"/>
        </a:defRPr>
      </a:lvl2pPr>
      <a:lvl3pPr marL="1022263" indent="-350808" algn="l" rtl="0" eaLnBrk="0" fontAlgn="base" hangingPunct="0">
        <a:spcBef>
          <a:spcPct val="20000"/>
        </a:spcBef>
        <a:spcAft>
          <a:spcPct val="0"/>
        </a:spcAft>
        <a:buClr>
          <a:schemeClr val="accent1"/>
        </a:buClr>
        <a:buSzPct val="65000"/>
        <a:buFont typeface="Wingdings" pitchFamily="2" charset="2"/>
        <a:buChar char="n"/>
        <a:defRPr sz="2200" kern="1200">
          <a:solidFill>
            <a:schemeClr val="tx1"/>
          </a:solidFill>
          <a:latin typeface="+mn-lt"/>
          <a:ea typeface="+mn-ea"/>
          <a:cs typeface="+mn-cs"/>
        </a:defRPr>
      </a:lvl3pPr>
      <a:lvl4pPr marL="1339735" indent="-315886" algn="l" rtl="0" eaLnBrk="0" fontAlgn="base" hangingPunct="0">
        <a:spcBef>
          <a:spcPct val="20000"/>
        </a:spcBef>
        <a:spcAft>
          <a:spcPct val="0"/>
        </a:spcAft>
        <a:buClr>
          <a:schemeClr val="accent2"/>
        </a:buClr>
        <a:buSzPct val="70000"/>
        <a:buFont typeface="Wingdings" pitchFamily="2" charset="2"/>
        <a:buChar char="q"/>
        <a:defRPr sz="2000" kern="1200">
          <a:solidFill>
            <a:schemeClr val="tx1"/>
          </a:solidFill>
          <a:latin typeface="+mn-lt"/>
          <a:ea typeface="+mn-ea"/>
          <a:cs typeface="+mn-cs"/>
        </a:defRPr>
      </a:lvl4pPr>
      <a:lvl5pPr marL="1681020" indent="-339696" algn="l" rtl="0" eaLnBrk="0" fontAlgn="base" hangingPunct="0">
        <a:spcBef>
          <a:spcPct val="20000"/>
        </a:spcBef>
        <a:spcAft>
          <a:spcPct val="0"/>
        </a:spcAft>
        <a:buClr>
          <a:schemeClr val="accent1"/>
        </a:buClr>
        <a:buSzPct val="75000"/>
        <a:buFont typeface="Wingdings" pitchFamily="2" charset="2"/>
        <a:buChar char="§"/>
        <a:defRPr sz="2000" kern="1200">
          <a:solidFill>
            <a:schemeClr val="tx1"/>
          </a:solidFill>
          <a:latin typeface="+mn-lt"/>
          <a:ea typeface="+mn-ea"/>
          <a:cs typeface="+mn-cs"/>
        </a:defRPr>
      </a:lvl5pPr>
      <a:lvl6pPr marL="2514386" indent="-228581" algn="l" defTabSz="9143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46" indent="-228581" algn="l" defTabSz="9143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08" indent="-228581" algn="l" defTabSz="9143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69" indent="-228581" algn="l" defTabSz="9143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22" rtl="0" eaLnBrk="1" latinLnBrk="0" hangingPunct="1">
        <a:defRPr sz="1800" kern="1200">
          <a:solidFill>
            <a:schemeClr val="tx1"/>
          </a:solidFill>
          <a:latin typeface="+mn-lt"/>
          <a:ea typeface="+mn-ea"/>
          <a:cs typeface="+mn-cs"/>
        </a:defRPr>
      </a:lvl1pPr>
      <a:lvl2pPr marL="457161"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3"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5" algn="l" defTabSz="914322" rtl="0" eaLnBrk="1" latinLnBrk="0" hangingPunct="1">
        <a:defRPr sz="1800" kern="1200">
          <a:solidFill>
            <a:schemeClr val="tx1"/>
          </a:solidFill>
          <a:latin typeface="+mn-lt"/>
          <a:ea typeface="+mn-ea"/>
          <a:cs typeface="+mn-cs"/>
        </a:defRPr>
      </a:lvl6pPr>
      <a:lvl7pPr marL="2742967" algn="l" defTabSz="914322" rtl="0" eaLnBrk="1" latinLnBrk="0" hangingPunct="1">
        <a:defRPr sz="1800" kern="1200">
          <a:solidFill>
            <a:schemeClr val="tx1"/>
          </a:solidFill>
          <a:latin typeface="+mn-lt"/>
          <a:ea typeface="+mn-ea"/>
          <a:cs typeface="+mn-cs"/>
        </a:defRPr>
      </a:lvl7pPr>
      <a:lvl8pPr marL="3200127" algn="l" defTabSz="914322" rtl="0" eaLnBrk="1" latinLnBrk="0" hangingPunct="1">
        <a:defRPr sz="1800" kern="1200">
          <a:solidFill>
            <a:schemeClr val="tx1"/>
          </a:solidFill>
          <a:latin typeface="+mn-lt"/>
          <a:ea typeface="+mn-ea"/>
          <a:cs typeface="+mn-cs"/>
        </a:defRPr>
      </a:lvl8pPr>
      <a:lvl9pPr marL="3657288" algn="l" defTabSz="9143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3.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4.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5.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6.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7.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8.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9.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0.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1.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2.xml"/><Relationship Id="rId1" Type="http://schemas.openxmlformats.org/officeDocument/2006/relationships/vmlDrawing" Target="../drawings/vmlDrawing12.vml"/><Relationship Id="rId4" Type="http://schemas.openxmlformats.org/officeDocument/2006/relationships/image" Target="../media/image21.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log.csdn.net/iteye_7682/article/details/82647947"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jianshu.com/p/9acbc3220aa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5048" y="260648"/>
            <a:ext cx="6437312" cy="1036637"/>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lstStyle/>
          <a:p>
            <a:pPr algn="ctr" eaLnBrk="1" hangingPunct="1"/>
            <a:r>
              <a:rPr lang="zh-CN" altLang="en-US" sz="3400" b="1" dirty="0" smtClean="0">
                <a:solidFill>
                  <a:schemeClr val="tx1"/>
                </a:solidFill>
                <a:latin typeface="黑体" pitchFamily="2" charset="-122"/>
                <a:ea typeface="黑体" pitchFamily="2" charset="-122"/>
              </a:rPr>
              <a:t>第</a:t>
            </a:r>
            <a:r>
              <a:rPr lang="en-US" altLang="zh-CN" sz="3400" b="1" dirty="0" smtClean="0">
                <a:solidFill>
                  <a:schemeClr val="tx1"/>
                </a:solidFill>
                <a:latin typeface="黑体" pitchFamily="2" charset="-122"/>
                <a:ea typeface="黑体" pitchFamily="2" charset="-122"/>
              </a:rPr>
              <a:t>7</a:t>
            </a:r>
            <a:r>
              <a:rPr lang="zh-CN" altLang="en-US" sz="3400" b="1" dirty="0" smtClean="0">
                <a:solidFill>
                  <a:schemeClr val="tx1"/>
                </a:solidFill>
                <a:latin typeface="黑体" pitchFamily="2" charset="-122"/>
                <a:ea typeface="黑体" pitchFamily="2" charset="-122"/>
              </a:rPr>
              <a:t>讲 </a:t>
            </a:r>
            <a:r>
              <a:rPr lang="en-US" altLang="zh-CN" sz="3400" b="1" dirty="0" smtClean="0">
                <a:solidFill>
                  <a:schemeClr val="tx1"/>
                </a:solidFill>
                <a:latin typeface="黑体" pitchFamily="2" charset="-122"/>
                <a:ea typeface="黑体" pitchFamily="2" charset="-122"/>
              </a:rPr>
              <a:t>JSP</a:t>
            </a:r>
            <a:r>
              <a:rPr lang="zh-CN" altLang="en-US" sz="3400" b="1" dirty="0" smtClean="0">
                <a:solidFill>
                  <a:schemeClr val="tx1"/>
                </a:solidFill>
                <a:latin typeface="黑体" pitchFamily="2" charset="-122"/>
                <a:ea typeface="黑体" pitchFamily="2" charset="-122"/>
              </a:rPr>
              <a:t>内置对象（</a:t>
            </a:r>
            <a:r>
              <a:rPr lang="zh-CN" altLang="en-US" sz="3400" b="1" dirty="0">
                <a:solidFill>
                  <a:schemeClr val="tx1"/>
                </a:solidFill>
                <a:latin typeface="黑体" pitchFamily="2" charset="-122"/>
                <a:ea typeface="黑体" pitchFamily="2" charset="-122"/>
              </a:rPr>
              <a:t>一</a:t>
            </a:r>
            <a:r>
              <a:rPr lang="zh-CN" altLang="en-US" sz="3400" b="1" dirty="0" smtClean="0">
                <a:solidFill>
                  <a:schemeClr val="tx1"/>
                </a:solidFill>
                <a:latin typeface="黑体" pitchFamily="2" charset="-122"/>
                <a:ea typeface="黑体" pitchFamily="2" charset="-122"/>
              </a:rPr>
              <a:t>）</a:t>
            </a:r>
            <a:endParaRPr lang="zh-CN" altLang="en-US" sz="3400" b="1" dirty="0">
              <a:solidFill>
                <a:schemeClr val="tx1"/>
              </a:solidFill>
              <a:latin typeface="黑体" pitchFamily="2" charset="-122"/>
              <a:ea typeface="黑体" pitchFamily="2" charset="-122"/>
            </a:endParaRPr>
          </a:p>
        </p:txBody>
      </p:sp>
      <p:sp>
        <p:nvSpPr>
          <p:cNvPr id="4099" name="Rectangle 3"/>
          <p:cNvSpPr>
            <a:spLocks noGrp="1" noChangeArrowheads="1"/>
          </p:cNvSpPr>
          <p:nvPr>
            <p:ph type="body" idx="1"/>
          </p:nvPr>
        </p:nvSpPr>
        <p:spPr>
          <a:xfrm>
            <a:off x="304801" y="692696"/>
            <a:ext cx="8229600" cy="5029200"/>
          </a:xfrm>
        </p:spPr>
        <p:txBody>
          <a:bodyPr/>
          <a:lstStyle/>
          <a:p>
            <a:pPr algn="ctr" eaLnBrk="1" hangingPunct="1">
              <a:lnSpc>
                <a:spcPct val="150000"/>
              </a:lnSpc>
              <a:buFont typeface="Wingdings" pitchFamily="2" charset="2"/>
              <a:buNone/>
            </a:pPr>
            <a:r>
              <a:rPr lang="zh-CN" altLang="en-US" sz="2800" b="1" dirty="0">
                <a:solidFill>
                  <a:srgbClr val="0066FF"/>
                </a:solidFill>
              </a:rPr>
              <a:t>主要内容</a:t>
            </a:r>
          </a:p>
        </p:txBody>
      </p:sp>
      <p:sp>
        <p:nvSpPr>
          <p:cNvPr id="37892" name="Line 4"/>
          <p:cNvSpPr>
            <a:spLocks noChangeShapeType="1"/>
          </p:cNvSpPr>
          <p:nvPr/>
        </p:nvSpPr>
        <p:spPr bwMode="auto">
          <a:xfrm>
            <a:off x="2971800" y="1340768"/>
            <a:ext cx="2971800" cy="0"/>
          </a:xfrm>
          <a:prstGeom prst="line">
            <a:avLst/>
          </a:prstGeom>
          <a:noFill/>
          <a:ln w="381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lstStyle/>
          <a:p>
            <a:endParaRPr lang="zh-CN" altLang="en-US"/>
          </a:p>
        </p:txBody>
      </p:sp>
      <p:graphicFrame>
        <p:nvGraphicFramePr>
          <p:cNvPr id="7" name="图示 6"/>
          <p:cNvGraphicFramePr/>
          <p:nvPr>
            <p:extLst>
              <p:ext uri="{D42A27DB-BD31-4B8C-83A1-F6EECF244321}">
                <p14:modId xmlns:p14="http://schemas.microsoft.com/office/powerpoint/2010/main" val="2370436561"/>
              </p:ext>
            </p:extLst>
          </p:nvPr>
        </p:nvGraphicFramePr>
        <p:xfrm>
          <a:off x="1691680" y="1403728"/>
          <a:ext cx="5760640"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1681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p:cTn id="7" dur="500" fill="hold"/>
                                        <p:tgtEl>
                                          <p:spTgt spid="37892"/>
                                        </p:tgtEl>
                                        <p:attrNameLst>
                                          <p:attrName>ppt_x</p:attrName>
                                        </p:attrNameLst>
                                      </p:cBhvr>
                                      <p:tavLst>
                                        <p:tav tm="0">
                                          <p:val>
                                            <p:strVal val="#ppt_x-#ppt_w/2"/>
                                          </p:val>
                                        </p:tav>
                                        <p:tav tm="100000">
                                          <p:val>
                                            <p:strVal val="#ppt_x"/>
                                          </p:val>
                                        </p:tav>
                                      </p:tavLst>
                                    </p:anim>
                                    <p:anim calcmode="lin" valueType="num">
                                      <p:cBhvr>
                                        <p:cTn id="8" dur="500" fill="hold"/>
                                        <p:tgtEl>
                                          <p:spTgt spid="37892"/>
                                        </p:tgtEl>
                                        <p:attrNameLst>
                                          <p:attrName>ppt_y</p:attrName>
                                        </p:attrNameLst>
                                      </p:cBhvr>
                                      <p:tavLst>
                                        <p:tav tm="0">
                                          <p:val>
                                            <p:strVal val="#ppt_y"/>
                                          </p:val>
                                        </p:tav>
                                        <p:tav tm="100000">
                                          <p:val>
                                            <p:strVal val="#ppt_y"/>
                                          </p:val>
                                        </p:tav>
                                      </p:tavLst>
                                    </p:anim>
                                    <p:anim calcmode="lin" valueType="num">
                                      <p:cBhvr>
                                        <p:cTn id="9" dur="500" fill="hold"/>
                                        <p:tgtEl>
                                          <p:spTgt spid="37892"/>
                                        </p:tgtEl>
                                        <p:attrNameLst>
                                          <p:attrName>ppt_w</p:attrName>
                                        </p:attrNameLst>
                                      </p:cBhvr>
                                      <p:tavLst>
                                        <p:tav tm="0">
                                          <p:val>
                                            <p:fltVal val="0"/>
                                          </p:val>
                                        </p:tav>
                                        <p:tav tm="100000">
                                          <p:val>
                                            <p:strVal val="#ppt_w"/>
                                          </p:val>
                                        </p:tav>
                                      </p:tavLst>
                                    </p:anim>
                                    <p:anim calcmode="lin" valueType="num">
                                      <p:cBhvr>
                                        <p:cTn id="10" dur="500" fill="hold"/>
                                        <p:tgtEl>
                                          <p:spTgt spid="378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6779816"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smtClean="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107504" y="1980123"/>
            <a:ext cx="9036496" cy="4401205"/>
          </a:xfrm>
          <a:prstGeom prst="rect">
            <a:avLst/>
          </a:prstGeom>
        </p:spPr>
        <p:txBody>
          <a:bodyPr wrap="square">
            <a:spAutoFit/>
          </a:bodyPr>
          <a:lstStyle/>
          <a:p>
            <a:pPr>
              <a:spcBef>
                <a:spcPts val="0"/>
              </a:spcBef>
            </a:pPr>
            <a:r>
              <a:rPr lang="zh-CN" altLang="en-US" sz="2800" dirty="0" smtClean="0">
                <a:solidFill>
                  <a:srgbClr val="0070C0"/>
                </a:solidFill>
                <a:latin typeface="Times New Roman" panose="02020603050405020304" pitchFamily="18" charset="0"/>
                <a:ea typeface="微软雅黑" panose="020B0503020204020204" pitchFamily="34" charset="-122"/>
              </a:rPr>
              <a:t>（</a:t>
            </a:r>
            <a:r>
              <a:rPr lang="en-US" altLang="zh-CN" sz="2800" dirty="0">
                <a:solidFill>
                  <a:srgbClr val="0070C0"/>
                </a:solidFill>
                <a:latin typeface="Times New Roman" panose="02020603050405020304" pitchFamily="18" charset="0"/>
                <a:ea typeface="微软雅黑" panose="020B0503020204020204" pitchFamily="34" charset="-122"/>
              </a:rPr>
              <a:t>7</a:t>
            </a:r>
            <a:r>
              <a:rPr lang="zh-CN" altLang="en-US" sz="2800" dirty="0">
                <a:solidFill>
                  <a:srgbClr val="0070C0"/>
                </a:solidFill>
                <a:latin typeface="Times New Roman" panose="02020603050405020304" pitchFamily="18" charset="0"/>
                <a:ea typeface="微软雅黑" panose="020B0503020204020204" pitchFamily="34" charset="-122"/>
              </a:rPr>
              <a:t>）</a:t>
            </a:r>
            <a:r>
              <a:rPr lang="en-US" altLang="zh-CN" sz="2800" dirty="0">
                <a:solidFill>
                  <a:srgbClr val="0070C0"/>
                </a:solidFill>
                <a:latin typeface="Times New Roman" panose="02020603050405020304" pitchFamily="18" charset="0"/>
                <a:ea typeface="微软雅黑" panose="020B0503020204020204" pitchFamily="34" charset="-122"/>
              </a:rPr>
              <a:t>void </a:t>
            </a:r>
            <a:r>
              <a:rPr lang="en-US" altLang="zh-CN" sz="2800" dirty="0" err="1">
                <a:solidFill>
                  <a:srgbClr val="0070C0"/>
                </a:solidFill>
                <a:latin typeface="Times New Roman" panose="02020603050405020304" pitchFamily="18" charset="0"/>
                <a:ea typeface="微软雅黑" panose="020B0503020204020204" pitchFamily="34" charset="-122"/>
              </a:rPr>
              <a:t>setAttribute</a:t>
            </a:r>
            <a:r>
              <a:rPr lang="en-US" altLang="zh-CN" sz="2800" dirty="0">
                <a:solidFill>
                  <a:srgbClr val="0070C0"/>
                </a:solidFill>
                <a:latin typeface="Times New Roman" panose="02020603050405020304" pitchFamily="18" charset="0"/>
                <a:ea typeface="微软雅黑" panose="020B0503020204020204" pitchFamily="34" charset="-122"/>
              </a:rPr>
              <a:t>(String </a:t>
            </a:r>
            <a:r>
              <a:rPr lang="en-US" altLang="zh-CN" sz="2800" dirty="0" err="1">
                <a:solidFill>
                  <a:srgbClr val="0070C0"/>
                </a:solidFill>
                <a:latin typeface="Times New Roman" panose="02020603050405020304" pitchFamily="18" charset="0"/>
                <a:ea typeface="微软雅黑" panose="020B0503020204020204" pitchFamily="34" charset="-122"/>
              </a:rPr>
              <a:t>key,Object</a:t>
            </a:r>
            <a:r>
              <a:rPr lang="en-US" altLang="zh-CN" sz="2800" dirty="0">
                <a:solidFill>
                  <a:srgbClr val="0070C0"/>
                </a:solidFill>
                <a:latin typeface="Times New Roman" panose="02020603050405020304" pitchFamily="18" charset="0"/>
                <a:ea typeface="微软雅黑" panose="020B0503020204020204" pitchFamily="34" charset="-122"/>
              </a:rPr>
              <a:t> value) </a:t>
            </a:r>
            <a:r>
              <a:rPr lang="zh-CN" altLang="en-US" sz="2800" dirty="0">
                <a:solidFill>
                  <a:srgbClr val="0070C0"/>
                </a:solidFill>
                <a:latin typeface="Times New Roman" panose="02020603050405020304" pitchFamily="18" charset="0"/>
                <a:ea typeface="微软雅黑" panose="020B0503020204020204" pitchFamily="34" charset="-122"/>
              </a:rPr>
              <a:t>：</a:t>
            </a:r>
            <a:endParaRPr lang="en-US" altLang="zh-CN" sz="2800" dirty="0">
              <a:solidFill>
                <a:srgbClr val="0070C0"/>
              </a:solidFill>
              <a:latin typeface="Times New Roman" panose="02020603050405020304" pitchFamily="18" charset="0"/>
              <a:ea typeface="微软雅黑" panose="020B0503020204020204" pitchFamily="34" charset="-122"/>
            </a:endParaRPr>
          </a:p>
          <a:p>
            <a:pPr>
              <a:spcBef>
                <a:spcPts val="0"/>
              </a:spcBef>
            </a:pPr>
            <a:r>
              <a:rPr lang="en-US" altLang="zh-CN" sz="2800" dirty="0">
                <a:latin typeface="Times New Roman" panose="02020603050405020304" pitchFamily="18" charset="0"/>
                <a:ea typeface="微软雅黑" panose="020B0503020204020204" pitchFamily="34" charset="-122"/>
              </a:rPr>
              <a:t>          </a:t>
            </a:r>
            <a:r>
              <a:rPr lang="zh-CN" altLang="en-US" sz="2800" b="0" dirty="0">
                <a:latin typeface="Times New Roman" panose="02020603050405020304" pitchFamily="18" charset="0"/>
                <a:ea typeface="微软雅黑" panose="020B0503020204020204" pitchFamily="34" charset="-122"/>
              </a:rPr>
              <a:t>通过键值对的形式保存数据。 </a:t>
            </a:r>
            <a:endParaRPr lang="en-US" altLang="zh-CN" sz="2800" b="0" dirty="0">
              <a:latin typeface="Times New Roman" panose="02020603050405020304" pitchFamily="18" charset="0"/>
              <a:ea typeface="微软雅黑" panose="020B0503020204020204" pitchFamily="34" charset="-122"/>
            </a:endParaRPr>
          </a:p>
          <a:p>
            <a:pPr>
              <a:spcBef>
                <a:spcPts val="0"/>
              </a:spcBef>
            </a:pPr>
            <a:r>
              <a:rPr lang="zh-CN" altLang="en-US" sz="2800" dirty="0">
                <a:solidFill>
                  <a:srgbClr val="0070C0"/>
                </a:solidFill>
                <a:latin typeface="Times New Roman" panose="02020603050405020304" pitchFamily="18" charset="0"/>
                <a:ea typeface="微软雅黑" panose="020B0503020204020204" pitchFamily="34" charset="-122"/>
              </a:rPr>
              <a:t>（</a:t>
            </a:r>
            <a:r>
              <a:rPr lang="en-US" altLang="zh-CN" sz="2800" dirty="0">
                <a:solidFill>
                  <a:srgbClr val="0070C0"/>
                </a:solidFill>
                <a:latin typeface="Times New Roman" panose="02020603050405020304" pitchFamily="18" charset="0"/>
                <a:ea typeface="微软雅黑" panose="020B0503020204020204" pitchFamily="34" charset="-122"/>
              </a:rPr>
              <a:t>8</a:t>
            </a:r>
            <a:r>
              <a:rPr lang="zh-CN" altLang="en-US" sz="2800" dirty="0">
                <a:solidFill>
                  <a:srgbClr val="0070C0"/>
                </a:solidFill>
                <a:latin typeface="Times New Roman" panose="02020603050405020304" pitchFamily="18" charset="0"/>
                <a:ea typeface="微软雅黑" panose="020B0503020204020204" pitchFamily="34" charset="-122"/>
              </a:rPr>
              <a:t>）</a:t>
            </a:r>
            <a:r>
              <a:rPr lang="en-US" altLang="zh-CN" sz="2800" dirty="0">
                <a:solidFill>
                  <a:srgbClr val="0070C0"/>
                </a:solidFill>
                <a:latin typeface="Times New Roman" panose="02020603050405020304" pitchFamily="18" charset="0"/>
                <a:ea typeface="微软雅黑" panose="020B0503020204020204" pitchFamily="34" charset="-122"/>
              </a:rPr>
              <a:t>Object </a:t>
            </a:r>
            <a:r>
              <a:rPr lang="en-US" altLang="zh-CN" sz="2800" dirty="0" err="1">
                <a:solidFill>
                  <a:srgbClr val="0070C0"/>
                </a:solidFill>
                <a:latin typeface="Times New Roman" panose="02020603050405020304" pitchFamily="18" charset="0"/>
                <a:ea typeface="微软雅黑" panose="020B0503020204020204" pitchFamily="34" charset="-122"/>
              </a:rPr>
              <a:t>getAttribute</a:t>
            </a:r>
            <a:r>
              <a:rPr lang="en-US" altLang="zh-CN" sz="2800" dirty="0">
                <a:solidFill>
                  <a:srgbClr val="0070C0"/>
                </a:solidFill>
                <a:latin typeface="Times New Roman" panose="02020603050405020304" pitchFamily="18" charset="0"/>
                <a:ea typeface="微软雅黑" panose="020B0503020204020204" pitchFamily="34" charset="-122"/>
              </a:rPr>
              <a:t>(String key) </a:t>
            </a:r>
            <a:r>
              <a:rPr lang="zh-CN" altLang="en-US" sz="2800" dirty="0">
                <a:solidFill>
                  <a:srgbClr val="0070C0"/>
                </a:solidFill>
                <a:latin typeface="Times New Roman" panose="02020603050405020304" pitchFamily="18" charset="0"/>
                <a:ea typeface="微软雅黑" panose="020B0503020204020204" pitchFamily="34" charset="-122"/>
              </a:rPr>
              <a:t>：</a:t>
            </a:r>
            <a:endParaRPr lang="en-US" altLang="zh-CN" sz="2800" dirty="0">
              <a:solidFill>
                <a:srgbClr val="0070C0"/>
              </a:solidFill>
              <a:latin typeface="Times New Roman" panose="02020603050405020304" pitchFamily="18" charset="0"/>
              <a:ea typeface="微软雅黑" panose="020B0503020204020204" pitchFamily="34" charset="-122"/>
            </a:endParaRPr>
          </a:p>
          <a:p>
            <a:pPr>
              <a:spcBef>
                <a:spcPts val="0"/>
              </a:spcBef>
            </a:pPr>
            <a:r>
              <a:rPr lang="en-US" altLang="zh-CN" sz="2800" dirty="0">
                <a:latin typeface="Times New Roman" panose="02020603050405020304" pitchFamily="18" charset="0"/>
                <a:ea typeface="微软雅黑" panose="020B0503020204020204" pitchFamily="34" charset="-122"/>
              </a:rPr>
              <a:t>          </a:t>
            </a:r>
            <a:r>
              <a:rPr lang="zh-CN" altLang="en-US" sz="2800" b="0" dirty="0">
                <a:latin typeface="Times New Roman" panose="02020603050405020304" pitchFamily="18" charset="0"/>
                <a:ea typeface="微软雅黑" panose="020B0503020204020204" pitchFamily="34" charset="-122"/>
              </a:rPr>
              <a:t>通过</a:t>
            </a:r>
            <a:r>
              <a:rPr lang="en-US" altLang="zh-CN" sz="2800" b="0" dirty="0">
                <a:latin typeface="Times New Roman" panose="02020603050405020304" pitchFamily="18" charset="0"/>
                <a:ea typeface="微软雅黑" panose="020B0503020204020204" pitchFamily="34" charset="-122"/>
              </a:rPr>
              <a:t>key</a:t>
            </a:r>
            <a:r>
              <a:rPr lang="zh-CN" altLang="en-US" sz="2800" b="0" dirty="0">
                <a:latin typeface="Times New Roman" panose="02020603050405020304" pitchFamily="18" charset="0"/>
                <a:ea typeface="微软雅黑" panose="020B0503020204020204" pitchFamily="34" charset="-122"/>
              </a:rPr>
              <a:t>取出</a:t>
            </a:r>
            <a:r>
              <a:rPr lang="en-US" altLang="zh-CN" sz="2800" b="0" dirty="0">
                <a:latin typeface="Times New Roman" panose="02020603050405020304" pitchFamily="18" charset="0"/>
                <a:ea typeface="微软雅黑" panose="020B0503020204020204" pitchFamily="34" charset="-122"/>
              </a:rPr>
              <a:t>value</a:t>
            </a:r>
            <a:r>
              <a:rPr lang="zh-CN" altLang="en-US" sz="2800" b="0" dirty="0">
                <a:latin typeface="Times New Roman" panose="02020603050405020304" pitchFamily="18" charset="0"/>
                <a:ea typeface="微软雅黑" panose="020B0503020204020204" pitchFamily="34" charset="-122"/>
              </a:rPr>
              <a:t>。</a:t>
            </a:r>
            <a:endParaRPr lang="en-US" altLang="zh-CN" sz="2800" b="0" dirty="0">
              <a:latin typeface="Times New Roman" panose="02020603050405020304" pitchFamily="18" charset="0"/>
              <a:ea typeface="微软雅黑" panose="020B0503020204020204" pitchFamily="34" charset="-122"/>
            </a:endParaRPr>
          </a:p>
          <a:p>
            <a:pPr>
              <a:spcBef>
                <a:spcPts val="0"/>
              </a:spcBef>
            </a:pPr>
            <a:r>
              <a:rPr lang="zh-CN" altLang="en-US" sz="2800" dirty="0">
                <a:solidFill>
                  <a:srgbClr val="0070C0"/>
                </a:solidFill>
                <a:latin typeface="Times New Roman" panose="02020603050405020304" pitchFamily="18" charset="0"/>
                <a:ea typeface="微软雅黑" panose="020B0503020204020204" pitchFamily="34" charset="-122"/>
              </a:rPr>
              <a:t>（</a:t>
            </a:r>
            <a:r>
              <a:rPr lang="en-US" altLang="zh-CN" sz="2800" dirty="0" smtClean="0">
                <a:solidFill>
                  <a:srgbClr val="0070C0"/>
                </a:solidFill>
                <a:latin typeface="Times New Roman" panose="02020603050405020304" pitchFamily="18" charset="0"/>
                <a:ea typeface="微软雅黑" panose="020B0503020204020204" pitchFamily="34" charset="-122"/>
              </a:rPr>
              <a:t>9</a:t>
            </a:r>
            <a:r>
              <a:rPr lang="zh-CN" altLang="en-US" sz="2800" dirty="0" smtClean="0">
                <a:solidFill>
                  <a:srgbClr val="0070C0"/>
                </a:solidFill>
                <a:latin typeface="Times New Roman" panose="02020603050405020304" pitchFamily="18" charset="0"/>
                <a:ea typeface="微软雅黑" panose="020B0503020204020204" pitchFamily="34" charset="-122"/>
              </a:rPr>
              <a:t>）</a:t>
            </a:r>
            <a:r>
              <a:rPr lang="en-US" altLang="zh-CN" sz="2800" dirty="0" err="1" smtClean="0">
                <a:solidFill>
                  <a:srgbClr val="0070C0"/>
                </a:solidFill>
                <a:latin typeface="Times New Roman" panose="02020603050405020304" pitchFamily="18" charset="0"/>
                <a:ea typeface="微软雅黑" panose="020B0503020204020204" pitchFamily="34" charset="-122"/>
              </a:rPr>
              <a:t>RequestDispatcher</a:t>
            </a:r>
            <a:r>
              <a:rPr lang="en-US" altLang="zh-CN" sz="2800" dirty="0" smtClean="0">
                <a:solidFill>
                  <a:srgbClr val="0070C0"/>
                </a:solidFill>
                <a:latin typeface="Times New Roman" panose="02020603050405020304" pitchFamily="18" charset="0"/>
                <a:ea typeface="微软雅黑" panose="020B0503020204020204" pitchFamily="34" charset="-122"/>
              </a:rPr>
              <a:t> </a:t>
            </a:r>
            <a:r>
              <a:rPr lang="en-US" altLang="zh-CN" sz="2800" dirty="0" err="1">
                <a:solidFill>
                  <a:srgbClr val="0070C0"/>
                </a:solidFill>
                <a:latin typeface="Times New Roman" panose="02020603050405020304" pitchFamily="18" charset="0"/>
                <a:ea typeface="微软雅黑" panose="020B0503020204020204" pitchFamily="34" charset="-122"/>
              </a:rPr>
              <a:t>getRequestDispatcher</a:t>
            </a:r>
            <a:r>
              <a:rPr lang="en-US" altLang="zh-CN" sz="2800" dirty="0">
                <a:solidFill>
                  <a:srgbClr val="0070C0"/>
                </a:solidFill>
                <a:latin typeface="Times New Roman" panose="02020603050405020304" pitchFamily="18" charset="0"/>
                <a:ea typeface="微软雅黑" panose="020B0503020204020204" pitchFamily="34" charset="-122"/>
              </a:rPr>
              <a:t>(String path) </a:t>
            </a:r>
            <a:r>
              <a:rPr lang="zh-CN" altLang="en-US" sz="2800" dirty="0">
                <a:solidFill>
                  <a:srgbClr val="0070C0"/>
                </a:solidFill>
                <a:latin typeface="Times New Roman" panose="02020603050405020304" pitchFamily="18" charset="0"/>
                <a:ea typeface="微软雅黑" panose="020B0503020204020204" pitchFamily="34" charset="-122"/>
              </a:rPr>
              <a:t>：</a:t>
            </a:r>
            <a:endParaRPr lang="en-US" altLang="zh-CN" sz="2800" dirty="0">
              <a:solidFill>
                <a:srgbClr val="0070C0"/>
              </a:solidFill>
              <a:latin typeface="Times New Roman" panose="02020603050405020304" pitchFamily="18" charset="0"/>
              <a:ea typeface="微软雅黑" panose="020B0503020204020204" pitchFamily="34" charset="-122"/>
            </a:endParaRPr>
          </a:p>
          <a:p>
            <a:pPr>
              <a:spcBef>
                <a:spcPts val="0"/>
              </a:spcBef>
            </a:pPr>
            <a:r>
              <a:rPr lang="en-US" altLang="zh-CN" sz="2800" b="0" dirty="0">
                <a:solidFill>
                  <a:srgbClr val="FF0000"/>
                </a:solidFill>
                <a:latin typeface="Times New Roman" panose="02020603050405020304" pitchFamily="18" charset="0"/>
                <a:ea typeface="微软雅黑" panose="020B0503020204020204" pitchFamily="34" charset="-122"/>
              </a:rPr>
              <a:t>        </a:t>
            </a:r>
            <a:r>
              <a:rPr lang="zh-CN" altLang="en-US" sz="2800" b="0" dirty="0">
                <a:latin typeface="Times New Roman" panose="02020603050405020304" pitchFamily="18" charset="0"/>
                <a:ea typeface="微软雅黑" panose="020B0503020204020204" pitchFamily="34" charset="-122"/>
              </a:rPr>
              <a:t>返回一个</a:t>
            </a:r>
            <a:r>
              <a:rPr lang="en-US" altLang="zh-CN" sz="2800" b="0" dirty="0" err="1">
                <a:latin typeface="Times New Roman" panose="02020603050405020304" pitchFamily="18" charset="0"/>
                <a:ea typeface="微软雅黑" panose="020B0503020204020204" pitchFamily="34" charset="-122"/>
              </a:rPr>
              <a:t>RequestDispatcher</a:t>
            </a:r>
            <a:r>
              <a:rPr lang="zh-CN" altLang="en-US" sz="2800" b="0" dirty="0">
                <a:latin typeface="Times New Roman" panose="02020603050405020304" pitchFamily="18" charset="0"/>
                <a:ea typeface="微软雅黑" panose="020B0503020204020204" pitchFamily="34" charset="-122"/>
              </a:rPr>
              <a:t>对象，该对象的</a:t>
            </a:r>
            <a:r>
              <a:rPr lang="en-US" altLang="zh-CN" sz="2800" dirty="0">
                <a:solidFill>
                  <a:srgbClr val="FF0000"/>
                </a:solidFill>
                <a:latin typeface="Times New Roman" panose="02020603050405020304" pitchFamily="18" charset="0"/>
                <a:ea typeface="微软雅黑" panose="020B0503020204020204" pitchFamily="34" charset="-122"/>
              </a:rPr>
              <a:t>forward</a:t>
            </a:r>
            <a:r>
              <a:rPr lang="zh-CN" altLang="en-US" sz="2800" b="0" dirty="0">
                <a:latin typeface="Times New Roman" panose="02020603050405020304" pitchFamily="18" charset="0"/>
                <a:ea typeface="微软雅黑" panose="020B0503020204020204" pitchFamily="34" charset="-122"/>
              </a:rPr>
              <a:t>方法用于请求转发。</a:t>
            </a:r>
            <a:endParaRPr lang="en-US" altLang="zh-CN" sz="2800" b="0" dirty="0">
              <a:latin typeface="Times New Roman" panose="02020603050405020304" pitchFamily="18" charset="0"/>
              <a:ea typeface="微软雅黑" panose="020B0503020204020204" pitchFamily="34" charset="-122"/>
            </a:endParaRPr>
          </a:p>
          <a:p>
            <a:pPr>
              <a:spcBef>
                <a:spcPts val="0"/>
              </a:spcBef>
            </a:pPr>
            <a:endParaRPr lang="en-US" altLang="zh-CN" sz="2800" dirty="0">
              <a:latin typeface="Times New Roman" panose="02020603050405020304" pitchFamily="18" charset="0"/>
              <a:ea typeface="微软雅黑" panose="020B0503020204020204" pitchFamily="34" charset="-122"/>
            </a:endParaRPr>
          </a:p>
          <a:p>
            <a:pPr>
              <a:spcBef>
                <a:spcPts val="0"/>
              </a:spcBef>
            </a:pPr>
            <a:endParaRPr lang="en-US" altLang="zh-CN" sz="2800" dirty="0">
              <a:latin typeface="Times New Roman" panose="02020603050405020304" pitchFamily="18" charset="0"/>
              <a:ea typeface="微软雅黑" panose="020B0503020204020204" pitchFamily="34" charset="-122"/>
            </a:endParaRPr>
          </a:p>
        </p:txBody>
      </p:sp>
      <p:sp>
        <p:nvSpPr>
          <p:cNvPr id="5" name="矩形 4"/>
          <p:cNvSpPr/>
          <p:nvPr/>
        </p:nvSpPr>
        <p:spPr>
          <a:xfrm>
            <a:off x="2267744" y="875386"/>
            <a:ext cx="4176464"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smtClean="0">
                <a:solidFill>
                  <a:schemeClr val="accent3"/>
                </a:solidFill>
                <a:latin typeface="微软雅黑" panose="020B0503020204020204" pitchFamily="34" charset="-122"/>
                <a:ea typeface="微软雅黑" panose="020B0503020204020204" pitchFamily="34" charset="-122"/>
              </a:rPr>
              <a:t>2</a:t>
            </a:r>
            <a:r>
              <a:rPr lang="zh-CN" altLang="en-US" sz="2800" dirty="0" smtClean="0">
                <a:solidFill>
                  <a:schemeClr val="accent3"/>
                </a:solidFill>
                <a:latin typeface="微软雅黑" panose="020B0503020204020204" pitchFamily="34" charset="-122"/>
                <a:ea typeface="微软雅黑" panose="020B0503020204020204" pitchFamily="34" charset="-122"/>
              </a:rPr>
              <a:t>、</a:t>
            </a:r>
            <a:r>
              <a:rPr lang="en-US" altLang="zh-CN" sz="2800" dirty="0" smtClean="0">
                <a:solidFill>
                  <a:schemeClr val="accent3"/>
                </a:solidFill>
                <a:latin typeface="微软雅黑" panose="020B0503020204020204" pitchFamily="34" charset="-122"/>
                <a:ea typeface="微软雅黑" panose="020B0503020204020204" pitchFamily="34" charset="-122"/>
              </a:rPr>
              <a:t>request</a:t>
            </a:r>
            <a:r>
              <a:rPr lang="zh-CN" altLang="en-US" sz="2800" dirty="0" smtClean="0">
                <a:solidFill>
                  <a:schemeClr val="accent3"/>
                </a:solidFill>
                <a:latin typeface="微软雅黑" panose="020B0503020204020204" pitchFamily="34" charset="-122"/>
                <a:ea typeface="微软雅黑" panose="020B0503020204020204" pitchFamily="34" charset="-122"/>
              </a:rPr>
              <a:t>常用方法</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1531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870972"/>
            <a:ext cx="8568952" cy="1261884"/>
          </a:xfrm>
          <a:prstGeom prst="rect">
            <a:avLst/>
          </a:prstGeom>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smtClean="0">
                <a:latin typeface="微软雅黑" panose="020B0503020204020204" pitchFamily="34" charset="-122"/>
                <a:ea typeface="微软雅黑" panose="020B0503020204020204" pitchFamily="34" charset="-122"/>
              </a:rPr>
              <a:t>1】</a:t>
            </a:r>
            <a:r>
              <a:rPr lang="zh-CN" altLang="en-US" sz="2600" dirty="0" smtClean="0">
                <a:latin typeface="微软雅黑" panose="020B0503020204020204" pitchFamily="34" charset="-122"/>
                <a:ea typeface="微软雅黑" panose="020B0503020204020204" pitchFamily="34" charset="-122"/>
              </a:rPr>
              <a:t>在如下所示的</a:t>
            </a:r>
            <a:r>
              <a:rPr lang="en-US" altLang="zh-CN" sz="2600" dirty="0" err="1" smtClean="0">
                <a:latin typeface="微软雅黑" panose="020B0503020204020204" pitchFamily="34" charset="-122"/>
                <a:ea typeface="微软雅黑" panose="020B0503020204020204" pitchFamily="34" charset="-122"/>
              </a:rPr>
              <a:t>register.jsp</a:t>
            </a:r>
            <a:r>
              <a:rPr lang="zh-CN" altLang="en-US" sz="2600" dirty="0" smtClean="0">
                <a:latin typeface="微软雅黑" panose="020B0503020204020204" pitchFamily="34" charset="-122"/>
                <a:ea typeface="微软雅黑" panose="020B0503020204020204" pitchFamily="34" charset="-122"/>
              </a:rPr>
              <a:t>页面中输入用户信息，单击“注册”，则由</a:t>
            </a:r>
            <a:r>
              <a:rPr lang="en-US" altLang="zh-CN" sz="2600" dirty="0" err="1" smtClean="0">
                <a:latin typeface="微软雅黑" panose="020B0503020204020204" pitchFamily="34" charset="-122"/>
                <a:ea typeface="微软雅黑" panose="020B0503020204020204" pitchFamily="34" charset="-122"/>
              </a:rPr>
              <a:t>collection.jsp</a:t>
            </a:r>
            <a:r>
              <a:rPr lang="zh-CN" altLang="en-US" sz="2600" dirty="0" smtClean="0">
                <a:latin typeface="微软雅黑" panose="020B0503020204020204" pitchFamily="34" charset="-122"/>
                <a:ea typeface="微软雅黑" panose="020B0503020204020204" pitchFamily="34" charset="-122"/>
              </a:rPr>
              <a:t>显示用户信息。</a:t>
            </a:r>
            <a:endParaRPr lang="en-US" altLang="zh-CN" sz="2600" dirty="0" smtClean="0">
              <a:latin typeface="微软雅黑" panose="020B0503020204020204" pitchFamily="34" charset="-122"/>
              <a:ea typeface="微软雅黑" panose="020B0503020204020204" pitchFamily="34" charset="-122"/>
            </a:endParaRPr>
          </a:p>
          <a:p>
            <a:endParaRPr lang="zh-CN" altLang="en-US" dirty="0">
              <a:latin typeface="+mj-ea"/>
              <a:ea typeface="+mj-ea"/>
            </a:endParaRPr>
          </a:p>
        </p:txBody>
      </p:sp>
      <p:sp>
        <p:nvSpPr>
          <p:cNvPr id="6"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1475656" y="1913855"/>
            <a:ext cx="5976664" cy="4035425"/>
          </a:xfrm>
          <a:prstGeom prst="rect">
            <a:avLst/>
          </a:prstGeom>
          <a:ln>
            <a:solidFill>
              <a:schemeClr val="bg2">
                <a:lumMod val="40000"/>
                <a:lumOff val="60000"/>
              </a:schemeClr>
            </a:solidFill>
          </a:ln>
        </p:spPr>
      </p:pic>
    </p:spTree>
    <p:extLst>
      <p:ext uri="{BB962C8B-B14F-4D97-AF65-F5344CB8AC3E}">
        <p14:creationId xmlns:p14="http://schemas.microsoft.com/office/powerpoint/2010/main" val="3098415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251520" y="908720"/>
            <a:ext cx="8640960" cy="892552"/>
          </a:xfrm>
          <a:prstGeom prst="rect">
            <a:avLst/>
          </a:prstGeom>
        </p:spPr>
        <p:txBody>
          <a:bodyPr wrap="square">
            <a:spAutoFit/>
          </a:bodyPr>
          <a:lstStyle/>
          <a:p>
            <a:r>
              <a:rPr lang="zh-CN" altLang="en-US" sz="2600" b="0" dirty="0">
                <a:latin typeface="微软雅黑" panose="020B0503020204020204" pitchFamily="34" charset="-122"/>
                <a:ea typeface="微软雅黑" panose="020B0503020204020204" pitchFamily="34" charset="-122"/>
              </a:rPr>
              <a:t>（</a:t>
            </a:r>
            <a:r>
              <a:rPr lang="en-US" altLang="zh-CN" sz="2600" b="0" dirty="0">
                <a:latin typeface="微软雅黑" panose="020B0503020204020204" pitchFamily="34" charset="-122"/>
                <a:ea typeface="微软雅黑" panose="020B0503020204020204" pitchFamily="34" charset="-122"/>
              </a:rPr>
              <a:t>1</a:t>
            </a:r>
            <a:r>
              <a:rPr lang="zh-CN" altLang="en-US" sz="2600" b="0" dirty="0" smtClean="0">
                <a:latin typeface="微软雅黑" panose="020B0503020204020204" pitchFamily="34" charset="-122"/>
                <a:ea typeface="微软雅黑" panose="020B0503020204020204" pitchFamily="34" charset="-122"/>
              </a:rPr>
              <a:t>）</a:t>
            </a:r>
            <a:r>
              <a:rPr lang="zh-CN" altLang="en-US" sz="2600" b="0" dirty="0">
                <a:latin typeface="微软雅黑" panose="020B0503020204020204" pitchFamily="34" charset="-122"/>
                <a:ea typeface="微软雅黑" panose="020B0503020204020204" pitchFamily="34" charset="-122"/>
              </a:rPr>
              <a:t>新建名为“</a:t>
            </a:r>
            <a:r>
              <a:rPr lang="en-US" altLang="zh-CN" sz="2600" b="0" dirty="0" smtClean="0">
                <a:latin typeface="微软雅黑" panose="020B0503020204020204" pitchFamily="34" charset="-122"/>
                <a:ea typeface="微软雅黑" panose="020B0503020204020204" pitchFamily="34" charset="-122"/>
              </a:rPr>
              <a:t>web7</a:t>
            </a:r>
            <a:r>
              <a:rPr lang="zh-CN" altLang="en-US" sz="2600" b="0" dirty="0" smtClean="0">
                <a:latin typeface="微软雅黑" panose="020B0503020204020204" pitchFamily="34" charset="-122"/>
                <a:ea typeface="微软雅黑" panose="020B0503020204020204" pitchFamily="34" charset="-122"/>
              </a:rPr>
              <a:t>”</a:t>
            </a:r>
            <a:r>
              <a:rPr lang="zh-CN" altLang="en-US" sz="2600" b="0" dirty="0">
                <a:latin typeface="微软雅黑" panose="020B0503020204020204" pitchFamily="34" charset="-122"/>
                <a:ea typeface="微软雅黑" panose="020B0503020204020204" pitchFamily="34" charset="-122"/>
              </a:rPr>
              <a:t>的</a:t>
            </a:r>
            <a:r>
              <a:rPr lang="en-US" altLang="zh-CN" sz="2600" b="0" dirty="0">
                <a:latin typeface="微软雅黑" panose="020B0503020204020204" pitchFamily="34" charset="-122"/>
                <a:ea typeface="微软雅黑" panose="020B0503020204020204" pitchFamily="34" charset="-122"/>
              </a:rPr>
              <a:t>Web</a:t>
            </a:r>
            <a:r>
              <a:rPr lang="zh-CN" altLang="en-US" sz="2600" b="0" dirty="0">
                <a:latin typeface="微软雅黑" panose="020B0503020204020204" pitchFamily="34" charset="-122"/>
                <a:ea typeface="微软雅黑" panose="020B0503020204020204" pitchFamily="34" charset="-122"/>
              </a:rPr>
              <a:t>应用程序</a:t>
            </a:r>
            <a:r>
              <a:rPr lang="zh-CN" altLang="en-US" sz="2600" b="0" dirty="0" smtClean="0">
                <a:latin typeface="微软雅黑" panose="020B0503020204020204" pitchFamily="34" charset="-122"/>
                <a:ea typeface="微软雅黑" panose="020B0503020204020204" pitchFamily="34" charset="-122"/>
              </a:rPr>
              <a:t>，在项目中创建</a:t>
            </a:r>
            <a:r>
              <a:rPr lang="en-US" altLang="zh-CN" sz="2600" b="0" dirty="0" err="1" smtClean="0">
                <a:latin typeface="微软雅黑" panose="020B0503020204020204" pitchFamily="34" charset="-122"/>
                <a:ea typeface="微软雅黑" panose="020B0503020204020204" pitchFamily="34" charset="-122"/>
              </a:rPr>
              <a:t>register.jsp</a:t>
            </a:r>
            <a:r>
              <a:rPr lang="zh-CN" altLang="en-US" sz="2600" b="0" dirty="0" smtClean="0">
                <a:latin typeface="微软雅黑" panose="020B0503020204020204" pitchFamily="34" charset="-122"/>
                <a:ea typeface="微软雅黑" panose="020B0503020204020204" pitchFamily="34" charset="-122"/>
              </a:rPr>
              <a:t>，供用户输入数据。</a:t>
            </a:r>
            <a:endParaRPr lang="zh-CN" altLang="en-US" sz="2600" b="0" dirty="0">
              <a:latin typeface="微软雅黑" panose="020B0503020204020204" pitchFamily="34" charset="-122"/>
              <a:ea typeface="微软雅黑" panose="020B0503020204020204" pitchFamily="34" charset="-122"/>
            </a:endParaRPr>
          </a:p>
        </p:txBody>
      </p:sp>
    </p:spTree>
    <p:controls>
      <mc:AlternateContent xmlns:mc="http://schemas.openxmlformats.org/markup-compatibility/2006">
        <mc:Choice xmlns:v="urn:schemas-microsoft-com:vml" Requires="v">
          <p:control spid="189688" name="TextBox2" r:id="rId2" imgW="8277120" imgH="4181400"/>
        </mc:Choice>
        <mc:Fallback>
          <p:control name="TextBox2" r:id="rId2" imgW="8277120" imgH="4181400">
            <p:pic>
              <p:nvPicPr>
                <p:cNvPr id="7" name="TextBox2"/>
                <p:cNvPicPr preferRelativeResize="0">
                  <a:picLocks noChangeArrowheads="1" noChangeShapeType="1"/>
                </p:cNvPicPr>
                <p:nvPr/>
              </p:nvPicPr>
              <p:blipFill>
                <a:blip r:embed="rId4"/>
                <a:srcRect/>
                <a:stretch>
                  <a:fillRect/>
                </a:stretch>
              </p:blipFill>
              <p:spPr bwMode="auto">
                <a:xfrm>
                  <a:off x="467544" y="1844824"/>
                  <a:ext cx="8280920" cy="4176464"/>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589312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323528" y="836712"/>
            <a:ext cx="8568951" cy="892552"/>
          </a:xfrm>
          <a:prstGeom prst="rect">
            <a:avLst/>
          </a:prstGeom>
        </p:spPr>
        <p:txBody>
          <a:bodyPr wrap="square">
            <a:spAutoFit/>
          </a:bodyPr>
          <a:lstStyle/>
          <a:p>
            <a:r>
              <a:rPr lang="zh-CN" altLang="en-US" sz="2600" b="0" dirty="0" smtClean="0">
                <a:latin typeface="微软雅黑" panose="020B0503020204020204" pitchFamily="34" charset="-122"/>
                <a:ea typeface="微软雅黑" panose="020B0503020204020204" pitchFamily="34" charset="-122"/>
              </a:rPr>
              <a:t>（</a:t>
            </a:r>
            <a:r>
              <a:rPr lang="en-US" altLang="zh-CN" sz="2600" b="0" dirty="0">
                <a:latin typeface="微软雅黑" panose="020B0503020204020204" pitchFamily="34" charset="-122"/>
                <a:ea typeface="微软雅黑" panose="020B0503020204020204" pitchFamily="34" charset="-122"/>
              </a:rPr>
              <a:t>2</a:t>
            </a:r>
            <a:r>
              <a:rPr lang="zh-CN" altLang="en-US" sz="2600" b="0" dirty="0" smtClean="0">
                <a:latin typeface="微软雅黑" panose="020B0503020204020204" pitchFamily="34" charset="-122"/>
                <a:ea typeface="微软雅黑" panose="020B0503020204020204" pitchFamily="34" charset="-122"/>
              </a:rPr>
              <a:t>）创建</a:t>
            </a:r>
            <a:r>
              <a:rPr lang="en-US" altLang="zh-CN" sz="2600" b="0" dirty="0" err="1" smtClean="0">
                <a:latin typeface="微软雅黑" panose="020B0503020204020204" pitchFamily="34" charset="-122"/>
                <a:ea typeface="微软雅黑" panose="020B0503020204020204" pitchFamily="34" charset="-122"/>
              </a:rPr>
              <a:t>collection.jsp</a:t>
            </a:r>
            <a:r>
              <a:rPr lang="zh-CN" altLang="en-US" sz="2600" b="0" dirty="0" smtClean="0">
                <a:latin typeface="微软雅黑" panose="020B0503020204020204" pitchFamily="34" charset="-122"/>
                <a:ea typeface="微软雅黑" panose="020B0503020204020204" pitchFamily="34" charset="-122"/>
              </a:rPr>
              <a:t>。该文件通过</a:t>
            </a:r>
            <a:r>
              <a:rPr lang="en-US" altLang="zh-CN" sz="2600" b="0" dirty="0" smtClean="0">
                <a:latin typeface="微软雅黑" panose="020B0503020204020204" pitchFamily="34" charset="-122"/>
                <a:ea typeface="微软雅黑" panose="020B0503020204020204" pitchFamily="34" charset="-122"/>
              </a:rPr>
              <a:t>request</a:t>
            </a:r>
            <a:r>
              <a:rPr lang="zh-CN" altLang="en-US" sz="2600" b="0" dirty="0" smtClean="0">
                <a:latin typeface="微软雅黑" panose="020B0503020204020204" pitchFamily="34" charset="-122"/>
                <a:ea typeface="微软雅黑" panose="020B0503020204020204" pitchFamily="34" charset="-122"/>
              </a:rPr>
              <a:t>对象获取用户的注册信息，并显示在浏览器上。</a:t>
            </a:r>
            <a:endParaRPr lang="zh-CN" altLang="en-US" sz="2600" b="0" dirty="0">
              <a:latin typeface="微软雅黑" panose="020B0503020204020204" pitchFamily="34" charset="-122"/>
              <a:ea typeface="微软雅黑" panose="020B0503020204020204" pitchFamily="34" charset="-122"/>
            </a:endParaRPr>
          </a:p>
        </p:txBody>
      </p:sp>
    </p:spTree>
    <p:controls>
      <mc:AlternateContent xmlns:mc="http://schemas.openxmlformats.org/markup-compatibility/2006">
        <mc:Choice xmlns:v="urn:schemas-microsoft-com:vml" Requires="v">
          <p:control spid="190711" name="TextBox2" r:id="rId2" imgW="8362800" imgH="4105440"/>
        </mc:Choice>
        <mc:Fallback>
          <p:control name="TextBox2" r:id="rId2" imgW="8362800" imgH="4105440">
            <p:pic>
              <p:nvPicPr>
                <p:cNvPr id="7" name="TextBox2"/>
                <p:cNvPicPr preferRelativeResize="0">
                  <a:picLocks noChangeArrowheads="1" noChangeShapeType="1"/>
                </p:cNvPicPr>
                <p:nvPr/>
              </p:nvPicPr>
              <p:blipFill>
                <a:blip r:embed="rId4"/>
                <a:srcRect/>
                <a:stretch>
                  <a:fillRect/>
                </a:stretch>
              </p:blipFill>
              <p:spPr bwMode="auto">
                <a:xfrm>
                  <a:off x="384472" y="1844753"/>
                  <a:ext cx="8363992" cy="410452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663736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865239"/>
            <a:ext cx="8568952" cy="1692771"/>
          </a:xfrm>
          <a:prstGeom prst="rect">
            <a:avLst/>
          </a:prstGeom>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a:latin typeface="微软雅黑" panose="020B0503020204020204" pitchFamily="34" charset="-122"/>
                <a:ea typeface="微软雅黑" panose="020B0503020204020204" pitchFamily="34" charset="-122"/>
              </a:rPr>
              <a:t>2</a:t>
            </a:r>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设置</a:t>
            </a:r>
            <a:r>
              <a:rPr lang="en-US" altLang="zh-CN" sz="2600" dirty="0" err="1" smtClean="0">
                <a:latin typeface="微软雅黑" panose="020B0503020204020204" pitchFamily="34" charset="-122"/>
                <a:ea typeface="微软雅黑" panose="020B0503020204020204" pitchFamily="34" charset="-122"/>
              </a:rPr>
              <a:t>news.jsp</a:t>
            </a:r>
            <a:r>
              <a:rPr lang="zh-CN" altLang="en-US" sz="2600" dirty="0" smtClean="0">
                <a:latin typeface="微软雅黑" panose="020B0503020204020204" pitchFamily="34" charset="-122"/>
                <a:ea typeface="微软雅黑" panose="020B0503020204020204" pitchFamily="34" charset="-122"/>
              </a:rPr>
              <a:t>页面的防盗链。</a:t>
            </a:r>
            <a:endParaRPr lang="en-US" altLang="zh-CN" sz="2600" dirty="0" smtClean="0">
              <a:latin typeface="微软雅黑" panose="020B0503020204020204" pitchFamily="34" charset="-122"/>
              <a:ea typeface="微软雅黑" panose="020B0503020204020204" pitchFamily="34" charset="-122"/>
            </a:endParaRPr>
          </a:p>
          <a:p>
            <a:r>
              <a:rPr lang="en-US" altLang="zh-CN" sz="2600" dirty="0">
                <a:latin typeface="微软雅黑" panose="020B0503020204020204" pitchFamily="34" charset="-122"/>
                <a:ea typeface="微软雅黑" panose="020B0503020204020204" pitchFamily="34" charset="-122"/>
              </a:rPr>
              <a:t> </a:t>
            </a:r>
            <a:r>
              <a:rPr lang="en-US" altLang="zh-CN" sz="2600" dirty="0" smtClean="0">
                <a:latin typeface="微软雅黑" panose="020B0503020204020204" pitchFamily="34" charset="-122"/>
                <a:ea typeface="微软雅黑" panose="020B0503020204020204" pitchFamily="34" charset="-122"/>
              </a:rPr>
              <a:t>      </a:t>
            </a:r>
            <a:r>
              <a:rPr lang="zh-CN" altLang="en-US" sz="2600" b="0" dirty="0" smtClean="0">
                <a:latin typeface="微软雅黑" panose="020B0503020204020204" pitchFamily="34" charset="-122"/>
                <a:ea typeface="微软雅黑" panose="020B0503020204020204" pitchFamily="34" charset="-122"/>
              </a:rPr>
              <a:t>当用户不是通过当前网站的</a:t>
            </a:r>
            <a:r>
              <a:rPr lang="en-US" altLang="zh-CN" sz="2600" b="0" dirty="0" err="1" smtClean="0">
                <a:latin typeface="微软雅黑" panose="020B0503020204020204" pitchFamily="34" charset="-122"/>
                <a:ea typeface="微软雅黑" panose="020B0503020204020204" pitchFamily="34" charset="-122"/>
              </a:rPr>
              <a:t>index.jsp</a:t>
            </a:r>
            <a:r>
              <a:rPr lang="zh-CN" altLang="en-US" sz="2600" b="0" dirty="0" smtClean="0">
                <a:latin typeface="微软雅黑" panose="020B0503020204020204" pitchFamily="34" charset="-122"/>
                <a:ea typeface="微软雅黑" panose="020B0503020204020204" pitchFamily="34" charset="-122"/>
              </a:rPr>
              <a:t>访问</a:t>
            </a:r>
            <a:r>
              <a:rPr lang="en-US" altLang="zh-CN" sz="2600" b="0" dirty="0" err="1" smtClean="0">
                <a:latin typeface="微软雅黑" panose="020B0503020204020204" pitchFamily="34" charset="-122"/>
                <a:ea typeface="微软雅黑" panose="020B0503020204020204" pitchFamily="34" charset="-122"/>
              </a:rPr>
              <a:t>news.jsp</a:t>
            </a:r>
            <a:r>
              <a:rPr lang="zh-CN" altLang="en-US" sz="2600" b="0" dirty="0" smtClean="0">
                <a:latin typeface="微软雅黑" panose="020B0503020204020204" pitchFamily="34" charset="-122"/>
                <a:ea typeface="微软雅黑" panose="020B0503020204020204" pitchFamily="34" charset="-122"/>
              </a:rPr>
              <a:t>页面，将跳转到</a:t>
            </a:r>
            <a:r>
              <a:rPr lang="en-US" altLang="zh-CN" sz="2600" b="0" dirty="0" err="1" smtClean="0">
                <a:latin typeface="微软雅黑" panose="020B0503020204020204" pitchFamily="34" charset="-122"/>
                <a:ea typeface="微软雅黑" panose="020B0503020204020204" pitchFamily="34" charset="-122"/>
              </a:rPr>
              <a:t>index.jsp</a:t>
            </a:r>
            <a:r>
              <a:rPr lang="zh-CN" altLang="en-US" sz="2600" b="0" dirty="0" smtClean="0">
                <a:latin typeface="微软雅黑" panose="020B0503020204020204" pitchFamily="34" charset="-122"/>
                <a:ea typeface="微软雅黑" panose="020B0503020204020204" pitchFamily="34" charset="-122"/>
              </a:rPr>
              <a:t>。</a:t>
            </a:r>
            <a:endParaRPr lang="en-US" altLang="zh-CN" sz="2600" b="0" dirty="0" smtClean="0">
              <a:latin typeface="微软雅黑" panose="020B0503020204020204" pitchFamily="34" charset="-122"/>
              <a:ea typeface="微软雅黑" panose="020B0503020204020204" pitchFamily="34" charset="-122"/>
            </a:endParaRPr>
          </a:p>
          <a:p>
            <a:endParaRPr lang="en-US" altLang="zh-CN" sz="2600" dirty="0" smtClean="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4" name="矩形 3"/>
          <p:cNvSpPr/>
          <p:nvPr/>
        </p:nvSpPr>
        <p:spPr>
          <a:xfrm>
            <a:off x="395536" y="2420888"/>
            <a:ext cx="8258704" cy="892552"/>
          </a:xfrm>
          <a:prstGeom prst="rect">
            <a:avLst/>
          </a:prstGeom>
        </p:spPr>
        <p:txBody>
          <a:bodyPr wrap="square">
            <a:spAutoFit/>
          </a:bodyPr>
          <a:lstStyle/>
          <a:p>
            <a:r>
              <a:rPr lang="zh-CN" altLang="en-US" sz="2600" b="0" dirty="0">
                <a:latin typeface="微软雅黑" panose="020B0503020204020204" pitchFamily="34" charset="-122"/>
                <a:ea typeface="微软雅黑" panose="020B0503020204020204" pitchFamily="34" charset="-122"/>
              </a:rPr>
              <a:t>（</a:t>
            </a:r>
            <a:r>
              <a:rPr lang="en-US" altLang="zh-CN" sz="2600" b="0" dirty="0">
                <a:latin typeface="微软雅黑" panose="020B0503020204020204" pitchFamily="34" charset="-122"/>
                <a:ea typeface="微软雅黑" panose="020B0503020204020204" pitchFamily="34" charset="-122"/>
              </a:rPr>
              <a:t>1</a:t>
            </a:r>
            <a:r>
              <a:rPr lang="zh-CN" altLang="en-US" sz="2600" b="0" dirty="0">
                <a:latin typeface="微软雅黑" panose="020B0503020204020204" pitchFamily="34" charset="-122"/>
                <a:ea typeface="微软雅黑" panose="020B0503020204020204" pitchFamily="34" charset="-122"/>
              </a:rPr>
              <a:t>）创建</a:t>
            </a:r>
            <a:r>
              <a:rPr lang="en-US" altLang="zh-CN" sz="2600" b="0" dirty="0" err="1">
                <a:latin typeface="微软雅黑" panose="020B0503020204020204" pitchFamily="34" charset="-122"/>
                <a:ea typeface="微软雅黑" panose="020B0503020204020204" pitchFamily="34" charset="-122"/>
              </a:rPr>
              <a:t>index.jsp</a:t>
            </a:r>
            <a:r>
              <a:rPr lang="zh-CN" altLang="en-US" sz="2600" b="0" dirty="0">
                <a:latin typeface="微软雅黑" panose="020B0503020204020204" pitchFamily="34" charset="-122"/>
                <a:ea typeface="微软雅黑" panose="020B0503020204020204" pitchFamily="34" charset="-122"/>
              </a:rPr>
              <a:t>文件。该页面中包含了一个跳转到</a:t>
            </a:r>
            <a:r>
              <a:rPr lang="en-US" altLang="zh-CN" sz="2600" b="0" dirty="0" err="1">
                <a:latin typeface="微软雅黑" panose="020B0503020204020204" pitchFamily="34" charset="-122"/>
                <a:ea typeface="微软雅黑" panose="020B0503020204020204" pitchFamily="34" charset="-122"/>
              </a:rPr>
              <a:t>news.jsp</a:t>
            </a:r>
            <a:r>
              <a:rPr lang="zh-CN" altLang="en-US" sz="2600" b="0" dirty="0">
                <a:latin typeface="微软雅黑" panose="020B0503020204020204" pitchFamily="34" charset="-122"/>
                <a:ea typeface="微软雅黑" panose="020B0503020204020204" pitchFamily="34" charset="-122"/>
              </a:rPr>
              <a:t>的超链接。</a:t>
            </a:r>
          </a:p>
        </p:txBody>
      </p:sp>
    </p:spTree>
    <p:controls>
      <mc:AlternateContent xmlns:mc="http://schemas.openxmlformats.org/markup-compatibility/2006">
        <mc:Choice xmlns:v="urn:schemas-microsoft-com:vml" Requires="v">
          <p:control spid="194627" name="TextBox2" r:id="rId2" imgW="8220240" imgH="2590920"/>
        </mc:Choice>
        <mc:Fallback>
          <p:control name="TextBox2" r:id="rId2" imgW="8220240" imgH="2590920">
            <p:pic>
              <p:nvPicPr>
                <p:cNvPr id="3" name="TextBox2"/>
                <p:cNvPicPr preferRelativeResize="0">
                  <a:picLocks noChangeArrowheads="1" noChangeShapeType="1"/>
                </p:cNvPicPr>
                <p:nvPr/>
              </p:nvPicPr>
              <p:blipFill>
                <a:blip r:embed="rId4"/>
                <a:srcRect/>
                <a:stretch>
                  <a:fillRect/>
                </a:stretch>
              </p:blipFill>
              <p:spPr bwMode="auto">
                <a:xfrm>
                  <a:off x="384472" y="3573016"/>
                  <a:ext cx="8219976" cy="25922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577179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836712"/>
            <a:ext cx="8352928" cy="1292662"/>
          </a:xfrm>
          <a:prstGeom prst="rect">
            <a:avLst/>
          </a:prstGeom>
          <a:noFill/>
        </p:spPr>
        <p:txBody>
          <a:bodyPr wrap="square">
            <a:spAutoFit/>
          </a:bodyPr>
          <a:lstStyle/>
          <a:p>
            <a:r>
              <a:rPr lang="zh-CN" altLang="en-US" sz="2600" b="0" dirty="0" smtClean="0">
                <a:latin typeface="微软雅黑" panose="020B0503020204020204" pitchFamily="34" charset="-122"/>
                <a:ea typeface="微软雅黑" panose="020B0503020204020204" pitchFamily="34" charset="-122"/>
              </a:rPr>
              <a:t>（</a:t>
            </a:r>
            <a:r>
              <a:rPr lang="en-US" altLang="zh-CN" sz="2600" b="0" dirty="0" smtClean="0">
                <a:latin typeface="微软雅黑" panose="020B0503020204020204" pitchFamily="34" charset="-122"/>
                <a:ea typeface="微软雅黑" panose="020B0503020204020204" pitchFamily="34" charset="-122"/>
              </a:rPr>
              <a:t>2</a:t>
            </a:r>
            <a:r>
              <a:rPr lang="zh-CN" altLang="en-US" sz="2600" b="0" dirty="0" smtClean="0">
                <a:latin typeface="微软雅黑" panose="020B0503020204020204" pitchFamily="34" charset="-122"/>
                <a:ea typeface="微软雅黑" panose="020B0503020204020204" pitchFamily="34" charset="-122"/>
              </a:rPr>
              <a:t>）创建</a:t>
            </a:r>
            <a:r>
              <a:rPr lang="en-US" altLang="zh-CN" sz="2600" b="0" dirty="0" err="1">
                <a:latin typeface="微软雅黑" panose="020B0503020204020204" pitchFamily="34" charset="-122"/>
                <a:ea typeface="微软雅黑" panose="020B0503020204020204" pitchFamily="34" charset="-122"/>
              </a:rPr>
              <a:t>news</a:t>
            </a:r>
            <a:r>
              <a:rPr lang="en-US" altLang="zh-CN" sz="2600" b="0" dirty="0" err="1" smtClean="0">
                <a:latin typeface="微软雅黑" panose="020B0503020204020204" pitchFamily="34" charset="-122"/>
                <a:ea typeface="微软雅黑" panose="020B0503020204020204" pitchFamily="34" charset="-122"/>
              </a:rPr>
              <a:t>.jsp</a:t>
            </a:r>
            <a:r>
              <a:rPr lang="zh-CN" altLang="en-US" sz="2600" b="0" dirty="0" smtClean="0">
                <a:latin typeface="微软雅黑" panose="020B0503020204020204" pitchFamily="34" charset="-122"/>
                <a:ea typeface="微软雅黑" panose="020B0503020204020204" pitchFamily="34" charset="-122"/>
              </a:rPr>
              <a:t>文件。该文件检查上一级页面的</a:t>
            </a:r>
            <a:r>
              <a:rPr lang="en-US" altLang="zh-CN" sz="2600" b="0" dirty="0" smtClean="0">
                <a:latin typeface="微软雅黑" panose="020B0503020204020204" pitchFamily="34" charset="-122"/>
                <a:ea typeface="微软雅黑" panose="020B0503020204020204" pitchFamily="34" charset="-122"/>
              </a:rPr>
              <a:t>URL</a:t>
            </a:r>
            <a:r>
              <a:rPr lang="zh-CN" altLang="en-US" sz="2600" b="0" dirty="0" smtClean="0">
                <a:latin typeface="微软雅黑" panose="020B0503020204020204" pitchFamily="34" charset="-122"/>
                <a:ea typeface="微软雅黑" panose="020B0503020204020204" pitchFamily="34" charset="-122"/>
              </a:rPr>
              <a:t>是否为</a:t>
            </a:r>
            <a:r>
              <a:rPr lang="en-US" altLang="zh-CN" sz="2600" b="0" dirty="0" err="1" smtClean="0">
                <a:latin typeface="微软雅黑" panose="020B0503020204020204" pitchFamily="34" charset="-122"/>
                <a:ea typeface="微软雅黑" panose="020B0503020204020204" pitchFamily="34" charset="-122"/>
              </a:rPr>
              <a:t>index.jsp</a:t>
            </a:r>
            <a:r>
              <a:rPr lang="zh-CN" altLang="en-US" sz="2600" b="0" dirty="0">
                <a:latin typeface="微软雅黑" panose="020B0503020204020204" pitchFamily="34" charset="-122"/>
                <a:ea typeface="微软雅黑" panose="020B0503020204020204" pitchFamily="34" charset="-122"/>
              </a:rPr>
              <a:t>：</a:t>
            </a:r>
            <a:r>
              <a:rPr lang="zh-CN" altLang="en-US" sz="2600" b="0" dirty="0" smtClean="0">
                <a:latin typeface="微软雅黑" panose="020B0503020204020204" pitchFamily="34" charset="-122"/>
                <a:ea typeface="微软雅黑" panose="020B0503020204020204" pitchFamily="34" charset="-122"/>
              </a:rPr>
              <a:t>如果不是，则跳转到</a:t>
            </a:r>
            <a:r>
              <a:rPr lang="en-US" altLang="zh-CN" sz="2600" b="0" dirty="0" err="1" smtClean="0">
                <a:latin typeface="微软雅黑" panose="020B0503020204020204" pitchFamily="34" charset="-122"/>
                <a:ea typeface="微软雅黑" panose="020B0503020204020204" pitchFamily="34" charset="-122"/>
              </a:rPr>
              <a:t>index.jsp</a:t>
            </a:r>
            <a:r>
              <a:rPr lang="zh-CN" altLang="en-US" sz="2600" b="0" dirty="0">
                <a:latin typeface="微软雅黑" panose="020B0503020204020204" pitchFamily="34" charset="-122"/>
                <a:ea typeface="微软雅黑" panose="020B0503020204020204" pitchFamily="34" charset="-122"/>
              </a:rPr>
              <a:t>；</a:t>
            </a:r>
            <a:r>
              <a:rPr lang="zh-CN" altLang="en-US" sz="2600" b="0" dirty="0" smtClean="0">
                <a:latin typeface="微软雅黑" panose="020B0503020204020204" pitchFamily="34" charset="-122"/>
                <a:ea typeface="微软雅黑" panose="020B0503020204020204" pitchFamily="34" charset="-122"/>
              </a:rPr>
              <a:t>否则显示</a:t>
            </a:r>
            <a:r>
              <a:rPr lang="en-US" altLang="zh-CN" sz="2600" b="0" dirty="0" err="1" smtClean="0">
                <a:latin typeface="微软雅黑" panose="020B0503020204020204" pitchFamily="34" charset="-122"/>
                <a:ea typeface="微软雅黑" panose="020B0503020204020204" pitchFamily="34" charset="-122"/>
              </a:rPr>
              <a:t>news.jsp</a:t>
            </a:r>
            <a:r>
              <a:rPr lang="zh-CN" altLang="en-US" sz="2600" b="0" dirty="0" smtClean="0">
                <a:latin typeface="微软雅黑" panose="020B0503020204020204" pitchFamily="34" charset="-122"/>
                <a:ea typeface="微软雅黑" panose="020B0503020204020204" pitchFamily="34" charset="-122"/>
              </a:rPr>
              <a:t>页面的内容。</a:t>
            </a:r>
            <a:endParaRPr lang="zh-CN" altLang="en-US" sz="2600" b="0" dirty="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Tree>
    <p:controls>
      <mc:AlternateContent xmlns:mc="http://schemas.openxmlformats.org/markup-compatibility/2006">
        <mc:Choice xmlns:v="urn:schemas-microsoft-com:vml" Requires="v">
          <p:control spid="195650" name="TextBox2" r:id="rId2" imgW="8420040" imgH="3600360"/>
        </mc:Choice>
        <mc:Fallback>
          <p:control name="TextBox2" r:id="rId2" imgW="8420040" imgH="3600360">
            <p:pic>
              <p:nvPicPr>
                <p:cNvPr id="3" name="TextBox2"/>
                <p:cNvPicPr preferRelativeResize="0">
                  <a:picLocks noChangeArrowheads="1" noChangeShapeType="1"/>
                </p:cNvPicPr>
                <p:nvPr/>
              </p:nvPicPr>
              <p:blipFill>
                <a:blip r:embed="rId4"/>
                <a:srcRect/>
                <a:stretch>
                  <a:fillRect/>
                </a:stretch>
              </p:blipFill>
              <p:spPr bwMode="auto">
                <a:xfrm>
                  <a:off x="393439" y="2273390"/>
                  <a:ext cx="8424936" cy="360388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753922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836712"/>
            <a:ext cx="8820472" cy="492443"/>
          </a:xfrm>
          <a:prstGeom prst="rect">
            <a:avLst/>
          </a:prstGeom>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a:latin typeface="微软雅黑" panose="020B0503020204020204" pitchFamily="34" charset="-122"/>
                <a:ea typeface="微软雅黑" panose="020B0503020204020204" pitchFamily="34" charset="-122"/>
              </a:rPr>
              <a:t>3</a:t>
            </a:r>
            <a:r>
              <a:rPr lang="en-US" altLang="zh-CN" sz="2600" dirty="0" smtClean="0">
                <a:latin typeface="微软雅黑" panose="020B0503020204020204" pitchFamily="34" charset="-122"/>
                <a:ea typeface="微软雅黑" panose="020B0503020204020204" pitchFamily="34" charset="-122"/>
              </a:rPr>
              <a:t>】jsp1.jsp</a:t>
            </a:r>
            <a:r>
              <a:rPr lang="zh-CN" altLang="en-US" sz="2600" dirty="0">
                <a:latin typeface="微软雅黑" panose="020B0503020204020204" pitchFamily="34" charset="-122"/>
                <a:ea typeface="微软雅黑" panose="020B0503020204020204" pitchFamily="34" charset="-122"/>
              </a:rPr>
              <a:t>将数据转发给</a:t>
            </a:r>
            <a:r>
              <a:rPr lang="en-US" altLang="zh-CN" sz="2600" dirty="0" smtClean="0">
                <a:latin typeface="微软雅黑" panose="020B0503020204020204" pitchFamily="34" charset="-122"/>
                <a:ea typeface="微软雅黑" panose="020B0503020204020204" pitchFamily="34" charset="-122"/>
              </a:rPr>
              <a:t>jsp2.jsp</a:t>
            </a:r>
            <a:r>
              <a:rPr lang="zh-CN" altLang="en-US" sz="2600" dirty="0">
                <a:latin typeface="微软雅黑" panose="020B0503020204020204" pitchFamily="34" charset="-122"/>
                <a:ea typeface="微软雅黑" panose="020B0503020204020204" pitchFamily="34" charset="-122"/>
              </a:rPr>
              <a:t>文件</a:t>
            </a:r>
            <a:r>
              <a:rPr lang="zh-CN" altLang="en-US" sz="2600" dirty="0" smtClean="0">
                <a:latin typeface="微软雅黑" panose="020B0503020204020204" pitchFamily="34" charset="-122"/>
                <a:ea typeface="微软雅黑" panose="020B0503020204020204" pitchFamily="34" charset="-122"/>
              </a:rPr>
              <a:t>。</a:t>
            </a:r>
            <a:endParaRPr lang="en-US" altLang="zh-CN" sz="2600" dirty="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4" name="矩形 3"/>
          <p:cNvSpPr/>
          <p:nvPr/>
        </p:nvSpPr>
        <p:spPr>
          <a:xfrm>
            <a:off x="179512" y="1340768"/>
            <a:ext cx="9001000" cy="492443"/>
          </a:xfrm>
          <a:prstGeom prst="rect">
            <a:avLst/>
          </a:prstGeom>
        </p:spPr>
        <p:txBody>
          <a:bodyPr wrap="square">
            <a:spAutoFit/>
          </a:bodyPr>
          <a:lstStyle/>
          <a:p>
            <a:r>
              <a:rPr lang="zh-CN" altLang="en-US" sz="2600" b="0" dirty="0">
                <a:latin typeface="微软雅黑" panose="020B0503020204020204" pitchFamily="34" charset="-122"/>
                <a:ea typeface="微软雅黑" panose="020B0503020204020204" pitchFamily="34" charset="-122"/>
              </a:rPr>
              <a:t>（</a:t>
            </a:r>
            <a:r>
              <a:rPr lang="en-US" altLang="zh-CN" sz="2600" b="0" dirty="0">
                <a:latin typeface="微软雅黑" panose="020B0503020204020204" pitchFamily="34" charset="-122"/>
                <a:ea typeface="微软雅黑" panose="020B0503020204020204" pitchFamily="34" charset="-122"/>
              </a:rPr>
              <a:t>1</a:t>
            </a:r>
            <a:r>
              <a:rPr lang="zh-CN" altLang="en-US" sz="2600" b="0" dirty="0">
                <a:latin typeface="微软雅黑" panose="020B0503020204020204" pitchFamily="34" charset="-122"/>
                <a:ea typeface="微软雅黑" panose="020B0503020204020204" pitchFamily="34" charset="-122"/>
              </a:rPr>
              <a:t>）创建</a:t>
            </a:r>
            <a:r>
              <a:rPr lang="en-US" altLang="zh-CN" sz="2600" b="0" dirty="0">
                <a:latin typeface="微软雅黑" panose="020B0503020204020204" pitchFamily="34" charset="-122"/>
                <a:ea typeface="微软雅黑" panose="020B0503020204020204" pitchFamily="34" charset="-122"/>
              </a:rPr>
              <a:t>jsp1.jsp</a:t>
            </a:r>
            <a:r>
              <a:rPr lang="zh-CN" altLang="en-US" sz="2600" b="0" dirty="0">
                <a:latin typeface="微软雅黑" panose="020B0503020204020204" pitchFamily="34" charset="-122"/>
                <a:ea typeface="微软雅黑" panose="020B0503020204020204" pitchFamily="34" charset="-122"/>
              </a:rPr>
              <a:t>文件，将收到的请求数据转发给</a:t>
            </a:r>
            <a:r>
              <a:rPr lang="en-US" altLang="zh-CN" sz="2600" b="0" dirty="0">
                <a:latin typeface="微软雅黑" panose="020B0503020204020204" pitchFamily="34" charset="-122"/>
                <a:ea typeface="微软雅黑" panose="020B0503020204020204" pitchFamily="34" charset="-122"/>
              </a:rPr>
              <a:t>jsp2.jsp</a:t>
            </a:r>
            <a:endParaRPr lang="zh-CN" altLang="en-US" sz="2600" b="0" dirty="0">
              <a:latin typeface="微软雅黑" panose="020B0503020204020204" pitchFamily="34" charset="-122"/>
              <a:ea typeface="微软雅黑" panose="020B0503020204020204" pitchFamily="34" charset="-122"/>
            </a:endParaRPr>
          </a:p>
        </p:txBody>
      </p:sp>
    </p:spTree>
    <p:controls>
      <mc:AlternateContent xmlns:mc="http://schemas.openxmlformats.org/markup-compatibility/2006">
        <mc:Choice xmlns:v="urn:schemas-microsoft-com:vml" Requires="v">
          <p:control spid="188665" name="TextBox2" r:id="rId2" imgW="8134200" imgH="3952800"/>
        </mc:Choice>
        <mc:Fallback>
          <p:control name="TextBox2" r:id="rId2" imgW="8134200" imgH="3952800">
            <p:pic>
              <p:nvPicPr>
                <p:cNvPr id="3" name="TextBox2"/>
                <p:cNvPicPr preferRelativeResize="0">
                  <a:picLocks noChangeArrowheads="1" noChangeShapeType="1"/>
                </p:cNvPicPr>
                <p:nvPr/>
              </p:nvPicPr>
              <p:blipFill>
                <a:blip r:embed="rId4"/>
                <a:srcRect/>
                <a:stretch>
                  <a:fillRect/>
                </a:stretch>
              </p:blipFill>
              <p:spPr bwMode="auto">
                <a:xfrm>
                  <a:off x="593787" y="1988840"/>
                  <a:ext cx="8135937" cy="3952836"/>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55385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5987" y="980799"/>
            <a:ext cx="8424936" cy="892552"/>
          </a:xfrm>
          <a:prstGeom prst="rect">
            <a:avLst/>
          </a:prstGeom>
        </p:spPr>
        <p:txBody>
          <a:bodyPr wrap="square">
            <a:spAutoFit/>
          </a:bodyPr>
          <a:lstStyle/>
          <a:p>
            <a:r>
              <a:rPr lang="zh-CN" altLang="en-US" sz="2600" b="0" dirty="0" smtClean="0">
                <a:latin typeface="微软雅黑" panose="020B0503020204020204" pitchFamily="34" charset="-122"/>
                <a:ea typeface="微软雅黑" panose="020B0503020204020204" pitchFamily="34" charset="-122"/>
              </a:rPr>
              <a:t>（</a:t>
            </a:r>
            <a:r>
              <a:rPr lang="en-US" altLang="zh-CN" sz="2600" b="0" dirty="0" smtClean="0">
                <a:latin typeface="微软雅黑" panose="020B0503020204020204" pitchFamily="34" charset="-122"/>
                <a:ea typeface="微软雅黑" panose="020B0503020204020204" pitchFamily="34" charset="-122"/>
              </a:rPr>
              <a:t>2</a:t>
            </a:r>
            <a:r>
              <a:rPr lang="zh-CN" altLang="en-US" sz="2600" b="0" dirty="0" smtClean="0">
                <a:latin typeface="微软雅黑" panose="020B0503020204020204" pitchFamily="34" charset="-122"/>
                <a:ea typeface="微软雅黑" panose="020B0503020204020204" pitchFamily="34" charset="-122"/>
              </a:rPr>
              <a:t>）创建</a:t>
            </a:r>
            <a:r>
              <a:rPr lang="en-US" altLang="zh-CN" sz="2600" b="0" dirty="0" smtClean="0">
                <a:latin typeface="微软雅黑" panose="020B0503020204020204" pitchFamily="34" charset="-122"/>
                <a:ea typeface="微软雅黑" panose="020B0503020204020204" pitchFamily="34" charset="-122"/>
              </a:rPr>
              <a:t>jsp2.jsp</a:t>
            </a:r>
            <a:r>
              <a:rPr lang="zh-CN" altLang="en-US" sz="2600" b="0" dirty="0" smtClean="0">
                <a:latin typeface="微软雅黑" panose="020B0503020204020204" pitchFamily="34" charset="-122"/>
                <a:ea typeface="微软雅黑" panose="020B0503020204020204" pitchFamily="34" charset="-122"/>
              </a:rPr>
              <a:t>文件，该文件获取并显示从</a:t>
            </a:r>
            <a:r>
              <a:rPr lang="en-US" altLang="zh-CN" sz="2600" b="0" dirty="0" smtClean="0">
                <a:latin typeface="微软雅黑" panose="020B0503020204020204" pitchFamily="34" charset="-122"/>
                <a:ea typeface="微软雅黑" panose="020B0503020204020204" pitchFamily="34" charset="-122"/>
              </a:rPr>
              <a:t>jsp1.jsp</a:t>
            </a:r>
            <a:r>
              <a:rPr lang="zh-CN" altLang="en-US" sz="2600" b="0" dirty="0" smtClean="0">
                <a:latin typeface="微软雅黑" panose="020B0503020204020204" pitchFamily="34" charset="-122"/>
                <a:ea typeface="微软雅黑" panose="020B0503020204020204" pitchFamily="34" charset="-122"/>
              </a:rPr>
              <a:t>转发过来的数据。</a:t>
            </a:r>
            <a:endParaRPr lang="zh-CN" altLang="en-US" sz="2600" b="0" dirty="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Tree>
    <p:controls>
      <mc:AlternateContent xmlns:mc="http://schemas.openxmlformats.org/markup-compatibility/2006">
        <mc:Choice xmlns:v="urn:schemas-microsoft-com:vml" Requires="v">
          <p:control spid="156938" name="TextBox2" r:id="rId2" imgW="8134200" imgH="3381480"/>
        </mc:Choice>
        <mc:Fallback>
          <p:control name="TextBox2" r:id="rId2" imgW="8134200" imgH="3381480">
            <p:pic>
              <p:nvPicPr>
                <p:cNvPr id="3" name="TextBox2"/>
                <p:cNvPicPr preferRelativeResize="0">
                  <a:picLocks noChangeArrowheads="1" noChangeShapeType="1"/>
                </p:cNvPicPr>
                <p:nvPr/>
              </p:nvPicPr>
              <p:blipFill>
                <a:blip r:embed="rId4"/>
                <a:srcRect/>
                <a:stretch>
                  <a:fillRect/>
                </a:stretch>
              </p:blipFill>
              <p:spPr bwMode="auto">
                <a:xfrm>
                  <a:off x="540519" y="2276872"/>
                  <a:ext cx="8135937" cy="3384376"/>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957881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87824" y="1330640"/>
            <a:ext cx="2723823" cy="492443"/>
          </a:xfrm>
          <a:prstGeom prst="rect">
            <a:avLst/>
          </a:prstGeom>
          <a:solidFill>
            <a:schemeClr val="accent5">
              <a:lumMod val="75000"/>
              <a:alpha val="48000"/>
            </a:schemeClr>
          </a:solidFill>
        </p:spPr>
        <p:txBody>
          <a:bodyPr wrap="non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a:latin typeface="微软雅黑" panose="020B0503020204020204" pitchFamily="34" charset="-122"/>
                <a:ea typeface="微软雅黑" panose="020B0503020204020204" pitchFamily="34" charset="-122"/>
              </a:rPr>
              <a:t>3</a:t>
            </a:r>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执行</a:t>
            </a:r>
            <a:r>
              <a:rPr lang="zh-CN" altLang="en-US" sz="2600" dirty="0">
                <a:latin typeface="微软雅黑" panose="020B0503020204020204" pitchFamily="34" charset="-122"/>
                <a:ea typeface="微软雅黑" panose="020B0503020204020204" pitchFamily="34" charset="-122"/>
              </a:rPr>
              <a:t>结果</a:t>
            </a:r>
            <a:endParaRPr lang="en-US" altLang="zh-CN" sz="2600" dirty="0">
              <a:latin typeface="微软雅黑" panose="020B0503020204020204" pitchFamily="34" charset="-122"/>
              <a:ea typeface="微软雅黑" panose="020B0503020204020204" pitchFamily="34" charset="-122"/>
            </a:endParaRPr>
          </a:p>
        </p:txBody>
      </p:sp>
      <p:sp>
        <p:nvSpPr>
          <p:cNvPr id="9"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83568" y="2564904"/>
            <a:ext cx="7672572" cy="2461617"/>
          </a:xfrm>
          <a:prstGeom prst="rect">
            <a:avLst/>
          </a:prstGeom>
          <a:ln>
            <a:solidFill>
              <a:schemeClr val="bg2">
                <a:lumMod val="40000"/>
                <a:lumOff val="60000"/>
              </a:schemeClr>
            </a:solidFill>
          </a:ln>
        </p:spPr>
      </p:pic>
    </p:spTree>
    <p:extLst>
      <p:ext uri="{BB962C8B-B14F-4D97-AF65-F5344CB8AC3E}">
        <p14:creationId xmlns:p14="http://schemas.microsoft.com/office/powerpoint/2010/main" val="920092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221202"/>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288032" y="1516403"/>
            <a:ext cx="8748464" cy="472437"/>
          </a:xfrm>
          <a:prstGeom prst="rect">
            <a:avLst/>
          </a:prstGeom>
        </p:spPr>
        <p:txBody>
          <a:bodyPr wrap="square">
            <a:spAutoFit/>
          </a:bodyPr>
          <a:lstStyle/>
          <a:p>
            <a:pPr>
              <a:lnSpc>
                <a:spcPct val="95000"/>
              </a:lnSpc>
              <a:spcBef>
                <a:spcPts val="0"/>
              </a:spcBef>
            </a:pPr>
            <a:r>
              <a:rPr lang="en-US" altLang="zh-CN" sz="2600" dirty="0">
                <a:latin typeface="微软雅黑" panose="020B0503020204020204" pitchFamily="34" charset="-122"/>
                <a:ea typeface="微软雅黑" panose="020B0503020204020204" pitchFamily="34" charset="-122"/>
              </a:rPr>
              <a:t>response</a:t>
            </a:r>
            <a:r>
              <a:rPr lang="zh-CN" altLang="en-US" sz="2600" dirty="0" smtClean="0">
                <a:latin typeface="微软雅黑" panose="020B0503020204020204" pitchFamily="34" charset="-122"/>
                <a:ea typeface="微软雅黑" panose="020B0503020204020204" pitchFamily="34" charset="-122"/>
              </a:rPr>
              <a:t>对象提供了多个方法用于处理</a:t>
            </a:r>
            <a:r>
              <a:rPr lang="en-US" altLang="zh-CN" sz="2600" dirty="0" smtClean="0">
                <a:latin typeface="微软雅黑" panose="020B0503020204020204" pitchFamily="34" charset="-122"/>
                <a:ea typeface="微软雅黑" panose="020B0503020204020204" pitchFamily="34" charset="-122"/>
              </a:rPr>
              <a:t>HTTP</a:t>
            </a:r>
            <a:r>
              <a:rPr lang="zh-CN" altLang="en-US" sz="2600" dirty="0" smtClean="0">
                <a:latin typeface="微软雅黑" panose="020B0503020204020204" pitchFamily="34" charset="-122"/>
                <a:ea typeface="微软雅黑" panose="020B0503020204020204" pitchFamily="34" charset="-122"/>
              </a:rPr>
              <a:t>响应。</a:t>
            </a:r>
            <a:endParaRPr lang="en-US" altLang="zh-CN" sz="2600" dirty="0">
              <a:latin typeface="微软雅黑" panose="020B0503020204020204" pitchFamily="34" charset="-122"/>
              <a:ea typeface="微软雅黑" panose="020B0503020204020204" pitchFamily="34" charset="-122"/>
            </a:endParaRPr>
          </a:p>
        </p:txBody>
      </p:sp>
      <p:sp>
        <p:nvSpPr>
          <p:cNvPr id="3" name="矩形 2"/>
          <p:cNvSpPr/>
          <p:nvPr/>
        </p:nvSpPr>
        <p:spPr>
          <a:xfrm>
            <a:off x="107504" y="2060848"/>
            <a:ext cx="8935639" cy="3770263"/>
          </a:xfrm>
          <a:prstGeom prst="rect">
            <a:avLst/>
          </a:prstGeom>
        </p:spPr>
        <p:txBody>
          <a:bodyPr wrap="square">
            <a:spAutoFit/>
          </a:bodyPr>
          <a:lstStyle/>
          <a:p>
            <a:pPr>
              <a:spcBef>
                <a:spcPts val="100"/>
              </a:spcBef>
              <a:spcAft>
                <a:spcPts val="100"/>
              </a:spcAft>
            </a:pP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1</a:t>
            </a: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void</a:t>
            </a:r>
            <a:r>
              <a:rPr lang="zh-CN" altLang="en-US" sz="2600" dirty="0">
                <a:solidFill>
                  <a:srgbClr val="0070C0"/>
                </a:solidFill>
                <a:latin typeface="Times New Roman" panose="02020603050405020304" pitchFamily="18" charset="0"/>
                <a:ea typeface="微软雅黑" panose="020B0503020204020204" pitchFamily="34" charset="-122"/>
              </a:rPr>
              <a:t> </a:t>
            </a:r>
            <a:r>
              <a:rPr lang="en-US" altLang="zh-CN" sz="2600" dirty="0" err="1">
                <a:solidFill>
                  <a:srgbClr val="0070C0"/>
                </a:solidFill>
                <a:latin typeface="Times New Roman" panose="02020603050405020304" pitchFamily="18" charset="0"/>
                <a:ea typeface="微软雅黑" panose="020B0503020204020204" pitchFamily="34" charset="-122"/>
              </a:rPr>
              <a:t>setCharacterEncoding</a:t>
            </a:r>
            <a:r>
              <a:rPr lang="en-US" altLang="zh-CN" sz="2600" dirty="0">
                <a:solidFill>
                  <a:srgbClr val="0070C0"/>
                </a:solidFill>
                <a:latin typeface="Times New Roman" panose="02020603050405020304" pitchFamily="18" charset="0"/>
                <a:ea typeface="微软雅黑" panose="020B0503020204020204" pitchFamily="34" charset="-122"/>
              </a:rPr>
              <a:t>(String charset)</a:t>
            </a:r>
            <a:r>
              <a:rPr lang="zh-CN" altLang="en-US" sz="2600" b="0" dirty="0">
                <a:solidFill>
                  <a:srgbClr val="0070C0"/>
                </a:solidFill>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指定服务器响应给浏览器的编码。</a:t>
            </a:r>
            <a:endParaRPr lang="en-US" altLang="zh-CN" sz="2600" b="0" dirty="0">
              <a:latin typeface="Times New Roman" panose="02020603050405020304" pitchFamily="18" charset="0"/>
              <a:ea typeface="微软雅黑" panose="020B0503020204020204" pitchFamily="34" charset="-122"/>
            </a:endParaRPr>
          </a:p>
          <a:p>
            <a:pPr>
              <a:spcBef>
                <a:spcPts val="100"/>
              </a:spcBef>
              <a:spcAft>
                <a:spcPts val="100"/>
              </a:spcAft>
            </a:pPr>
            <a:r>
              <a:rPr lang="zh-CN" altLang="en-US" sz="2600" b="0" dirty="0">
                <a:latin typeface="Times New Roman" panose="02020603050405020304" pitchFamily="18" charset="0"/>
                <a:ea typeface="微软雅黑" panose="020B0503020204020204" pitchFamily="34" charset="-122"/>
              </a:rPr>
              <a:t>      服务器发给浏览器的数据默认是按照</a:t>
            </a:r>
            <a:r>
              <a:rPr lang="en-US" altLang="zh-CN" sz="2600" b="0" dirty="0">
                <a:latin typeface="Times New Roman" panose="02020603050405020304" pitchFamily="18" charset="0"/>
                <a:ea typeface="微软雅黑" panose="020B0503020204020204" pitchFamily="34" charset="-122"/>
              </a:rPr>
              <a:t>ISO-8859-1</a:t>
            </a:r>
            <a:r>
              <a:rPr lang="zh-CN" altLang="en-US" sz="2600" b="0" dirty="0">
                <a:latin typeface="Times New Roman" panose="02020603050405020304" pitchFamily="18" charset="0"/>
                <a:ea typeface="微软雅黑" panose="020B0503020204020204" pitchFamily="34" charset="-122"/>
              </a:rPr>
              <a:t>编码，浏览器接收到数据后按照默认的字符集（通常是</a:t>
            </a:r>
            <a:r>
              <a:rPr lang="en-US" altLang="zh-CN" sz="2600" b="0" dirty="0">
                <a:latin typeface="Times New Roman" panose="02020603050405020304" pitchFamily="18" charset="0"/>
                <a:ea typeface="微软雅黑" panose="020B0503020204020204" pitchFamily="34" charset="-122"/>
              </a:rPr>
              <a:t>GBK</a:t>
            </a:r>
            <a:r>
              <a:rPr lang="zh-CN" altLang="en-US" sz="2600" b="0" dirty="0">
                <a:latin typeface="Times New Roman" panose="02020603050405020304" pitchFamily="18" charset="0"/>
                <a:ea typeface="微软雅黑" panose="020B0503020204020204" pitchFamily="34" charset="-122"/>
              </a:rPr>
              <a:t>）解码后显示。</a:t>
            </a:r>
            <a:endParaRPr lang="en-US" altLang="zh-CN" sz="2600" dirty="0">
              <a:latin typeface="Times New Roman" panose="02020603050405020304" pitchFamily="18" charset="0"/>
              <a:ea typeface="微软雅黑" panose="020B0503020204020204" pitchFamily="34" charset="-122"/>
            </a:endParaRPr>
          </a:p>
          <a:p>
            <a:pPr>
              <a:spcBef>
                <a:spcPts val="100"/>
              </a:spcBef>
              <a:spcAft>
                <a:spcPts val="100"/>
              </a:spcAft>
            </a:pP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2</a:t>
            </a: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void </a:t>
            </a:r>
            <a:r>
              <a:rPr lang="en-US" altLang="zh-CN" sz="2600" dirty="0" err="1">
                <a:solidFill>
                  <a:srgbClr val="0070C0"/>
                </a:solidFill>
                <a:latin typeface="Times New Roman" panose="02020603050405020304" pitchFamily="18" charset="0"/>
                <a:ea typeface="微软雅黑" panose="020B0503020204020204" pitchFamily="34" charset="-122"/>
              </a:rPr>
              <a:t>setContentType</a:t>
            </a:r>
            <a:r>
              <a:rPr lang="en-US" altLang="zh-CN" sz="2600" dirty="0">
                <a:solidFill>
                  <a:srgbClr val="0070C0"/>
                </a:solidFill>
                <a:latin typeface="Times New Roman" panose="02020603050405020304" pitchFamily="18" charset="0"/>
                <a:ea typeface="微软雅黑" panose="020B0503020204020204" pitchFamily="34" charset="-122"/>
              </a:rPr>
              <a:t>(String type) </a:t>
            </a:r>
            <a:r>
              <a:rPr lang="zh-CN" altLang="en-US" sz="2600" dirty="0">
                <a:solidFill>
                  <a:srgbClr val="0070C0"/>
                </a:solidFill>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指定服务器响应给浏览器的编码，同时浏览器也是根据这个参数对其接收到的</a:t>
            </a:r>
            <a:r>
              <a:rPr lang="zh-CN" altLang="en-US" sz="2600" b="0" dirty="0" smtClean="0">
                <a:latin typeface="Times New Roman" panose="02020603050405020304" pitchFamily="18" charset="0"/>
                <a:ea typeface="微软雅黑" panose="020B0503020204020204" pitchFamily="34" charset="-122"/>
              </a:rPr>
              <a:t>数据（字节）进行</a:t>
            </a:r>
            <a:r>
              <a:rPr lang="zh-CN" altLang="en-US" sz="2600" b="0" dirty="0">
                <a:latin typeface="Times New Roman" panose="02020603050405020304" pitchFamily="18" charset="0"/>
                <a:ea typeface="微软雅黑" panose="020B0503020204020204" pitchFamily="34" charset="-122"/>
              </a:rPr>
              <a:t>重新编码</a:t>
            </a:r>
            <a:r>
              <a:rPr lang="en-US" altLang="zh-CN" sz="2600" b="0" dirty="0">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或者称为解码</a:t>
            </a:r>
            <a:r>
              <a:rPr lang="en-US" altLang="zh-CN" sz="2600" b="0" dirty="0">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a:t>
            </a:r>
            <a:endParaRPr lang="en-US" altLang="zh-CN" sz="2600" b="0" dirty="0">
              <a:latin typeface="Times New Roman" panose="02020603050405020304" pitchFamily="18" charset="0"/>
              <a:ea typeface="微软雅黑" panose="020B0503020204020204" pitchFamily="34" charset="-122"/>
            </a:endParaRPr>
          </a:p>
          <a:p>
            <a:pPr>
              <a:spcBef>
                <a:spcPts val="100"/>
              </a:spcBef>
              <a:spcAft>
                <a:spcPts val="100"/>
              </a:spcAft>
            </a:pPr>
            <a:r>
              <a:rPr lang="en-US" altLang="zh-CN" sz="2600" b="0" dirty="0">
                <a:latin typeface="Times New Roman" panose="02020603050405020304" pitchFamily="18" charset="0"/>
                <a:ea typeface="微软雅黑" panose="020B0503020204020204" pitchFamily="34" charset="-122"/>
              </a:rPr>
              <a:t>       </a:t>
            </a:r>
            <a:r>
              <a:rPr lang="zh-CN" altLang="en-US" sz="2600" b="0" dirty="0">
                <a:latin typeface="Times New Roman" panose="02020603050405020304" pitchFamily="18" charset="0"/>
                <a:ea typeface="微软雅黑" panose="020B0503020204020204" pitchFamily="34" charset="-122"/>
              </a:rPr>
              <a:t>常见的用法为</a:t>
            </a:r>
            <a:r>
              <a:rPr lang="en-US" altLang="zh-CN" sz="2600" b="0" dirty="0" err="1">
                <a:latin typeface="Times New Roman" panose="02020603050405020304" pitchFamily="18" charset="0"/>
                <a:ea typeface="微软雅黑" panose="020B0503020204020204" pitchFamily="34" charset="-122"/>
              </a:rPr>
              <a:t>setContentType</a:t>
            </a:r>
            <a:r>
              <a:rPr lang="en-US" altLang="zh-CN" sz="2600" b="0" dirty="0">
                <a:latin typeface="Times New Roman" panose="02020603050405020304" pitchFamily="18" charset="0"/>
                <a:ea typeface="微软雅黑" panose="020B0503020204020204" pitchFamily="34" charset="-122"/>
              </a:rPr>
              <a:t>(“text/</a:t>
            </a:r>
            <a:r>
              <a:rPr lang="en-US" altLang="zh-CN" sz="2600" b="0" dirty="0" err="1">
                <a:latin typeface="Times New Roman" panose="02020603050405020304" pitchFamily="18" charset="0"/>
                <a:ea typeface="微软雅黑" panose="020B0503020204020204" pitchFamily="34" charset="-122"/>
              </a:rPr>
              <a:t>html;charset</a:t>
            </a:r>
            <a:r>
              <a:rPr lang="en-US" altLang="zh-CN" sz="2600" b="0" dirty="0">
                <a:latin typeface="Times New Roman" panose="02020603050405020304" pitchFamily="18" charset="0"/>
                <a:ea typeface="微软雅黑" panose="020B0503020204020204" pitchFamily="34" charset="-122"/>
              </a:rPr>
              <a:t>=UTF-8”); </a:t>
            </a:r>
          </a:p>
        </p:txBody>
      </p:sp>
      <p:sp>
        <p:nvSpPr>
          <p:cNvPr id="8" name="矩形 7"/>
          <p:cNvSpPr/>
          <p:nvPr/>
        </p:nvSpPr>
        <p:spPr>
          <a:xfrm>
            <a:off x="2275669" y="836712"/>
            <a:ext cx="4176464"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a:solidFill>
                  <a:schemeClr val="accent3"/>
                </a:solidFill>
                <a:latin typeface="微软雅黑" panose="020B0503020204020204" pitchFamily="34" charset="-122"/>
                <a:ea typeface="微软雅黑" panose="020B0503020204020204" pitchFamily="34" charset="-122"/>
              </a:rPr>
              <a:t>3</a:t>
            </a:r>
            <a:r>
              <a:rPr lang="zh-CN" altLang="en-US" sz="2800" dirty="0" smtClean="0">
                <a:solidFill>
                  <a:schemeClr val="accent3"/>
                </a:solidFill>
                <a:latin typeface="微软雅黑" panose="020B0503020204020204" pitchFamily="34" charset="-122"/>
                <a:ea typeface="微软雅黑" panose="020B0503020204020204" pitchFamily="34" charset="-122"/>
              </a:rPr>
              <a:t>、</a:t>
            </a:r>
            <a:r>
              <a:rPr lang="en-US" altLang="zh-CN" sz="2800" dirty="0" smtClean="0">
                <a:solidFill>
                  <a:schemeClr val="accent3"/>
                </a:solidFill>
                <a:latin typeface="微软雅黑" panose="020B0503020204020204" pitchFamily="34" charset="-122"/>
                <a:ea typeface="微软雅黑" panose="020B0503020204020204" pitchFamily="34" charset="-122"/>
              </a:rPr>
              <a:t>response</a:t>
            </a:r>
            <a:r>
              <a:rPr lang="zh-CN" altLang="en-US" sz="2800" dirty="0" smtClean="0">
                <a:solidFill>
                  <a:schemeClr val="accent3"/>
                </a:solidFill>
                <a:latin typeface="微软雅黑" panose="020B0503020204020204" pitchFamily="34" charset="-122"/>
                <a:ea typeface="微软雅黑" panose="020B0503020204020204" pitchFamily="34" charset="-122"/>
              </a:rPr>
              <a:t>常用方法</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8821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JSP</a:t>
            </a:r>
            <a:r>
              <a:rPr lang="zh-CN" altLang="en-US" sz="3600" b="1" dirty="0" smtClean="0">
                <a:latin typeface="黑体" panose="02010609060101010101" pitchFamily="49" charset="-122"/>
                <a:ea typeface="黑体" panose="02010609060101010101" pitchFamily="49" charset="-122"/>
              </a:rPr>
              <a:t>九大内置对象</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179512" y="1075906"/>
            <a:ext cx="8616020" cy="954107"/>
          </a:xfrm>
          <a:prstGeom prst="rect">
            <a:avLst/>
          </a:prstGeom>
        </p:spPr>
        <p:txBody>
          <a:bodyPr wrap="square">
            <a:spAutoFit/>
          </a:bodyPr>
          <a:lstStyle/>
          <a:p>
            <a:pPr>
              <a:spcBef>
                <a:spcPts val="0"/>
              </a:spcBef>
            </a:pPr>
            <a:r>
              <a:rPr lang="en-US" altLang="zh-CN" sz="2800" b="0" dirty="0"/>
              <a:t> </a:t>
            </a:r>
            <a:r>
              <a:rPr lang="en-US" altLang="zh-CN" sz="2800" b="0" dirty="0" smtClean="0"/>
              <a:t>      </a:t>
            </a:r>
            <a:r>
              <a:rPr lang="zh-CN" altLang="en-US" sz="2800" dirty="0" smtClean="0">
                <a:latin typeface="微软雅黑" panose="020B0503020204020204" pitchFamily="34" charset="-122"/>
                <a:ea typeface="微软雅黑" panose="020B0503020204020204" pitchFamily="34" charset="-122"/>
              </a:rPr>
              <a:t>在</a:t>
            </a:r>
            <a:r>
              <a:rPr lang="zh-CN" altLang="en-US" sz="2800" dirty="0">
                <a:latin typeface="微软雅黑" panose="020B0503020204020204" pitchFamily="34" charset="-122"/>
                <a:ea typeface="微软雅黑" panose="020B0503020204020204" pitchFamily="34" charset="-122"/>
              </a:rPr>
              <a:t>使用</a:t>
            </a:r>
            <a:r>
              <a:rPr lang="en-US" altLang="zh-CN" sz="2800" dirty="0">
                <a:latin typeface="微软雅黑" panose="020B0503020204020204" pitchFamily="34" charset="-122"/>
                <a:ea typeface="微软雅黑" panose="020B0503020204020204" pitchFamily="34" charset="-122"/>
              </a:rPr>
              <a:t>JSP</a:t>
            </a:r>
            <a:r>
              <a:rPr lang="zh-CN" altLang="en-US" sz="2800" dirty="0">
                <a:latin typeface="微软雅黑" panose="020B0503020204020204" pitchFamily="34" charset="-122"/>
                <a:ea typeface="微软雅黑" panose="020B0503020204020204" pitchFamily="34" charset="-122"/>
              </a:rPr>
              <a:t>内置对象的时候、不需要先定义这些对象，直接使用即可</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p:txBody>
      </p:sp>
      <p:sp>
        <p:nvSpPr>
          <p:cNvPr id="3" name="矩形 2"/>
          <p:cNvSpPr/>
          <p:nvPr/>
        </p:nvSpPr>
        <p:spPr>
          <a:xfrm>
            <a:off x="599598" y="2420888"/>
            <a:ext cx="8388424" cy="3539430"/>
          </a:xfrm>
          <a:prstGeom prst="rect">
            <a:avLst/>
          </a:prstGeom>
        </p:spPr>
        <p:txBody>
          <a:bodyPr wrap="square">
            <a:spAutoFit/>
          </a:bodyPr>
          <a:lstStyle/>
          <a:p>
            <a:pPr>
              <a:spcBef>
                <a:spcPts val="0"/>
              </a:spcBef>
              <a:buClr>
                <a:srgbClr val="002060"/>
              </a:buClr>
              <a:buSzPct val="90000"/>
            </a:pPr>
            <a:r>
              <a:rPr lang="en-US" altLang="zh-CN" sz="2800" dirty="0">
                <a:solidFill>
                  <a:srgbClr val="0070C0"/>
                </a:solidFill>
                <a:latin typeface="Times New Roman" panose="02020603050405020304" pitchFamily="18" charset="0"/>
                <a:ea typeface="微软雅黑" panose="020B0503020204020204" pitchFamily="34" charset="-122"/>
              </a:rPr>
              <a:t>1</a:t>
            </a:r>
            <a:r>
              <a:rPr lang="zh-CN" altLang="en-US" sz="2800" dirty="0">
                <a:solidFill>
                  <a:srgbClr val="0070C0"/>
                </a:solidFill>
                <a:latin typeface="Times New Roman" panose="02020603050405020304" pitchFamily="18" charset="0"/>
                <a:ea typeface="微软雅黑" panose="020B0503020204020204" pitchFamily="34" charset="-122"/>
              </a:rPr>
              <a:t>、</a:t>
            </a:r>
            <a:r>
              <a:rPr lang="en-US" altLang="zh-CN" sz="2800" dirty="0">
                <a:solidFill>
                  <a:srgbClr val="0070C0"/>
                </a:solidFill>
                <a:latin typeface="Times New Roman" panose="02020603050405020304" pitchFamily="18" charset="0"/>
                <a:ea typeface="微软雅黑" panose="020B0503020204020204" pitchFamily="34" charset="-122"/>
              </a:rPr>
              <a:t>request</a:t>
            </a:r>
            <a:r>
              <a:rPr lang="zh-CN" altLang="en-US" sz="2800" dirty="0">
                <a:solidFill>
                  <a:srgbClr val="0070C0"/>
                </a:solidFill>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表示一次请求，</a:t>
            </a:r>
            <a:r>
              <a:rPr lang="en-US" altLang="zh-CN" sz="2800" b="0" dirty="0" err="1">
                <a:latin typeface="Times New Roman" panose="02020603050405020304" pitchFamily="18" charset="0"/>
                <a:ea typeface="微软雅黑" panose="020B0503020204020204" pitchFamily="34" charset="-122"/>
              </a:rPr>
              <a:t>HttpServletRequest</a:t>
            </a:r>
            <a:r>
              <a:rPr lang="zh-CN" altLang="en-US" sz="2800" b="0" dirty="0">
                <a:latin typeface="Times New Roman" panose="02020603050405020304" pitchFamily="18" charset="0"/>
                <a:ea typeface="微软雅黑" panose="020B0503020204020204" pitchFamily="34" charset="-122"/>
              </a:rPr>
              <a:t>。 </a:t>
            </a:r>
            <a:endParaRPr lang="en-US" altLang="zh-CN" sz="2800" b="0" dirty="0">
              <a:latin typeface="Times New Roman" panose="02020603050405020304" pitchFamily="18" charset="0"/>
              <a:ea typeface="微软雅黑" panose="020B0503020204020204" pitchFamily="34" charset="-122"/>
            </a:endParaRPr>
          </a:p>
          <a:p>
            <a:pPr>
              <a:spcBef>
                <a:spcPts val="0"/>
              </a:spcBef>
              <a:buClr>
                <a:srgbClr val="002060"/>
              </a:buClr>
              <a:buSzPct val="90000"/>
            </a:pPr>
            <a:r>
              <a:rPr lang="en-US" altLang="zh-CN" sz="2800" dirty="0">
                <a:solidFill>
                  <a:srgbClr val="0070C0"/>
                </a:solidFill>
                <a:latin typeface="Times New Roman" panose="02020603050405020304" pitchFamily="18" charset="0"/>
                <a:ea typeface="微软雅黑" panose="020B0503020204020204" pitchFamily="34" charset="-122"/>
              </a:rPr>
              <a:t>2</a:t>
            </a:r>
            <a:r>
              <a:rPr lang="zh-CN" altLang="en-US" sz="2800" dirty="0">
                <a:solidFill>
                  <a:srgbClr val="0070C0"/>
                </a:solidFill>
                <a:latin typeface="Times New Roman" panose="02020603050405020304" pitchFamily="18" charset="0"/>
                <a:ea typeface="微软雅黑" panose="020B0503020204020204" pitchFamily="34" charset="-122"/>
              </a:rPr>
              <a:t>、</a:t>
            </a:r>
            <a:r>
              <a:rPr lang="en-US" altLang="zh-CN" sz="2800" dirty="0">
                <a:solidFill>
                  <a:srgbClr val="0070C0"/>
                </a:solidFill>
                <a:latin typeface="Times New Roman" panose="02020603050405020304" pitchFamily="18" charset="0"/>
                <a:ea typeface="微软雅黑" panose="020B0503020204020204" pitchFamily="34" charset="-122"/>
              </a:rPr>
              <a:t>response</a:t>
            </a:r>
            <a:r>
              <a:rPr lang="zh-CN" altLang="en-US" sz="2800" dirty="0">
                <a:solidFill>
                  <a:srgbClr val="0070C0"/>
                </a:solidFill>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表示一次响应，</a:t>
            </a:r>
            <a:r>
              <a:rPr lang="en-US" altLang="zh-CN" sz="2800" b="0" dirty="0" err="1">
                <a:latin typeface="Times New Roman" panose="02020603050405020304" pitchFamily="18" charset="0"/>
                <a:ea typeface="微软雅黑" panose="020B0503020204020204" pitchFamily="34" charset="-122"/>
              </a:rPr>
              <a:t>HttpServletResponse</a:t>
            </a:r>
            <a:r>
              <a:rPr lang="zh-CN" altLang="en-US" sz="2800" b="0" dirty="0">
                <a:latin typeface="Times New Roman" panose="02020603050405020304" pitchFamily="18" charset="0"/>
                <a:ea typeface="微软雅黑" panose="020B0503020204020204" pitchFamily="34" charset="-122"/>
              </a:rPr>
              <a:t>。 </a:t>
            </a:r>
            <a:endParaRPr lang="en-US" altLang="zh-CN" sz="2800" b="0" dirty="0">
              <a:latin typeface="Times New Roman" panose="02020603050405020304" pitchFamily="18" charset="0"/>
              <a:ea typeface="微软雅黑" panose="020B0503020204020204" pitchFamily="34" charset="-122"/>
            </a:endParaRPr>
          </a:p>
          <a:p>
            <a:pPr>
              <a:spcBef>
                <a:spcPts val="0"/>
              </a:spcBef>
              <a:buClr>
                <a:srgbClr val="002060"/>
              </a:buClr>
              <a:buSzPct val="90000"/>
            </a:pPr>
            <a:r>
              <a:rPr lang="en-US" altLang="zh-CN" sz="2800" dirty="0">
                <a:solidFill>
                  <a:srgbClr val="0070C0"/>
                </a:solidFill>
                <a:latin typeface="Times New Roman" panose="02020603050405020304" pitchFamily="18" charset="0"/>
                <a:ea typeface="微软雅黑" panose="020B0503020204020204" pitchFamily="34" charset="-122"/>
              </a:rPr>
              <a:t>3</a:t>
            </a:r>
            <a:r>
              <a:rPr lang="zh-CN" altLang="en-US" sz="2800" dirty="0">
                <a:solidFill>
                  <a:srgbClr val="0070C0"/>
                </a:solidFill>
                <a:latin typeface="Times New Roman" panose="02020603050405020304" pitchFamily="18" charset="0"/>
                <a:ea typeface="微软雅黑" panose="020B0503020204020204" pitchFamily="34" charset="-122"/>
              </a:rPr>
              <a:t>、</a:t>
            </a:r>
            <a:r>
              <a:rPr lang="en-US" altLang="zh-CN" sz="2800" dirty="0">
                <a:solidFill>
                  <a:srgbClr val="0070C0"/>
                </a:solidFill>
                <a:latin typeface="Times New Roman" panose="02020603050405020304" pitchFamily="18" charset="0"/>
                <a:ea typeface="微软雅黑" panose="020B0503020204020204" pitchFamily="34" charset="-122"/>
              </a:rPr>
              <a:t>session</a:t>
            </a:r>
            <a:r>
              <a:rPr lang="zh-CN" altLang="en-US" sz="2800" dirty="0">
                <a:solidFill>
                  <a:srgbClr val="0070C0"/>
                </a:solidFill>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表示一次会话，保存用户信息，</a:t>
            </a:r>
            <a:r>
              <a:rPr lang="en-US" altLang="zh-CN" sz="2800" b="0" dirty="0" err="1">
                <a:latin typeface="Times New Roman" panose="02020603050405020304" pitchFamily="18" charset="0"/>
                <a:ea typeface="微软雅黑" panose="020B0503020204020204" pitchFamily="34" charset="-122"/>
              </a:rPr>
              <a:t>HttpSession</a:t>
            </a:r>
            <a:r>
              <a:rPr lang="zh-CN" altLang="en-US" sz="2800" b="0" dirty="0">
                <a:latin typeface="Times New Roman" panose="02020603050405020304" pitchFamily="18" charset="0"/>
                <a:ea typeface="微软雅黑" panose="020B0503020204020204" pitchFamily="34" charset="-122"/>
              </a:rPr>
              <a:t>。 </a:t>
            </a:r>
            <a:endParaRPr lang="en-US" altLang="zh-CN" sz="2800" b="0" dirty="0">
              <a:latin typeface="Times New Roman" panose="02020603050405020304" pitchFamily="18" charset="0"/>
              <a:ea typeface="微软雅黑" panose="020B0503020204020204" pitchFamily="34" charset="-122"/>
            </a:endParaRPr>
          </a:p>
          <a:p>
            <a:pPr>
              <a:spcBef>
                <a:spcPts val="0"/>
              </a:spcBef>
              <a:buClr>
                <a:srgbClr val="002060"/>
              </a:buClr>
              <a:buSzPct val="90000"/>
            </a:pPr>
            <a:r>
              <a:rPr lang="en-US" altLang="zh-CN" sz="2800" dirty="0">
                <a:solidFill>
                  <a:srgbClr val="0070C0"/>
                </a:solidFill>
                <a:latin typeface="Times New Roman" panose="02020603050405020304" pitchFamily="18" charset="0"/>
                <a:ea typeface="微软雅黑" panose="020B0503020204020204" pitchFamily="34" charset="-122"/>
              </a:rPr>
              <a:t>4</a:t>
            </a:r>
            <a:r>
              <a:rPr lang="zh-CN" altLang="en-US" sz="2800" dirty="0">
                <a:solidFill>
                  <a:srgbClr val="0070C0"/>
                </a:solidFill>
                <a:latin typeface="Times New Roman" panose="02020603050405020304" pitchFamily="18" charset="0"/>
                <a:ea typeface="微软雅黑" panose="020B0503020204020204" pitchFamily="34" charset="-122"/>
              </a:rPr>
              <a:t>、</a:t>
            </a:r>
            <a:r>
              <a:rPr lang="en-US" altLang="zh-CN" sz="2800" dirty="0">
                <a:solidFill>
                  <a:srgbClr val="0070C0"/>
                </a:solidFill>
                <a:latin typeface="Times New Roman" panose="02020603050405020304" pitchFamily="18" charset="0"/>
                <a:ea typeface="微软雅黑" panose="020B0503020204020204" pitchFamily="34" charset="-122"/>
              </a:rPr>
              <a:t>application</a:t>
            </a:r>
            <a:r>
              <a:rPr lang="zh-CN" altLang="en-US" sz="2800" dirty="0">
                <a:solidFill>
                  <a:srgbClr val="0070C0"/>
                </a:solidFill>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表示当前</a:t>
            </a:r>
            <a:r>
              <a:rPr lang="en-US" altLang="zh-CN" sz="2800" b="0" dirty="0">
                <a:latin typeface="Times New Roman" panose="02020603050405020304" pitchFamily="18" charset="0"/>
                <a:ea typeface="微软雅黑" panose="020B0503020204020204" pitchFamily="34" charset="-122"/>
              </a:rPr>
              <a:t>Web</a:t>
            </a:r>
            <a:r>
              <a:rPr lang="zh-CN" altLang="en-US" sz="2800" b="0" dirty="0">
                <a:latin typeface="Times New Roman" panose="02020603050405020304" pitchFamily="18" charset="0"/>
                <a:ea typeface="微软雅黑" panose="020B0503020204020204" pitchFamily="34" charset="-122"/>
              </a:rPr>
              <a:t>应用，全局对象，保存所有用户共享信息，</a:t>
            </a:r>
            <a:r>
              <a:rPr lang="en-US" altLang="zh-CN" sz="2800" b="0" dirty="0" err="1">
                <a:latin typeface="Times New Roman" panose="02020603050405020304" pitchFamily="18" charset="0"/>
                <a:ea typeface="微软雅黑" panose="020B0503020204020204" pitchFamily="34" charset="-122"/>
              </a:rPr>
              <a:t>ServletContext</a:t>
            </a:r>
            <a:r>
              <a:rPr lang="zh-CN" altLang="en-US" sz="2800" b="0" dirty="0">
                <a:latin typeface="Times New Roman" panose="02020603050405020304" pitchFamily="18" charset="0"/>
                <a:ea typeface="微软雅黑" panose="020B0503020204020204" pitchFamily="34" charset="-122"/>
              </a:rPr>
              <a:t>。 </a:t>
            </a:r>
            <a:endParaRPr lang="en-US" altLang="zh-CN" sz="2800" b="0" dirty="0" smtClean="0">
              <a:latin typeface="Times New Roman" panose="02020603050405020304" pitchFamily="18" charset="0"/>
              <a:ea typeface="微软雅黑" panose="020B0503020204020204" pitchFamily="34" charset="-122"/>
            </a:endParaRPr>
          </a:p>
          <a:p>
            <a:pPr>
              <a:spcBef>
                <a:spcPts val="0"/>
              </a:spcBef>
              <a:buClr>
                <a:srgbClr val="002060"/>
              </a:buClr>
              <a:buSzPct val="90000"/>
            </a:pPr>
            <a:r>
              <a:rPr lang="en-US" altLang="zh-CN" sz="2800" dirty="0" smtClean="0">
                <a:solidFill>
                  <a:srgbClr val="0070C0"/>
                </a:solidFill>
                <a:latin typeface="Times New Roman" panose="02020603050405020304" pitchFamily="18" charset="0"/>
                <a:ea typeface="微软雅黑" panose="020B0503020204020204" pitchFamily="34" charset="-122"/>
              </a:rPr>
              <a:t>5</a:t>
            </a:r>
            <a:r>
              <a:rPr lang="zh-CN" altLang="en-US" sz="2800" dirty="0" smtClean="0">
                <a:solidFill>
                  <a:srgbClr val="0070C0"/>
                </a:solidFill>
                <a:latin typeface="Times New Roman" panose="02020603050405020304" pitchFamily="18" charset="0"/>
                <a:ea typeface="微软雅黑" panose="020B0503020204020204" pitchFamily="34" charset="-122"/>
              </a:rPr>
              <a:t>、</a:t>
            </a:r>
            <a:r>
              <a:rPr lang="en-US" altLang="zh-CN" sz="2800" dirty="0">
                <a:solidFill>
                  <a:srgbClr val="0070C0"/>
                </a:solidFill>
                <a:latin typeface="Times New Roman" panose="02020603050405020304" pitchFamily="18" charset="0"/>
                <a:ea typeface="微软雅黑" panose="020B0503020204020204" pitchFamily="34" charset="-122"/>
              </a:rPr>
              <a:t>out</a:t>
            </a:r>
            <a:r>
              <a:rPr lang="zh-CN" altLang="en-US" sz="2800" dirty="0">
                <a:solidFill>
                  <a:srgbClr val="0070C0"/>
                </a:solidFill>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向浏览器输出数据，</a:t>
            </a:r>
            <a:r>
              <a:rPr lang="en-US" altLang="zh-CN" sz="2800" b="0" dirty="0" err="1">
                <a:latin typeface="Times New Roman" panose="02020603050405020304" pitchFamily="18" charset="0"/>
                <a:ea typeface="微软雅黑" panose="020B0503020204020204" pitchFamily="34" charset="-122"/>
              </a:rPr>
              <a:t>JspWriter</a:t>
            </a:r>
            <a:r>
              <a:rPr lang="zh-CN" altLang="en-US" sz="2800" b="0" dirty="0">
                <a:latin typeface="Times New Roman" panose="02020603050405020304" pitchFamily="18" charset="0"/>
                <a:ea typeface="微软雅黑" panose="020B0503020204020204" pitchFamily="34" charset="-122"/>
              </a:rPr>
              <a:t>。 </a:t>
            </a:r>
            <a:endParaRPr lang="en-US" altLang="zh-CN" sz="2800" b="0" dirty="0">
              <a:latin typeface="Times New Roman" panose="02020603050405020304" pitchFamily="18" charset="0"/>
              <a:ea typeface="微软雅黑" panose="020B0503020204020204" pitchFamily="34" charset="-122"/>
            </a:endParaRPr>
          </a:p>
          <a:p>
            <a:pPr>
              <a:spcBef>
                <a:spcPts val="0"/>
              </a:spcBef>
              <a:buClr>
                <a:srgbClr val="002060"/>
              </a:buClr>
              <a:buSzPct val="90000"/>
            </a:pPr>
            <a:endParaRPr lang="en-US" altLang="zh-CN" sz="2800" b="0"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254014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221202"/>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683568" y="1854110"/>
            <a:ext cx="7472231" cy="3447098"/>
          </a:xfrm>
          <a:prstGeom prst="rect">
            <a:avLst/>
          </a:prstGeom>
        </p:spPr>
        <p:txBody>
          <a:bodyPr wrap="square">
            <a:spAutoFit/>
          </a:bodyPr>
          <a:lstStyle/>
          <a:p>
            <a:pPr>
              <a:spcBef>
                <a:spcPts val="100"/>
              </a:spcBef>
              <a:spcAft>
                <a:spcPts val="100"/>
              </a:spcAft>
            </a:pP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3</a:t>
            </a: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err="1">
                <a:solidFill>
                  <a:srgbClr val="0070C0"/>
                </a:solidFill>
                <a:latin typeface="Times New Roman" panose="02020603050405020304" pitchFamily="18" charset="0"/>
                <a:ea typeface="微软雅黑" panose="020B0503020204020204" pitchFamily="34" charset="-122"/>
              </a:rPr>
              <a:t>PrintWriter</a:t>
            </a:r>
            <a:r>
              <a:rPr lang="en-US" altLang="zh-CN" sz="2600" dirty="0">
                <a:solidFill>
                  <a:srgbClr val="0070C0"/>
                </a:solidFill>
                <a:latin typeface="Times New Roman" panose="02020603050405020304" pitchFamily="18" charset="0"/>
                <a:ea typeface="微软雅黑" panose="020B0503020204020204" pitchFamily="34" charset="-122"/>
              </a:rPr>
              <a:t> </a:t>
            </a:r>
            <a:r>
              <a:rPr lang="en-US" altLang="zh-CN" sz="2600" dirty="0" err="1">
                <a:solidFill>
                  <a:srgbClr val="0070C0"/>
                </a:solidFill>
                <a:latin typeface="Times New Roman" panose="02020603050405020304" pitchFamily="18" charset="0"/>
                <a:ea typeface="微软雅黑" panose="020B0503020204020204" pitchFamily="34" charset="-122"/>
              </a:rPr>
              <a:t>getWriter</a:t>
            </a:r>
            <a:r>
              <a:rPr lang="en-US" altLang="zh-CN" sz="2600" dirty="0">
                <a:solidFill>
                  <a:srgbClr val="0070C0"/>
                </a:solidFill>
                <a:latin typeface="Times New Roman" panose="02020603050405020304" pitchFamily="18" charset="0"/>
                <a:ea typeface="微软雅黑" panose="020B0503020204020204" pitchFamily="34" charset="-122"/>
              </a:rPr>
              <a:t>()</a:t>
            </a:r>
            <a:r>
              <a:rPr lang="zh-CN" altLang="en-US" sz="2600" dirty="0" smtClean="0">
                <a:solidFill>
                  <a:srgbClr val="0070C0"/>
                </a:solidFill>
                <a:latin typeface="Times New Roman" panose="02020603050405020304" pitchFamily="18" charset="0"/>
                <a:ea typeface="微软雅黑" panose="020B0503020204020204" pitchFamily="34" charset="-122"/>
              </a:rPr>
              <a:t>：</a:t>
            </a:r>
            <a:endParaRPr lang="en-US" altLang="zh-CN" sz="2600" dirty="0" smtClean="0">
              <a:solidFill>
                <a:srgbClr val="0070C0"/>
              </a:solidFill>
              <a:latin typeface="Times New Roman" panose="02020603050405020304" pitchFamily="18" charset="0"/>
              <a:ea typeface="微软雅黑" panose="020B0503020204020204" pitchFamily="34" charset="-122"/>
            </a:endParaRPr>
          </a:p>
          <a:p>
            <a:pPr>
              <a:spcBef>
                <a:spcPts val="100"/>
              </a:spcBef>
              <a:spcAft>
                <a:spcPts val="100"/>
              </a:spcAft>
            </a:pPr>
            <a:r>
              <a:rPr lang="en-US" altLang="zh-CN" sz="2600" b="0" dirty="0">
                <a:solidFill>
                  <a:srgbClr val="0070C0"/>
                </a:solidFill>
                <a:latin typeface="Times New Roman" panose="02020603050405020304" pitchFamily="18" charset="0"/>
                <a:ea typeface="微软雅黑" panose="020B0503020204020204" pitchFamily="34" charset="-122"/>
              </a:rPr>
              <a:t>	</a:t>
            </a:r>
            <a:r>
              <a:rPr lang="zh-CN" altLang="en-US" sz="2600" b="0" dirty="0" smtClean="0">
                <a:latin typeface="Times New Roman" panose="02020603050405020304" pitchFamily="18" charset="0"/>
                <a:ea typeface="微软雅黑" panose="020B0503020204020204" pitchFamily="34" charset="-122"/>
              </a:rPr>
              <a:t>获取</a:t>
            </a:r>
            <a:r>
              <a:rPr lang="zh-CN" altLang="en-US" sz="2600" b="0" dirty="0">
                <a:latin typeface="Times New Roman" panose="02020603050405020304" pitchFamily="18" charset="0"/>
                <a:ea typeface="微软雅黑" panose="020B0503020204020204" pitchFamily="34" charset="-122"/>
              </a:rPr>
              <a:t>通向浏览器的</a:t>
            </a:r>
            <a:r>
              <a:rPr lang="zh-CN" altLang="en-US" sz="2600" dirty="0">
                <a:solidFill>
                  <a:srgbClr val="FF0000"/>
                </a:solidFill>
                <a:latin typeface="Times New Roman" panose="02020603050405020304" pitchFamily="18" charset="0"/>
                <a:ea typeface="微软雅黑" panose="020B0503020204020204" pitchFamily="34" charset="-122"/>
              </a:rPr>
              <a:t>字符流</a:t>
            </a:r>
            <a:r>
              <a:rPr lang="zh-CN" altLang="en-US" sz="2600" b="0" dirty="0">
                <a:latin typeface="Times New Roman" panose="02020603050405020304" pitchFamily="18" charset="0"/>
                <a:ea typeface="微软雅黑" panose="020B0503020204020204" pitchFamily="34" charset="-122"/>
              </a:rPr>
              <a:t> </a:t>
            </a:r>
            <a:endParaRPr lang="en-US" altLang="zh-CN" sz="2600" b="0" dirty="0">
              <a:latin typeface="Times New Roman" panose="02020603050405020304" pitchFamily="18" charset="0"/>
              <a:ea typeface="微软雅黑" panose="020B0503020204020204" pitchFamily="34" charset="-122"/>
            </a:endParaRPr>
          </a:p>
          <a:p>
            <a:pPr>
              <a:spcBef>
                <a:spcPts val="100"/>
              </a:spcBef>
              <a:spcAft>
                <a:spcPts val="100"/>
              </a:spcAft>
            </a:pP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4</a:t>
            </a: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err="1">
                <a:solidFill>
                  <a:srgbClr val="0070C0"/>
                </a:solidFill>
                <a:latin typeface="Times New Roman" panose="02020603050405020304" pitchFamily="18" charset="0"/>
                <a:ea typeface="微软雅黑" panose="020B0503020204020204" pitchFamily="34" charset="-122"/>
              </a:rPr>
              <a:t>ServletOutputStream</a:t>
            </a:r>
            <a:r>
              <a:rPr lang="en-US" altLang="zh-CN" sz="2600" dirty="0">
                <a:solidFill>
                  <a:srgbClr val="0070C0"/>
                </a:solidFill>
                <a:latin typeface="Times New Roman" panose="02020603050405020304" pitchFamily="18" charset="0"/>
                <a:ea typeface="微软雅黑" panose="020B0503020204020204" pitchFamily="34" charset="-122"/>
              </a:rPr>
              <a:t> </a:t>
            </a:r>
            <a:r>
              <a:rPr lang="en-US" altLang="zh-CN" sz="2600" dirty="0" err="1">
                <a:solidFill>
                  <a:srgbClr val="0070C0"/>
                </a:solidFill>
                <a:latin typeface="Times New Roman" panose="02020603050405020304" pitchFamily="18" charset="0"/>
                <a:ea typeface="微软雅黑" panose="020B0503020204020204" pitchFamily="34" charset="-122"/>
              </a:rPr>
              <a:t>getOutputStream</a:t>
            </a:r>
            <a:r>
              <a:rPr lang="en-US" altLang="zh-CN" sz="2600" dirty="0">
                <a:solidFill>
                  <a:srgbClr val="0070C0"/>
                </a:solidFill>
                <a:latin typeface="Times New Roman" panose="02020603050405020304" pitchFamily="18" charset="0"/>
                <a:ea typeface="微软雅黑" panose="020B0503020204020204" pitchFamily="34" charset="-122"/>
              </a:rPr>
              <a:t>()</a:t>
            </a:r>
            <a:r>
              <a:rPr lang="zh-CN" altLang="en-US" sz="2600" dirty="0" smtClean="0">
                <a:solidFill>
                  <a:srgbClr val="0070C0"/>
                </a:solidFill>
                <a:latin typeface="Times New Roman" panose="02020603050405020304" pitchFamily="18" charset="0"/>
                <a:ea typeface="微软雅黑" panose="020B0503020204020204" pitchFamily="34" charset="-122"/>
              </a:rPr>
              <a:t>：</a:t>
            </a:r>
            <a:endParaRPr lang="en-US" altLang="zh-CN" sz="2600" dirty="0" smtClean="0">
              <a:solidFill>
                <a:srgbClr val="0070C0"/>
              </a:solidFill>
              <a:latin typeface="Times New Roman" panose="02020603050405020304" pitchFamily="18" charset="0"/>
              <a:ea typeface="微软雅黑" panose="020B0503020204020204" pitchFamily="34" charset="-122"/>
            </a:endParaRPr>
          </a:p>
          <a:p>
            <a:pPr>
              <a:spcBef>
                <a:spcPts val="100"/>
              </a:spcBef>
              <a:spcAft>
                <a:spcPts val="100"/>
              </a:spcAft>
            </a:pPr>
            <a:r>
              <a:rPr lang="en-US" altLang="zh-CN" sz="2600" b="0" dirty="0">
                <a:solidFill>
                  <a:srgbClr val="0070C0"/>
                </a:solidFill>
                <a:latin typeface="Times New Roman" panose="02020603050405020304" pitchFamily="18" charset="0"/>
                <a:ea typeface="微软雅黑" panose="020B0503020204020204" pitchFamily="34" charset="-122"/>
              </a:rPr>
              <a:t>	</a:t>
            </a:r>
            <a:r>
              <a:rPr lang="zh-CN" altLang="en-US" sz="2600" b="0" dirty="0" smtClean="0">
                <a:latin typeface="Times New Roman" panose="02020603050405020304" pitchFamily="18" charset="0"/>
                <a:ea typeface="微软雅黑" panose="020B0503020204020204" pitchFamily="34" charset="-122"/>
              </a:rPr>
              <a:t>获取</a:t>
            </a:r>
            <a:r>
              <a:rPr lang="zh-CN" altLang="en-US" sz="2600" b="0" dirty="0">
                <a:latin typeface="Times New Roman" panose="02020603050405020304" pitchFamily="18" charset="0"/>
                <a:ea typeface="微软雅黑" panose="020B0503020204020204" pitchFamily="34" charset="-122"/>
              </a:rPr>
              <a:t>通向浏览器的</a:t>
            </a:r>
            <a:r>
              <a:rPr lang="zh-CN" altLang="en-US" sz="2600" dirty="0">
                <a:solidFill>
                  <a:srgbClr val="FF0000"/>
                </a:solidFill>
                <a:latin typeface="Times New Roman" panose="02020603050405020304" pitchFamily="18" charset="0"/>
                <a:ea typeface="微软雅黑" panose="020B0503020204020204" pitchFamily="34" charset="-122"/>
              </a:rPr>
              <a:t>字节流</a:t>
            </a:r>
            <a:r>
              <a:rPr lang="zh-CN" altLang="en-US" sz="2600" b="0" dirty="0">
                <a:latin typeface="Times New Roman" panose="02020603050405020304" pitchFamily="18" charset="0"/>
                <a:ea typeface="微软雅黑" panose="020B0503020204020204" pitchFamily="34" charset="-122"/>
              </a:rPr>
              <a:t> </a:t>
            </a:r>
            <a:endParaRPr lang="en-US" altLang="zh-CN" sz="2600" b="0" dirty="0">
              <a:latin typeface="Times New Roman" panose="02020603050405020304" pitchFamily="18" charset="0"/>
              <a:ea typeface="微软雅黑" panose="020B0503020204020204" pitchFamily="34" charset="-122"/>
            </a:endParaRPr>
          </a:p>
          <a:p>
            <a:pPr>
              <a:spcBef>
                <a:spcPts val="100"/>
              </a:spcBef>
              <a:spcAft>
                <a:spcPts val="100"/>
              </a:spcAft>
            </a:pP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5</a:t>
            </a: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void </a:t>
            </a:r>
            <a:r>
              <a:rPr lang="en-US" altLang="zh-CN" sz="2600" dirty="0" err="1">
                <a:solidFill>
                  <a:srgbClr val="0070C0"/>
                </a:solidFill>
                <a:latin typeface="Times New Roman" panose="02020603050405020304" pitchFamily="18" charset="0"/>
                <a:ea typeface="微软雅黑" panose="020B0503020204020204" pitchFamily="34" charset="-122"/>
              </a:rPr>
              <a:t>sendRedirect</a:t>
            </a:r>
            <a:r>
              <a:rPr lang="en-US" altLang="zh-CN" sz="2600" dirty="0">
                <a:solidFill>
                  <a:srgbClr val="0070C0"/>
                </a:solidFill>
                <a:latin typeface="Times New Roman" panose="02020603050405020304" pitchFamily="18" charset="0"/>
                <a:ea typeface="微软雅黑" panose="020B0503020204020204" pitchFamily="34" charset="-122"/>
              </a:rPr>
              <a:t>(String path)</a:t>
            </a:r>
            <a:r>
              <a:rPr lang="zh-CN" altLang="en-US" sz="2600" dirty="0" smtClean="0">
                <a:solidFill>
                  <a:srgbClr val="0070C0"/>
                </a:solidFill>
                <a:latin typeface="Times New Roman" panose="02020603050405020304" pitchFamily="18" charset="0"/>
                <a:ea typeface="微软雅黑" panose="020B0503020204020204" pitchFamily="34" charset="-122"/>
              </a:rPr>
              <a:t>：</a:t>
            </a:r>
            <a:endParaRPr lang="en-US" altLang="zh-CN" sz="2600" dirty="0" smtClean="0">
              <a:solidFill>
                <a:srgbClr val="0070C0"/>
              </a:solidFill>
              <a:latin typeface="Times New Roman" panose="02020603050405020304" pitchFamily="18" charset="0"/>
              <a:ea typeface="微软雅黑" panose="020B0503020204020204" pitchFamily="34" charset="-122"/>
            </a:endParaRPr>
          </a:p>
          <a:p>
            <a:pPr>
              <a:spcBef>
                <a:spcPts val="100"/>
              </a:spcBef>
              <a:spcAft>
                <a:spcPts val="100"/>
              </a:spcAft>
            </a:pPr>
            <a:r>
              <a:rPr lang="en-US" altLang="zh-CN" sz="2600" b="0" dirty="0">
                <a:solidFill>
                  <a:srgbClr val="0070C0"/>
                </a:solidFill>
                <a:latin typeface="Times New Roman" panose="02020603050405020304" pitchFamily="18" charset="0"/>
                <a:ea typeface="微软雅黑" panose="020B0503020204020204" pitchFamily="34" charset="-122"/>
              </a:rPr>
              <a:t>	</a:t>
            </a:r>
            <a:r>
              <a:rPr lang="zh-CN" altLang="en-US" sz="2600" b="0" dirty="0" smtClean="0">
                <a:latin typeface="Times New Roman" panose="02020603050405020304" pitchFamily="18" charset="0"/>
                <a:ea typeface="微软雅黑" panose="020B0503020204020204" pitchFamily="34" charset="-122"/>
              </a:rPr>
              <a:t>重定向</a:t>
            </a:r>
            <a:r>
              <a:rPr lang="zh-CN" altLang="en-US" sz="2600" b="0" dirty="0">
                <a:latin typeface="Times New Roman" panose="02020603050405020304" pitchFamily="18" charset="0"/>
                <a:ea typeface="微软雅黑" panose="020B0503020204020204" pitchFamily="34" charset="-122"/>
              </a:rPr>
              <a:t>页面</a:t>
            </a:r>
            <a:r>
              <a:rPr lang="en-US" altLang="zh-CN" sz="2600" dirty="0">
                <a:latin typeface="Times New Roman" panose="02020603050405020304" pitchFamily="18" charset="0"/>
                <a:ea typeface="微软雅黑" panose="020B0503020204020204" pitchFamily="34" charset="-122"/>
              </a:rPr>
              <a:t/>
            </a:r>
            <a:br>
              <a:rPr lang="en-US" altLang="zh-CN" sz="2600" dirty="0">
                <a:latin typeface="Times New Roman" panose="02020603050405020304" pitchFamily="18" charset="0"/>
                <a:ea typeface="微软雅黑" panose="020B0503020204020204" pitchFamily="34" charset="-122"/>
              </a:rPr>
            </a:b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6</a:t>
            </a: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void </a:t>
            </a:r>
            <a:r>
              <a:rPr lang="en-US" altLang="zh-CN" sz="2600" dirty="0" err="1">
                <a:solidFill>
                  <a:srgbClr val="0070C0"/>
                </a:solidFill>
                <a:latin typeface="Times New Roman" panose="02020603050405020304" pitchFamily="18" charset="0"/>
                <a:ea typeface="微软雅黑" panose="020B0503020204020204" pitchFamily="34" charset="-122"/>
              </a:rPr>
              <a:t>addCookie</a:t>
            </a:r>
            <a:r>
              <a:rPr lang="en-US" altLang="zh-CN" sz="2600" dirty="0">
                <a:solidFill>
                  <a:srgbClr val="0070C0"/>
                </a:solidFill>
                <a:latin typeface="Times New Roman" panose="02020603050405020304" pitchFamily="18" charset="0"/>
                <a:ea typeface="微软雅黑" panose="020B0503020204020204" pitchFamily="34" charset="-122"/>
              </a:rPr>
              <a:t>(Cookie cookie)</a:t>
            </a:r>
            <a:r>
              <a:rPr lang="zh-CN" altLang="en-US" sz="2600" dirty="0" smtClean="0">
                <a:solidFill>
                  <a:srgbClr val="0070C0"/>
                </a:solidFill>
                <a:latin typeface="Times New Roman" panose="02020603050405020304" pitchFamily="18" charset="0"/>
                <a:ea typeface="微软雅黑" panose="020B0503020204020204" pitchFamily="34" charset="-122"/>
              </a:rPr>
              <a:t>：</a:t>
            </a:r>
            <a:endParaRPr lang="en-US" altLang="zh-CN" sz="2600" dirty="0" smtClean="0">
              <a:solidFill>
                <a:srgbClr val="0070C0"/>
              </a:solidFill>
              <a:latin typeface="Times New Roman" panose="02020603050405020304" pitchFamily="18" charset="0"/>
              <a:ea typeface="微软雅黑" panose="020B0503020204020204" pitchFamily="34" charset="-122"/>
            </a:endParaRPr>
          </a:p>
          <a:p>
            <a:pPr>
              <a:spcBef>
                <a:spcPts val="100"/>
              </a:spcBef>
              <a:spcAft>
                <a:spcPts val="100"/>
              </a:spcAft>
            </a:pPr>
            <a:r>
              <a:rPr lang="en-US" altLang="zh-CN" sz="2600" b="0" dirty="0">
                <a:solidFill>
                  <a:srgbClr val="0070C0"/>
                </a:solidFill>
                <a:latin typeface="Times New Roman" panose="02020603050405020304" pitchFamily="18" charset="0"/>
                <a:ea typeface="微软雅黑" panose="020B0503020204020204" pitchFamily="34" charset="-122"/>
              </a:rPr>
              <a:t>	</a:t>
            </a:r>
            <a:r>
              <a:rPr lang="zh-CN" altLang="en-US" sz="2600" b="0" dirty="0" smtClean="0">
                <a:latin typeface="Times New Roman" panose="02020603050405020304" pitchFamily="18" charset="0"/>
                <a:ea typeface="微软雅黑" panose="020B0503020204020204" pitchFamily="34" charset="-122"/>
              </a:rPr>
              <a:t>添加</a:t>
            </a:r>
            <a:r>
              <a:rPr lang="en-US" altLang="zh-CN" sz="2600" b="0" dirty="0">
                <a:latin typeface="Times New Roman" panose="02020603050405020304" pitchFamily="18" charset="0"/>
                <a:ea typeface="微软雅黑" panose="020B0503020204020204" pitchFamily="34" charset="-122"/>
              </a:rPr>
              <a:t>Cookie</a:t>
            </a:r>
            <a:endParaRPr lang="zh-CN" altLang="en-US" sz="2600" b="0" dirty="0">
              <a:latin typeface="Times New Roman" panose="02020603050405020304" pitchFamily="18" charset="0"/>
              <a:ea typeface="微软雅黑" panose="020B0503020204020204" pitchFamily="34" charset="-122"/>
            </a:endParaRPr>
          </a:p>
        </p:txBody>
      </p:sp>
      <p:sp>
        <p:nvSpPr>
          <p:cNvPr id="8" name="矩形 7"/>
          <p:cNvSpPr/>
          <p:nvPr/>
        </p:nvSpPr>
        <p:spPr>
          <a:xfrm>
            <a:off x="2275669" y="864008"/>
            <a:ext cx="4176464"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a:solidFill>
                  <a:schemeClr val="accent3"/>
                </a:solidFill>
                <a:latin typeface="微软雅黑" panose="020B0503020204020204" pitchFamily="34" charset="-122"/>
                <a:ea typeface="微软雅黑" panose="020B0503020204020204" pitchFamily="34" charset="-122"/>
              </a:rPr>
              <a:t>3</a:t>
            </a:r>
            <a:r>
              <a:rPr lang="zh-CN" altLang="en-US" sz="2800" dirty="0" smtClean="0">
                <a:solidFill>
                  <a:schemeClr val="accent3"/>
                </a:solidFill>
                <a:latin typeface="微软雅黑" panose="020B0503020204020204" pitchFamily="34" charset="-122"/>
                <a:ea typeface="微软雅黑" panose="020B0503020204020204" pitchFamily="34" charset="-122"/>
              </a:rPr>
              <a:t>、</a:t>
            </a:r>
            <a:r>
              <a:rPr lang="en-US" altLang="zh-CN" sz="2800" dirty="0" smtClean="0">
                <a:solidFill>
                  <a:schemeClr val="accent3"/>
                </a:solidFill>
                <a:latin typeface="微软雅黑" panose="020B0503020204020204" pitchFamily="34" charset="-122"/>
                <a:ea typeface="微软雅黑" panose="020B0503020204020204" pitchFamily="34" charset="-122"/>
              </a:rPr>
              <a:t>response</a:t>
            </a:r>
            <a:r>
              <a:rPr lang="zh-CN" altLang="en-US" sz="2800" dirty="0" smtClean="0">
                <a:solidFill>
                  <a:schemeClr val="accent3"/>
                </a:solidFill>
                <a:latin typeface="微软雅黑" panose="020B0503020204020204" pitchFamily="34" charset="-122"/>
                <a:ea typeface="微软雅黑" panose="020B0503020204020204" pitchFamily="34" charset="-122"/>
              </a:rPr>
              <a:t>常用方法</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2805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179512" y="1484784"/>
            <a:ext cx="8784976" cy="4493538"/>
          </a:xfrm>
          <a:prstGeom prst="rect">
            <a:avLst/>
          </a:prstGeom>
        </p:spPr>
        <p:txBody>
          <a:bodyPr wrap="square">
            <a:spAutoFit/>
          </a:bodyPr>
          <a:lstStyle/>
          <a:p>
            <a:pPr>
              <a:buClr>
                <a:srgbClr val="002060"/>
              </a:buClr>
              <a:buSzPct val="80000"/>
            </a:pPr>
            <a:r>
              <a:rPr lang="zh-CN" altLang="en-US" sz="2600" dirty="0" smtClean="0">
                <a:latin typeface="Times New Roman" panose="02020603050405020304" pitchFamily="18" charset="0"/>
                <a:ea typeface="微软雅黑" panose="020B0503020204020204" pitchFamily="34" charset="-122"/>
              </a:rPr>
              <a:t>（</a:t>
            </a:r>
            <a:r>
              <a:rPr lang="en-US" altLang="zh-CN" sz="2600" dirty="0" smtClean="0">
                <a:latin typeface="Times New Roman" panose="02020603050405020304" pitchFamily="18" charset="0"/>
                <a:ea typeface="微软雅黑" panose="020B0503020204020204" pitchFamily="34" charset="-122"/>
              </a:rPr>
              <a:t>1</a:t>
            </a:r>
            <a:r>
              <a:rPr lang="zh-CN" altLang="en-US" sz="2600" dirty="0" smtClean="0">
                <a:latin typeface="Times New Roman" panose="02020603050405020304" pitchFamily="18" charset="0"/>
                <a:ea typeface="微软雅黑" panose="020B0503020204020204" pitchFamily="34" charset="-122"/>
              </a:rPr>
              <a:t>）</a:t>
            </a:r>
            <a:r>
              <a:rPr lang="en-US" altLang="zh-CN" sz="2600" dirty="0" smtClean="0">
                <a:latin typeface="Times New Roman" panose="02020603050405020304" pitchFamily="18" charset="0"/>
                <a:ea typeface="微软雅黑" panose="020B0503020204020204" pitchFamily="34" charset="-122"/>
              </a:rPr>
              <a:t>Web</a:t>
            </a:r>
            <a:r>
              <a:rPr lang="zh-CN" altLang="en-US" sz="2600" dirty="0" smtClean="0">
                <a:latin typeface="Times New Roman" panose="02020603050405020304" pitchFamily="18" charset="0"/>
                <a:ea typeface="微软雅黑" panose="020B0503020204020204" pitchFamily="34" charset="-122"/>
              </a:rPr>
              <a:t>中的资源跳转包括两种方式：</a:t>
            </a:r>
            <a:endParaRPr lang="en-US" altLang="zh-CN" sz="2600" dirty="0" smtClean="0">
              <a:latin typeface="Times New Roman" panose="02020603050405020304" pitchFamily="18" charset="0"/>
              <a:ea typeface="微软雅黑" panose="020B0503020204020204" pitchFamily="34" charset="-122"/>
            </a:endParaRPr>
          </a:p>
          <a:p>
            <a:pPr>
              <a:buClr>
                <a:srgbClr val="002060"/>
              </a:buClr>
              <a:buSzPct val="80000"/>
            </a:pPr>
            <a:r>
              <a:rPr lang="en-US" altLang="zh-CN" sz="2600" dirty="0" smtClean="0">
                <a:solidFill>
                  <a:srgbClr val="0070C0"/>
                </a:solidFill>
                <a:latin typeface="Times New Roman" panose="02020603050405020304" pitchFamily="18" charset="0"/>
                <a:ea typeface="微软雅黑" panose="020B0503020204020204" pitchFamily="34" charset="-122"/>
              </a:rPr>
              <a:t>  1</a:t>
            </a:r>
            <a:r>
              <a:rPr lang="zh-CN" altLang="en-US" sz="2600" dirty="0" smtClean="0">
                <a:solidFill>
                  <a:srgbClr val="0070C0"/>
                </a:solidFill>
                <a:latin typeface="Times New Roman" panose="02020603050405020304" pitchFamily="18" charset="0"/>
                <a:ea typeface="微软雅黑" panose="020B0503020204020204" pitchFamily="34" charset="-122"/>
              </a:rPr>
              <a:t>）请求转发：</a:t>
            </a:r>
            <a:r>
              <a:rPr lang="en-US" altLang="zh-CN" sz="2600" dirty="0">
                <a:solidFill>
                  <a:srgbClr val="0070C0"/>
                </a:solidFill>
                <a:latin typeface="Times New Roman" panose="02020603050405020304" pitchFamily="18" charset="0"/>
                <a:ea typeface="微软雅黑" panose="020B0503020204020204" pitchFamily="34" charset="-122"/>
              </a:rPr>
              <a:t> </a:t>
            </a:r>
            <a:endParaRPr lang="en-US" altLang="zh-CN" sz="2600" dirty="0" smtClean="0">
              <a:solidFill>
                <a:srgbClr val="0070C0"/>
              </a:solidFill>
              <a:latin typeface="Times New Roman" panose="02020603050405020304" pitchFamily="18" charset="0"/>
              <a:ea typeface="微软雅黑" panose="020B0503020204020204" pitchFamily="34" charset="-122"/>
            </a:endParaRPr>
          </a:p>
          <a:p>
            <a:pPr algn="ctr">
              <a:buClr>
                <a:srgbClr val="002060"/>
              </a:buClr>
              <a:buSzPct val="80000"/>
            </a:pPr>
            <a:r>
              <a:rPr lang="en-US" altLang="zh-CN" sz="2600" b="0" dirty="0" err="1" smtClean="0">
                <a:latin typeface="Times New Roman" panose="02020603050405020304" pitchFamily="18" charset="0"/>
                <a:ea typeface="微软雅黑" panose="020B0503020204020204" pitchFamily="34" charset="-122"/>
              </a:rPr>
              <a:t>request.getRequestDispatcher</a:t>
            </a:r>
            <a:r>
              <a:rPr lang="en-US" altLang="zh-CN" sz="2600" b="0" dirty="0" smtClean="0">
                <a:latin typeface="Times New Roman" panose="02020603050405020304" pitchFamily="18" charset="0"/>
                <a:ea typeface="微软雅黑" panose="020B0503020204020204" pitchFamily="34" charset="-122"/>
              </a:rPr>
              <a:t>("/</a:t>
            </a:r>
            <a:r>
              <a:rPr lang="en-US" altLang="zh-CN" sz="2600" b="0" dirty="0">
                <a:latin typeface="Times New Roman" panose="02020603050405020304" pitchFamily="18" charset="0"/>
                <a:ea typeface="微软雅黑" panose="020B0503020204020204" pitchFamily="34" charset="-122"/>
              </a:rPr>
              <a:t>b</a:t>
            </a:r>
            <a:r>
              <a:rPr lang="en-US" altLang="zh-CN" sz="2600" b="0" dirty="0" smtClean="0">
                <a:latin typeface="Times New Roman" panose="02020603050405020304" pitchFamily="18" charset="0"/>
                <a:ea typeface="微软雅黑" panose="020B0503020204020204" pitchFamily="34" charset="-122"/>
              </a:rPr>
              <a:t>").forward(request</a:t>
            </a:r>
            <a:r>
              <a:rPr lang="en-US" altLang="zh-CN" sz="2600" b="0" dirty="0">
                <a:latin typeface="Times New Roman" panose="02020603050405020304" pitchFamily="18" charset="0"/>
                <a:ea typeface="微软雅黑" panose="020B0503020204020204" pitchFamily="34" charset="-122"/>
              </a:rPr>
              <a:t>, response</a:t>
            </a:r>
            <a:r>
              <a:rPr lang="en-US" altLang="zh-CN" sz="2600" b="0" dirty="0" smtClean="0">
                <a:latin typeface="Times New Roman" panose="02020603050405020304" pitchFamily="18" charset="0"/>
                <a:ea typeface="微软雅黑" panose="020B0503020204020204" pitchFamily="34" charset="-122"/>
              </a:rPr>
              <a:t>);</a:t>
            </a:r>
          </a:p>
          <a:p>
            <a:pPr>
              <a:buClr>
                <a:srgbClr val="002060"/>
              </a:buClr>
              <a:buSzPct val="80000"/>
            </a:pPr>
            <a:r>
              <a:rPr lang="zh-CN" altLang="en-US" sz="2600" b="0" dirty="0" smtClean="0">
                <a:latin typeface="Times New Roman" panose="02020603050405020304" pitchFamily="18" charset="0"/>
                <a:ea typeface="微软雅黑" panose="020B0503020204020204" pitchFamily="34" charset="-122"/>
              </a:rPr>
              <a:t>      请求转发是服务器内部的资源跳转，使用的是</a:t>
            </a:r>
            <a:r>
              <a:rPr lang="zh-CN" altLang="en-US" sz="2600" dirty="0" smtClean="0">
                <a:solidFill>
                  <a:srgbClr val="FF0000"/>
                </a:solidFill>
                <a:latin typeface="Times New Roman" panose="02020603050405020304" pitchFamily="18" charset="0"/>
                <a:ea typeface="微软雅黑" panose="020B0503020204020204" pitchFamily="34" charset="-122"/>
              </a:rPr>
              <a:t>服务器端路径</a:t>
            </a:r>
            <a:endParaRPr lang="en-US" altLang="zh-CN" sz="2600" dirty="0" smtClean="0">
              <a:solidFill>
                <a:srgbClr val="FF0000"/>
              </a:solidFill>
              <a:latin typeface="Times New Roman" panose="02020603050405020304" pitchFamily="18" charset="0"/>
              <a:ea typeface="微软雅黑" panose="020B0503020204020204" pitchFamily="34" charset="-122"/>
            </a:endParaRPr>
          </a:p>
          <a:p>
            <a:pPr>
              <a:buClr>
                <a:srgbClr val="002060"/>
              </a:buClr>
              <a:buSzPct val="80000"/>
            </a:pPr>
            <a:endParaRPr lang="en-US" altLang="zh-CN" sz="2600" b="0" dirty="0" smtClean="0">
              <a:latin typeface="Times New Roman" panose="02020603050405020304" pitchFamily="18" charset="0"/>
              <a:ea typeface="微软雅黑" panose="020B0503020204020204" pitchFamily="34" charset="-122"/>
            </a:endParaRPr>
          </a:p>
          <a:p>
            <a:pPr>
              <a:buClr>
                <a:srgbClr val="002060"/>
              </a:buClr>
              <a:buSzPct val="80000"/>
            </a:pPr>
            <a:r>
              <a:rPr lang="en-US" altLang="zh-CN" sz="2600" dirty="0" smtClean="0">
                <a:solidFill>
                  <a:srgbClr val="0070C0"/>
                </a:solidFill>
                <a:latin typeface="Times New Roman" panose="02020603050405020304" pitchFamily="18" charset="0"/>
                <a:ea typeface="微软雅黑" panose="020B0503020204020204" pitchFamily="34" charset="-122"/>
              </a:rPr>
              <a:t>  2</a:t>
            </a:r>
            <a:r>
              <a:rPr lang="zh-CN" altLang="en-US" sz="2600" dirty="0" smtClean="0">
                <a:solidFill>
                  <a:srgbClr val="0070C0"/>
                </a:solidFill>
                <a:latin typeface="Times New Roman" panose="02020603050405020304" pitchFamily="18" charset="0"/>
                <a:ea typeface="微软雅黑" panose="020B0503020204020204" pitchFamily="34" charset="-122"/>
              </a:rPr>
              <a:t>）重定向：</a:t>
            </a:r>
            <a:endParaRPr lang="en-US" altLang="zh-CN" sz="2600" dirty="0" smtClean="0">
              <a:solidFill>
                <a:srgbClr val="0070C0"/>
              </a:solidFill>
              <a:latin typeface="Times New Roman" panose="02020603050405020304" pitchFamily="18" charset="0"/>
              <a:ea typeface="微软雅黑" panose="020B0503020204020204" pitchFamily="34" charset="-122"/>
            </a:endParaRPr>
          </a:p>
          <a:p>
            <a:pPr algn="ctr">
              <a:buClr>
                <a:srgbClr val="002060"/>
              </a:buClr>
              <a:buSzPct val="80000"/>
            </a:pPr>
            <a:r>
              <a:rPr lang="en-US" altLang="zh-CN" sz="2600" b="0" dirty="0" err="1">
                <a:latin typeface="Times New Roman" panose="02020603050405020304" pitchFamily="18" charset="0"/>
                <a:ea typeface="微软雅黑" panose="020B0503020204020204" pitchFamily="34" charset="-122"/>
              </a:rPr>
              <a:t>response.sendRedirect</a:t>
            </a:r>
            <a:r>
              <a:rPr lang="en-US" altLang="zh-CN" sz="2600" b="0" dirty="0">
                <a:latin typeface="Times New Roman" panose="02020603050405020304" pitchFamily="18" charset="0"/>
                <a:ea typeface="微软雅黑" panose="020B0503020204020204" pitchFamily="34" charset="-122"/>
              </a:rPr>
              <a:t>(</a:t>
            </a:r>
            <a:r>
              <a:rPr lang="en-US" altLang="zh-CN" sz="2600" b="0" dirty="0" err="1">
                <a:latin typeface="Times New Roman" panose="02020603050405020304" pitchFamily="18" charset="0"/>
                <a:ea typeface="微软雅黑" panose="020B0503020204020204" pitchFamily="34" charset="-122"/>
              </a:rPr>
              <a:t>request.getContextPath</a:t>
            </a:r>
            <a:r>
              <a:rPr lang="en-US" altLang="zh-CN" sz="2600" b="0" dirty="0">
                <a:latin typeface="Times New Roman" panose="02020603050405020304" pitchFamily="18" charset="0"/>
                <a:ea typeface="微软雅黑" panose="020B0503020204020204" pitchFamily="34" charset="-122"/>
              </a:rPr>
              <a:t>()+"/b</a:t>
            </a:r>
            <a:r>
              <a:rPr lang="en-US" altLang="zh-CN" sz="2600" b="0" dirty="0" smtClean="0">
                <a:latin typeface="Times New Roman" panose="02020603050405020304" pitchFamily="18" charset="0"/>
                <a:ea typeface="微软雅黑" panose="020B0503020204020204" pitchFamily="34" charset="-122"/>
              </a:rPr>
              <a:t>");</a:t>
            </a:r>
          </a:p>
          <a:p>
            <a:pPr>
              <a:buClr>
                <a:srgbClr val="002060"/>
              </a:buClr>
              <a:buSzPct val="80000"/>
            </a:pPr>
            <a:r>
              <a:rPr lang="zh-CN" altLang="en-US" sz="2600" b="0" dirty="0" smtClean="0">
                <a:latin typeface="Times New Roman" panose="02020603050405020304" pitchFamily="18" charset="0"/>
                <a:ea typeface="微软雅黑" panose="020B0503020204020204" pitchFamily="34" charset="-122"/>
              </a:rPr>
              <a:t>        服务器执行到重定向代码，将请求路径发送给浏览器，浏览器又向服务器发送一次全新的请求。</a:t>
            </a:r>
            <a:endParaRPr lang="en-US" altLang="zh-CN" sz="2600" b="0" dirty="0" smtClean="0">
              <a:latin typeface="Times New Roman" panose="02020603050405020304" pitchFamily="18" charset="0"/>
              <a:ea typeface="微软雅黑" panose="020B0503020204020204" pitchFamily="34" charset="-122"/>
            </a:endParaRPr>
          </a:p>
          <a:p>
            <a:pPr>
              <a:buClr>
                <a:srgbClr val="002060"/>
              </a:buClr>
              <a:buSzPct val="80000"/>
            </a:pPr>
            <a:r>
              <a:rPr lang="zh-CN" altLang="en-US" sz="2600" b="0" dirty="0" smtClean="0">
                <a:latin typeface="Times New Roman" panose="02020603050405020304" pitchFamily="18" charset="0"/>
                <a:ea typeface="微软雅黑" panose="020B0503020204020204" pitchFamily="34" charset="-122"/>
              </a:rPr>
              <a:t>        重定向中，使用的是</a:t>
            </a:r>
            <a:r>
              <a:rPr lang="zh-CN" altLang="en-US" sz="2600" dirty="0" smtClean="0">
                <a:solidFill>
                  <a:srgbClr val="FF0000"/>
                </a:solidFill>
                <a:latin typeface="Times New Roman" panose="02020603050405020304" pitchFamily="18" charset="0"/>
                <a:ea typeface="微软雅黑" panose="020B0503020204020204" pitchFamily="34" charset="-122"/>
              </a:rPr>
              <a:t>客户端路径</a:t>
            </a:r>
            <a:r>
              <a:rPr lang="zh-CN" altLang="en-US" sz="2600" b="0" dirty="0" smtClean="0">
                <a:latin typeface="Times New Roman" panose="02020603050405020304" pitchFamily="18" charset="0"/>
                <a:ea typeface="微软雅黑" panose="020B0503020204020204" pitchFamily="34" charset="-122"/>
              </a:rPr>
              <a:t>。</a:t>
            </a:r>
            <a:endParaRPr lang="en-US" altLang="zh-CN" sz="2600" b="0" dirty="0">
              <a:latin typeface="Times New Roman" panose="02020603050405020304" pitchFamily="18" charset="0"/>
              <a:ea typeface="微软雅黑" panose="020B0503020204020204" pitchFamily="34" charset="-122"/>
            </a:endParaRPr>
          </a:p>
        </p:txBody>
      </p:sp>
      <p:sp>
        <p:nvSpPr>
          <p:cNvPr id="5" name="矩形 4"/>
          <p:cNvSpPr/>
          <p:nvPr/>
        </p:nvSpPr>
        <p:spPr>
          <a:xfrm>
            <a:off x="2302965" y="836712"/>
            <a:ext cx="4176464"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smtClean="0">
                <a:solidFill>
                  <a:schemeClr val="accent3"/>
                </a:solidFill>
                <a:latin typeface="微软雅黑" panose="020B0503020204020204" pitchFamily="34" charset="-122"/>
                <a:ea typeface="微软雅黑" panose="020B0503020204020204" pitchFamily="34" charset="-122"/>
              </a:rPr>
              <a:t>4</a:t>
            </a:r>
            <a:r>
              <a:rPr lang="zh-CN" altLang="en-US" sz="2800" dirty="0" smtClean="0">
                <a:solidFill>
                  <a:schemeClr val="accent3"/>
                </a:solidFill>
                <a:latin typeface="微软雅黑" panose="020B0503020204020204" pitchFamily="34" charset="-122"/>
                <a:ea typeface="微软雅黑" panose="020B0503020204020204" pitchFamily="34" charset="-122"/>
              </a:rPr>
              <a:t>、请求转发和重定向</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2385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251520" y="1772816"/>
            <a:ext cx="8748464" cy="5262979"/>
          </a:xfrm>
          <a:prstGeom prst="rect">
            <a:avLst/>
          </a:prstGeom>
        </p:spPr>
        <p:txBody>
          <a:bodyPr wrap="square">
            <a:spAutoFit/>
          </a:bodyPr>
          <a:lstStyle/>
          <a:p>
            <a:pPr>
              <a:buClr>
                <a:srgbClr val="002060"/>
              </a:buClr>
              <a:buSzPct val="80000"/>
            </a:pP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）请求转发与重定向的区别</a:t>
            </a:r>
            <a:endParaRPr lang="en-US" altLang="zh-CN" sz="2800" dirty="0" smtClean="0">
              <a:latin typeface="微软雅黑" panose="020B0503020204020204" pitchFamily="34" charset="-122"/>
              <a:ea typeface="微软雅黑" panose="020B0503020204020204" pitchFamily="34" charset="-122"/>
            </a:endParaRPr>
          </a:p>
          <a:p>
            <a:pPr>
              <a:buClr>
                <a:srgbClr val="002060"/>
              </a:buClr>
              <a:buSzPct val="80000"/>
            </a:pPr>
            <a:endParaRPr lang="en-US" altLang="zh-CN" sz="2800" dirty="0" smtClean="0">
              <a:latin typeface="微软雅黑" panose="020B0503020204020204" pitchFamily="34" charset="-122"/>
              <a:ea typeface="微软雅黑" panose="020B0503020204020204" pitchFamily="34" charset="-122"/>
            </a:endParaRPr>
          </a:p>
          <a:p>
            <a:pPr>
              <a:buClr>
                <a:srgbClr val="002060"/>
              </a:buClr>
              <a:buSzPct val="80000"/>
            </a:pPr>
            <a:r>
              <a:rPr lang="en-US" altLang="zh-CN" sz="2800" b="0" dirty="0" smtClean="0">
                <a:latin typeface="微软雅黑" panose="020B0503020204020204" pitchFamily="34" charset="-122"/>
                <a:ea typeface="微软雅黑" panose="020B0503020204020204" pitchFamily="34" charset="-122"/>
              </a:rPr>
              <a:t>      1</a:t>
            </a:r>
            <a:r>
              <a:rPr lang="zh-CN" altLang="en-US" sz="2800" b="0" dirty="0" smtClean="0">
                <a:latin typeface="微软雅黑" panose="020B0503020204020204" pitchFamily="34" charset="-122"/>
                <a:ea typeface="微软雅黑" panose="020B0503020204020204" pitchFamily="34" charset="-122"/>
              </a:rPr>
              <a:t>）请求转发由</a:t>
            </a:r>
            <a:r>
              <a:rPr lang="en-US" altLang="zh-CN" sz="2800" b="0" dirty="0" smtClean="0">
                <a:latin typeface="微软雅黑" panose="020B0503020204020204" pitchFamily="34" charset="-122"/>
                <a:ea typeface="微软雅黑" panose="020B0503020204020204" pitchFamily="34" charset="-122"/>
              </a:rPr>
              <a:t>request</a:t>
            </a:r>
            <a:r>
              <a:rPr lang="zh-CN" altLang="en-US" sz="2800" b="0" dirty="0" smtClean="0">
                <a:latin typeface="微软雅黑" panose="020B0503020204020204" pitchFamily="34" charset="-122"/>
                <a:ea typeface="微软雅黑" panose="020B0503020204020204" pitchFamily="34" charset="-122"/>
              </a:rPr>
              <a:t>触发；重定向由</a:t>
            </a:r>
            <a:r>
              <a:rPr lang="en-US" altLang="zh-CN" sz="2800" b="0" dirty="0" smtClean="0">
                <a:latin typeface="微软雅黑" panose="020B0503020204020204" pitchFamily="34" charset="-122"/>
                <a:ea typeface="微软雅黑" panose="020B0503020204020204" pitchFamily="34" charset="-122"/>
              </a:rPr>
              <a:t>response</a:t>
            </a:r>
            <a:r>
              <a:rPr lang="zh-CN" altLang="en-US" sz="2800" b="0" dirty="0" smtClean="0">
                <a:latin typeface="微软雅黑" panose="020B0503020204020204" pitchFamily="34" charset="-122"/>
                <a:ea typeface="微软雅黑" panose="020B0503020204020204" pitchFamily="34" charset="-122"/>
              </a:rPr>
              <a:t>触发</a:t>
            </a:r>
            <a:endParaRPr lang="en-US" altLang="zh-CN" sz="2800" b="0" dirty="0" smtClean="0">
              <a:latin typeface="微软雅黑" panose="020B0503020204020204" pitchFamily="34" charset="-122"/>
              <a:ea typeface="微软雅黑" panose="020B0503020204020204" pitchFamily="34" charset="-122"/>
            </a:endParaRPr>
          </a:p>
          <a:p>
            <a:pPr>
              <a:buClr>
                <a:srgbClr val="002060"/>
              </a:buClr>
              <a:buSzPct val="80000"/>
            </a:pPr>
            <a:r>
              <a:rPr lang="zh-CN" altLang="en-US" sz="2800" b="0" dirty="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2</a:t>
            </a:r>
            <a:r>
              <a:rPr lang="zh-CN" altLang="en-US" sz="2800" b="0" dirty="0" smtClean="0">
                <a:latin typeface="微软雅黑" panose="020B0503020204020204" pitchFamily="34" charset="-122"/>
                <a:ea typeface="微软雅黑" panose="020B0503020204020204" pitchFamily="34" charset="-122"/>
              </a:rPr>
              <a:t>）请求转发是一次请求，浏览器地址不变；重定向是两次请求，浏览器的地址发生变化。</a:t>
            </a:r>
            <a:endParaRPr lang="en-US" altLang="zh-CN" sz="2800" b="0" dirty="0" smtClean="0">
              <a:latin typeface="微软雅黑" panose="020B0503020204020204" pitchFamily="34" charset="-122"/>
              <a:ea typeface="微软雅黑" panose="020B0503020204020204" pitchFamily="34" charset="-122"/>
            </a:endParaRPr>
          </a:p>
          <a:p>
            <a:pPr>
              <a:buClr>
                <a:srgbClr val="002060"/>
              </a:buClr>
              <a:buSzPct val="80000"/>
            </a:pPr>
            <a:r>
              <a:rPr lang="zh-CN" altLang="en-US" sz="2800" b="0" dirty="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3</a:t>
            </a:r>
            <a:r>
              <a:rPr lang="zh-CN" altLang="en-US" sz="2800" b="0" dirty="0" smtClean="0">
                <a:latin typeface="微软雅黑" panose="020B0503020204020204" pitchFamily="34" charset="-122"/>
                <a:ea typeface="微软雅黑" panose="020B0503020204020204" pitchFamily="34" charset="-122"/>
              </a:rPr>
              <a:t>）请求转发只能在服务器端完成资源的跳转；重定向还可以实现跨</a:t>
            </a:r>
            <a:r>
              <a:rPr lang="en-US" altLang="zh-CN" sz="2800" b="0" dirty="0">
                <a:latin typeface="微软雅黑" panose="020B0503020204020204" pitchFamily="34" charset="-122"/>
                <a:ea typeface="微软雅黑" panose="020B0503020204020204" pitchFamily="34" charset="-122"/>
              </a:rPr>
              <a:t>app</a:t>
            </a:r>
            <a:r>
              <a:rPr lang="zh-CN" altLang="en-US" sz="2800" b="0" dirty="0" smtClean="0">
                <a:latin typeface="微软雅黑" panose="020B0503020204020204" pitchFamily="34" charset="-122"/>
                <a:ea typeface="微软雅黑" panose="020B0503020204020204" pitchFamily="34" charset="-122"/>
              </a:rPr>
              <a:t>的资源跳转。</a:t>
            </a:r>
            <a:endParaRPr lang="en-US" altLang="zh-CN" sz="2800" b="0" dirty="0" smtClean="0">
              <a:latin typeface="微软雅黑" panose="020B0503020204020204" pitchFamily="34" charset="-122"/>
              <a:ea typeface="微软雅黑" panose="020B0503020204020204" pitchFamily="34" charset="-122"/>
            </a:endParaRPr>
          </a:p>
          <a:p>
            <a:pPr>
              <a:buClr>
                <a:srgbClr val="002060"/>
              </a:buClr>
              <a:buSzPct val="80000"/>
            </a:pPr>
            <a:endParaRPr lang="en-US" altLang="zh-CN" sz="2800" b="0" dirty="0" smtClean="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a:p>
            <a:pPr>
              <a:buClr>
                <a:srgbClr val="002060"/>
              </a:buClr>
              <a:buSzPct val="80000"/>
            </a:pPr>
            <a:endParaRPr lang="en-US" altLang="zh-CN" sz="2800" dirty="0" smtClean="0">
              <a:latin typeface="微软雅黑" panose="020B0503020204020204" pitchFamily="34" charset="-122"/>
              <a:ea typeface="微软雅黑" panose="020B0503020204020204" pitchFamily="34" charset="-122"/>
            </a:endParaRPr>
          </a:p>
          <a:p>
            <a:pPr>
              <a:buClr>
                <a:srgbClr val="002060"/>
              </a:buClr>
              <a:buSzPct val="80000"/>
            </a:pPr>
            <a:endParaRPr lang="zh-CN" altLang="en-US" sz="2800" b="0" dirty="0">
              <a:latin typeface="微软雅黑" panose="020B0503020204020204" pitchFamily="34" charset="-122"/>
              <a:ea typeface="微软雅黑" panose="020B0503020204020204" pitchFamily="34" charset="-122"/>
            </a:endParaRPr>
          </a:p>
        </p:txBody>
      </p:sp>
      <p:sp>
        <p:nvSpPr>
          <p:cNvPr id="7" name="矩形 6"/>
          <p:cNvSpPr/>
          <p:nvPr/>
        </p:nvSpPr>
        <p:spPr>
          <a:xfrm>
            <a:off x="2302965" y="918600"/>
            <a:ext cx="4176464"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smtClean="0">
                <a:solidFill>
                  <a:schemeClr val="accent3"/>
                </a:solidFill>
                <a:latin typeface="微软雅黑" panose="020B0503020204020204" pitchFamily="34" charset="-122"/>
                <a:ea typeface="微软雅黑" panose="020B0503020204020204" pitchFamily="34" charset="-122"/>
              </a:rPr>
              <a:t>4</a:t>
            </a:r>
            <a:r>
              <a:rPr lang="zh-CN" altLang="en-US" sz="2800" dirty="0" smtClean="0">
                <a:solidFill>
                  <a:schemeClr val="accent3"/>
                </a:solidFill>
                <a:latin typeface="微软雅黑" panose="020B0503020204020204" pitchFamily="34" charset="-122"/>
                <a:ea typeface="微软雅黑" panose="020B0503020204020204" pitchFamily="34" charset="-122"/>
              </a:rPr>
              <a:t>、请求转发和重定向</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71814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251520" y="1556792"/>
            <a:ext cx="8748464" cy="4832092"/>
          </a:xfrm>
          <a:prstGeom prst="rect">
            <a:avLst/>
          </a:prstGeom>
        </p:spPr>
        <p:txBody>
          <a:bodyPr wrap="square">
            <a:spAutoFit/>
          </a:bodyPr>
          <a:lstStyle/>
          <a:p>
            <a:pPr>
              <a:buClr>
                <a:srgbClr val="002060"/>
              </a:buClr>
              <a:buSzPct val="80000"/>
            </a:pPr>
            <a:endParaRPr lang="en-US" altLang="zh-CN" sz="2800" b="0" dirty="0" smtClean="0">
              <a:latin typeface="微软雅黑" panose="020B0503020204020204" pitchFamily="34" charset="-122"/>
              <a:ea typeface="微软雅黑" panose="020B0503020204020204" pitchFamily="34" charset="-122"/>
            </a:endParaRPr>
          </a:p>
          <a:p>
            <a:pPr>
              <a:buClr>
                <a:srgbClr val="002060"/>
              </a:buClr>
              <a:buSzPct val="80000"/>
            </a:pP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）什么时候使用请求转发，什么时候用重定向？</a:t>
            </a:r>
            <a:endParaRPr lang="en-US" altLang="zh-CN" sz="2800" dirty="0" smtClean="0">
              <a:latin typeface="微软雅黑" panose="020B0503020204020204" pitchFamily="34" charset="-122"/>
              <a:ea typeface="微软雅黑" panose="020B0503020204020204" pitchFamily="34" charset="-122"/>
            </a:endParaRPr>
          </a:p>
          <a:p>
            <a:pPr>
              <a:buClr>
                <a:srgbClr val="002060"/>
              </a:buClr>
              <a:buSzPct val="80000"/>
            </a:pPr>
            <a:endParaRPr lang="en-US" altLang="zh-CN" sz="2800" dirty="0" smtClean="0">
              <a:latin typeface="微软雅黑" panose="020B0503020204020204" pitchFamily="34" charset="-122"/>
              <a:ea typeface="微软雅黑" panose="020B0503020204020204" pitchFamily="34" charset="-122"/>
            </a:endParaRPr>
          </a:p>
          <a:p>
            <a:pPr>
              <a:buClr>
                <a:srgbClr val="002060"/>
              </a:buClr>
              <a:buSzPct val="80000"/>
            </a:pPr>
            <a:r>
              <a:rPr lang="zh-CN" altLang="en-US" sz="2800" b="0" dirty="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1</a:t>
            </a:r>
            <a:r>
              <a:rPr lang="zh-CN" altLang="en-US" sz="2800" b="0" dirty="0" smtClean="0">
                <a:latin typeface="微软雅黑" panose="020B0503020204020204" pitchFamily="34" charset="-122"/>
                <a:ea typeface="微软雅黑" panose="020B0503020204020204" pitchFamily="34" charset="-122"/>
              </a:rPr>
              <a:t>）想实现跨</a:t>
            </a:r>
            <a:r>
              <a:rPr lang="en-US" altLang="zh-CN" sz="2800" b="0" dirty="0" smtClean="0">
                <a:latin typeface="微软雅黑" panose="020B0503020204020204" pitchFamily="34" charset="-122"/>
                <a:ea typeface="微软雅黑" panose="020B0503020204020204" pitchFamily="34" charset="-122"/>
              </a:rPr>
              <a:t>app</a:t>
            </a:r>
            <a:r>
              <a:rPr lang="zh-CN" altLang="en-US" sz="2800" b="0" dirty="0" smtClean="0">
                <a:latin typeface="微软雅黑" panose="020B0503020204020204" pitchFamily="34" charset="-122"/>
                <a:ea typeface="微软雅黑" panose="020B0503020204020204" pitchFamily="34" charset="-122"/>
              </a:rPr>
              <a:t>的资源跳转，必须使用重定向。</a:t>
            </a:r>
            <a:endParaRPr lang="en-US" altLang="zh-CN" sz="2800" b="0" dirty="0" smtClean="0">
              <a:latin typeface="微软雅黑" panose="020B0503020204020204" pitchFamily="34" charset="-122"/>
              <a:ea typeface="微软雅黑" panose="020B0503020204020204" pitchFamily="34" charset="-122"/>
            </a:endParaRPr>
          </a:p>
          <a:p>
            <a:pPr>
              <a:buClr>
                <a:srgbClr val="002060"/>
              </a:buClr>
              <a:buSzPct val="80000"/>
            </a:pPr>
            <a:r>
              <a:rPr lang="zh-CN" altLang="en-US" sz="2800" b="0" dirty="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2</a:t>
            </a:r>
            <a:r>
              <a:rPr lang="zh-CN" altLang="en-US" sz="2800" b="0" dirty="0" smtClean="0">
                <a:latin typeface="微软雅黑" panose="020B0503020204020204" pitchFamily="34" charset="-122"/>
                <a:ea typeface="微软雅黑" panose="020B0503020204020204" pitchFamily="34" charset="-122"/>
              </a:rPr>
              <a:t>）</a:t>
            </a:r>
            <a:r>
              <a:rPr lang="zh-CN" altLang="en-US" sz="2800" b="0" dirty="0">
                <a:latin typeface="微软雅黑" panose="020B0503020204020204" pitchFamily="34" charset="-122"/>
                <a:ea typeface="微软雅黑" panose="020B0503020204020204" pitchFamily="34" charset="-122"/>
              </a:rPr>
              <a:t>如果两个页面之间需要通过 </a:t>
            </a:r>
            <a:r>
              <a:rPr lang="en-US" altLang="zh-CN" sz="2800" b="0" dirty="0" smtClean="0">
                <a:latin typeface="微软雅黑" panose="020B0503020204020204" pitchFamily="34" charset="-122"/>
                <a:ea typeface="微软雅黑" panose="020B0503020204020204" pitchFamily="34" charset="-122"/>
              </a:rPr>
              <a:t>request</a:t>
            </a:r>
            <a:r>
              <a:rPr lang="zh-CN" altLang="en-US" sz="2800" b="0" dirty="0" smtClean="0">
                <a:latin typeface="微软雅黑" panose="020B0503020204020204" pitchFamily="34" charset="-122"/>
                <a:ea typeface="微软雅黑" panose="020B0503020204020204" pitchFamily="34" charset="-122"/>
              </a:rPr>
              <a:t>来</a:t>
            </a:r>
            <a:r>
              <a:rPr lang="zh-CN" altLang="en-US" sz="2800" b="0" dirty="0">
                <a:latin typeface="微软雅黑" panose="020B0503020204020204" pitchFamily="34" charset="-122"/>
                <a:ea typeface="微软雅黑" panose="020B0503020204020204" pitchFamily="34" charset="-122"/>
              </a:rPr>
              <a:t>传值，则必须</a:t>
            </a:r>
            <a:r>
              <a:rPr lang="zh-CN" altLang="en-US" sz="2800" b="0" dirty="0" smtClean="0">
                <a:latin typeface="微软雅黑" panose="020B0503020204020204" pitchFamily="34" charset="-122"/>
                <a:ea typeface="微软雅黑" panose="020B0503020204020204" pitchFamily="34" charset="-122"/>
              </a:rPr>
              <a:t>使用请求转发。</a:t>
            </a:r>
            <a:endParaRPr lang="en-US" altLang="zh-CN" sz="2800" b="0" dirty="0" smtClean="0">
              <a:latin typeface="微软雅黑" panose="020B0503020204020204" pitchFamily="34" charset="-122"/>
              <a:ea typeface="微软雅黑" panose="020B0503020204020204" pitchFamily="34" charset="-122"/>
            </a:endParaRPr>
          </a:p>
          <a:p>
            <a:r>
              <a:rPr lang="zh-CN" altLang="en-US" sz="2800" b="0" dirty="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3</a:t>
            </a:r>
            <a:r>
              <a:rPr lang="zh-CN" altLang="en-US" sz="2800" b="0" dirty="0" smtClean="0">
                <a:latin typeface="微软雅黑" panose="020B0503020204020204" pitchFamily="34" charset="-122"/>
                <a:ea typeface="微软雅黑" panose="020B0503020204020204" pitchFamily="34" charset="-122"/>
              </a:rPr>
              <a:t>）重定向可以防止“浏览器刷新</a:t>
            </a:r>
            <a:r>
              <a:rPr lang="zh-CN" altLang="en-US" sz="2800" b="0" dirty="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导致</a:t>
            </a:r>
            <a:r>
              <a:rPr lang="zh-CN" altLang="en-US" sz="2800" b="0" dirty="0">
                <a:latin typeface="微软雅黑" panose="020B0503020204020204" pitchFamily="34" charset="-122"/>
                <a:ea typeface="微软雅黑" panose="020B0503020204020204" pitchFamily="34" charset="-122"/>
              </a:rPr>
              <a:t>用户重复提交表</a:t>
            </a:r>
            <a:r>
              <a:rPr lang="zh-CN" altLang="en-US" sz="2800" b="0" dirty="0" smtClean="0">
                <a:latin typeface="微软雅黑" panose="020B0503020204020204" pitchFamily="34" charset="-122"/>
                <a:ea typeface="微软雅黑" panose="020B0503020204020204" pitchFamily="34" charset="-122"/>
              </a:rPr>
              <a:t>单”的问题。</a:t>
            </a:r>
            <a:endParaRPr lang="en-US" altLang="zh-CN" sz="2800" b="0" dirty="0" smtClean="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a:p>
            <a:pPr>
              <a:buClr>
                <a:srgbClr val="002060"/>
              </a:buClr>
              <a:buSzPct val="80000"/>
            </a:pPr>
            <a:endParaRPr lang="en-US" altLang="zh-CN" sz="2800" dirty="0" smtClean="0">
              <a:latin typeface="微软雅黑" panose="020B0503020204020204" pitchFamily="34" charset="-122"/>
              <a:ea typeface="微软雅黑" panose="020B0503020204020204" pitchFamily="34" charset="-122"/>
            </a:endParaRPr>
          </a:p>
          <a:p>
            <a:pPr>
              <a:buClr>
                <a:srgbClr val="002060"/>
              </a:buClr>
              <a:buSzPct val="80000"/>
            </a:pPr>
            <a:endParaRPr lang="zh-CN" altLang="en-US" sz="2800" b="0" dirty="0">
              <a:latin typeface="微软雅黑" panose="020B0503020204020204" pitchFamily="34" charset="-122"/>
              <a:ea typeface="微软雅黑" panose="020B0503020204020204" pitchFamily="34" charset="-122"/>
            </a:endParaRPr>
          </a:p>
        </p:txBody>
      </p:sp>
      <p:sp>
        <p:nvSpPr>
          <p:cNvPr id="6" name="矩形 5"/>
          <p:cNvSpPr/>
          <p:nvPr/>
        </p:nvSpPr>
        <p:spPr>
          <a:xfrm>
            <a:off x="2339752" y="947394"/>
            <a:ext cx="4176464"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smtClean="0">
                <a:solidFill>
                  <a:schemeClr val="accent3"/>
                </a:solidFill>
                <a:latin typeface="微软雅黑" panose="020B0503020204020204" pitchFamily="34" charset="-122"/>
                <a:ea typeface="微软雅黑" panose="020B0503020204020204" pitchFamily="34" charset="-122"/>
              </a:rPr>
              <a:t>4</a:t>
            </a:r>
            <a:r>
              <a:rPr lang="zh-CN" altLang="en-US" sz="2800" dirty="0" smtClean="0">
                <a:solidFill>
                  <a:schemeClr val="accent3"/>
                </a:solidFill>
                <a:latin typeface="微软雅黑" panose="020B0503020204020204" pitchFamily="34" charset="-122"/>
                <a:ea typeface="微软雅黑" panose="020B0503020204020204" pitchFamily="34" charset="-122"/>
              </a:rPr>
              <a:t>、请求转发和重定向</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64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341784" y="1124744"/>
            <a:ext cx="8748464" cy="5293757"/>
          </a:xfrm>
          <a:prstGeom prst="rect">
            <a:avLst/>
          </a:prstGeom>
        </p:spPr>
        <p:txBody>
          <a:bodyPr wrap="square">
            <a:spAutoFit/>
          </a:bodyPr>
          <a:lstStyle/>
          <a:p>
            <a:pPr>
              <a:buClr>
                <a:srgbClr val="002060"/>
              </a:buClr>
              <a:buSzPct val="80000"/>
            </a:pPr>
            <a:r>
              <a:rPr lang="zh-CN" altLang="en-US" sz="2600" dirty="0" smtClean="0">
                <a:latin typeface="微软雅黑" panose="020B0503020204020204" pitchFamily="34" charset="-122"/>
                <a:ea typeface="微软雅黑" panose="020B0503020204020204" pitchFamily="34" charset="-122"/>
              </a:rPr>
              <a:t>问：</a:t>
            </a:r>
            <a:r>
              <a:rPr lang="zh-CN" altLang="en-US" sz="2600" b="0" dirty="0" smtClean="0">
                <a:latin typeface="微软雅黑" panose="020B0503020204020204" pitchFamily="34" charset="-122"/>
                <a:ea typeface="微软雅黑" panose="020B0503020204020204" pitchFamily="34" charset="-122"/>
              </a:rPr>
              <a:t>为什么“请求转发”会导致通过</a:t>
            </a:r>
            <a:r>
              <a:rPr lang="zh-CN" altLang="en-US" sz="2600" b="0" dirty="0">
                <a:latin typeface="微软雅黑" panose="020B0503020204020204" pitchFamily="34" charset="-122"/>
                <a:ea typeface="微软雅黑" panose="020B0503020204020204" pitchFamily="34" charset="-122"/>
              </a:rPr>
              <a:t>刷新重复提交表单</a:t>
            </a:r>
            <a:r>
              <a:rPr lang="zh-CN" altLang="en-US" sz="2600" b="0" dirty="0" smtClean="0">
                <a:latin typeface="微软雅黑" panose="020B0503020204020204" pitchFamily="34" charset="-122"/>
                <a:ea typeface="微软雅黑" panose="020B0503020204020204" pitchFamily="34" charset="-122"/>
              </a:rPr>
              <a:t>信息，而“重定向”不会？</a:t>
            </a:r>
            <a:endParaRPr lang="en-US" altLang="zh-CN" sz="2600" dirty="0">
              <a:latin typeface="微软雅黑" panose="020B0503020204020204" pitchFamily="34" charset="-122"/>
              <a:ea typeface="微软雅黑" panose="020B0503020204020204" pitchFamily="34" charset="-122"/>
            </a:endParaRPr>
          </a:p>
          <a:p>
            <a:r>
              <a:rPr lang="zh-CN" altLang="zh-CN" sz="2600" dirty="0">
                <a:latin typeface="微软雅黑" panose="020B0503020204020204" pitchFamily="34" charset="-122"/>
                <a:ea typeface="微软雅黑" panose="020B0503020204020204" pitchFamily="34" charset="-122"/>
              </a:rPr>
              <a:t>答：</a:t>
            </a:r>
            <a:r>
              <a:rPr lang="zh-CN" altLang="zh-CN" sz="2600" b="0" dirty="0">
                <a:latin typeface="微软雅黑" panose="020B0503020204020204" pitchFamily="34" charset="-122"/>
                <a:ea typeface="微软雅黑" panose="020B0503020204020204" pitchFamily="34" charset="-122"/>
              </a:rPr>
              <a:t>（</a:t>
            </a:r>
            <a:r>
              <a:rPr lang="en-US" altLang="zh-CN" sz="2600" b="0" dirty="0">
                <a:latin typeface="微软雅黑" panose="020B0503020204020204" pitchFamily="34" charset="-122"/>
                <a:ea typeface="微软雅黑" panose="020B0503020204020204" pitchFamily="34" charset="-122"/>
              </a:rPr>
              <a:t>1</a:t>
            </a:r>
            <a:r>
              <a:rPr lang="zh-CN" altLang="zh-CN" sz="2600" b="0" dirty="0">
                <a:latin typeface="微软雅黑" panose="020B0503020204020204" pitchFamily="34" charset="-122"/>
                <a:ea typeface="微软雅黑" panose="020B0503020204020204" pitchFamily="34" charset="-122"/>
              </a:rPr>
              <a:t>）请求转发，不会改变浏览器中的地址，即使中间经过了很多其他资源路径，浏览器中仍会保持最初始的访问路径。一旦刷新浏览器，浏览器就会将现在浏览器中的地址，再次发送给服务器</a:t>
            </a:r>
            <a:r>
              <a:rPr lang="zh-CN" altLang="zh-CN" sz="2600" b="0" dirty="0" smtClean="0">
                <a:latin typeface="微软雅黑" panose="020B0503020204020204" pitchFamily="34" charset="-122"/>
                <a:ea typeface="微软雅黑" panose="020B0503020204020204" pitchFamily="34" charset="-122"/>
              </a:rPr>
              <a:t>。</a:t>
            </a:r>
            <a:r>
              <a:rPr lang="zh-CN" altLang="en-US" sz="2600" b="0" dirty="0" smtClean="0">
                <a:latin typeface="微软雅黑" panose="020B0503020204020204" pitchFamily="34" charset="-122"/>
                <a:ea typeface="微软雅黑" panose="020B0503020204020204" pitchFamily="34" charset="-122"/>
              </a:rPr>
              <a:t>这与点击表单的“提交”按钮没有区别。</a:t>
            </a:r>
            <a:r>
              <a:rPr lang="zh-CN" altLang="zh-CN" sz="2600" b="0" dirty="0" smtClean="0">
                <a:latin typeface="微软雅黑" panose="020B0503020204020204" pitchFamily="34" charset="-122"/>
                <a:ea typeface="微软雅黑" panose="020B0503020204020204" pitchFamily="34" charset="-122"/>
              </a:rPr>
              <a:t>所以</a:t>
            </a:r>
            <a:r>
              <a:rPr lang="zh-CN" altLang="zh-CN" sz="2600" b="0" dirty="0">
                <a:latin typeface="微软雅黑" panose="020B0503020204020204" pitchFamily="34" charset="-122"/>
                <a:ea typeface="微软雅黑" panose="020B0503020204020204" pitchFamily="34" charset="-122"/>
              </a:rPr>
              <a:t>，请求转发会导致</a:t>
            </a:r>
            <a:r>
              <a:rPr lang="zh-CN" altLang="zh-CN" sz="2600" b="0" dirty="0" smtClean="0">
                <a:latin typeface="微软雅黑" panose="020B0503020204020204" pitchFamily="34" charset="-122"/>
                <a:ea typeface="微软雅黑" panose="020B0503020204020204" pitchFamily="34" charset="-122"/>
              </a:rPr>
              <a:t>用户重复</a:t>
            </a:r>
            <a:r>
              <a:rPr lang="zh-CN" altLang="zh-CN" sz="2600" b="0" dirty="0">
                <a:latin typeface="微软雅黑" panose="020B0503020204020204" pitchFamily="34" charset="-122"/>
                <a:ea typeface="微软雅黑" panose="020B0503020204020204" pitchFamily="34" charset="-122"/>
              </a:rPr>
              <a:t>提交表单。</a:t>
            </a:r>
          </a:p>
          <a:p>
            <a:r>
              <a:rPr lang="zh-CN" altLang="zh-CN" sz="2600" b="0" dirty="0">
                <a:latin typeface="微软雅黑" panose="020B0503020204020204" pitchFamily="34" charset="-122"/>
                <a:ea typeface="微软雅黑" panose="020B0503020204020204" pitchFamily="34" charset="-122"/>
              </a:rPr>
              <a:t>（</a:t>
            </a:r>
            <a:r>
              <a:rPr lang="en-US" altLang="zh-CN" sz="2600" b="0" dirty="0">
                <a:latin typeface="微软雅黑" panose="020B0503020204020204" pitchFamily="34" charset="-122"/>
                <a:ea typeface="微软雅黑" panose="020B0503020204020204" pitchFamily="34" charset="-122"/>
              </a:rPr>
              <a:t>2</a:t>
            </a:r>
            <a:r>
              <a:rPr lang="zh-CN" altLang="zh-CN" sz="2600" b="0" dirty="0">
                <a:latin typeface="微软雅黑" panose="020B0503020204020204" pitchFamily="34" charset="-122"/>
                <a:ea typeface="微软雅黑" panose="020B0503020204020204" pitchFamily="34" charset="-122"/>
              </a:rPr>
              <a:t>）重定向，会改变浏览器中的地址。每次重定向，都会将浏览器地址，变为最后访问资源的路径。所以，浏览器即使不断刷新，也只是在不停的访问这个最终资源，而不是像请求转发的刷新一样，在</a:t>
            </a:r>
            <a:r>
              <a:rPr lang="zh-CN" altLang="zh-CN" sz="2600" b="0" dirty="0" smtClean="0">
                <a:latin typeface="微软雅黑" panose="020B0503020204020204" pitchFamily="34" charset="-122"/>
                <a:ea typeface="微软雅黑" panose="020B0503020204020204" pitchFamily="34" charset="-122"/>
              </a:rPr>
              <a:t>不断</a:t>
            </a:r>
            <a:r>
              <a:rPr lang="zh-CN" altLang="en-US" sz="2600" b="0" dirty="0">
                <a:latin typeface="微软雅黑" panose="020B0503020204020204" pitchFamily="34" charset="-122"/>
                <a:ea typeface="微软雅黑" panose="020B0503020204020204" pitchFamily="34" charset="-122"/>
              </a:rPr>
              <a:t>的</a:t>
            </a:r>
            <a:r>
              <a:rPr lang="zh-CN" altLang="zh-CN" sz="2600" b="0" dirty="0" smtClean="0">
                <a:latin typeface="微软雅黑" panose="020B0503020204020204" pitchFamily="34" charset="-122"/>
                <a:ea typeface="微软雅黑" panose="020B0503020204020204" pitchFamily="34" charset="-122"/>
              </a:rPr>
              <a:t>发送</a:t>
            </a:r>
            <a:r>
              <a:rPr lang="zh-CN" altLang="zh-CN" sz="2600" b="0" dirty="0">
                <a:latin typeface="微软雅黑" panose="020B0503020204020204" pitchFamily="34" charset="-122"/>
                <a:ea typeface="微软雅黑" panose="020B0503020204020204" pitchFamily="34" charset="-122"/>
              </a:rPr>
              <a:t>初始访问路径</a:t>
            </a:r>
            <a:r>
              <a:rPr lang="zh-CN" altLang="zh-CN" sz="2600" b="0" dirty="0" smtClean="0">
                <a:latin typeface="微软雅黑" panose="020B0503020204020204" pitchFamily="34" charset="-122"/>
                <a:ea typeface="微软雅黑" panose="020B0503020204020204" pitchFamily="34" charset="-122"/>
              </a:rPr>
              <a:t>。</a:t>
            </a:r>
            <a:r>
              <a:rPr lang="zh-CN" altLang="en-US" sz="2600" b="0" dirty="0" smtClean="0">
                <a:latin typeface="微软雅黑" panose="020B0503020204020204" pitchFamily="34" charset="-122"/>
                <a:ea typeface="微软雅黑" panose="020B0503020204020204" pitchFamily="34" charset="-122"/>
              </a:rPr>
              <a:t>因此，重定向不会导致表单的重复提交。</a:t>
            </a:r>
            <a:endParaRPr lang="zh-CN" altLang="zh-CN" sz="2600" b="0" dirty="0">
              <a:latin typeface="微软雅黑" panose="020B0503020204020204" pitchFamily="34" charset="-122"/>
              <a:ea typeface="微软雅黑" panose="020B0503020204020204" pitchFamily="34" charset="-122"/>
            </a:endParaRPr>
          </a:p>
          <a:p>
            <a:pPr>
              <a:buClr>
                <a:srgbClr val="002060"/>
              </a:buClr>
              <a:buSzPct val="80000"/>
            </a:pPr>
            <a:endParaRPr lang="zh-CN" altLang="en-US" sz="2600" b="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6660232" y="72337"/>
            <a:ext cx="2099494" cy="940072"/>
          </a:xfrm>
          <a:prstGeom prst="rect">
            <a:avLst/>
          </a:prstGeom>
        </p:spPr>
      </p:pic>
    </p:spTree>
    <p:extLst>
      <p:ext uri="{BB962C8B-B14F-4D97-AF65-F5344CB8AC3E}">
        <p14:creationId xmlns:p14="http://schemas.microsoft.com/office/powerpoint/2010/main" val="32081056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179512" y="869811"/>
            <a:ext cx="8784976" cy="1292662"/>
          </a:xfrm>
          <a:prstGeom prst="rect">
            <a:avLst/>
          </a:prstGeom>
        </p:spPr>
        <p:txBody>
          <a:bodyPr wrap="square">
            <a:spAutoFit/>
          </a:bodyPr>
          <a:lstStyle/>
          <a:p>
            <a:pPr>
              <a:buClr>
                <a:srgbClr val="002060"/>
              </a:buClr>
              <a:buSzPct val="80000"/>
            </a:pPr>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a:latin typeface="微软雅黑" panose="020B0503020204020204" pitchFamily="34" charset="-122"/>
                <a:ea typeface="微软雅黑" panose="020B0503020204020204" pitchFamily="34" charset="-122"/>
              </a:rPr>
              <a:t>4</a:t>
            </a:r>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用户登录。</a:t>
            </a:r>
            <a:endParaRPr lang="en-US" altLang="zh-CN" sz="2600" dirty="0" smtClean="0">
              <a:latin typeface="微软雅黑" panose="020B0503020204020204" pitchFamily="34" charset="-122"/>
              <a:ea typeface="微软雅黑" panose="020B0503020204020204" pitchFamily="34" charset="-122"/>
            </a:endParaRPr>
          </a:p>
          <a:p>
            <a:pPr>
              <a:buClr>
                <a:srgbClr val="002060"/>
              </a:buClr>
              <a:buSzPct val="80000"/>
            </a:pPr>
            <a:r>
              <a:rPr lang="en-US" altLang="zh-CN" sz="2600" dirty="0">
                <a:latin typeface="微软雅黑" panose="020B0503020204020204" pitchFamily="34" charset="-122"/>
                <a:ea typeface="微软雅黑" panose="020B0503020204020204" pitchFamily="34" charset="-122"/>
              </a:rPr>
              <a:t> </a:t>
            </a:r>
            <a:r>
              <a:rPr lang="en-US" altLang="zh-CN" sz="2600" dirty="0" smtClean="0">
                <a:latin typeface="微软雅黑" panose="020B0503020204020204" pitchFamily="34" charset="-122"/>
                <a:ea typeface="微软雅黑" panose="020B0503020204020204" pitchFamily="34" charset="-122"/>
              </a:rPr>
              <a:t>     </a:t>
            </a:r>
            <a:r>
              <a:rPr lang="zh-CN" altLang="en-US" sz="2600" b="0" dirty="0" smtClean="0">
                <a:latin typeface="微软雅黑" panose="020B0503020204020204" pitchFamily="34" charset="-122"/>
                <a:ea typeface="微软雅黑" panose="020B0503020204020204" pitchFamily="34" charset="-122"/>
              </a:rPr>
              <a:t>如果用户名和密码正确，则跳转到</a:t>
            </a:r>
            <a:r>
              <a:rPr lang="zh-CN" altLang="en-US" sz="2600" b="0" dirty="0">
                <a:latin typeface="微软雅黑" panose="020B0503020204020204" pitchFamily="34" charset="-122"/>
                <a:ea typeface="微软雅黑" panose="020B0503020204020204" pitchFamily="34" charset="-122"/>
              </a:rPr>
              <a:t>欢迎</a:t>
            </a:r>
            <a:r>
              <a:rPr lang="zh-CN" altLang="en-US" sz="2600" b="0" dirty="0" smtClean="0">
                <a:latin typeface="微软雅黑" panose="020B0503020204020204" pitchFamily="34" charset="-122"/>
                <a:ea typeface="微软雅黑" panose="020B0503020204020204" pitchFamily="34" charset="-122"/>
              </a:rPr>
              <a:t>页面；否则回到登录页面。</a:t>
            </a:r>
            <a:endParaRPr lang="en-US" altLang="zh-CN" sz="2600" b="0" dirty="0" smtClean="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483768" y="2049095"/>
            <a:ext cx="4559906" cy="3756169"/>
            <a:chOff x="2483768" y="1916832"/>
            <a:chExt cx="4559906" cy="3756169"/>
          </a:xfrm>
        </p:grpSpPr>
        <p:sp>
          <p:nvSpPr>
            <p:cNvPr id="6" name="下箭头 5"/>
            <p:cNvSpPr/>
            <p:nvPr/>
          </p:nvSpPr>
          <p:spPr bwMode="auto">
            <a:xfrm>
              <a:off x="5220072" y="3398175"/>
              <a:ext cx="316422" cy="1371681"/>
            </a:xfrm>
            <a:prstGeom prst="downArrow">
              <a:avLst/>
            </a:prstGeom>
            <a:solidFill>
              <a:srgbClr val="0070C0"/>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文本框 6"/>
            <p:cNvSpPr txBox="1"/>
            <p:nvPr/>
          </p:nvSpPr>
          <p:spPr>
            <a:xfrm>
              <a:off x="5387490" y="4217559"/>
              <a:ext cx="1656184" cy="400110"/>
            </a:xfrm>
            <a:prstGeom prst="rect">
              <a:avLst/>
            </a:prstGeom>
            <a:noFill/>
          </p:spPr>
          <p:txBody>
            <a:bodyPr wrap="square" rtlCol="0">
              <a:spAutoFit/>
            </a:bodyPr>
            <a:lstStyle/>
            <a:p>
              <a:r>
                <a:rPr lang="zh-CN" altLang="en-US" sz="2000" dirty="0" smtClean="0"/>
                <a:t>登录成功</a:t>
              </a:r>
              <a:endParaRPr lang="zh-CN" altLang="en-US" sz="2000" dirty="0"/>
            </a:p>
          </p:txBody>
        </p:sp>
        <p:sp>
          <p:nvSpPr>
            <p:cNvPr id="10" name="直角上箭头 9"/>
            <p:cNvSpPr/>
            <p:nvPr/>
          </p:nvSpPr>
          <p:spPr bwMode="auto">
            <a:xfrm rot="10800000" flipV="1">
              <a:off x="2939218" y="3425471"/>
              <a:ext cx="2376264" cy="636144"/>
            </a:xfrm>
            <a:prstGeom prst="bentUpArrow">
              <a:avLst/>
            </a:prstGeom>
            <a:solidFill>
              <a:srgbClr val="0070C0"/>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文本框 11"/>
            <p:cNvSpPr txBox="1"/>
            <p:nvPr/>
          </p:nvSpPr>
          <p:spPr>
            <a:xfrm>
              <a:off x="3299258" y="4073543"/>
              <a:ext cx="1656184" cy="400110"/>
            </a:xfrm>
            <a:prstGeom prst="rect">
              <a:avLst/>
            </a:prstGeom>
            <a:noFill/>
          </p:spPr>
          <p:txBody>
            <a:bodyPr wrap="square" rtlCol="0">
              <a:spAutoFit/>
            </a:bodyPr>
            <a:lstStyle/>
            <a:p>
              <a:r>
                <a:rPr lang="zh-CN" altLang="en-US" sz="2000" dirty="0" smtClean="0"/>
                <a:t>登录失败</a:t>
              </a:r>
              <a:endParaRPr lang="zh-CN" altLang="en-US" sz="2000" dirty="0"/>
            </a:p>
          </p:txBody>
        </p:sp>
        <p:pic>
          <p:nvPicPr>
            <p:cNvPr id="3" name="图片 2"/>
            <p:cNvPicPr>
              <a:picLocks noChangeAspect="1"/>
            </p:cNvPicPr>
            <p:nvPr/>
          </p:nvPicPr>
          <p:blipFill>
            <a:blip r:embed="rId2"/>
            <a:stretch>
              <a:fillRect/>
            </a:stretch>
          </p:blipFill>
          <p:spPr>
            <a:xfrm>
              <a:off x="2483768" y="1916832"/>
              <a:ext cx="3765737" cy="1430751"/>
            </a:xfrm>
            <a:prstGeom prst="rect">
              <a:avLst/>
            </a:prstGeom>
            <a:ln>
              <a:solidFill>
                <a:schemeClr val="bg2">
                  <a:lumMod val="40000"/>
                  <a:lumOff val="60000"/>
                </a:schemeClr>
              </a:solidFill>
            </a:ln>
          </p:spPr>
        </p:pic>
        <p:pic>
          <p:nvPicPr>
            <p:cNvPr id="8" name="图片 7"/>
            <p:cNvPicPr>
              <a:picLocks noChangeAspect="1"/>
            </p:cNvPicPr>
            <p:nvPr/>
          </p:nvPicPr>
          <p:blipFill>
            <a:blip r:embed="rId3"/>
            <a:stretch>
              <a:fillRect/>
            </a:stretch>
          </p:blipFill>
          <p:spPr>
            <a:xfrm>
              <a:off x="2486015" y="4797152"/>
              <a:ext cx="3837579" cy="875849"/>
            </a:xfrm>
            <a:prstGeom prst="rect">
              <a:avLst/>
            </a:prstGeom>
            <a:ln>
              <a:solidFill>
                <a:schemeClr val="bg2">
                  <a:lumMod val="40000"/>
                  <a:lumOff val="60000"/>
                </a:schemeClr>
              </a:solidFill>
            </a:ln>
          </p:spPr>
        </p:pic>
      </p:grpSp>
    </p:spTree>
    <p:extLst>
      <p:ext uri="{BB962C8B-B14F-4D97-AF65-F5344CB8AC3E}">
        <p14:creationId xmlns:p14="http://schemas.microsoft.com/office/powerpoint/2010/main" val="29495453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251520" y="908720"/>
            <a:ext cx="8424936" cy="492443"/>
          </a:xfrm>
          <a:prstGeom prst="rect">
            <a:avLst/>
          </a:prstGeom>
        </p:spPr>
        <p:txBody>
          <a:bodyPr wrap="square">
            <a:spAutoFit/>
          </a:bodyPr>
          <a:lstStyle/>
          <a:p>
            <a:pPr>
              <a:buClr>
                <a:srgbClr val="002060"/>
              </a:buClr>
              <a:buSzPct val="80000"/>
            </a:pPr>
            <a:r>
              <a:rPr lang="zh-CN" altLang="en-US" sz="2600" b="0" dirty="0" smtClean="0">
                <a:latin typeface="微软雅黑" panose="020B0503020204020204" pitchFamily="34" charset="-122"/>
                <a:ea typeface="微软雅黑" panose="020B0503020204020204" pitchFamily="34" charset="-122"/>
              </a:rPr>
              <a:t>（</a:t>
            </a:r>
            <a:r>
              <a:rPr lang="en-US" altLang="zh-CN" sz="2600" b="0" dirty="0" smtClean="0">
                <a:latin typeface="微软雅黑" panose="020B0503020204020204" pitchFamily="34" charset="-122"/>
                <a:ea typeface="微软雅黑" panose="020B0503020204020204" pitchFamily="34" charset="-122"/>
              </a:rPr>
              <a:t>1</a:t>
            </a:r>
            <a:r>
              <a:rPr lang="zh-CN" altLang="en-US" sz="2600" b="0" dirty="0" smtClean="0">
                <a:latin typeface="微软雅黑" panose="020B0503020204020204" pitchFamily="34" charset="-122"/>
                <a:ea typeface="微软雅黑" panose="020B0503020204020204" pitchFamily="34" charset="-122"/>
              </a:rPr>
              <a:t>）创建</a:t>
            </a:r>
            <a:r>
              <a:rPr lang="en-US" altLang="zh-CN" sz="2600" b="0" dirty="0" err="1" smtClean="0">
                <a:latin typeface="微软雅黑" panose="020B0503020204020204" pitchFamily="34" charset="-122"/>
                <a:ea typeface="微软雅黑" panose="020B0503020204020204" pitchFamily="34" charset="-122"/>
              </a:rPr>
              <a:t>login.jsp</a:t>
            </a:r>
            <a:r>
              <a:rPr lang="zh-CN" altLang="en-US" sz="2600" b="0" dirty="0" smtClean="0">
                <a:latin typeface="微软雅黑" panose="020B0503020204020204" pitchFamily="34" charset="-122"/>
                <a:ea typeface="微软雅黑" panose="020B0503020204020204" pitchFamily="34" charset="-122"/>
              </a:rPr>
              <a:t>文件，</a:t>
            </a:r>
            <a:r>
              <a:rPr lang="zh-CN" altLang="en-US" sz="2600" b="0" dirty="0">
                <a:latin typeface="微软雅黑" panose="020B0503020204020204" pitchFamily="34" charset="-122"/>
                <a:ea typeface="微软雅黑" panose="020B0503020204020204" pitchFamily="34" charset="-122"/>
              </a:rPr>
              <a:t>提供</a:t>
            </a:r>
            <a:r>
              <a:rPr lang="zh-CN" altLang="en-US" sz="2600" b="0" dirty="0" smtClean="0">
                <a:latin typeface="微软雅黑" panose="020B0503020204020204" pitchFamily="34" charset="-122"/>
                <a:ea typeface="微软雅黑" panose="020B0503020204020204" pitchFamily="34" charset="-122"/>
              </a:rPr>
              <a:t>登录页面。</a:t>
            </a:r>
            <a:endParaRPr lang="zh-CN" altLang="en-US" sz="2600" b="0" dirty="0">
              <a:latin typeface="微软雅黑" panose="020B0503020204020204" pitchFamily="34" charset="-122"/>
              <a:ea typeface="微软雅黑" panose="020B0503020204020204" pitchFamily="34" charset="-122"/>
            </a:endParaRPr>
          </a:p>
        </p:txBody>
      </p:sp>
    </p:spTree>
    <p:controls>
      <mc:AlternateContent xmlns:mc="http://schemas.openxmlformats.org/markup-compatibility/2006">
        <mc:Choice xmlns:v="urn:schemas-microsoft-com:vml" Requires="v">
          <p:control spid="191660" name="TextBox2" r:id="rId2" imgW="8143920" imgH="4390920"/>
        </mc:Choice>
        <mc:Fallback>
          <p:control name="TextBox2" r:id="rId2" imgW="8143920" imgH="4390920">
            <p:pic>
              <p:nvPicPr>
                <p:cNvPr id="3" name="TextBox2"/>
                <p:cNvPicPr preferRelativeResize="0">
                  <a:picLocks noChangeArrowheads="1" noChangeShapeType="1"/>
                </p:cNvPicPr>
                <p:nvPr/>
              </p:nvPicPr>
              <p:blipFill>
                <a:blip r:embed="rId4"/>
                <a:srcRect/>
                <a:stretch>
                  <a:fillRect/>
                </a:stretch>
              </p:blipFill>
              <p:spPr bwMode="auto">
                <a:xfrm>
                  <a:off x="535503" y="1484784"/>
                  <a:ext cx="8140953" cy="43924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328961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与</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107504" y="908720"/>
            <a:ext cx="8816795" cy="492443"/>
          </a:xfrm>
          <a:prstGeom prst="rect">
            <a:avLst/>
          </a:prstGeom>
        </p:spPr>
        <p:txBody>
          <a:bodyPr wrap="square">
            <a:spAutoFit/>
          </a:bodyPr>
          <a:lstStyle/>
          <a:p>
            <a:pPr>
              <a:buClr>
                <a:srgbClr val="002060"/>
              </a:buClr>
              <a:buSzPct val="80000"/>
            </a:pPr>
            <a:r>
              <a:rPr lang="zh-CN" altLang="en-US" sz="2600" b="0" dirty="0" smtClean="0">
                <a:latin typeface="微软雅黑" panose="020B0503020204020204" pitchFamily="34" charset="-122"/>
                <a:ea typeface="微软雅黑" panose="020B0503020204020204" pitchFamily="34" charset="-122"/>
              </a:rPr>
              <a:t>（</a:t>
            </a:r>
            <a:r>
              <a:rPr lang="en-US" altLang="zh-CN" sz="2600" b="0" dirty="0">
                <a:latin typeface="微软雅黑" panose="020B0503020204020204" pitchFamily="34" charset="-122"/>
                <a:ea typeface="微软雅黑" panose="020B0503020204020204" pitchFamily="34" charset="-122"/>
              </a:rPr>
              <a:t>2</a:t>
            </a:r>
            <a:r>
              <a:rPr lang="zh-CN" altLang="en-US" sz="2600" b="0" dirty="0" smtClean="0">
                <a:latin typeface="微软雅黑" panose="020B0503020204020204" pitchFamily="34" charset="-122"/>
                <a:ea typeface="微软雅黑" panose="020B0503020204020204" pitchFamily="34" charset="-122"/>
              </a:rPr>
              <a:t>）创建</a:t>
            </a:r>
            <a:r>
              <a:rPr lang="en-US" altLang="zh-CN" sz="2600" b="0" dirty="0" err="1" smtClean="0">
                <a:latin typeface="微软雅黑" panose="020B0503020204020204" pitchFamily="34" charset="-122"/>
                <a:ea typeface="微软雅黑" panose="020B0503020204020204" pitchFamily="34" charset="-122"/>
              </a:rPr>
              <a:t>it.servlet.LoginServlet</a:t>
            </a:r>
            <a:r>
              <a:rPr lang="zh-CN" altLang="en-US" sz="2600" b="0" dirty="0" smtClean="0">
                <a:latin typeface="微软雅黑" panose="020B0503020204020204" pitchFamily="34" charset="-122"/>
                <a:ea typeface="微软雅黑" panose="020B0503020204020204" pitchFamily="34" charset="-122"/>
              </a:rPr>
              <a:t>类，判断登录是否成功。</a:t>
            </a:r>
            <a:endParaRPr lang="zh-CN" altLang="en-US" sz="2600" b="0" dirty="0">
              <a:latin typeface="微软雅黑" panose="020B0503020204020204" pitchFamily="34" charset="-122"/>
              <a:ea typeface="微软雅黑" panose="020B0503020204020204" pitchFamily="34" charset="-122"/>
            </a:endParaRPr>
          </a:p>
        </p:txBody>
      </p:sp>
    </p:spTree>
    <p:controls>
      <mc:AlternateContent xmlns:mc="http://schemas.openxmlformats.org/markup-compatibility/2006">
        <mc:Choice xmlns:v="urn:schemas-microsoft-com:vml" Requires="v">
          <p:control spid="162063" name="TextBox2" r:id="rId2" imgW="8277120" imgH="4533840"/>
        </mc:Choice>
        <mc:Fallback>
          <p:control name="TextBox2" r:id="rId2" imgW="8277120" imgH="4533840">
            <p:pic>
              <p:nvPicPr>
                <p:cNvPr id="3" name="TextBox2"/>
                <p:cNvPicPr preferRelativeResize="0">
                  <a:picLocks noChangeArrowheads="1" noChangeShapeType="1"/>
                </p:cNvPicPr>
                <p:nvPr/>
              </p:nvPicPr>
              <p:blipFill>
                <a:blip r:embed="rId4"/>
                <a:srcRect/>
                <a:stretch>
                  <a:fillRect/>
                </a:stretch>
              </p:blipFill>
              <p:spPr bwMode="auto">
                <a:xfrm>
                  <a:off x="395536" y="1484784"/>
                  <a:ext cx="8280920" cy="4536504"/>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3077851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与</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327205" y="1023119"/>
            <a:ext cx="8424936" cy="492443"/>
          </a:xfrm>
          <a:prstGeom prst="rect">
            <a:avLst/>
          </a:prstGeom>
        </p:spPr>
        <p:txBody>
          <a:bodyPr wrap="square">
            <a:spAutoFit/>
          </a:bodyPr>
          <a:lstStyle/>
          <a:p>
            <a:pPr>
              <a:buClr>
                <a:srgbClr val="002060"/>
              </a:buClr>
              <a:buSzPct val="80000"/>
            </a:pPr>
            <a:r>
              <a:rPr lang="zh-CN" altLang="en-US" sz="2600" b="0" dirty="0" smtClean="0">
                <a:latin typeface="微软雅黑" panose="020B0503020204020204" pitchFamily="34" charset="-122"/>
                <a:ea typeface="微软雅黑" panose="020B0503020204020204" pitchFamily="34" charset="-122"/>
              </a:rPr>
              <a:t>（</a:t>
            </a:r>
            <a:r>
              <a:rPr lang="en-US" altLang="zh-CN" sz="2600" b="0" dirty="0" smtClean="0">
                <a:latin typeface="微软雅黑" panose="020B0503020204020204" pitchFamily="34" charset="-122"/>
                <a:ea typeface="微软雅黑" panose="020B0503020204020204" pitchFamily="34" charset="-122"/>
              </a:rPr>
              <a:t>3</a:t>
            </a:r>
            <a:r>
              <a:rPr lang="zh-CN" altLang="en-US" sz="2600" b="0" dirty="0" smtClean="0">
                <a:latin typeface="微软雅黑" panose="020B0503020204020204" pitchFamily="34" charset="-122"/>
                <a:ea typeface="微软雅黑" panose="020B0503020204020204" pitchFamily="34" charset="-122"/>
              </a:rPr>
              <a:t>）创建</a:t>
            </a:r>
            <a:r>
              <a:rPr lang="en-US" altLang="zh-CN" sz="2600" b="0" dirty="0" err="1" smtClean="0">
                <a:latin typeface="微软雅黑" panose="020B0503020204020204" pitchFamily="34" charset="-122"/>
                <a:ea typeface="微软雅黑" panose="020B0503020204020204" pitchFamily="34" charset="-122"/>
              </a:rPr>
              <a:t>welcome.jsp</a:t>
            </a:r>
            <a:r>
              <a:rPr lang="zh-CN" altLang="en-US" sz="2600" b="0" dirty="0" smtClean="0">
                <a:latin typeface="微软雅黑" panose="020B0503020204020204" pitchFamily="34" charset="-122"/>
                <a:ea typeface="微软雅黑" panose="020B0503020204020204" pitchFamily="34" charset="-122"/>
              </a:rPr>
              <a:t>文件，显示“***，欢迎您”。</a:t>
            </a:r>
            <a:endParaRPr lang="zh-CN" altLang="en-US" sz="2600" b="0" dirty="0">
              <a:latin typeface="微软雅黑" panose="020B0503020204020204" pitchFamily="34" charset="-122"/>
              <a:ea typeface="微软雅黑" panose="020B0503020204020204" pitchFamily="34" charset="-122"/>
            </a:endParaRPr>
          </a:p>
        </p:txBody>
      </p:sp>
    </p:spTree>
    <p:controls>
      <mc:AlternateContent xmlns:mc="http://schemas.openxmlformats.org/markup-compatibility/2006">
        <mc:Choice xmlns:v="urn:schemas-microsoft-com:vml" Requires="v">
          <p:control spid="163085" name="TextBox2" r:id="rId2" imgW="8353440" imgH="3029040"/>
        </mc:Choice>
        <mc:Fallback>
          <p:control name="TextBox2" r:id="rId2" imgW="8353440" imgH="3029040">
            <p:pic>
              <p:nvPicPr>
                <p:cNvPr id="3" name="TextBox2"/>
                <p:cNvPicPr preferRelativeResize="0">
                  <a:picLocks noChangeArrowheads="1" noChangeShapeType="1"/>
                </p:cNvPicPr>
                <p:nvPr/>
              </p:nvPicPr>
              <p:blipFill>
                <a:blip r:embed="rId4"/>
                <a:srcRect/>
                <a:stretch>
                  <a:fillRect/>
                </a:stretch>
              </p:blipFill>
              <p:spPr bwMode="auto">
                <a:xfrm>
                  <a:off x="395536" y="2204864"/>
                  <a:ext cx="8356605" cy="3024336"/>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6217509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与</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251520" y="836712"/>
            <a:ext cx="8892480" cy="1292662"/>
          </a:xfrm>
          <a:prstGeom prst="rect">
            <a:avLst/>
          </a:prstGeom>
        </p:spPr>
        <p:txBody>
          <a:bodyPr wrap="square">
            <a:spAutoFit/>
          </a:bodyPr>
          <a:lstStyle/>
          <a:p>
            <a:pPr>
              <a:buClr>
                <a:srgbClr val="002060"/>
              </a:buClr>
              <a:buSzPct val="80000"/>
            </a:pPr>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a:latin typeface="微软雅黑" panose="020B0503020204020204" pitchFamily="34" charset="-122"/>
                <a:ea typeface="微软雅黑" panose="020B0503020204020204" pitchFamily="34" charset="-122"/>
              </a:rPr>
              <a:t>5</a:t>
            </a:r>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用户登录。</a:t>
            </a:r>
            <a:endParaRPr lang="en-US" altLang="zh-CN" sz="2600" dirty="0" smtClean="0">
              <a:latin typeface="微软雅黑" panose="020B0503020204020204" pitchFamily="34" charset="-122"/>
              <a:ea typeface="微软雅黑" panose="020B0503020204020204" pitchFamily="34" charset="-122"/>
            </a:endParaRPr>
          </a:p>
          <a:p>
            <a:pPr>
              <a:buClr>
                <a:srgbClr val="002060"/>
              </a:buClr>
              <a:buSzPct val="80000"/>
            </a:pPr>
            <a:r>
              <a:rPr lang="en-US" altLang="zh-CN" sz="2600" b="0" dirty="0">
                <a:latin typeface="微软雅黑" panose="020B0503020204020204" pitchFamily="34" charset="-122"/>
                <a:ea typeface="微软雅黑" panose="020B0503020204020204" pitchFamily="34" charset="-122"/>
              </a:rPr>
              <a:t> </a:t>
            </a:r>
            <a:r>
              <a:rPr lang="en-US" altLang="zh-CN" sz="2600" b="0" dirty="0" smtClean="0">
                <a:latin typeface="微软雅黑" panose="020B0503020204020204" pitchFamily="34" charset="-122"/>
                <a:ea typeface="微软雅黑" panose="020B0503020204020204" pitchFamily="34" charset="-122"/>
              </a:rPr>
              <a:t>      </a:t>
            </a:r>
            <a:r>
              <a:rPr lang="zh-CN" altLang="en-US" sz="2600" b="0" dirty="0" smtClean="0">
                <a:latin typeface="微软雅黑" panose="020B0503020204020204" pitchFamily="34" charset="-122"/>
                <a:ea typeface="微软雅黑" panose="020B0503020204020204" pitchFamily="34" charset="-122"/>
              </a:rPr>
              <a:t>如果用户名和密码正确，则跳转到</a:t>
            </a:r>
            <a:r>
              <a:rPr lang="zh-CN" altLang="en-US" sz="2600" b="0" dirty="0">
                <a:latin typeface="微软雅黑" panose="020B0503020204020204" pitchFamily="34" charset="-122"/>
                <a:ea typeface="微软雅黑" panose="020B0503020204020204" pitchFamily="34" charset="-122"/>
              </a:rPr>
              <a:t>欢迎</a:t>
            </a:r>
            <a:r>
              <a:rPr lang="zh-CN" altLang="en-US" sz="2600" b="0" dirty="0" smtClean="0">
                <a:latin typeface="微软雅黑" panose="020B0503020204020204" pitchFamily="34" charset="-122"/>
                <a:ea typeface="微软雅黑" panose="020B0503020204020204" pitchFamily="34" charset="-122"/>
              </a:rPr>
              <a:t>页面；否则回到登录页面，</a:t>
            </a:r>
            <a:r>
              <a:rPr lang="zh-CN" altLang="en-US" sz="2600" b="0" dirty="0" smtClean="0">
                <a:solidFill>
                  <a:srgbClr val="FF0000"/>
                </a:solidFill>
                <a:latin typeface="微软雅黑" panose="020B0503020204020204" pitchFamily="34" charset="-122"/>
                <a:ea typeface="微软雅黑" panose="020B0503020204020204" pitchFamily="34" charset="-122"/>
              </a:rPr>
              <a:t>并在登录页面中显示“用户名或密码错误”</a:t>
            </a:r>
            <a:endParaRPr lang="en-US" altLang="zh-CN" sz="2600" b="0" dirty="0" smtClean="0">
              <a:solidFill>
                <a:srgbClr val="FF0000"/>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827584" y="2132856"/>
            <a:ext cx="6994734" cy="3921803"/>
            <a:chOff x="827584" y="2132856"/>
            <a:chExt cx="6994734" cy="3921803"/>
          </a:xfrm>
        </p:grpSpPr>
        <p:sp>
          <p:nvSpPr>
            <p:cNvPr id="13" name="直角上箭头 12"/>
            <p:cNvSpPr/>
            <p:nvPr/>
          </p:nvSpPr>
          <p:spPr bwMode="auto">
            <a:xfrm rot="10800000">
              <a:off x="2523019" y="4003580"/>
              <a:ext cx="1949589" cy="485101"/>
            </a:xfrm>
            <a:prstGeom prst="bentUpArrow">
              <a:avLst>
                <a:gd name="adj1" fmla="val 13806"/>
                <a:gd name="adj2" fmla="val 23135"/>
                <a:gd name="adj3" fmla="val 21269"/>
              </a:avLst>
            </a:prstGeom>
            <a:solidFill>
              <a:srgbClr val="0070C0"/>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文本框 13"/>
            <p:cNvSpPr txBox="1"/>
            <p:nvPr/>
          </p:nvSpPr>
          <p:spPr>
            <a:xfrm>
              <a:off x="2951928" y="3654904"/>
              <a:ext cx="1553174" cy="372492"/>
            </a:xfrm>
            <a:prstGeom prst="rect">
              <a:avLst/>
            </a:prstGeom>
            <a:noFill/>
          </p:spPr>
          <p:txBody>
            <a:bodyPr wrap="square" rtlCol="0">
              <a:spAutoFit/>
            </a:bodyPr>
            <a:lstStyle/>
            <a:p>
              <a:r>
                <a:rPr lang="zh-CN" altLang="en-US" sz="2000" dirty="0" smtClean="0"/>
                <a:t>登录成功</a:t>
              </a:r>
              <a:endParaRPr lang="zh-CN" altLang="en-US" sz="2000" dirty="0"/>
            </a:p>
          </p:txBody>
        </p:sp>
        <p:sp>
          <p:nvSpPr>
            <p:cNvPr id="17" name="文本框 16"/>
            <p:cNvSpPr txBox="1"/>
            <p:nvPr/>
          </p:nvSpPr>
          <p:spPr>
            <a:xfrm>
              <a:off x="4681100" y="3644244"/>
              <a:ext cx="1607702" cy="398742"/>
            </a:xfrm>
            <a:prstGeom prst="rect">
              <a:avLst/>
            </a:prstGeom>
            <a:noFill/>
          </p:spPr>
          <p:txBody>
            <a:bodyPr wrap="square" rtlCol="0">
              <a:spAutoFit/>
            </a:bodyPr>
            <a:lstStyle/>
            <a:p>
              <a:r>
                <a:rPr lang="zh-CN" altLang="en-US" sz="2000" dirty="0" smtClean="0"/>
                <a:t>登录失败</a:t>
              </a:r>
              <a:endParaRPr lang="zh-CN" altLang="en-US" sz="2000" dirty="0"/>
            </a:p>
          </p:txBody>
        </p:sp>
        <p:sp>
          <p:nvSpPr>
            <p:cNvPr id="19" name="直角上箭头 18"/>
            <p:cNvSpPr/>
            <p:nvPr/>
          </p:nvSpPr>
          <p:spPr bwMode="auto">
            <a:xfrm rot="10800000" flipH="1">
              <a:off x="4472611" y="4003581"/>
              <a:ext cx="1934870" cy="485101"/>
            </a:xfrm>
            <a:prstGeom prst="bentUpArrow">
              <a:avLst>
                <a:gd name="adj1" fmla="val 13806"/>
                <a:gd name="adj2" fmla="val 23135"/>
                <a:gd name="adj3" fmla="val 21269"/>
              </a:avLst>
            </a:prstGeom>
            <a:solidFill>
              <a:srgbClr val="0070C0"/>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6" name="矩形 15"/>
            <p:cNvSpPr/>
            <p:nvPr/>
          </p:nvSpPr>
          <p:spPr bwMode="auto">
            <a:xfrm>
              <a:off x="4457892" y="3579208"/>
              <a:ext cx="45719" cy="477426"/>
            </a:xfrm>
            <a:prstGeom prst="rect">
              <a:avLst/>
            </a:prstGeom>
            <a:solidFill>
              <a:srgbClr val="0070C0"/>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6" name="图片 5"/>
            <p:cNvPicPr>
              <a:picLocks noChangeAspect="1"/>
            </p:cNvPicPr>
            <p:nvPr/>
          </p:nvPicPr>
          <p:blipFill>
            <a:blip r:embed="rId3"/>
            <a:stretch>
              <a:fillRect/>
            </a:stretch>
          </p:blipFill>
          <p:spPr>
            <a:xfrm>
              <a:off x="4755268" y="4540184"/>
              <a:ext cx="3067050" cy="1514475"/>
            </a:xfrm>
            <a:prstGeom prst="rect">
              <a:avLst/>
            </a:prstGeom>
            <a:ln>
              <a:solidFill>
                <a:schemeClr val="bg2">
                  <a:lumMod val="40000"/>
                  <a:lumOff val="60000"/>
                </a:schemeClr>
              </a:solidFill>
            </a:ln>
          </p:spPr>
        </p:pic>
        <p:pic>
          <p:nvPicPr>
            <p:cNvPr id="7" name="图片 6"/>
            <p:cNvPicPr>
              <a:picLocks noChangeAspect="1"/>
            </p:cNvPicPr>
            <p:nvPr/>
          </p:nvPicPr>
          <p:blipFill>
            <a:blip r:embed="rId4"/>
            <a:stretch>
              <a:fillRect/>
            </a:stretch>
          </p:blipFill>
          <p:spPr>
            <a:xfrm>
              <a:off x="827584" y="4522768"/>
              <a:ext cx="3247200" cy="730620"/>
            </a:xfrm>
            <a:prstGeom prst="rect">
              <a:avLst/>
            </a:prstGeom>
            <a:ln>
              <a:solidFill>
                <a:schemeClr val="bg2">
                  <a:lumMod val="40000"/>
                  <a:lumOff val="60000"/>
                </a:schemeClr>
              </a:solidFill>
            </a:ln>
          </p:spPr>
        </p:pic>
        <p:pic>
          <p:nvPicPr>
            <p:cNvPr id="9" name="图片 8"/>
            <p:cNvPicPr>
              <a:picLocks noChangeAspect="1"/>
            </p:cNvPicPr>
            <p:nvPr/>
          </p:nvPicPr>
          <p:blipFill>
            <a:blip r:embed="rId5"/>
            <a:stretch>
              <a:fillRect/>
            </a:stretch>
          </p:blipFill>
          <p:spPr>
            <a:xfrm>
              <a:off x="2523020" y="2132856"/>
              <a:ext cx="3906313" cy="1467757"/>
            </a:xfrm>
            <a:prstGeom prst="rect">
              <a:avLst/>
            </a:prstGeom>
            <a:ln>
              <a:solidFill>
                <a:schemeClr val="bg2">
                  <a:lumMod val="40000"/>
                  <a:lumOff val="60000"/>
                </a:schemeClr>
              </a:solidFill>
            </a:ln>
          </p:spPr>
        </p:pic>
      </p:grpSp>
    </p:spTree>
    <p:extLst>
      <p:ext uri="{BB962C8B-B14F-4D97-AF65-F5344CB8AC3E}">
        <p14:creationId xmlns:p14="http://schemas.microsoft.com/office/powerpoint/2010/main" val="3779414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JSP</a:t>
            </a:r>
            <a:r>
              <a:rPr lang="zh-CN" altLang="en-US" sz="3600" b="1" dirty="0" smtClean="0">
                <a:latin typeface="黑体" panose="02010609060101010101" pitchFamily="49" charset="-122"/>
                <a:ea typeface="黑体" panose="02010609060101010101" pitchFamily="49" charset="-122"/>
              </a:rPr>
              <a:t>九大内置对象</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611560" y="1628800"/>
            <a:ext cx="7776864" cy="3108543"/>
          </a:xfrm>
          <a:prstGeom prst="rect">
            <a:avLst/>
          </a:prstGeom>
        </p:spPr>
        <p:txBody>
          <a:bodyPr wrap="square">
            <a:spAutoFit/>
          </a:bodyPr>
          <a:lstStyle/>
          <a:p>
            <a:pPr>
              <a:spcBef>
                <a:spcPts val="0"/>
              </a:spcBef>
              <a:buClr>
                <a:srgbClr val="002060"/>
              </a:buClr>
              <a:buSzPct val="90000"/>
            </a:pPr>
            <a:r>
              <a:rPr lang="en-US" altLang="zh-CN" sz="2800" dirty="0">
                <a:solidFill>
                  <a:srgbClr val="0070C0"/>
                </a:solidFill>
                <a:latin typeface="Times New Roman" panose="02020603050405020304" pitchFamily="18" charset="0"/>
                <a:ea typeface="微软雅黑" panose="020B0503020204020204" pitchFamily="34" charset="-122"/>
              </a:rPr>
              <a:t>6</a:t>
            </a:r>
            <a:r>
              <a:rPr lang="zh-CN" altLang="en-US" sz="2800" dirty="0" smtClean="0">
                <a:solidFill>
                  <a:srgbClr val="0070C0"/>
                </a:solidFill>
                <a:latin typeface="Times New Roman" panose="02020603050405020304" pitchFamily="18" charset="0"/>
                <a:ea typeface="微软雅黑" panose="020B0503020204020204" pitchFamily="34" charset="-122"/>
              </a:rPr>
              <a:t>、</a:t>
            </a:r>
            <a:r>
              <a:rPr lang="en-US" altLang="zh-CN" sz="2800" dirty="0" err="1" smtClean="0">
                <a:solidFill>
                  <a:srgbClr val="0070C0"/>
                </a:solidFill>
                <a:latin typeface="Times New Roman" panose="02020603050405020304" pitchFamily="18" charset="0"/>
                <a:ea typeface="微软雅黑" panose="020B0503020204020204" pitchFamily="34" charset="-122"/>
              </a:rPr>
              <a:t>pageContext</a:t>
            </a:r>
            <a:r>
              <a:rPr lang="zh-CN" altLang="en-US" sz="2800" dirty="0">
                <a:solidFill>
                  <a:srgbClr val="0070C0"/>
                </a:solidFill>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页面上下文，获取页面信息，</a:t>
            </a:r>
            <a:r>
              <a:rPr lang="en-US" altLang="zh-CN" sz="2800" b="0" dirty="0" err="1">
                <a:latin typeface="Times New Roman" panose="02020603050405020304" pitchFamily="18" charset="0"/>
                <a:ea typeface="微软雅黑" panose="020B0503020204020204" pitchFamily="34" charset="-122"/>
              </a:rPr>
              <a:t>PageContext</a:t>
            </a:r>
            <a:r>
              <a:rPr lang="zh-CN" altLang="en-US" sz="2800" b="0" dirty="0">
                <a:latin typeface="Times New Roman" panose="02020603050405020304" pitchFamily="18" charset="0"/>
                <a:ea typeface="微软雅黑" panose="020B0503020204020204" pitchFamily="34" charset="-122"/>
              </a:rPr>
              <a:t>。 </a:t>
            </a:r>
            <a:endParaRPr lang="en-US" altLang="zh-CN" sz="2800" b="0" dirty="0">
              <a:latin typeface="Times New Roman" panose="02020603050405020304" pitchFamily="18" charset="0"/>
              <a:ea typeface="微软雅黑" panose="020B0503020204020204" pitchFamily="34" charset="-122"/>
            </a:endParaRPr>
          </a:p>
          <a:p>
            <a:pPr>
              <a:spcBef>
                <a:spcPts val="0"/>
              </a:spcBef>
              <a:buClr>
                <a:srgbClr val="002060"/>
              </a:buClr>
              <a:buSzPct val="90000"/>
            </a:pPr>
            <a:r>
              <a:rPr lang="en-US" altLang="zh-CN" sz="2800" dirty="0">
                <a:solidFill>
                  <a:srgbClr val="0070C0"/>
                </a:solidFill>
                <a:latin typeface="Times New Roman" panose="02020603050405020304" pitchFamily="18" charset="0"/>
                <a:ea typeface="微软雅黑" panose="020B0503020204020204" pitchFamily="34" charset="-122"/>
              </a:rPr>
              <a:t>7</a:t>
            </a:r>
            <a:r>
              <a:rPr lang="zh-CN" altLang="en-US" sz="2800" dirty="0" smtClean="0">
                <a:solidFill>
                  <a:srgbClr val="0070C0"/>
                </a:solidFill>
                <a:latin typeface="Times New Roman" panose="02020603050405020304" pitchFamily="18" charset="0"/>
                <a:ea typeface="微软雅黑" panose="020B0503020204020204" pitchFamily="34" charset="-122"/>
              </a:rPr>
              <a:t>、</a:t>
            </a:r>
            <a:r>
              <a:rPr lang="en-US" altLang="zh-CN" sz="2800" dirty="0" err="1" smtClean="0">
                <a:solidFill>
                  <a:srgbClr val="0070C0"/>
                </a:solidFill>
                <a:latin typeface="Times New Roman" panose="02020603050405020304" pitchFamily="18" charset="0"/>
                <a:ea typeface="微软雅黑" panose="020B0503020204020204" pitchFamily="34" charset="-122"/>
              </a:rPr>
              <a:t>config</a:t>
            </a:r>
            <a:r>
              <a:rPr lang="zh-CN" altLang="en-US" sz="2800" dirty="0">
                <a:solidFill>
                  <a:srgbClr val="0070C0"/>
                </a:solidFill>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当前</a:t>
            </a:r>
            <a:r>
              <a:rPr lang="en-US" altLang="zh-CN" sz="2800" b="0" dirty="0">
                <a:latin typeface="Times New Roman" panose="02020603050405020304" pitchFamily="18" charset="0"/>
                <a:ea typeface="微软雅黑" panose="020B0503020204020204" pitchFamily="34" charset="-122"/>
              </a:rPr>
              <a:t>JSP</a:t>
            </a:r>
            <a:r>
              <a:rPr lang="zh-CN" altLang="en-US" sz="2800" b="0" dirty="0">
                <a:latin typeface="Times New Roman" panose="02020603050405020304" pitchFamily="18" charset="0"/>
                <a:ea typeface="微软雅黑" panose="020B0503020204020204" pitchFamily="34" charset="-122"/>
              </a:rPr>
              <a:t>对应的</a:t>
            </a:r>
            <a:r>
              <a:rPr lang="en-US" altLang="zh-CN" sz="2800" b="0" dirty="0">
                <a:latin typeface="Times New Roman" panose="02020603050405020304" pitchFamily="18" charset="0"/>
                <a:ea typeface="微软雅黑" panose="020B0503020204020204" pitchFamily="34" charset="-122"/>
              </a:rPr>
              <a:t>Servlet</a:t>
            </a:r>
            <a:r>
              <a:rPr lang="zh-CN" altLang="en-US" sz="2800" b="0" dirty="0">
                <a:latin typeface="Times New Roman" panose="02020603050405020304" pitchFamily="18" charset="0"/>
                <a:ea typeface="微软雅黑" panose="020B0503020204020204" pitchFamily="34" charset="-122"/>
              </a:rPr>
              <a:t>的</a:t>
            </a:r>
            <a:r>
              <a:rPr lang="en-US" altLang="zh-CN" sz="2800" b="0" dirty="0" err="1">
                <a:latin typeface="Times New Roman" panose="02020603050405020304" pitchFamily="18" charset="0"/>
                <a:ea typeface="微软雅黑" panose="020B0503020204020204" pitchFamily="34" charset="-122"/>
              </a:rPr>
              <a:t>ServletConfig</a:t>
            </a:r>
            <a:r>
              <a:rPr lang="zh-CN" altLang="en-US" sz="2800" b="0" dirty="0">
                <a:latin typeface="Times New Roman" panose="02020603050405020304" pitchFamily="18" charset="0"/>
                <a:ea typeface="微软雅黑" panose="020B0503020204020204" pitchFamily="34" charset="-122"/>
              </a:rPr>
              <a:t>对象，获取当前</a:t>
            </a:r>
            <a:r>
              <a:rPr lang="en-US" altLang="zh-CN" sz="2800" b="0" dirty="0">
                <a:latin typeface="Times New Roman" panose="02020603050405020304" pitchFamily="18" charset="0"/>
                <a:ea typeface="微软雅黑" panose="020B0503020204020204" pitchFamily="34" charset="-122"/>
              </a:rPr>
              <a:t>Servlet</a:t>
            </a:r>
            <a:r>
              <a:rPr lang="zh-CN" altLang="en-US" sz="2800" b="0" dirty="0">
                <a:latin typeface="Times New Roman" panose="02020603050405020304" pitchFamily="18" charset="0"/>
                <a:ea typeface="微软雅黑" panose="020B0503020204020204" pitchFamily="34" charset="-122"/>
              </a:rPr>
              <a:t>的信息。</a:t>
            </a:r>
            <a:endParaRPr lang="en-US" altLang="zh-CN" sz="2800" b="0" dirty="0">
              <a:latin typeface="Times New Roman" panose="02020603050405020304" pitchFamily="18" charset="0"/>
              <a:ea typeface="微软雅黑" panose="020B0503020204020204" pitchFamily="34" charset="-122"/>
            </a:endParaRPr>
          </a:p>
          <a:p>
            <a:pPr>
              <a:spcBef>
                <a:spcPts val="0"/>
              </a:spcBef>
              <a:buClr>
                <a:srgbClr val="002060"/>
              </a:buClr>
              <a:buSzPct val="90000"/>
            </a:pPr>
            <a:r>
              <a:rPr lang="en-US" altLang="zh-CN" sz="2800" dirty="0" smtClean="0">
                <a:solidFill>
                  <a:srgbClr val="0070C0"/>
                </a:solidFill>
                <a:latin typeface="Times New Roman" panose="02020603050405020304" pitchFamily="18" charset="0"/>
                <a:ea typeface="微软雅黑" panose="020B0503020204020204" pitchFamily="34" charset="-122"/>
              </a:rPr>
              <a:t>8</a:t>
            </a:r>
            <a:r>
              <a:rPr lang="zh-CN" altLang="en-US" sz="2800" dirty="0" smtClean="0">
                <a:solidFill>
                  <a:srgbClr val="0070C0"/>
                </a:solidFill>
                <a:latin typeface="Times New Roman" panose="02020603050405020304" pitchFamily="18" charset="0"/>
                <a:ea typeface="微软雅黑" panose="020B0503020204020204" pitchFamily="34" charset="-122"/>
              </a:rPr>
              <a:t>、</a:t>
            </a:r>
            <a:r>
              <a:rPr lang="en-US" altLang="zh-CN" sz="2800" dirty="0" smtClean="0">
                <a:solidFill>
                  <a:srgbClr val="0070C0"/>
                </a:solidFill>
                <a:latin typeface="Times New Roman" panose="02020603050405020304" pitchFamily="18" charset="0"/>
                <a:ea typeface="微软雅黑" panose="020B0503020204020204" pitchFamily="34" charset="-122"/>
              </a:rPr>
              <a:t>page</a:t>
            </a:r>
            <a:r>
              <a:rPr lang="zh-CN" altLang="en-US" sz="2800" dirty="0">
                <a:solidFill>
                  <a:srgbClr val="0070C0"/>
                </a:solidFill>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当前</a:t>
            </a:r>
            <a:r>
              <a:rPr lang="en-US" altLang="zh-CN" sz="2800" b="0" dirty="0">
                <a:latin typeface="Times New Roman" panose="02020603050405020304" pitchFamily="18" charset="0"/>
                <a:ea typeface="微软雅黑" panose="020B0503020204020204" pitchFamily="34" charset="-122"/>
              </a:rPr>
              <a:t>JSP</a:t>
            </a:r>
            <a:r>
              <a:rPr lang="zh-CN" altLang="en-US" sz="2800" b="0" dirty="0">
                <a:latin typeface="Times New Roman" panose="02020603050405020304" pitchFamily="18" charset="0"/>
                <a:ea typeface="微软雅黑" panose="020B0503020204020204" pitchFamily="34" charset="-122"/>
              </a:rPr>
              <a:t>对应的</a:t>
            </a:r>
            <a:r>
              <a:rPr lang="en-US" altLang="zh-CN" sz="2800" b="0" dirty="0">
                <a:latin typeface="Times New Roman" panose="02020603050405020304" pitchFamily="18" charset="0"/>
                <a:ea typeface="微软雅黑" panose="020B0503020204020204" pitchFamily="34" charset="-122"/>
              </a:rPr>
              <a:t>Servlet</a:t>
            </a:r>
            <a:r>
              <a:rPr lang="zh-CN" altLang="en-US" sz="2800" b="0" dirty="0">
                <a:latin typeface="Times New Roman" panose="02020603050405020304" pitchFamily="18" charset="0"/>
                <a:ea typeface="微软雅黑" panose="020B0503020204020204" pitchFamily="34" charset="-122"/>
              </a:rPr>
              <a:t>对象，</a:t>
            </a:r>
            <a:r>
              <a:rPr lang="en-US" altLang="zh-CN" sz="2800" b="0" dirty="0">
                <a:latin typeface="Times New Roman" panose="02020603050405020304" pitchFamily="18" charset="0"/>
                <a:ea typeface="微软雅黑" panose="020B0503020204020204" pitchFamily="34" charset="-122"/>
              </a:rPr>
              <a:t>Servlet</a:t>
            </a:r>
            <a:r>
              <a:rPr lang="zh-CN" altLang="en-US" sz="2800" b="0" dirty="0">
                <a:latin typeface="Times New Roman" panose="02020603050405020304" pitchFamily="18" charset="0"/>
                <a:ea typeface="微软雅黑" panose="020B0503020204020204" pitchFamily="34" charset="-122"/>
              </a:rPr>
              <a:t>。 </a:t>
            </a:r>
            <a:endParaRPr lang="en-US" altLang="zh-CN" sz="2800" b="0" dirty="0">
              <a:latin typeface="Times New Roman" panose="02020603050405020304" pitchFamily="18" charset="0"/>
              <a:ea typeface="微软雅黑" panose="020B0503020204020204" pitchFamily="34" charset="-122"/>
            </a:endParaRPr>
          </a:p>
          <a:p>
            <a:pPr>
              <a:spcBef>
                <a:spcPts val="0"/>
              </a:spcBef>
              <a:buClr>
                <a:srgbClr val="002060"/>
              </a:buClr>
              <a:buSzPct val="90000"/>
            </a:pPr>
            <a:r>
              <a:rPr lang="en-US" altLang="zh-CN" sz="2800" dirty="0" smtClean="0">
                <a:solidFill>
                  <a:srgbClr val="0070C0"/>
                </a:solidFill>
                <a:latin typeface="Times New Roman" panose="02020603050405020304" pitchFamily="18" charset="0"/>
                <a:ea typeface="微软雅黑" panose="020B0503020204020204" pitchFamily="34" charset="-122"/>
              </a:rPr>
              <a:t>9</a:t>
            </a:r>
            <a:r>
              <a:rPr lang="zh-CN" altLang="en-US" sz="2800" dirty="0" smtClean="0">
                <a:solidFill>
                  <a:srgbClr val="0070C0"/>
                </a:solidFill>
                <a:latin typeface="Times New Roman" panose="02020603050405020304" pitchFamily="18" charset="0"/>
                <a:ea typeface="微软雅黑" panose="020B0503020204020204" pitchFamily="34" charset="-122"/>
              </a:rPr>
              <a:t>、</a:t>
            </a:r>
            <a:r>
              <a:rPr lang="en-US" altLang="zh-CN" sz="2800" dirty="0" smtClean="0">
                <a:solidFill>
                  <a:srgbClr val="0070C0"/>
                </a:solidFill>
                <a:latin typeface="Times New Roman" panose="02020603050405020304" pitchFamily="18" charset="0"/>
                <a:ea typeface="微软雅黑" panose="020B0503020204020204" pitchFamily="34" charset="-122"/>
              </a:rPr>
              <a:t>exception</a:t>
            </a:r>
            <a:r>
              <a:rPr lang="zh-CN" altLang="en-US" sz="2800" dirty="0">
                <a:solidFill>
                  <a:srgbClr val="0070C0"/>
                </a:solidFill>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表示</a:t>
            </a:r>
            <a:r>
              <a:rPr lang="en-US" altLang="zh-CN" sz="2800" b="0" dirty="0">
                <a:latin typeface="Times New Roman" panose="02020603050405020304" pitchFamily="18" charset="0"/>
                <a:ea typeface="微软雅黑" panose="020B0503020204020204" pitchFamily="34" charset="-122"/>
              </a:rPr>
              <a:t>JSP </a:t>
            </a:r>
            <a:r>
              <a:rPr lang="zh-CN" altLang="en-US" sz="2800" b="0" dirty="0">
                <a:latin typeface="Times New Roman" panose="02020603050405020304" pitchFamily="18" charset="0"/>
                <a:ea typeface="微软雅黑" panose="020B0503020204020204" pitchFamily="34" charset="-122"/>
              </a:rPr>
              <a:t>页面发生的异常，</a:t>
            </a:r>
            <a:r>
              <a:rPr lang="en-US" altLang="zh-CN" sz="2800" b="0" dirty="0">
                <a:latin typeface="Times New Roman" panose="02020603050405020304" pitchFamily="18" charset="0"/>
                <a:ea typeface="微软雅黑" panose="020B0503020204020204" pitchFamily="34" charset="-122"/>
              </a:rPr>
              <a:t>Exception</a:t>
            </a:r>
            <a:r>
              <a:rPr lang="zh-CN" altLang="en-US" sz="2800" b="0" dirty="0">
                <a:latin typeface="Times New Roman" panose="02020603050405020304" pitchFamily="18" charset="0"/>
                <a:ea typeface="微软雅黑" panose="020B0503020204020204" pitchFamily="34" charset="-122"/>
              </a:rPr>
              <a:t>。</a:t>
            </a:r>
            <a:endParaRPr lang="zh-CN" altLang="en-US" sz="28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4417880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与</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327205" y="908720"/>
            <a:ext cx="8424936" cy="492443"/>
          </a:xfrm>
          <a:prstGeom prst="rect">
            <a:avLst/>
          </a:prstGeom>
        </p:spPr>
        <p:txBody>
          <a:bodyPr wrap="square">
            <a:spAutoFit/>
          </a:bodyPr>
          <a:lstStyle/>
          <a:p>
            <a:pPr>
              <a:buClr>
                <a:srgbClr val="002060"/>
              </a:buClr>
              <a:buSzPct val="80000"/>
            </a:pPr>
            <a:r>
              <a:rPr lang="zh-CN" altLang="en-US" sz="2600" b="0" dirty="0" smtClean="0">
                <a:latin typeface="微软雅黑" panose="020B0503020204020204" pitchFamily="34" charset="-122"/>
                <a:ea typeface="微软雅黑" panose="020B0503020204020204" pitchFamily="34" charset="-122"/>
              </a:rPr>
              <a:t>（</a:t>
            </a:r>
            <a:r>
              <a:rPr lang="en-US" altLang="zh-CN" sz="2600" b="0" dirty="0" smtClean="0">
                <a:latin typeface="微软雅黑" panose="020B0503020204020204" pitchFamily="34" charset="-122"/>
                <a:ea typeface="微软雅黑" panose="020B0503020204020204" pitchFamily="34" charset="-122"/>
              </a:rPr>
              <a:t>1</a:t>
            </a:r>
            <a:r>
              <a:rPr lang="zh-CN" altLang="en-US" sz="2600" b="0" dirty="0" smtClean="0">
                <a:latin typeface="微软雅黑" panose="020B0503020204020204" pitchFamily="34" charset="-122"/>
                <a:ea typeface="微软雅黑" panose="020B0503020204020204" pitchFamily="34" charset="-122"/>
              </a:rPr>
              <a:t>）创建</a:t>
            </a:r>
            <a:r>
              <a:rPr lang="en-US" altLang="zh-CN" sz="2600" b="0" dirty="0" smtClean="0">
                <a:latin typeface="微软雅黑" panose="020B0503020204020204" pitchFamily="34" charset="-122"/>
                <a:ea typeface="微软雅黑" panose="020B0503020204020204" pitchFamily="34" charset="-122"/>
              </a:rPr>
              <a:t>login2.jsp</a:t>
            </a:r>
            <a:r>
              <a:rPr lang="zh-CN" altLang="en-US" sz="2600" b="0" dirty="0" smtClean="0">
                <a:latin typeface="微软雅黑" panose="020B0503020204020204" pitchFamily="34" charset="-122"/>
                <a:ea typeface="微软雅黑" panose="020B0503020204020204" pitchFamily="34" charset="-122"/>
              </a:rPr>
              <a:t>文件，</a:t>
            </a:r>
            <a:r>
              <a:rPr lang="zh-CN" altLang="en-US" sz="2600" b="0" dirty="0">
                <a:latin typeface="微软雅黑" panose="020B0503020204020204" pitchFamily="34" charset="-122"/>
                <a:ea typeface="微软雅黑" panose="020B0503020204020204" pitchFamily="34" charset="-122"/>
              </a:rPr>
              <a:t>提供</a:t>
            </a:r>
            <a:r>
              <a:rPr lang="zh-CN" altLang="en-US" sz="2600" b="0" dirty="0" smtClean="0">
                <a:latin typeface="微软雅黑" panose="020B0503020204020204" pitchFamily="34" charset="-122"/>
                <a:ea typeface="微软雅黑" panose="020B0503020204020204" pitchFamily="34" charset="-122"/>
              </a:rPr>
              <a:t>登录页面。</a:t>
            </a:r>
            <a:endParaRPr lang="zh-CN" altLang="en-US" sz="2600" b="0" dirty="0">
              <a:latin typeface="微软雅黑" panose="020B0503020204020204" pitchFamily="34" charset="-122"/>
              <a:ea typeface="微软雅黑" panose="020B0503020204020204" pitchFamily="34" charset="-122"/>
            </a:endParaRPr>
          </a:p>
        </p:txBody>
      </p:sp>
    </p:spTree>
    <p:controls>
      <mc:AlternateContent xmlns:mc="http://schemas.openxmlformats.org/markup-compatibility/2006">
        <mc:Choice xmlns:v="urn:schemas-microsoft-com:vml" Requires="v">
          <p:control spid="164110" name="TextBox2" r:id="rId2" imgW="8067600" imgH="4381560"/>
        </mc:Choice>
        <mc:Fallback>
          <p:control name="TextBox2" r:id="rId2" imgW="8067600" imgH="4381560">
            <p:pic>
              <p:nvPicPr>
                <p:cNvPr id="3" name="TextBox2"/>
                <p:cNvPicPr preferRelativeResize="0">
                  <a:picLocks noChangeArrowheads="1" noChangeShapeType="1"/>
                </p:cNvPicPr>
                <p:nvPr/>
              </p:nvPicPr>
              <p:blipFill>
                <a:blip r:embed="rId4"/>
                <a:srcRect/>
                <a:stretch>
                  <a:fillRect/>
                </a:stretch>
              </p:blipFill>
              <p:spPr bwMode="auto">
                <a:xfrm>
                  <a:off x="539552" y="1412776"/>
                  <a:ext cx="8069516" cy="4378724"/>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6087660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与</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107504" y="920333"/>
            <a:ext cx="9213347" cy="492443"/>
          </a:xfrm>
          <a:prstGeom prst="rect">
            <a:avLst/>
          </a:prstGeom>
        </p:spPr>
        <p:txBody>
          <a:bodyPr wrap="square">
            <a:spAutoFit/>
          </a:bodyPr>
          <a:lstStyle/>
          <a:p>
            <a:pPr>
              <a:buClr>
                <a:srgbClr val="002060"/>
              </a:buClr>
              <a:buSzPct val="80000"/>
            </a:pPr>
            <a:r>
              <a:rPr lang="zh-CN" altLang="en-US" sz="2600" b="0" dirty="0" smtClean="0">
                <a:latin typeface="微软雅黑" panose="020B0503020204020204" pitchFamily="34" charset="-122"/>
                <a:ea typeface="微软雅黑" panose="020B0503020204020204" pitchFamily="34" charset="-122"/>
              </a:rPr>
              <a:t>（</a:t>
            </a:r>
            <a:r>
              <a:rPr lang="en-US" altLang="zh-CN" sz="2600" b="0" dirty="0">
                <a:latin typeface="微软雅黑" panose="020B0503020204020204" pitchFamily="34" charset="-122"/>
                <a:ea typeface="微软雅黑" panose="020B0503020204020204" pitchFamily="34" charset="-122"/>
              </a:rPr>
              <a:t>2</a:t>
            </a:r>
            <a:r>
              <a:rPr lang="zh-CN" altLang="en-US" sz="2600" b="0" dirty="0" smtClean="0">
                <a:latin typeface="微软雅黑" panose="020B0503020204020204" pitchFamily="34" charset="-122"/>
                <a:ea typeface="微软雅黑" panose="020B0503020204020204" pitchFamily="34" charset="-122"/>
              </a:rPr>
              <a:t>）创建</a:t>
            </a:r>
            <a:r>
              <a:rPr lang="en-US" altLang="zh-CN" sz="2600" b="0" dirty="0" smtClean="0">
                <a:latin typeface="微软雅黑" panose="020B0503020204020204" pitchFamily="34" charset="-122"/>
                <a:ea typeface="微软雅黑" panose="020B0503020204020204" pitchFamily="34" charset="-122"/>
              </a:rPr>
              <a:t>it.servlet.LoginServlet2</a:t>
            </a:r>
            <a:r>
              <a:rPr lang="zh-CN" altLang="en-US" sz="2600" b="0" dirty="0" smtClean="0">
                <a:latin typeface="微软雅黑" panose="020B0503020204020204" pitchFamily="34" charset="-122"/>
                <a:ea typeface="微软雅黑" panose="020B0503020204020204" pitchFamily="34" charset="-122"/>
              </a:rPr>
              <a:t>类，判断登录是否成功。</a:t>
            </a:r>
            <a:endParaRPr lang="zh-CN" altLang="en-US" sz="2600" b="0" dirty="0">
              <a:latin typeface="微软雅黑" panose="020B0503020204020204" pitchFamily="34" charset="-122"/>
              <a:ea typeface="微软雅黑" panose="020B0503020204020204" pitchFamily="34" charset="-122"/>
            </a:endParaRPr>
          </a:p>
        </p:txBody>
      </p:sp>
    </p:spTree>
    <p:controls>
      <mc:AlternateContent xmlns:mc="http://schemas.openxmlformats.org/markup-compatibility/2006">
        <mc:Choice xmlns:v="urn:schemas-microsoft-com:vml" Requires="v">
          <p:control spid="165130" name="TextBox2" r:id="rId2" imgW="8210520" imgH="4371840"/>
        </mc:Choice>
        <mc:Fallback>
          <p:control name="TextBox2" r:id="rId2" imgW="8210520" imgH="4371840">
            <p:pic>
              <p:nvPicPr>
                <p:cNvPr id="3" name="TextBox2"/>
                <p:cNvPicPr preferRelativeResize="0">
                  <a:picLocks noChangeArrowheads="1" noChangeShapeType="1"/>
                </p:cNvPicPr>
                <p:nvPr/>
              </p:nvPicPr>
              <p:blipFill>
                <a:blip r:embed="rId4"/>
                <a:srcRect/>
                <a:stretch>
                  <a:fillRect/>
                </a:stretch>
              </p:blipFill>
              <p:spPr bwMode="auto">
                <a:xfrm>
                  <a:off x="531118" y="1430408"/>
                  <a:ext cx="8207375" cy="4374856"/>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594265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与</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251520" y="970891"/>
            <a:ext cx="8784976" cy="1292662"/>
          </a:xfrm>
          <a:prstGeom prst="rect">
            <a:avLst/>
          </a:prstGeom>
        </p:spPr>
        <p:txBody>
          <a:bodyPr wrap="square">
            <a:spAutoFit/>
          </a:bodyPr>
          <a:lstStyle/>
          <a:p>
            <a:pPr>
              <a:buClr>
                <a:srgbClr val="002060"/>
              </a:buClr>
              <a:buSzPct val="80000"/>
            </a:pPr>
            <a:r>
              <a:rPr lang="zh-CN" altLang="en-US" sz="2600" b="0" dirty="0" smtClean="0">
                <a:latin typeface="微软雅黑" panose="020B0503020204020204" pitchFamily="34" charset="-122"/>
                <a:ea typeface="微软雅黑" panose="020B0503020204020204" pitchFamily="34" charset="-122"/>
              </a:rPr>
              <a:t>（</a:t>
            </a:r>
            <a:r>
              <a:rPr lang="en-US" altLang="zh-CN" sz="2600" b="0" dirty="0" smtClean="0">
                <a:latin typeface="微软雅黑" panose="020B0503020204020204" pitchFamily="34" charset="-122"/>
                <a:ea typeface="微软雅黑" panose="020B0503020204020204" pitchFamily="34" charset="-122"/>
              </a:rPr>
              <a:t>3</a:t>
            </a:r>
            <a:r>
              <a:rPr lang="zh-CN" altLang="en-US" sz="2600" b="0" dirty="0" smtClean="0">
                <a:latin typeface="微软雅黑" panose="020B0503020204020204" pitchFamily="34" charset="-122"/>
                <a:ea typeface="微软雅黑" panose="020B0503020204020204" pitchFamily="34" charset="-122"/>
              </a:rPr>
              <a:t>）创建</a:t>
            </a:r>
            <a:r>
              <a:rPr lang="en-US" altLang="zh-CN" sz="2600" b="0" dirty="0" smtClean="0">
                <a:latin typeface="微软雅黑" panose="020B0503020204020204" pitchFamily="34" charset="-122"/>
                <a:ea typeface="微软雅黑" panose="020B0503020204020204" pitchFamily="34" charset="-122"/>
              </a:rPr>
              <a:t>welcome2.jsp</a:t>
            </a:r>
            <a:r>
              <a:rPr lang="zh-CN" altLang="en-US" sz="2600" b="0" dirty="0" smtClean="0">
                <a:latin typeface="微软雅黑" panose="020B0503020204020204" pitchFamily="34" charset="-122"/>
                <a:ea typeface="微软雅黑" panose="020B0503020204020204" pitchFamily="34" charset="-122"/>
              </a:rPr>
              <a:t>文件，显示“***，欢迎您”。为防止用户未经登录而直接访问</a:t>
            </a:r>
            <a:r>
              <a:rPr lang="en-US" altLang="zh-CN" sz="2600" b="0" dirty="0" smtClean="0">
                <a:latin typeface="微软雅黑" panose="020B0503020204020204" pitchFamily="34" charset="-122"/>
                <a:ea typeface="微软雅黑" panose="020B0503020204020204" pitchFamily="34" charset="-122"/>
              </a:rPr>
              <a:t>welcome2.jsp</a:t>
            </a:r>
            <a:r>
              <a:rPr lang="zh-CN" altLang="en-US" sz="2600" b="0" dirty="0" smtClean="0">
                <a:latin typeface="微软雅黑" panose="020B0503020204020204" pitchFamily="34" charset="-122"/>
                <a:ea typeface="微软雅黑" panose="020B0503020204020204" pitchFamily="34" charset="-122"/>
              </a:rPr>
              <a:t>页面，本例中对用户是否登录成功进行了判断。</a:t>
            </a:r>
            <a:endParaRPr lang="zh-CN" altLang="en-US" sz="2600" b="0" dirty="0">
              <a:latin typeface="微软雅黑" panose="020B0503020204020204" pitchFamily="34" charset="-122"/>
              <a:ea typeface="微软雅黑" panose="020B0503020204020204" pitchFamily="34" charset="-122"/>
            </a:endParaRPr>
          </a:p>
        </p:txBody>
      </p:sp>
    </p:spTree>
    <p:controls>
      <mc:AlternateContent xmlns:mc="http://schemas.openxmlformats.org/markup-compatibility/2006">
        <mc:Choice xmlns:v="urn:schemas-microsoft-com:vml" Requires="v">
          <p:control spid="166154" name="TextBox2" r:id="rId2" imgW="8325000" imgH="3533760"/>
        </mc:Choice>
        <mc:Fallback>
          <p:control name="TextBox2" r:id="rId2" imgW="8325000" imgH="3533760">
            <p:pic>
              <p:nvPicPr>
                <p:cNvPr id="3" name="TextBox2"/>
                <p:cNvPicPr preferRelativeResize="0">
                  <a:picLocks noChangeArrowheads="1" noChangeShapeType="1"/>
                </p:cNvPicPr>
                <p:nvPr/>
              </p:nvPicPr>
              <p:blipFill>
                <a:blip r:embed="rId4"/>
                <a:srcRect/>
                <a:stretch>
                  <a:fillRect/>
                </a:stretch>
              </p:blipFill>
              <p:spPr bwMode="auto">
                <a:xfrm>
                  <a:off x="395536" y="2420664"/>
                  <a:ext cx="8320845" cy="3528616"/>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7242051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与</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251520" y="2437028"/>
            <a:ext cx="8676456" cy="2936188"/>
          </a:xfrm>
          <a:prstGeom prst="rect">
            <a:avLst/>
          </a:prstGeom>
        </p:spPr>
        <p:txBody>
          <a:bodyPr wrap="square">
            <a:spAutoFit/>
          </a:bodyPr>
          <a:lstStyle/>
          <a:p>
            <a:pPr>
              <a:lnSpc>
                <a:spcPct val="110000"/>
              </a:lnSpc>
              <a:buClr>
                <a:srgbClr val="002060"/>
              </a:buClr>
              <a:buSzPct val="80000"/>
            </a:pPr>
            <a:r>
              <a:rPr lang="en-US" altLang="zh-CN" sz="2800" b="0" dirty="0" smtClean="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在本例的实现</a:t>
            </a:r>
            <a:r>
              <a:rPr lang="zh-CN" altLang="en-US" sz="2800" b="0" dirty="0">
                <a:latin typeface="微软雅黑" panose="020B0503020204020204" pitchFamily="34" charset="-122"/>
                <a:ea typeface="微软雅黑" panose="020B0503020204020204" pitchFamily="34" charset="-122"/>
              </a:rPr>
              <a:t>方案中，登录成功后，通过</a:t>
            </a:r>
            <a:r>
              <a:rPr lang="en-US" altLang="zh-CN" sz="2800" b="0" dirty="0">
                <a:latin typeface="微软雅黑" panose="020B0503020204020204" pitchFamily="34" charset="-122"/>
                <a:ea typeface="微软雅黑" panose="020B0503020204020204" pitchFamily="34" charset="-122"/>
              </a:rPr>
              <a:t>request</a:t>
            </a:r>
            <a:r>
              <a:rPr lang="zh-CN" altLang="en-US" sz="2800" b="0" dirty="0">
                <a:latin typeface="微软雅黑" panose="020B0503020204020204" pitchFamily="34" charset="-122"/>
                <a:ea typeface="微软雅黑" panose="020B0503020204020204" pitchFamily="34" charset="-122"/>
              </a:rPr>
              <a:t>对象将用户名传递给</a:t>
            </a:r>
            <a:r>
              <a:rPr lang="en-US" altLang="zh-CN" sz="2800" b="0" dirty="0" smtClean="0">
                <a:latin typeface="微软雅黑" panose="020B0503020204020204" pitchFamily="34" charset="-122"/>
                <a:ea typeface="微软雅黑" panose="020B0503020204020204" pitchFamily="34" charset="-122"/>
              </a:rPr>
              <a:t>welcome2.jsp</a:t>
            </a:r>
            <a:r>
              <a:rPr lang="zh-CN" altLang="en-US" sz="2800" b="0" dirty="0">
                <a:latin typeface="微软雅黑" panose="020B0503020204020204" pitchFamily="34" charset="-122"/>
                <a:ea typeface="微软雅黑" panose="020B0503020204020204" pitchFamily="34" charset="-122"/>
              </a:rPr>
              <a:t>页面</a:t>
            </a:r>
            <a:r>
              <a:rPr lang="zh-CN" altLang="en-US" sz="2800" b="0" dirty="0" smtClean="0">
                <a:latin typeface="微软雅黑" panose="020B0503020204020204" pitchFamily="34" charset="-122"/>
                <a:ea typeface="微软雅黑" panose="020B0503020204020204" pitchFamily="34" charset="-122"/>
              </a:rPr>
              <a:t>。</a:t>
            </a:r>
            <a:endParaRPr lang="en-US" altLang="zh-CN" sz="2800" b="0" dirty="0" smtClean="0">
              <a:latin typeface="微软雅黑" panose="020B0503020204020204" pitchFamily="34" charset="-122"/>
              <a:ea typeface="微软雅黑" panose="020B0503020204020204" pitchFamily="34" charset="-122"/>
            </a:endParaRPr>
          </a:p>
          <a:p>
            <a:pPr>
              <a:lnSpc>
                <a:spcPct val="110000"/>
              </a:lnSpc>
              <a:buClr>
                <a:srgbClr val="002060"/>
              </a:buClr>
              <a:buSzPct val="80000"/>
            </a:pPr>
            <a:r>
              <a:rPr lang="en-US" altLang="zh-CN" sz="2800" b="0" dirty="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但是，</a:t>
            </a:r>
            <a:r>
              <a:rPr lang="zh-CN" altLang="en-US" sz="2800" b="0" dirty="0" smtClean="0">
                <a:solidFill>
                  <a:srgbClr val="FF0000"/>
                </a:solidFill>
                <a:latin typeface="微软雅黑" panose="020B0503020204020204" pitchFamily="34" charset="-122"/>
                <a:ea typeface="微软雅黑" panose="020B0503020204020204" pitchFamily="34" charset="-122"/>
              </a:rPr>
              <a:t>由于</a:t>
            </a:r>
            <a:r>
              <a:rPr lang="en-US" altLang="zh-CN" sz="2800" b="0" dirty="0">
                <a:solidFill>
                  <a:srgbClr val="FF0000"/>
                </a:solidFill>
                <a:latin typeface="微软雅黑" panose="020B0503020204020204" pitchFamily="34" charset="-122"/>
                <a:ea typeface="微软雅黑" panose="020B0503020204020204" pitchFamily="34" charset="-122"/>
              </a:rPr>
              <a:t>request</a:t>
            </a:r>
            <a:r>
              <a:rPr lang="zh-CN" altLang="en-US" sz="2800" b="0" dirty="0">
                <a:solidFill>
                  <a:srgbClr val="FF0000"/>
                </a:solidFill>
                <a:latin typeface="微软雅黑" panose="020B0503020204020204" pitchFamily="34" charset="-122"/>
                <a:ea typeface="微软雅黑" panose="020B0503020204020204" pitchFamily="34" charset="-122"/>
              </a:rPr>
              <a:t>对象的生命周期为一次</a:t>
            </a:r>
            <a:r>
              <a:rPr lang="zh-CN" altLang="en-US" sz="2800" b="0" dirty="0" smtClean="0">
                <a:solidFill>
                  <a:srgbClr val="FF0000"/>
                </a:solidFill>
                <a:latin typeface="微软雅黑" panose="020B0503020204020204" pitchFamily="34" charset="-122"/>
                <a:ea typeface="微软雅黑" panose="020B0503020204020204" pitchFamily="34" charset="-122"/>
              </a:rPr>
              <a:t>请求</a:t>
            </a:r>
            <a:r>
              <a:rPr lang="zh-CN" altLang="en-US" sz="2800" b="0" dirty="0" smtClean="0">
                <a:latin typeface="微软雅黑" panose="020B0503020204020204" pitchFamily="34" charset="-122"/>
                <a:ea typeface="微软雅黑" panose="020B0503020204020204" pitchFamily="34" charset="-122"/>
              </a:rPr>
              <a:t>，那么再次访问</a:t>
            </a:r>
            <a:r>
              <a:rPr lang="en-US" altLang="zh-CN" sz="2800" b="0" dirty="0" smtClean="0">
                <a:latin typeface="微软雅黑" panose="020B0503020204020204" pitchFamily="34" charset="-122"/>
                <a:ea typeface="微软雅黑" panose="020B0503020204020204" pitchFamily="34" charset="-122"/>
              </a:rPr>
              <a:t>welcome2.jsp</a:t>
            </a:r>
            <a:r>
              <a:rPr lang="zh-CN" altLang="en-US" sz="2800" b="0" dirty="0">
                <a:latin typeface="微软雅黑" panose="020B0503020204020204" pitchFamily="34" charset="-122"/>
                <a:ea typeface="微软雅黑" panose="020B0503020204020204" pitchFamily="34" charset="-122"/>
              </a:rPr>
              <a:t>页面时，将因为</a:t>
            </a:r>
            <a:r>
              <a:rPr lang="en-US" altLang="zh-CN" sz="2800" b="0" dirty="0" err="1">
                <a:latin typeface="微软雅黑" panose="020B0503020204020204" pitchFamily="34" charset="-122"/>
                <a:ea typeface="微软雅黑" panose="020B0503020204020204" pitchFamily="34" charset="-122"/>
              </a:rPr>
              <a:t>request.getAttribute</a:t>
            </a:r>
            <a:r>
              <a:rPr lang="en-US" altLang="zh-CN" sz="2800" b="0" dirty="0">
                <a:latin typeface="微软雅黑" panose="020B0503020204020204" pitchFamily="34" charset="-122"/>
                <a:ea typeface="微软雅黑" panose="020B0503020204020204" pitchFamily="34" charset="-122"/>
              </a:rPr>
              <a:t>(“username”)</a:t>
            </a:r>
            <a:r>
              <a:rPr lang="zh-CN" altLang="en-US" sz="2800" b="0" dirty="0">
                <a:latin typeface="微软雅黑" panose="020B0503020204020204" pitchFamily="34" charset="-122"/>
                <a:ea typeface="微软雅黑" panose="020B0503020204020204" pitchFamily="34" charset="-122"/>
              </a:rPr>
              <a:t>的返回结果为</a:t>
            </a:r>
            <a:r>
              <a:rPr lang="en-US" altLang="zh-CN" sz="2800" b="0" dirty="0">
                <a:latin typeface="微软雅黑" panose="020B0503020204020204" pitchFamily="34" charset="-122"/>
                <a:ea typeface="微软雅黑" panose="020B0503020204020204" pitchFamily="34" charset="-122"/>
              </a:rPr>
              <a:t>null</a:t>
            </a:r>
            <a:r>
              <a:rPr lang="zh-CN" altLang="en-US" sz="2800" b="0" dirty="0">
                <a:latin typeface="微软雅黑" panose="020B0503020204020204" pitchFamily="34" charset="-122"/>
                <a:ea typeface="微软雅黑" panose="020B0503020204020204" pitchFamily="34" charset="-122"/>
              </a:rPr>
              <a:t>值，而重新跳转到登录</a:t>
            </a:r>
            <a:r>
              <a:rPr lang="zh-CN" altLang="en-US" sz="2800" b="0" dirty="0" smtClean="0">
                <a:latin typeface="微软雅黑" panose="020B0503020204020204" pitchFamily="34" charset="-122"/>
                <a:ea typeface="微软雅黑" panose="020B0503020204020204" pitchFamily="34" charset="-122"/>
              </a:rPr>
              <a:t>页面中</a:t>
            </a:r>
            <a:r>
              <a:rPr lang="zh-CN" altLang="en-US" sz="2800" b="0" dirty="0">
                <a:latin typeface="微软雅黑" panose="020B0503020204020204" pitchFamily="34" charset="-122"/>
                <a:ea typeface="微软雅黑" panose="020B0503020204020204" pitchFamily="34" charset="-122"/>
              </a:rPr>
              <a:t>。</a:t>
            </a:r>
          </a:p>
        </p:txBody>
      </p:sp>
      <p:sp>
        <p:nvSpPr>
          <p:cNvPr id="4" name="TextBox 3"/>
          <p:cNvSpPr txBox="1"/>
          <p:nvPr/>
        </p:nvSpPr>
        <p:spPr>
          <a:xfrm>
            <a:off x="2915816" y="1177588"/>
            <a:ext cx="2592288" cy="523220"/>
          </a:xfrm>
          <a:prstGeom prst="rect">
            <a:avLst/>
          </a:prstGeom>
          <a:solidFill>
            <a:schemeClr val="accent5">
              <a:lumMod val="75000"/>
            </a:schemeClr>
          </a:solid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例</a:t>
            </a:r>
            <a:r>
              <a:rPr lang="en-US" altLang="zh-CN" sz="2800" dirty="0" smtClean="0">
                <a:latin typeface="微软雅黑" panose="020B0503020204020204" pitchFamily="34" charset="-122"/>
                <a:ea typeface="微软雅黑" panose="020B0503020204020204" pitchFamily="34" charset="-122"/>
              </a:rPr>
              <a:t>5】  </a:t>
            </a:r>
            <a:r>
              <a:rPr lang="zh-CN" altLang="en-US" sz="2800" dirty="0" smtClean="0">
                <a:latin typeface="微软雅黑" panose="020B0503020204020204" pitchFamily="34" charset="-122"/>
                <a:ea typeface="微软雅黑" panose="020B0503020204020204" pitchFamily="34" charset="-122"/>
              </a:rPr>
              <a:t>说明</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26728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zh-CN" altLang="en-US" sz="3600" b="1" dirty="0" smtClean="0">
                <a:latin typeface="黑体" panose="02010609060101010101" pitchFamily="49" charset="-122"/>
                <a:ea typeface="黑体" panose="02010609060101010101" pitchFamily="49" charset="-122"/>
              </a:rPr>
              <a:t>常用路径小结</a:t>
            </a:r>
            <a:endParaRPr lang="zh-CN" altLang="zh-CN" sz="3600" b="1" dirty="0">
              <a:latin typeface="黑体" panose="02010609060101010101" pitchFamily="49" charset="-122"/>
              <a:ea typeface="黑体" panose="02010609060101010101" pitchFamily="49" charset="-122"/>
            </a:endParaRPr>
          </a:p>
        </p:txBody>
      </p:sp>
      <p:sp>
        <p:nvSpPr>
          <p:cNvPr id="4" name="矩形 3"/>
          <p:cNvSpPr/>
          <p:nvPr/>
        </p:nvSpPr>
        <p:spPr>
          <a:xfrm>
            <a:off x="251520" y="1524051"/>
            <a:ext cx="9644011" cy="2677656"/>
          </a:xfrm>
          <a:prstGeom prst="rect">
            <a:avLst/>
          </a:prstGeom>
        </p:spPr>
        <p:txBody>
          <a:bodyPr wrap="square">
            <a:spAutoFit/>
          </a:bodyPr>
          <a:lstStyle/>
          <a:p>
            <a:pPr marL="342900" indent="-342900">
              <a:buClr>
                <a:srgbClr val="002060"/>
              </a:buClr>
              <a:buSzPct val="80000"/>
              <a:buFont typeface="Wingdings" panose="05000000000000000000" pitchFamily="2" charset="2"/>
              <a:buChar char="u"/>
            </a:pPr>
            <a:r>
              <a:rPr lang="zh-CN" altLang="en-US" sz="2800" b="0" dirty="0" smtClean="0">
                <a:latin typeface="微软雅黑" panose="020B0503020204020204" pitchFamily="34" charset="-122"/>
                <a:ea typeface="微软雅黑" panose="020B0503020204020204" pitchFamily="34" charset="-122"/>
                <a:cs typeface="Times New Roman" panose="02020603050405020304" pitchFamily="18" charset="0"/>
              </a:rPr>
              <a:t>  客户端</a:t>
            </a:r>
            <a:r>
              <a:rPr lang="zh-CN" altLang="en-US" sz="2800" b="0" dirty="0">
                <a:latin typeface="微软雅黑" panose="020B0503020204020204" pitchFamily="34" charset="-122"/>
                <a:ea typeface="微软雅黑" panose="020B0503020204020204" pitchFamily="34" charset="-122"/>
                <a:cs typeface="Times New Roman" panose="02020603050405020304" pitchFamily="18" charset="0"/>
              </a:rPr>
              <a:t>访问服务器使用的地址。</a:t>
            </a:r>
          </a:p>
          <a:p>
            <a:pPr marL="342900" indent="-342900">
              <a:buClr>
                <a:srgbClr val="002060"/>
              </a:buClr>
              <a:buSzPct val="80000"/>
              <a:buFont typeface="Wingdings" panose="05000000000000000000" pitchFamily="2" charset="2"/>
              <a:buChar char="u"/>
            </a:pPr>
            <a:r>
              <a:rPr lang="zh-CN" altLang="en-US" sz="2800" b="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b="0" dirty="0" smtClean="0">
                <a:latin typeface="微软雅黑" panose="020B0503020204020204" pitchFamily="34" charset="-122"/>
                <a:ea typeface="微软雅黑" panose="020B0503020204020204" pitchFamily="34" charset="-122"/>
                <a:cs typeface="Times New Roman" panose="02020603050405020304" pitchFamily="18" charset="0"/>
              </a:rPr>
              <a:t>由</a:t>
            </a:r>
            <a:r>
              <a:rPr lang="zh-CN" altLang="en-US" sz="2800" b="0" dirty="0">
                <a:latin typeface="微软雅黑" panose="020B0503020204020204" pitchFamily="34" charset="-122"/>
                <a:ea typeface="微软雅黑" panose="020B0503020204020204" pitchFamily="34" charset="-122"/>
                <a:cs typeface="Times New Roman" panose="02020603050405020304" pitchFamily="18" charset="0"/>
              </a:rPr>
              <a:t>浏览器解析。</a:t>
            </a:r>
          </a:p>
          <a:p>
            <a:pPr marL="342900" indent="-342900">
              <a:buClr>
                <a:srgbClr val="002060"/>
              </a:buClr>
              <a:buSzPct val="80000"/>
              <a:buFont typeface="Wingdings" panose="05000000000000000000" pitchFamily="2" charset="2"/>
              <a:buChar char="u"/>
            </a:pPr>
            <a:r>
              <a:rPr lang="zh-CN" altLang="en-US" sz="2800" b="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b="0" dirty="0" smtClean="0">
                <a:latin typeface="微软雅黑" panose="020B0503020204020204" pitchFamily="34" charset="-122"/>
                <a:ea typeface="微软雅黑" panose="020B0503020204020204" pitchFamily="34" charset="-122"/>
                <a:cs typeface="Times New Roman" panose="02020603050405020304" pitchFamily="18" charset="0"/>
              </a:rPr>
              <a:t>使用</a:t>
            </a:r>
            <a:r>
              <a:rPr lang="zh-CN" altLang="en-US" sz="2800" b="0" dirty="0">
                <a:latin typeface="微软雅黑" panose="020B0503020204020204" pitchFamily="34" charset="-122"/>
                <a:ea typeface="微软雅黑" panose="020B0503020204020204" pitchFamily="34" charset="-122"/>
                <a:cs typeface="Times New Roman" panose="02020603050405020304" pitchFamily="18" charset="0"/>
              </a:rPr>
              <a:t>方式：</a:t>
            </a:r>
            <a:r>
              <a:rPr lang="en-US" altLang="zh-CN" sz="2800" b="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0" dirty="0">
                <a:latin typeface="微软雅黑" panose="020B0503020204020204" pitchFamily="34" charset="-122"/>
                <a:ea typeface="微软雅黑" panose="020B0503020204020204" pitchFamily="34" charset="-122"/>
                <a:cs typeface="Times New Roman" panose="02020603050405020304" pitchFamily="18" charset="0"/>
              </a:rPr>
              <a:t>网站的上下文路径</a:t>
            </a:r>
            <a:r>
              <a:rPr lang="en-US" altLang="zh-CN" sz="2800" b="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0" dirty="0">
                <a:latin typeface="微软雅黑" panose="020B0503020204020204" pitchFamily="34" charset="-122"/>
                <a:ea typeface="微软雅黑" panose="020B0503020204020204" pitchFamily="34" charset="-122"/>
                <a:cs typeface="Times New Roman" panose="02020603050405020304" pitchFamily="18" charset="0"/>
              </a:rPr>
              <a:t>资源路径    </a:t>
            </a:r>
          </a:p>
          <a:p>
            <a:pPr>
              <a:buClr>
                <a:srgbClr val="002060"/>
              </a:buClr>
              <a:buSzPct val="80000"/>
            </a:pPr>
            <a:r>
              <a:rPr lang="zh-CN" altLang="en-US" sz="2800" b="0" dirty="0" smtClean="0">
                <a:latin typeface="微软雅黑" panose="020B0503020204020204" pitchFamily="34" charset="-122"/>
                <a:ea typeface="微软雅黑" panose="020B0503020204020204" pitchFamily="34" charset="-122"/>
                <a:cs typeface="Times New Roman" panose="02020603050405020304" pitchFamily="18" charset="0"/>
              </a:rPr>
              <a:t>  最</a:t>
            </a:r>
            <a:r>
              <a:rPr lang="zh-CN" altLang="en-US" sz="2800" b="0" dirty="0">
                <a:latin typeface="微软雅黑" panose="020B0503020204020204" pitchFamily="34" charset="-122"/>
                <a:ea typeface="微软雅黑" panose="020B0503020204020204" pitchFamily="34" charset="-122"/>
                <a:cs typeface="Times New Roman" panose="02020603050405020304" pitchFamily="18" charset="0"/>
              </a:rPr>
              <a:t>前面的</a:t>
            </a:r>
            <a:r>
              <a:rPr lang="en-US" altLang="zh-CN" sz="2800" b="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b="0" dirty="0">
                <a:latin typeface="微软雅黑" panose="020B0503020204020204" pitchFamily="34" charset="-122"/>
                <a:ea typeface="微软雅黑" panose="020B0503020204020204" pitchFamily="34" charset="-122"/>
                <a:cs typeface="Times New Roman" panose="02020603050405020304" pitchFamily="18" charset="0"/>
              </a:rPr>
              <a:t>代表当前服务器 ： </a:t>
            </a:r>
            <a:r>
              <a:rPr lang="en-US" altLang="zh-CN" sz="2800" b="0" dirty="0" smtClean="0">
                <a:latin typeface="微软雅黑" panose="020B0503020204020204" pitchFamily="34" charset="-122"/>
                <a:ea typeface="微软雅黑" panose="020B0503020204020204" pitchFamily="34" charset="-122"/>
                <a:cs typeface="Times New Roman" panose="02020603050405020304" pitchFamily="18" charset="0"/>
              </a:rPr>
              <a:t>http://localhost:8080</a:t>
            </a:r>
            <a:endParaRPr lang="en-US" altLang="zh-CN" sz="2800" b="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Clr>
                <a:srgbClr val="002060"/>
              </a:buClr>
              <a:buSzPct val="80000"/>
              <a:buFont typeface="Wingdings" panose="05000000000000000000" pitchFamily="2" charset="2"/>
              <a:buChar char="u"/>
            </a:pPr>
            <a:endParaRPr lang="en-US" altLang="zh-CN" sz="2800" b="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Clr>
                <a:srgbClr val="002060"/>
              </a:buClr>
              <a:buSzPct val="80000"/>
              <a:buFont typeface="Wingdings" panose="05000000000000000000" pitchFamily="2" charset="2"/>
              <a:buChar char="u"/>
            </a:pPr>
            <a:endParaRPr lang="en-US" altLang="zh-CN" sz="2800" b="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323528" y="3501008"/>
            <a:ext cx="8580016" cy="2292935"/>
          </a:xfrm>
          <a:prstGeom prst="rect">
            <a:avLst/>
          </a:prstGeom>
          <a:ln w="25400">
            <a:solidFill>
              <a:schemeClr val="accent3">
                <a:lumMod val="75000"/>
              </a:schemeClr>
            </a:solidFill>
          </a:ln>
        </p:spPr>
        <p:txBody>
          <a:bodyPr wrap="square">
            <a:spAutoFit/>
          </a:bodyPr>
          <a:lstStyle/>
          <a:p>
            <a:pPr>
              <a:lnSpc>
                <a:spcPct val="110000"/>
              </a:lnSpc>
            </a:pPr>
            <a:r>
              <a:rPr lang="en-US" altLang="zh-CN" sz="2600" b="0" dirty="0" smtClean="0">
                <a:latin typeface="Times New Roman" panose="02020603050405020304" pitchFamily="18" charset="0"/>
                <a:cs typeface="Times New Roman" panose="02020603050405020304" pitchFamily="18" charset="0"/>
              </a:rPr>
              <a:t>&lt;</a:t>
            </a:r>
            <a:r>
              <a:rPr lang="en-US" altLang="zh-CN" sz="2600" b="0" dirty="0">
                <a:latin typeface="Times New Roman" panose="02020603050405020304" pitchFamily="18" charset="0"/>
                <a:cs typeface="Times New Roman" panose="02020603050405020304" pitchFamily="18" charset="0"/>
              </a:rPr>
              <a:t>a </a:t>
            </a:r>
            <a:r>
              <a:rPr lang="en-US" altLang="zh-CN" sz="2600" b="0" dirty="0" err="1">
                <a:latin typeface="Times New Roman" panose="02020603050405020304" pitchFamily="18" charset="0"/>
                <a:cs typeface="Times New Roman" panose="02020603050405020304" pitchFamily="18" charset="0"/>
              </a:rPr>
              <a:t>href</a:t>
            </a:r>
            <a:r>
              <a:rPr lang="en-US" altLang="zh-CN" sz="2600" b="0" dirty="0">
                <a:latin typeface="Times New Roman" panose="02020603050405020304" pitchFamily="18" charset="0"/>
                <a:cs typeface="Times New Roman" panose="02020603050405020304" pitchFamily="18" charset="0"/>
              </a:rPr>
              <a:t>= " /</a:t>
            </a:r>
            <a:r>
              <a:rPr lang="zh-CN" altLang="en-US" sz="2600" b="0" dirty="0">
                <a:latin typeface="Times New Roman" panose="02020603050405020304" pitchFamily="18" charset="0"/>
                <a:cs typeface="Times New Roman" panose="02020603050405020304" pitchFamily="18" charset="0"/>
              </a:rPr>
              <a:t>网站的上下文路径</a:t>
            </a:r>
            <a:r>
              <a:rPr lang="en-US" altLang="zh-CN" sz="2600" b="0" dirty="0">
                <a:latin typeface="Times New Roman" panose="02020603050405020304" pitchFamily="18" charset="0"/>
                <a:cs typeface="Times New Roman" panose="02020603050405020304" pitchFamily="18" charset="0"/>
              </a:rPr>
              <a:t>/</a:t>
            </a:r>
            <a:r>
              <a:rPr lang="zh-CN" altLang="en-US" sz="2600" b="0" dirty="0">
                <a:latin typeface="Times New Roman" panose="02020603050405020304" pitchFamily="18" charset="0"/>
                <a:cs typeface="Times New Roman" panose="02020603050405020304" pitchFamily="18" charset="0"/>
              </a:rPr>
              <a:t>资源路径 </a:t>
            </a:r>
            <a:r>
              <a:rPr lang="en-US" altLang="zh-CN" sz="2600" b="0" dirty="0">
                <a:latin typeface="Times New Roman" panose="02020603050405020304" pitchFamily="18" charset="0"/>
                <a:cs typeface="Times New Roman" panose="02020603050405020304" pitchFamily="18" charset="0"/>
              </a:rPr>
              <a:t>"&gt;</a:t>
            </a:r>
          </a:p>
          <a:p>
            <a:pPr>
              <a:lnSpc>
                <a:spcPct val="110000"/>
              </a:lnSpc>
            </a:pPr>
            <a:r>
              <a:rPr lang="en-US" altLang="zh-CN" sz="2600" b="0" dirty="0">
                <a:latin typeface="Times New Roman" panose="02020603050405020304" pitchFamily="18" charset="0"/>
                <a:cs typeface="Times New Roman" panose="02020603050405020304" pitchFamily="18" charset="0"/>
              </a:rPr>
              <a:t>&lt;</a:t>
            </a:r>
            <a:r>
              <a:rPr lang="en-US" altLang="zh-CN" sz="2600" b="0" dirty="0" err="1">
                <a:latin typeface="Times New Roman" panose="02020603050405020304" pitchFamily="18" charset="0"/>
                <a:cs typeface="Times New Roman" panose="02020603050405020304" pitchFamily="18" charset="0"/>
              </a:rPr>
              <a:t>img</a:t>
            </a:r>
            <a:r>
              <a:rPr lang="en-US" altLang="zh-CN" sz="2600" b="0" dirty="0">
                <a:latin typeface="Times New Roman" panose="02020603050405020304" pitchFamily="18" charset="0"/>
                <a:cs typeface="Times New Roman" panose="02020603050405020304" pitchFamily="18" charset="0"/>
              </a:rPr>
              <a:t> </a:t>
            </a:r>
            <a:r>
              <a:rPr lang="en-US" altLang="zh-CN" sz="2600" b="0" dirty="0" err="1">
                <a:latin typeface="Times New Roman" panose="02020603050405020304" pitchFamily="18" charset="0"/>
                <a:cs typeface="Times New Roman" panose="02020603050405020304" pitchFamily="18" charset="0"/>
              </a:rPr>
              <a:t>src</a:t>
            </a:r>
            <a:r>
              <a:rPr lang="en-US" altLang="zh-CN" sz="2600" b="0" dirty="0">
                <a:latin typeface="Times New Roman" panose="02020603050405020304" pitchFamily="18" charset="0"/>
                <a:cs typeface="Times New Roman" panose="02020603050405020304" pitchFamily="18" charset="0"/>
              </a:rPr>
              <a:t>=" /</a:t>
            </a:r>
            <a:r>
              <a:rPr lang="zh-CN" altLang="en-US" sz="2600" b="0" dirty="0">
                <a:latin typeface="Times New Roman" panose="02020603050405020304" pitchFamily="18" charset="0"/>
                <a:cs typeface="Times New Roman" panose="02020603050405020304" pitchFamily="18" charset="0"/>
              </a:rPr>
              <a:t>网站的上下文路径</a:t>
            </a:r>
            <a:r>
              <a:rPr lang="en-US" altLang="zh-CN" sz="2600" b="0" dirty="0">
                <a:latin typeface="Times New Roman" panose="02020603050405020304" pitchFamily="18" charset="0"/>
                <a:cs typeface="Times New Roman" panose="02020603050405020304" pitchFamily="18" charset="0"/>
              </a:rPr>
              <a:t>/</a:t>
            </a:r>
            <a:r>
              <a:rPr lang="zh-CN" altLang="en-US" sz="2600" b="0" dirty="0">
                <a:latin typeface="Times New Roman" panose="02020603050405020304" pitchFamily="18" charset="0"/>
                <a:cs typeface="Times New Roman" panose="02020603050405020304" pitchFamily="18" charset="0"/>
              </a:rPr>
              <a:t>资源路径 </a:t>
            </a:r>
            <a:r>
              <a:rPr lang="en-US" altLang="zh-CN" sz="2600" b="0" dirty="0">
                <a:latin typeface="Times New Roman" panose="02020603050405020304" pitchFamily="18" charset="0"/>
                <a:cs typeface="Times New Roman" panose="02020603050405020304" pitchFamily="18" charset="0"/>
              </a:rPr>
              <a:t>"&gt;</a:t>
            </a:r>
          </a:p>
          <a:p>
            <a:pPr>
              <a:lnSpc>
                <a:spcPct val="110000"/>
              </a:lnSpc>
            </a:pPr>
            <a:r>
              <a:rPr lang="en-US" altLang="zh-CN" sz="2600" b="0" dirty="0">
                <a:latin typeface="Times New Roman" panose="02020603050405020304" pitchFamily="18" charset="0"/>
                <a:cs typeface="Times New Roman" panose="02020603050405020304" pitchFamily="18" charset="0"/>
              </a:rPr>
              <a:t>&lt;form action= " /</a:t>
            </a:r>
            <a:r>
              <a:rPr lang="zh-CN" altLang="en-US" sz="2600" b="0" dirty="0">
                <a:latin typeface="Times New Roman" panose="02020603050405020304" pitchFamily="18" charset="0"/>
                <a:cs typeface="Times New Roman" panose="02020603050405020304" pitchFamily="18" charset="0"/>
              </a:rPr>
              <a:t>网站的上下文路径</a:t>
            </a:r>
            <a:r>
              <a:rPr lang="en-US" altLang="zh-CN" sz="2600" b="0" dirty="0">
                <a:latin typeface="Times New Roman" panose="02020603050405020304" pitchFamily="18" charset="0"/>
                <a:cs typeface="Times New Roman" panose="02020603050405020304" pitchFamily="18" charset="0"/>
              </a:rPr>
              <a:t>/</a:t>
            </a:r>
            <a:r>
              <a:rPr lang="zh-CN" altLang="en-US" sz="2600" b="0" dirty="0">
                <a:latin typeface="Times New Roman" panose="02020603050405020304" pitchFamily="18" charset="0"/>
                <a:cs typeface="Times New Roman" panose="02020603050405020304" pitchFamily="18" charset="0"/>
              </a:rPr>
              <a:t>资源路径 </a:t>
            </a:r>
            <a:r>
              <a:rPr lang="en-US" altLang="zh-CN" sz="2600" b="0" dirty="0">
                <a:latin typeface="Times New Roman" panose="02020603050405020304" pitchFamily="18" charset="0"/>
                <a:cs typeface="Times New Roman" panose="02020603050405020304" pitchFamily="18" charset="0"/>
              </a:rPr>
              <a:t>“&gt;</a:t>
            </a:r>
          </a:p>
          <a:p>
            <a:pPr>
              <a:lnSpc>
                <a:spcPct val="110000"/>
              </a:lnSpc>
            </a:pPr>
            <a:r>
              <a:rPr lang="en-US" altLang="zh-CN" sz="2600" b="0" dirty="0" err="1">
                <a:latin typeface="Times New Roman" panose="02020603050405020304" pitchFamily="18" charset="0"/>
                <a:cs typeface="Times New Roman" panose="02020603050405020304" pitchFamily="18" charset="0"/>
              </a:rPr>
              <a:t>response.sendRedirect</a:t>
            </a:r>
            <a:r>
              <a:rPr lang="en-US" altLang="zh-CN" sz="2600" b="0" dirty="0">
                <a:latin typeface="Times New Roman" panose="02020603050405020304" pitchFamily="18" charset="0"/>
                <a:cs typeface="Times New Roman" panose="02020603050405020304" pitchFamily="18" charset="0"/>
              </a:rPr>
              <a:t>(" /</a:t>
            </a:r>
            <a:r>
              <a:rPr lang="zh-CN" altLang="en-US" sz="2600" b="0" dirty="0">
                <a:latin typeface="Times New Roman" panose="02020603050405020304" pitchFamily="18" charset="0"/>
                <a:cs typeface="Times New Roman" panose="02020603050405020304" pitchFamily="18" charset="0"/>
              </a:rPr>
              <a:t>网站的上下文路径</a:t>
            </a:r>
            <a:r>
              <a:rPr lang="en-US" altLang="zh-CN" sz="2600" b="0" dirty="0">
                <a:latin typeface="Times New Roman" panose="02020603050405020304" pitchFamily="18" charset="0"/>
                <a:cs typeface="Times New Roman" panose="02020603050405020304" pitchFamily="18" charset="0"/>
              </a:rPr>
              <a:t>/</a:t>
            </a:r>
            <a:r>
              <a:rPr lang="zh-CN" altLang="en-US" sz="2600" b="0" dirty="0">
                <a:latin typeface="Times New Roman" panose="02020603050405020304" pitchFamily="18" charset="0"/>
                <a:cs typeface="Times New Roman" panose="02020603050405020304" pitchFamily="18" charset="0"/>
              </a:rPr>
              <a:t>资源路径 </a:t>
            </a:r>
            <a:r>
              <a:rPr lang="en-US" altLang="zh-CN" sz="2600" b="0" dirty="0" smtClean="0">
                <a:latin typeface="Times New Roman" panose="02020603050405020304" pitchFamily="18" charset="0"/>
                <a:cs typeface="Times New Roman" panose="02020603050405020304" pitchFamily="18" charset="0"/>
              </a:rPr>
              <a:t>")</a:t>
            </a:r>
          </a:p>
          <a:p>
            <a:pPr algn="ctr">
              <a:lnSpc>
                <a:spcPct val="110000"/>
              </a:lnSpc>
            </a:pPr>
            <a:r>
              <a:rPr lang="en-US" altLang="zh-CN" sz="2600" dirty="0" smtClean="0">
                <a:solidFill>
                  <a:srgbClr val="FF0000"/>
                </a:solidFill>
                <a:latin typeface="Times New Roman" panose="02020603050405020304" pitchFamily="18" charset="0"/>
                <a:cs typeface="Times New Roman" panose="02020603050405020304" pitchFamily="18" charset="0"/>
              </a:rPr>
              <a:t>//</a:t>
            </a:r>
            <a:r>
              <a:rPr lang="zh-CN" altLang="en-US" sz="2600" dirty="0" smtClean="0">
                <a:solidFill>
                  <a:srgbClr val="FF0000"/>
                </a:solidFill>
                <a:latin typeface="Times New Roman" panose="02020603050405020304" pitchFamily="18" charset="0"/>
                <a:cs typeface="Times New Roman" panose="02020603050405020304" pitchFamily="18" charset="0"/>
              </a:rPr>
              <a:t>通过</a:t>
            </a:r>
            <a:r>
              <a:rPr lang="en-US" altLang="zh-CN" sz="2600" dirty="0" err="1" smtClean="0">
                <a:solidFill>
                  <a:srgbClr val="FF0000"/>
                </a:solidFill>
                <a:latin typeface="Times New Roman" panose="02020603050405020304" pitchFamily="18" charset="0"/>
                <a:cs typeface="Times New Roman" panose="02020603050405020304" pitchFamily="18" charset="0"/>
              </a:rPr>
              <a:t>request.getContextPath</a:t>
            </a:r>
            <a:r>
              <a:rPr lang="en-US" altLang="zh-CN" sz="2600" dirty="0" smtClean="0">
                <a:solidFill>
                  <a:srgbClr val="FF0000"/>
                </a:solidFill>
                <a:latin typeface="Times New Roman" panose="02020603050405020304" pitchFamily="18" charset="0"/>
                <a:cs typeface="Times New Roman" panose="02020603050405020304" pitchFamily="18" charset="0"/>
              </a:rPr>
              <a:t>()</a:t>
            </a:r>
            <a:r>
              <a:rPr lang="zh-CN" altLang="en-US" sz="2600" dirty="0" smtClean="0">
                <a:solidFill>
                  <a:srgbClr val="FF0000"/>
                </a:solidFill>
                <a:latin typeface="Times New Roman" panose="02020603050405020304" pitchFamily="18" charset="0"/>
                <a:cs typeface="Times New Roman" panose="02020603050405020304" pitchFamily="18" charset="0"/>
              </a:rPr>
              <a:t>获取当前网站的上下文路径</a:t>
            </a:r>
            <a:endParaRPr lang="en-US" altLang="zh-CN" sz="2600"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2663005" y="873709"/>
            <a:ext cx="3493171"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a:solidFill>
                  <a:schemeClr val="accent3"/>
                </a:solidFill>
                <a:latin typeface="微软雅黑" panose="020B0503020204020204" pitchFamily="34" charset="-122"/>
                <a:ea typeface="微软雅黑" panose="020B0503020204020204" pitchFamily="34" charset="-122"/>
              </a:rPr>
              <a:t>1</a:t>
            </a:r>
            <a:r>
              <a:rPr lang="zh-CN" altLang="en-US" sz="2800" dirty="0" smtClean="0">
                <a:solidFill>
                  <a:schemeClr val="accent3"/>
                </a:solidFill>
                <a:latin typeface="微软雅黑" panose="020B0503020204020204" pitchFamily="34" charset="-122"/>
                <a:ea typeface="微软雅黑" panose="020B0503020204020204" pitchFamily="34" charset="-122"/>
              </a:rPr>
              <a:t>、客户端路径</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0349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zh-CN" altLang="en-US" sz="3600" b="1" dirty="0" smtClean="0">
                <a:latin typeface="黑体" panose="02010609060101010101" pitchFamily="49" charset="-122"/>
                <a:ea typeface="黑体" panose="02010609060101010101" pitchFamily="49" charset="-122"/>
              </a:rPr>
              <a:t>常用路径小结</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384472" y="1628800"/>
            <a:ext cx="8568952" cy="1815882"/>
          </a:xfrm>
          <a:prstGeom prst="rect">
            <a:avLst/>
          </a:prstGeom>
        </p:spPr>
        <p:txBody>
          <a:bodyPr wrap="square">
            <a:spAutoFit/>
          </a:bodyPr>
          <a:lstStyle/>
          <a:p>
            <a:pPr marL="342900" indent="-342900">
              <a:buClr>
                <a:srgbClr val="002060"/>
              </a:buClr>
              <a:buSzPct val="80000"/>
              <a:buFont typeface="Wingdings" panose="05000000000000000000" pitchFamily="2" charset="2"/>
              <a:buChar char="u"/>
            </a:pPr>
            <a:r>
              <a:rPr lang="zh-CN" altLang="en-US" sz="2800" b="0" dirty="0" smtClean="0">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服务器内部使用的地址。</a:t>
            </a:r>
          </a:p>
          <a:p>
            <a:pPr marL="342900" indent="-342900">
              <a:buClr>
                <a:srgbClr val="002060"/>
              </a:buClr>
              <a:buSzPct val="80000"/>
              <a:buFont typeface="Wingdings" panose="05000000000000000000" pitchFamily="2" charset="2"/>
              <a:buChar char="u"/>
            </a:pPr>
            <a:r>
              <a:rPr lang="zh-CN" altLang="en-US" sz="2800" b="0" dirty="0" smtClean="0">
                <a:latin typeface="Times New Roman" panose="02020603050405020304" pitchFamily="18" charset="0"/>
                <a:ea typeface="微软雅黑" panose="020B0503020204020204" pitchFamily="34" charset="-122"/>
                <a:cs typeface="Times New Roman" panose="02020603050405020304" pitchFamily="18" charset="0"/>
              </a:rPr>
              <a:t>由</a:t>
            </a: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服务器解析。</a:t>
            </a:r>
          </a:p>
          <a:p>
            <a:pPr marL="342900" indent="-342900">
              <a:buClr>
                <a:srgbClr val="002060"/>
              </a:buClr>
              <a:buSzPct val="80000"/>
              <a:buFont typeface="Wingdings" panose="05000000000000000000" pitchFamily="2" charset="2"/>
              <a:buChar char="u"/>
            </a:pPr>
            <a:r>
              <a:rPr lang="zh-CN" altLang="en-US" sz="2800" b="0" dirty="0" smtClean="0">
                <a:latin typeface="Times New Roman" panose="02020603050405020304" pitchFamily="18" charset="0"/>
                <a:ea typeface="微软雅黑" panose="020B0503020204020204" pitchFamily="34" charset="-122"/>
                <a:cs typeface="Times New Roman" panose="02020603050405020304" pitchFamily="18" charset="0"/>
              </a:rPr>
              <a:t>使用</a:t>
            </a: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格式： </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资源路径   </a:t>
            </a:r>
          </a:p>
          <a:p>
            <a:pPr>
              <a:buClr>
                <a:srgbClr val="002060"/>
              </a:buClr>
              <a:buSzPct val="80000"/>
            </a:pP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代表当前</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应用： </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http://</a:t>
            </a:r>
            <a:r>
              <a:rPr lang="en-US" altLang="zh-CN" sz="2800" b="0" dirty="0" smtClean="0">
                <a:latin typeface="Times New Roman" panose="02020603050405020304" pitchFamily="18" charset="0"/>
                <a:ea typeface="微软雅黑" panose="020B0503020204020204" pitchFamily="34" charset="-122"/>
                <a:cs typeface="Times New Roman" panose="02020603050405020304" pitchFamily="18" charset="0"/>
              </a:rPr>
              <a:t>localhost:8080/web6</a:t>
            </a:r>
            <a:endPar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p:cNvSpPr/>
          <p:nvPr/>
        </p:nvSpPr>
        <p:spPr>
          <a:xfrm>
            <a:off x="384472" y="3789040"/>
            <a:ext cx="8392193" cy="1820948"/>
          </a:xfrm>
          <a:prstGeom prst="rect">
            <a:avLst/>
          </a:prstGeom>
          <a:ln w="25400">
            <a:solidFill>
              <a:schemeClr val="accent3">
                <a:lumMod val="75000"/>
              </a:schemeClr>
            </a:solidFill>
          </a:ln>
        </p:spPr>
        <p:txBody>
          <a:bodyPr wrap="square">
            <a:spAutoFit/>
          </a:bodyPr>
          <a:lstStyle/>
          <a:p>
            <a:pPr>
              <a:lnSpc>
                <a:spcPct val="110000"/>
              </a:lnSpc>
              <a:buClr>
                <a:srgbClr val="002060"/>
              </a:buClr>
              <a:buSzPct val="80000"/>
            </a:pPr>
            <a:r>
              <a:rPr lang="en-US" altLang="zh-CN" sz="2600" b="0" dirty="0" smtClean="0">
                <a:latin typeface="Times New Roman" panose="02020603050405020304" pitchFamily="18" charset="0"/>
                <a:cs typeface="Times New Roman" panose="02020603050405020304" pitchFamily="18" charset="0"/>
              </a:rPr>
              <a:t>@</a:t>
            </a:r>
            <a:r>
              <a:rPr lang="en-US" altLang="zh-CN" sz="2600" b="0" dirty="0" err="1">
                <a:latin typeface="Times New Roman" panose="02020603050405020304" pitchFamily="18" charset="0"/>
                <a:cs typeface="Times New Roman" panose="02020603050405020304" pitchFamily="18" charset="0"/>
              </a:rPr>
              <a:t>WebServlet</a:t>
            </a:r>
            <a:r>
              <a:rPr lang="en-US" altLang="zh-CN" sz="2600" b="0" dirty="0">
                <a:latin typeface="Times New Roman" panose="02020603050405020304" pitchFamily="18" charset="0"/>
                <a:cs typeface="Times New Roman" panose="02020603050405020304" pitchFamily="18" charset="0"/>
              </a:rPr>
              <a:t>("/</a:t>
            </a:r>
            <a:r>
              <a:rPr lang="zh-CN" altLang="en-US" sz="2600" b="0" dirty="0">
                <a:latin typeface="Times New Roman" panose="02020603050405020304" pitchFamily="18" charset="0"/>
                <a:cs typeface="Times New Roman" panose="02020603050405020304" pitchFamily="18" charset="0"/>
              </a:rPr>
              <a:t>资源路径</a:t>
            </a:r>
            <a:r>
              <a:rPr lang="en-US" altLang="zh-CN" sz="2600" b="0" dirty="0">
                <a:latin typeface="Times New Roman" panose="02020603050405020304" pitchFamily="18" charset="0"/>
                <a:cs typeface="Times New Roman" panose="02020603050405020304" pitchFamily="18" charset="0"/>
              </a:rPr>
              <a:t>")</a:t>
            </a:r>
          </a:p>
          <a:p>
            <a:pPr>
              <a:lnSpc>
                <a:spcPct val="110000"/>
              </a:lnSpc>
              <a:buClr>
                <a:srgbClr val="002060"/>
              </a:buClr>
              <a:buSzPct val="80000"/>
            </a:pPr>
            <a:r>
              <a:rPr lang="zh-CN" altLang="en-US" sz="2600" b="0" dirty="0">
                <a:latin typeface="Times New Roman" panose="02020603050405020304" pitchFamily="18" charset="0"/>
                <a:cs typeface="Times New Roman" panose="02020603050405020304" pitchFamily="18" charset="0"/>
              </a:rPr>
              <a:t>&lt;%@page errorPage= " /资源路径" %&gt;</a:t>
            </a:r>
            <a:endParaRPr lang="en-US" altLang="zh-CN" sz="2600" b="0" dirty="0">
              <a:latin typeface="Times New Roman" panose="02020603050405020304" pitchFamily="18" charset="0"/>
              <a:cs typeface="Times New Roman" panose="02020603050405020304" pitchFamily="18" charset="0"/>
            </a:endParaRPr>
          </a:p>
          <a:p>
            <a:pPr>
              <a:lnSpc>
                <a:spcPct val="110000"/>
              </a:lnSpc>
              <a:buClr>
                <a:srgbClr val="002060"/>
              </a:buClr>
              <a:buSzPct val="80000"/>
            </a:pPr>
            <a:r>
              <a:rPr lang="en-US" altLang="zh-CN" sz="2600" b="0" dirty="0" err="1">
                <a:latin typeface="Times New Roman" panose="02020603050405020304" pitchFamily="18" charset="0"/>
                <a:cs typeface="Times New Roman" panose="02020603050405020304" pitchFamily="18" charset="0"/>
              </a:rPr>
              <a:t>request.getRequestDispatcher</a:t>
            </a:r>
            <a:r>
              <a:rPr lang="en-US" altLang="zh-CN" sz="2600" b="0" dirty="0">
                <a:latin typeface="Times New Roman" panose="02020603050405020304" pitchFamily="18" charset="0"/>
                <a:cs typeface="Times New Roman" panose="02020603050405020304" pitchFamily="18" charset="0"/>
              </a:rPr>
              <a:t>("/</a:t>
            </a:r>
            <a:r>
              <a:rPr lang="zh-CN" altLang="en-US" sz="2600" b="0" dirty="0">
                <a:latin typeface="Times New Roman" panose="02020603050405020304" pitchFamily="18" charset="0"/>
                <a:cs typeface="Times New Roman" panose="02020603050405020304" pitchFamily="18" charset="0"/>
              </a:rPr>
              <a:t>资源路径</a:t>
            </a:r>
            <a:r>
              <a:rPr lang="en-US" altLang="zh-CN" sz="2600" b="0" dirty="0" smtClean="0">
                <a:latin typeface="Times New Roman" panose="02020603050405020304" pitchFamily="18" charset="0"/>
                <a:cs typeface="Times New Roman" panose="02020603050405020304" pitchFamily="18" charset="0"/>
              </a:rPr>
              <a:t>").</a:t>
            </a:r>
          </a:p>
          <a:p>
            <a:pPr>
              <a:lnSpc>
                <a:spcPct val="110000"/>
              </a:lnSpc>
              <a:buClr>
                <a:srgbClr val="002060"/>
              </a:buClr>
              <a:buSzPct val="80000"/>
            </a:pPr>
            <a:r>
              <a:rPr lang="en-US" altLang="zh-CN" sz="2600" b="0" dirty="0">
                <a:latin typeface="Times New Roman" panose="02020603050405020304" pitchFamily="18" charset="0"/>
                <a:cs typeface="Times New Roman" panose="02020603050405020304" pitchFamily="18" charset="0"/>
              </a:rPr>
              <a:t> </a:t>
            </a:r>
            <a:r>
              <a:rPr lang="en-US" altLang="zh-CN" sz="2600" b="0" dirty="0" smtClean="0">
                <a:latin typeface="Times New Roman" panose="02020603050405020304" pitchFamily="18" charset="0"/>
                <a:cs typeface="Times New Roman" panose="02020603050405020304" pitchFamily="18" charset="0"/>
              </a:rPr>
              <a:t>                                                  forward(request</a:t>
            </a:r>
            <a:r>
              <a:rPr lang="en-US" altLang="zh-CN" sz="2600" b="0" dirty="0">
                <a:latin typeface="Times New Roman" panose="02020603050405020304" pitchFamily="18" charset="0"/>
                <a:cs typeface="Times New Roman" panose="02020603050405020304" pitchFamily="18" charset="0"/>
              </a:rPr>
              <a:t>, response</a:t>
            </a:r>
            <a:r>
              <a:rPr lang="en-US" altLang="zh-CN" sz="2600" b="0" dirty="0" smtClean="0">
                <a:latin typeface="Times New Roman" panose="02020603050405020304" pitchFamily="18" charset="0"/>
                <a:cs typeface="Times New Roman" panose="02020603050405020304" pitchFamily="18" charset="0"/>
              </a:rPr>
              <a:t>);</a:t>
            </a:r>
            <a:endParaRPr lang="en-US" altLang="zh-CN" sz="2600" b="0" dirty="0">
              <a:latin typeface="Times New Roman" panose="02020603050405020304" pitchFamily="18" charset="0"/>
              <a:cs typeface="Times New Roman" panose="02020603050405020304" pitchFamily="18" charset="0"/>
            </a:endParaRPr>
          </a:p>
        </p:txBody>
      </p:sp>
      <p:sp>
        <p:nvSpPr>
          <p:cNvPr id="6" name="矩形 5"/>
          <p:cNvSpPr/>
          <p:nvPr/>
        </p:nvSpPr>
        <p:spPr>
          <a:xfrm>
            <a:off x="2663005" y="873709"/>
            <a:ext cx="3493171"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smtClean="0">
                <a:solidFill>
                  <a:schemeClr val="accent3"/>
                </a:solidFill>
                <a:latin typeface="微软雅黑" panose="020B0503020204020204" pitchFamily="34" charset="-122"/>
                <a:ea typeface="微软雅黑" panose="020B0503020204020204" pitchFamily="34" charset="-122"/>
              </a:rPr>
              <a:t>2</a:t>
            </a:r>
            <a:r>
              <a:rPr lang="zh-CN" altLang="en-US" sz="2800" dirty="0" smtClean="0">
                <a:solidFill>
                  <a:schemeClr val="accent3"/>
                </a:solidFill>
                <a:latin typeface="微软雅黑" panose="020B0503020204020204" pitchFamily="34" charset="-122"/>
                <a:ea typeface="微软雅黑" panose="020B0503020204020204" pitchFamily="34" charset="-122"/>
              </a:rPr>
              <a:t>、服务器端路径</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0732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a:t>
            </a:r>
            <a:r>
              <a:rPr lang="en-US" altLang="zh-CN" sz="3600" b="1" dirty="0" smtClean="0">
                <a:latin typeface="黑体" panose="02010609060101010101" pitchFamily="49" charset="-122"/>
                <a:ea typeface="黑体" panose="02010609060101010101" pitchFamily="49" charset="-122"/>
              </a:rPr>
              <a:t>equest</a:t>
            </a:r>
            <a:r>
              <a:rPr lang="zh-CN" altLang="en-US" sz="3600" b="1" dirty="0" smtClean="0">
                <a:latin typeface="黑体" panose="02010609060101010101" pitchFamily="49" charset="-122"/>
                <a:ea typeface="黑体" panose="02010609060101010101" pitchFamily="49" charset="-122"/>
              </a:rPr>
              <a:t>和</a:t>
            </a:r>
            <a:r>
              <a:rPr lang="en-US" altLang="zh-CN" sz="3600" b="1" dirty="0" smtClean="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251520" y="1495325"/>
            <a:ext cx="8868048" cy="5860579"/>
          </a:xfrm>
          <a:prstGeom prst="rect">
            <a:avLst/>
          </a:prstGeom>
        </p:spPr>
        <p:txBody>
          <a:bodyPr wrap="square">
            <a:spAutoFit/>
          </a:bodyPr>
          <a:lstStyle/>
          <a:p>
            <a:pPr>
              <a:spcBef>
                <a:spcPts val="200"/>
              </a:spcBef>
              <a:spcAft>
                <a:spcPts val="100"/>
              </a:spcAft>
            </a:pPr>
            <a:r>
              <a:rPr lang="zh-CN" altLang="en-US" sz="2600" b="0" dirty="0" smtClean="0">
                <a:latin typeface="Times New Roman" panose="02020603050405020304" pitchFamily="18" charset="0"/>
                <a:ea typeface="微软雅黑" panose="020B0503020204020204" pitchFamily="34" charset="-122"/>
              </a:rPr>
              <a:t>       在</a:t>
            </a:r>
            <a:r>
              <a:rPr lang="zh-CN" altLang="en-US" sz="2600" b="0" dirty="0">
                <a:latin typeface="Times New Roman" panose="02020603050405020304" pitchFamily="18" charset="0"/>
                <a:ea typeface="微软雅黑" panose="020B0503020204020204" pitchFamily="34" charset="-122"/>
              </a:rPr>
              <a:t>客户端发出每个</a:t>
            </a:r>
            <a:r>
              <a:rPr lang="en-US" altLang="zh-CN" sz="2600" b="0" dirty="0">
                <a:latin typeface="Times New Roman" panose="02020603050405020304" pitchFamily="18" charset="0"/>
                <a:ea typeface="微软雅黑" panose="020B0503020204020204" pitchFamily="34" charset="-122"/>
              </a:rPr>
              <a:t>HTTP</a:t>
            </a:r>
            <a:r>
              <a:rPr lang="zh-CN" altLang="en-US" sz="2600" b="0" dirty="0">
                <a:latin typeface="Times New Roman" panose="02020603050405020304" pitchFamily="18" charset="0"/>
                <a:ea typeface="微软雅黑" panose="020B0503020204020204" pitchFamily="34" charset="-122"/>
              </a:rPr>
              <a:t>请求时，</a:t>
            </a:r>
            <a:r>
              <a:rPr lang="en-US" altLang="zh-CN" sz="2600" b="0" dirty="0">
                <a:latin typeface="Times New Roman" panose="02020603050405020304" pitchFamily="18" charset="0"/>
                <a:ea typeface="微软雅黑" panose="020B0503020204020204" pitchFamily="34" charset="-122"/>
              </a:rPr>
              <a:t>Web</a:t>
            </a:r>
            <a:r>
              <a:rPr lang="zh-CN" altLang="en-US" sz="2600" b="0" dirty="0">
                <a:latin typeface="Times New Roman" panose="02020603050405020304" pitchFamily="18" charset="0"/>
                <a:ea typeface="微软雅黑" panose="020B0503020204020204" pitchFamily="34" charset="-122"/>
              </a:rPr>
              <a:t>服务器会创建一个</a:t>
            </a:r>
            <a:r>
              <a:rPr lang="en-US" altLang="zh-CN" sz="2600" b="0" dirty="0">
                <a:latin typeface="Times New Roman" panose="02020603050405020304" pitchFamily="18" charset="0"/>
                <a:ea typeface="微软雅黑" panose="020B0503020204020204" pitchFamily="34" charset="-122"/>
              </a:rPr>
              <a:t>request</a:t>
            </a:r>
            <a:r>
              <a:rPr lang="zh-CN" altLang="en-US" sz="2600" b="0" dirty="0">
                <a:latin typeface="Times New Roman" panose="02020603050405020304" pitchFamily="18" charset="0"/>
                <a:ea typeface="微软雅黑" panose="020B0503020204020204" pitchFamily="34" charset="-122"/>
              </a:rPr>
              <a:t>对象，并把请求数据封装到</a:t>
            </a:r>
            <a:r>
              <a:rPr lang="en-US" altLang="zh-CN" sz="2600" b="0" dirty="0">
                <a:latin typeface="Times New Roman" panose="02020603050405020304" pitchFamily="18" charset="0"/>
                <a:ea typeface="微软雅黑" panose="020B0503020204020204" pitchFamily="34" charset="-122"/>
              </a:rPr>
              <a:t>request</a:t>
            </a:r>
            <a:r>
              <a:rPr lang="zh-CN" altLang="en-US" sz="2600" b="0" dirty="0">
                <a:latin typeface="Times New Roman" panose="02020603050405020304" pitchFamily="18" charset="0"/>
                <a:ea typeface="微软雅黑" panose="020B0503020204020204" pitchFamily="34" charset="-122"/>
              </a:rPr>
              <a:t>中</a:t>
            </a:r>
            <a:r>
              <a:rPr lang="zh-CN" altLang="en-US" sz="2600" b="0" dirty="0" smtClean="0">
                <a:latin typeface="Times New Roman" panose="02020603050405020304" pitchFamily="18" charset="0"/>
                <a:ea typeface="微软雅黑" panose="020B0503020204020204" pitchFamily="34" charset="-122"/>
              </a:rPr>
              <a:t>。</a:t>
            </a:r>
            <a:endParaRPr lang="en-US" altLang="zh-CN" sz="2600" b="0" dirty="0">
              <a:latin typeface="Times New Roman" panose="02020603050405020304" pitchFamily="18" charset="0"/>
              <a:ea typeface="微软雅黑" panose="020B0503020204020204" pitchFamily="34" charset="-122"/>
            </a:endParaRPr>
          </a:p>
          <a:p>
            <a:pPr>
              <a:spcBef>
                <a:spcPts val="200"/>
              </a:spcBef>
              <a:spcAft>
                <a:spcPts val="100"/>
              </a:spcAft>
            </a:pPr>
            <a:r>
              <a:rPr lang="en-US" altLang="zh-CN" sz="2600" b="0" dirty="0" smtClean="0">
                <a:latin typeface="Times New Roman" panose="02020603050405020304" pitchFamily="18" charset="0"/>
                <a:ea typeface="微软雅黑" panose="020B0503020204020204" pitchFamily="34" charset="-122"/>
              </a:rPr>
              <a:t>       GET</a:t>
            </a:r>
            <a:r>
              <a:rPr lang="zh-CN" altLang="en-US" sz="2600" b="0" dirty="0">
                <a:latin typeface="Times New Roman" panose="02020603050405020304" pitchFamily="18" charset="0"/>
                <a:ea typeface="微软雅黑" panose="020B0503020204020204" pitchFamily="34" charset="-122"/>
              </a:rPr>
              <a:t>在</a:t>
            </a:r>
            <a:r>
              <a:rPr lang="zh-CN" altLang="en-US" sz="2600" b="0" dirty="0">
                <a:solidFill>
                  <a:srgbClr val="FF0000"/>
                </a:solidFill>
                <a:latin typeface="Times New Roman" panose="02020603050405020304" pitchFamily="18" charset="0"/>
                <a:ea typeface="微软雅黑" panose="020B0503020204020204" pitchFamily="34" charset="-122"/>
              </a:rPr>
              <a:t>请求行</a:t>
            </a:r>
            <a:r>
              <a:rPr lang="zh-CN" altLang="en-US" sz="2600" b="0" dirty="0">
                <a:latin typeface="Times New Roman" panose="02020603050405020304" pitchFamily="18" charset="0"/>
                <a:ea typeface="微软雅黑" panose="020B0503020204020204" pitchFamily="34" charset="-122"/>
              </a:rPr>
              <a:t>中提交数据</a:t>
            </a:r>
            <a:r>
              <a:rPr lang="zh-CN" altLang="en-US" sz="2600" b="0" dirty="0" smtClean="0">
                <a:latin typeface="Times New Roman" panose="02020603050405020304" pitchFamily="18" charset="0"/>
                <a:ea typeface="微软雅黑" panose="020B0503020204020204" pitchFamily="34" charset="-122"/>
              </a:rPr>
              <a:t>，</a:t>
            </a:r>
            <a:r>
              <a:rPr lang="en-US" altLang="zh-CN" sz="2600" b="0" dirty="0" smtClean="0">
                <a:latin typeface="Times New Roman" panose="02020603050405020304" pitchFamily="18" charset="0"/>
                <a:ea typeface="微软雅黑" panose="020B0503020204020204" pitchFamily="34" charset="-122"/>
              </a:rPr>
              <a:t>POST</a:t>
            </a:r>
            <a:r>
              <a:rPr lang="zh-CN" altLang="en-US" sz="2600" b="0" dirty="0">
                <a:latin typeface="Times New Roman" panose="02020603050405020304" pitchFamily="18" charset="0"/>
                <a:ea typeface="微软雅黑" panose="020B0503020204020204" pitchFamily="34" charset="-122"/>
              </a:rPr>
              <a:t>在</a:t>
            </a:r>
            <a:r>
              <a:rPr lang="zh-CN" altLang="en-US" sz="2600" b="0" dirty="0">
                <a:solidFill>
                  <a:srgbClr val="FF0000"/>
                </a:solidFill>
                <a:latin typeface="Times New Roman" panose="02020603050405020304" pitchFamily="18" charset="0"/>
                <a:ea typeface="微软雅黑" panose="020B0503020204020204" pitchFamily="34" charset="-122"/>
              </a:rPr>
              <a:t>请求体</a:t>
            </a:r>
            <a:r>
              <a:rPr lang="zh-CN" altLang="en-US" sz="2600" b="0" dirty="0">
                <a:latin typeface="Times New Roman" panose="02020603050405020304" pitchFamily="18" charset="0"/>
                <a:ea typeface="微软雅黑" panose="020B0503020204020204" pitchFamily="34" charset="-122"/>
              </a:rPr>
              <a:t>中提交</a:t>
            </a:r>
            <a:r>
              <a:rPr lang="zh-CN" altLang="en-US" sz="2600" b="0" dirty="0" smtClean="0">
                <a:latin typeface="Times New Roman" panose="02020603050405020304" pitchFamily="18" charset="0"/>
                <a:ea typeface="微软雅黑" panose="020B0503020204020204" pitchFamily="34" charset="-122"/>
              </a:rPr>
              <a:t>数据。二者发送</a:t>
            </a:r>
            <a:r>
              <a:rPr lang="zh-CN" altLang="en-US" sz="2600" b="0" dirty="0">
                <a:latin typeface="Times New Roman" panose="02020603050405020304" pitchFamily="18" charset="0"/>
                <a:ea typeface="微软雅黑" panose="020B0503020204020204" pitchFamily="34" charset="-122"/>
              </a:rPr>
              <a:t>的请求数据格式完全相同，</a:t>
            </a:r>
            <a:r>
              <a:rPr lang="zh-CN" altLang="en-US" sz="2600" b="0" dirty="0" smtClean="0">
                <a:latin typeface="Times New Roman" panose="02020603050405020304" pitchFamily="18" charset="0"/>
                <a:ea typeface="微软雅黑" panose="020B0503020204020204" pitchFamily="34" charset="-122"/>
              </a:rPr>
              <a:t>都是</a:t>
            </a:r>
            <a:endParaRPr lang="en-US" altLang="zh-CN" sz="2600" b="0" dirty="0" smtClean="0">
              <a:latin typeface="Times New Roman" panose="02020603050405020304" pitchFamily="18" charset="0"/>
              <a:ea typeface="微软雅黑" panose="020B0503020204020204" pitchFamily="34" charset="-122"/>
            </a:endParaRPr>
          </a:p>
          <a:p>
            <a:pPr algn="ctr">
              <a:spcBef>
                <a:spcPts val="200"/>
              </a:spcBef>
              <a:spcAft>
                <a:spcPts val="100"/>
              </a:spcAft>
            </a:pPr>
            <a:r>
              <a:rPr lang="en-US" altLang="zh-CN" sz="2600" b="0" dirty="0">
                <a:latin typeface="Times New Roman" panose="02020603050405020304" pitchFamily="18" charset="0"/>
                <a:ea typeface="微软雅黑" panose="020B0503020204020204" pitchFamily="34" charset="-122"/>
              </a:rPr>
              <a:t> </a:t>
            </a:r>
            <a:r>
              <a:rPr lang="en-US" altLang="zh-CN" sz="2600" b="0" dirty="0" smtClean="0">
                <a:latin typeface="Times New Roman" panose="02020603050405020304" pitchFamily="18" charset="0"/>
                <a:ea typeface="微软雅黑" panose="020B0503020204020204" pitchFamily="34" charset="-122"/>
              </a:rPr>
              <a:t>name=value</a:t>
            </a:r>
            <a:r>
              <a:rPr lang="en-US" altLang="zh-CN" sz="2600" b="0" dirty="0">
                <a:latin typeface="Times New Roman" panose="02020603050405020304" pitchFamily="18" charset="0"/>
                <a:ea typeface="微软雅黑" panose="020B0503020204020204" pitchFamily="34" charset="-122"/>
              </a:rPr>
              <a:t>&amp; name=</a:t>
            </a:r>
            <a:r>
              <a:rPr lang="en-US" altLang="zh-CN" sz="2600" b="0" dirty="0" err="1">
                <a:latin typeface="Times New Roman" panose="02020603050405020304" pitchFamily="18" charset="0"/>
                <a:ea typeface="微软雅黑" panose="020B0503020204020204" pitchFamily="34" charset="-122"/>
              </a:rPr>
              <a:t>value&amp;name</a:t>
            </a:r>
            <a:r>
              <a:rPr lang="en-US" altLang="zh-CN" sz="2600" b="0" dirty="0">
                <a:latin typeface="Times New Roman" panose="02020603050405020304" pitchFamily="18" charset="0"/>
                <a:ea typeface="微软雅黑" panose="020B0503020204020204" pitchFamily="34" charset="-122"/>
              </a:rPr>
              <a:t>=value</a:t>
            </a:r>
          </a:p>
          <a:p>
            <a:pPr>
              <a:spcBef>
                <a:spcPts val="200"/>
              </a:spcBef>
              <a:spcAft>
                <a:spcPts val="100"/>
              </a:spcAft>
            </a:pPr>
            <a:r>
              <a:rPr lang="zh-CN" altLang="en-US" sz="2600" b="0" dirty="0" smtClean="0">
                <a:latin typeface="Times New Roman" panose="02020603050405020304" pitchFamily="18" charset="0"/>
                <a:ea typeface="微软雅黑" panose="020B0503020204020204" pitchFamily="34" charset="-122"/>
              </a:rPr>
              <a:t>例如：</a:t>
            </a:r>
            <a:r>
              <a:rPr lang="en-US" altLang="zh-CN" sz="2600" b="0" dirty="0" smtClean="0">
                <a:latin typeface="Times New Roman" panose="02020603050405020304" pitchFamily="18" charset="0"/>
                <a:ea typeface="微软雅黑" panose="020B0503020204020204" pitchFamily="34" charset="-122"/>
              </a:rPr>
              <a:t>username=</a:t>
            </a:r>
            <a:r>
              <a:rPr lang="en-US" altLang="zh-CN" sz="2600" b="0" dirty="0" err="1" smtClean="0">
                <a:latin typeface="Times New Roman" panose="02020603050405020304" pitchFamily="18" charset="0"/>
                <a:ea typeface="微软雅黑" panose="020B0503020204020204" pitchFamily="34" charset="-122"/>
              </a:rPr>
              <a:t>admin&amp;interest</a:t>
            </a:r>
            <a:r>
              <a:rPr lang="en-US" altLang="zh-CN" sz="2600" b="0" dirty="0" smtClean="0">
                <a:latin typeface="Times New Roman" panose="02020603050405020304" pitchFamily="18" charset="0"/>
                <a:ea typeface="微软雅黑" panose="020B0503020204020204" pitchFamily="34" charset="-122"/>
              </a:rPr>
              <a:t>=</a:t>
            </a:r>
            <a:r>
              <a:rPr lang="en-US" altLang="zh-CN" sz="2600" b="0" dirty="0" err="1" smtClean="0">
                <a:latin typeface="Times New Roman" panose="02020603050405020304" pitchFamily="18" charset="0"/>
                <a:ea typeface="微软雅黑" panose="020B0503020204020204" pitchFamily="34" charset="-122"/>
              </a:rPr>
              <a:t>music&amp;interest</a:t>
            </a:r>
            <a:r>
              <a:rPr lang="en-US" altLang="zh-CN" sz="2600" b="0" dirty="0" smtClean="0">
                <a:latin typeface="Times New Roman" panose="02020603050405020304" pitchFamily="18" charset="0"/>
                <a:ea typeface="微软雅黑" panose="020B0503020204020204" pitchFamily="34" charset="-122"/>
              </a:rPr>
              <a:t>=dance</a:t>
            </a:r>
          </a:p>
          <a:p>
            <a:pPr>
              <a:spcBef>
                <a:spcPts val="200"/>
              </a:spcBef>
              <a:spcAft>
                <a:spcPts val="100"/>
              </a:spcAft>
            </a:pPr>
            <a:endParaRPr lang="en-US" altLang="zh-CN" sz="2600" b="0" dirty="0">
              <a:latin typeface="Times New Roman" panose="02020603050405020304" pitchFamily="18" charset="0"/>
              <a:ea typeface="微软雅黑" panose="020B0503020204020204" pitchFamily="34" charset="-122"/>
            </a:endParaRPr>
          </a:p>
          <a:p>
            <a:pPr eaLnBrk="1" hangingPunct="1"/>
            <a:r>
              <a:rPr lang="zh-CN" altLang="en-US" sz="2600" b="0" dirty="0" smtClean="0">
                <a:latin typeface="Times New Roman" panose="02020603050405020304" pitchFamily="18" charset="0"/>
                <a:ea typeface="微软雅黑" panose="020B0503020204020204" pitchFamily="34" charset="-122"/>
              </a:rPr>
              <a:t>       请求数据的存储结构为</a:t>
            </a:r>
            <a:r>
              <a:rPr lang="en-US" altLang="zh-CN" sz="2600" b="0" dirty="0" smtClean="0">
                <a:solidFill>
                  <a:srgbClr val="FF0000"/>
                </a:solidFill>
                <a:latin typeface="Times New Roman" panose="02020603050405020304" pitchFamily="18" charset="0"/>
                <a:ea typeface="微软雅黑" panose="020B0503020204020204" pitchFamily="34" charset="-122"/>
              </a:rPr>
              <a:t>Map&lt;</a:t>
            </a:r>
            <a:r>
              <a:rPr lang="en-US" altLang="zh-CN" sz="2600" b="0" dirty="0" err="1" smtClean="0">
                <a:solidFill>
                  <a:srgbClr val="FF0000"/>
                </a:solidFill>
                <a:latin typeface="Times New Roman" panose="02020603050405020304" pitchFamily="18" charset="0"/>
                <a:ea typeface="微软雅黑" panose="020B0503020204020204" pitchFamily="34" charset="-122"/>
              </a:rPr>
              <a:t>String,String</a:t>
            </a:r>
            <a:r>
              <a:rPr lang="en-US" altLang="zh-CN" sz="2600" b="0" dirty="0" smtClean="0">
                <a:solidFill>
                  <a:srgbClr val="FF0000"/>
                </a:solidFill>
                <a:latin typeface="Times New Roman" panose="02020603050405020304" pitchFamily="18" charset="0"/>
                <a:ea typeface="微软雅黑" panose="020B0503020204020204" pitchFamily="34" charset="-122"/>
              </a:rPr>
              <a:t>[]&gt;</a:t>
            </a:r>
            <a:r>
              <a:rPr lang="en-US" altLang="zh-CN" sz="2600" b="0" dirty="0" smtClean="0">
                <a:latin typeface="Times New Roman" panose="02020603050405020304" pitchFamily="18" charset="0"/>
                <a:ea typeface="微软雅黑" panose="020B0503020204020204" pitchFamily="34" charset="-122"/>
              </a:rPr>
              <a:t> </a:t>
            </a:r>
            <a:r>
              <a:rPr lang="zh-CN" altLang="en-US" sz="2600" b="0" dirty="0" smtClean="0">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其中，</a:t>
            </a:r>
            <a:r>
              <a:rPr lang="en-US" altLang="zh-CN" sz="2600" b="0" dirty="0">
                <a:latin typeface="Times New Roman" panose="02020603050405020304" pitchFamily="18" charset="0"/>
                <a:ea typeface="微软雅黑" panose="020B0503020204020204" pitchFamily="34" charset="-122"/>
              </a:rPr>
              <a:t>Map</a:t>
            </a:r>
            <a:r>
              <a:rPr lang="zh-CN" altLang="en-US" sz="2600" b="0" dirty="0">
                <a:latin typeface="Times New Roman" panose="02020603050405020304" pitchFamily="18" charset="0"/>
                <a:ea typeface="微软雅黑" panose="020B0503020204020204" pitchFamily="34" charset="-122"/>
              </a:rPr>
              <a:t>的</a:t>
            </a:r>
            <a:r>
              <a:rPr lang="en-US" altLang="zh-CN" sz="2600" b="0" dirty="0">
                <a:latin typeface="Times New Roman" panose="02020603050405020304" pitchFamily="18" charset="0"/>
                <a:ea typeface="微软雅黑" panose="020B0503020204020204" pitchFamily="34" charset="-122"/>
              </a:rPr>
              <a:t>key</a:t>
            </a:r>
            <a:r>
              <a:rPr lang="zh-CN" altLang="en-US" sz="2600" b="0" dirty="0" smtClean="0">
                <a:latin typeface="Times New Roman" panose="02020603050405020304" pitchFamily="18" charset="0"/>
                <a:ea typeface="微软雅黑" panose="020B0503020204020204" pitchFamily="34" charset="-122"/>
              </a:rPr>
              <a:t>对应控件</a:t>
            </a:r>
            <a:r>
              <a:rPr lang="zh-CN" altLang="en-US" sz="2600" b="0" dirty="0">
                <a:latin typeface="Times New Roman" panose="02020603050405020304" pitchFamily="18" charset="0"/>
                <a:ea typeface="微软雅黑" panose="020B0503020204020204" pitchFamily="34" charset="-122"/>
              </a:rPr>
              <a:t>的</a:t>
            </a:r>
            <a:r>
              <a:rPr lang="en-US" altLang="zh-CN" sz="2600" b="0" dirty="0">
                <a:latin typeface="Times New Roman" panose="02020603050405020304" pitchFamily="18" charset="0"/>
                <a:ea typeface="微软雅黑" panose="020B0503020204020204" pitchFamily="34" charset="-122"/>
              </a:rPr>
              <a:t>name</a:t>
            </a:r>
            <a:r>
              <a:rPr lang="zh-CN" altLang="en-US" sz="2600" b="0" dirty="0">
                <a:latin typeface="Times New Roman" panose="02020603050405020304" pitchFamily="18" charset="0"/>
                <a:ea typeface="微软雅黑" panose="020B0503020204020204" pitchFamily="34" charset="-122"/>
              </a:rPr>
              <a:t>属性，</a:t>
            </a:r>
            <a:r>
              <a:rPr lang="en-US" altLang="zh-CN" sz="2600" b="0" dirty="0">
                <a:latin typeface="Times New Roman" panose="02020603050405020304" pitchFamily="18" charset="0"/>
                <a:ea typeface="微软雅黑" panose="020B0503020204020204" pitchFamily="34" charset="-122"/>
              </a:rPr>
              <a:t>Map</a:t>
            </a:r>
            <a:r>
              <a:rPr lang="zh-CN" altLang="en-US" sz="2600" b="0" dirty="0">
                <a:latin typeface="Times New Roman" panose="02020603050405020304" pitchFamily="18" charset="0"/>
                <a:ea typeface="微软雅黑" panose="020B0503020204020204" pitchFamily="34" charset="-122"/>
              </a:rPr>
              <a:t>的</a:t>
            </a:r>
            <a:r>
              <a:rPr lang="en-US" altLang="zh-CN" sz="2600" b="0" dirty="0">
                <a:latin typeface="Times New Roman" panose="02020603050405020304" pitchFamily="18" charset="0"/>
                <a:ea typeface="微软雅黑" panose="020B0503020204020204" pitchFamily="34" charset="-122"/>
              </a:rPr>
              <a:t>value</a:t>
            </a:r>
            <a:r>
              <a:rPr lang="zh-CN" altLang="en-US" sz="2600" b="0" dirty="0" smtClean="0">
                <a:latin typeface="Times New Roman" panose="02020603050405020304" pitchFamily="18" charset="0"/>
                <a:ea typeface="微软雅黑" panose="020B0503020204020204" pitchFamily="34" charset="-122"/>
              </a:rPr>
              <a:t>对应控件</a:t>
            </a:r>
            <a:r>
              <a:rPr lang="zh-CN" altLang="en-US" sz="2600" b="0" dirty="0">
                <a:latin typeface="Times New Roman" panose="02020603050405020304" pitchFamily="18" charset="0"/>
                <a:ea typeface="微软雅黑" panose="020B0503020204020204" pitchFamily="34" charset="-122"/>
              </a:rPr>
              <a:t>的</a:t>
            </a:r>
            <a:r>
              <a:rPr lang="en-US" altLang="zh-CN" sz="2600" b="0" dirty="0">
                <a:latin typeface="Times New Roman" panose="02020603050405020304" pitchFamily="18" charset="0"/>
                <a:ea typeface="微软雅黑" panose="020B0503020204020204" pitchFamily="34" charset="-122"/>
              </a:rPr>
              <a:t>value</a:t>
            </a:r>
            <a:r>
              <a:rPr lang="zh-CN" altLang="en-US" sz="2600" b="0" dirty="0">
                <a:latin typeface="Times New Roman" panose="02020603050405020304" pitchFamily="18" charset="0"/>
                <a:ea typeface="微软雅黑" panose="020B0503020204020204" pitchFamily="34" charset="-122"/>
              </a:rPr>
              <a:t>属性，</a:t>
            </a:r>
            <a:r>
              <a:rPr lang="en-US" altLang="zh-CN" sz="2600" b="0" dirty="0">
                <a:latin typeface="Times New Roman" panose="02020603050405020304" pitchFamily="18" charset="0"/>
                <a:ea typeface="微软雅黑" panose="020B0503020204020204" pitchFamily="34" charset="-122"/>
              </a:rPr>
              <a:t>value</a:t>
            </a:r>
            <a:r>
              <a:rPr lang="zh-CN" altLang="en-US" sz="2600" b="0" dirty="0">
                <a:latin typeface="Times New Roman" panose="02020603050405020304" pitchFamily="18" charset="0"/>
                <a:ea typeface="微软雅黑" panose="020B0503020204020204" pitchFamily="34" charset="-122"/>
              </a:rPr>
              <a:t>是</a:t>
            </a:r>
            <a:r>
              <a:rPr lang="en-US" altLang="zh-CN" sz="2600" b="0" dirty="0">
                <a:latin typeface="Times New Roman" panose="02020603050405020304" pitchFamily="18" charset="0"/>
                <a:ea typeface="微软雅黑" panose="020B0503020204020204" pitchFamily="34" charset="-122"/>
              </a:rPr>
              <a:t>String</a:t>
            </a:r>
            <a:r>
              <a:rPr lang="zh-CN" altLang="en-US" sz="2600" b="0" dirty="0">
                <a:latin typeface="Times New Roman" panose="02020603050405020304" pitchFamily="18" charset="0"/>
                <a:ea typeface="微软雅黑" panose="020B0503020204020204" pitchFamily="34" charset="-122"/>
              </a:rPr>
              <a:t>类型的</a:t>
            </a:r>
            <a:r>
              <a:rPr lang="zh-CN" altLang="en-US" sz="2600" b="0" dirty="0">
                <a:solidFill>
                  <a:srgbClr val="FF0000"/>
                </a:solidFill>
                <a:latin typeface="Times New Roman" panose="02020603050405020304" pitchFamily="18" charset="0"/>
                <a:ea typeface="微软雅黑" panose="020B0503020204020204" pitchFamily="34" charset="-122"/>
              </a:rPr>
              <a:t>一维数组</a:t>
            </a:r>
            <a:r>
              <a:rPr lang="zh-CN" altLang="en-US" sz="2600" b="0" dirty="0" smtClean="0">
                <a:latin typeface="Times New Roman" panose="02020603050405020304" pitchFamily="18" charset="0"/>
                <a:ea typeface="微软雅黑" panose="020B0503020204020204" pitchFamily="34" charset="-122"/>
              </a:rPr>
              <a:t>。</a:t>
            </a:r>
            <a:endParaRPr lang="en-US" altLang="zh-CN" sz="2600" b="0" dirty="0" smtClean="0">
              <a:latin typeface="Times New Roman" panose="02020603050405020304" pitchFamily="18" charset="0"/>
              <a:ea typeface="微软雅黑" panose="020B0503020204020204" pitchFamily="34" charset="-122"/>
            </a:endParaRPr>
          </a:p>
          <a:p>
            <a:pPr eaLnBrk="1" hangingPunct="1"/>
            <a:r>
              <a:rPr lang="en-US" altLang="zh-CN" sz="2600" b="0" dirty="0">
                <a:latin typeface="Times New Roman" panose="02020603050405020304" pitchFamily="18" charset="0"/>
                <a:ea typeface="微软雅黑" panose="020B0503020204020204" pitchFamily="34" charset="-122"/>
              </a:rPr>
              <a:t> </a:t>
            </a:r>
            <a:r>
              <a:rPr lang="en-US" altLang="zh-CN" sz="2600" b="0" dirty="0" smtClean="0">
                <a:latin typeface="Times New Roman" panose="02020603050405020304" pitchFamily="18" charset="0"/>
                <a:ea typeface="微软雅黑" panose="020B0503020204020204" pitchFamily="34" charset="-122"/>
              </a:rPr>
              <a:t>     </a:t>
            </a:r>
            <a:r>
              <a:rPr lang="zh-CN" altLang="en-US" sz="2600" b="0" dirty="0" smtClean="0">
                <a:latin typeface="Times New Roman" panose="02020603050405020304" pitchFamily="18" charset="0"/>
                <a:ea typeface="微软雅黑" panose="020B0503020204020204" pitchFamily="34" charset="-122"/>
              </a:rPr>
              <a:t>大多数</a:t>
            </a:r>
            <a:r>
              <a:rPr lang="zh-CN" altLang="en-US" sz="2600" b="0" dirty="0">
                <a:latin typeface="Times New Roman" panose="02020603050405020304" pitchFamily="18" charset="0"/>
                <a:ea typeface="微软雅黑" panose="020B0503020204020204" pitchFamily="34" charset="-122"/>
              </a:rPr>
              <a:t>情况下，</a:t>
            </a:r>
            <a:r>
              <a:rPr lang="en-US" altLang="zh-CN" sz="2600" b="0" dirty="0">
                <a:latin typeface="Times New Roman" panose="02020603050405020304" pitchFamily="18" charset="0"/>
                <a:ea typeface="微软雅黑" panose="020B0503020204020204" pitchFamily="34" charset="-122"/>
              </a:rPr>
              <a:t>value</a:t>
            </a:r>
            <a:r>
              <a:rPr lang="zh-CN" altLang="en-US" sz="2600" b="0" dirty="0">
                <a:latin typeface="Times New Roman" panose="02020603050405020304" pitchFamily="18" charset="0"/>
                <a:ea typeface="微软雅黑" panose="020B0503020204020204" pitchFamily="34" charset="-122"/>
              </a:rPr>
              <a:t>一维数组中只有一个元素。</a:t>
            </a:r>
            <a:endParaRPr lang="en-US" altLang="zh-CN" sz="2600" b="0" dirty="0">
              <a:latin typeface="Times New Roman" panose="02020603050405020304" pitchFamily="18" charset="0"/>
              <a:ea typeface="微软雅黑" panose="020B0503020204020204" pitchFamily="34" charset="-122"/>
            </a:endParaRPr>
          </a:p>
          <a:p>
            <a:pPr eaLnBrk="1" hangingPunct="1"/>
            <a:endParaRPr lang="en-US" altLang="zh-CN" sz="2600" b="0" dirty="0" smtClean="0">
              <a:latin typeface="Times New Roman" panose="02020603050405020304" pitchFamily="18" charset="0"/>
              <a:ea typeface="微软雅黑" panose="020B0503020204020204" pitchFamily="34" charset="-122"/>
            </a:endParaRPr>
          </a:p>
          <a:p>
            <a:pPr eaLnBrk="1" hangingPunct="1"/>
            <a:endParaRPr lang="en-US" altLang="zh-CN" sz="2600" b="0" dirty="0">
              <a:latin typeface="Times New Roman" panose="02020603050405020304" pitchFamily="18" charset="0"/>
              <a:ea typeface="微软雅黑" panose="020B0503020204020204" pitchFamily="34" charset="-122"/>
            </a:endParaRPr>
          </a:p>
          <a:p>
            <a:pPr eaLnBrk="1" hangingPunct="1"/>
            <a:endParaRPr lang="zh-CN" altLang="en-US" sz="2600" b="0" dirty="0">
              <a:latin typeface="Times New Roman" panose="02020603050405020304" pitchFamily="18" charset="0"/>
              <a:ea typeface="微软雅黑" panose="020B0503020204020204" pitchFamily="34" charset="-122"/>
            </a:endParaRPr>
          </a:p>
        </p:txBody>
      </p:sp>
      <p:sp>
        <p:nvSpPr>
          <p:cNvPr id="5" name="矩形 4"/>
          <p:cNvSpPr/>
          <p:nvPr/>
        </p:nvSpPr>
        <p:spPr>
          <a:xfrm>
            <a:off x="2267744" y="875386"/>
            <a:ext cx="4320480"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smtClean="0">
                <a:solidFill>
                  <a:schemeClr val="accent3"/>
                </a:solidFill>
                <a:latin typeface="微软雅黑" panose="020B0503020204020204" pitchFamily="34" charset="-122"/>
                <a:ea typeface="微软雅黑" panose="020B0503020204020204" pitchFamily="34" charset="-122"/>
              </a:rPr>
              <a:t>1</a:t>
            </a:r>
            <a:r>
              <a:rPr lang="zh-CN" altLang="en-US" sz="2800" dirty="0" smtClean="0">
                <a:solidFill>
                  <a:schemeClr val="accent3"/>
                </a:solidFill>
                <a:latin typeface="微软雅黑" panose="020B0503020204020204" pitchFamily="34" charset="-122"/>
                <a:ea typeface="微软雅黑" panose="020B0503020204020204" pitchFamily="34" charset="-122"/>
              </a:rPr>
              <a:t>、</a:t>
            </a:r>
            <a:r>
              <a:rPr lang="en-US" altLang="zh-CN" sz="2800" dirty="0" smtClean="0">
                <a:solidFill>
                  <a:schemeClr val="accent3"/>
                </a:solidFill>
                <a:latin typeface="微软雅黑" panose="020B0503020204020204" pitchFamily="34" charset="-122"/>
                <a:ea typeface="微软雅黑" panose="020B0503020204020204" pitchFamily="34" charset="-122"/>
              </a:rPr>
              <a:t>request</a:t>
            </a:r>
            <a:r>
              <a:rPr lang="zh-CN" altLang="en-US" sz="2800" dirty="0" smtClean="0">
                <a:solidFill>
                  <a:schemeClr val="accent3"/>
                </a:solidFill>
                <a:latin typeface="微软雅黑" panose="020B0503020204020204" pitchFamily="34" charset="-122"/>
                <a:ea typeface="微软雅黑" panose="020B0503020204020204" pitchFamily="34" charset="-122"/>
              </a:rPr>
              <a:t>的数据格式</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0906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6779816"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smtClean="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79334" y="1488042"/>
            <a:ext cx="9010329" cy="2110834"/>
          </a:xfrm>
          <a:prstGeom prst="rect">
            <a:avLst/>
          </a:prstGeom>
        </p:spPr>
        <p:txBody>
          <a:bodyPr wrap="square">
            <a:spAutoFit/>
          </a:bodyPr>
          <a:lstStyle/>
          <a:p>
            <a:pPr>
              <a:lnSpc>
                <a:spcPct val="105000"/>
              </a:lnSpc>
              <a:spcBef>
                <a:spcPts val="500"/>
              </a:spcBef>
            </a:pPr>
            <a:r>
              <a:rPr lang="zh-CN" altLang="en-US" sz="2600" b="0" dirty="0" smtClean="0">
                <a:latin typeface="微软雅黑" panose="020B0503020204020204" pitchFamily="34" charset="-122"/>
                <a:ea typeface="微软雅黑" panose="020B0503020204020204" pitchFamily="34" charset="-122"/>
              </a:rPr>
              <a:t>       通过</a:t>
            </a:r>
            <a:r>
              <a:rPr lang="en-US" altLang="zh-CN" sz="2600" b="0" dirty="0">
                <a:latin typeface="微软雅黑" panose="020B0503020204020204" pitchFamily="34" charset="-122"/>
                <a:ea typeface="微软雅黑" panose="020B0503020204020204" pitchFamily="34" charset="-122"/>
              </a:rPr>
              <a:t>request</a:t>
            </a:r>
            <a:r>
              <a:rPr lang="zh-CN" altLang="en-US" sz="2600" b="0" dirty="0">
                <a:latin typeface="微软雅黑" panose="020B0503020204020204" pitchFamily="34" charset="-122"/>
                <a:ea typeface="微软雅黑" panose="020B0503020204020204" pitchFamily="34" charset="-122"/>
              </a:rPr>
              <a:t>对象提供</a:t>
            </a:r>
            <a:r>
              <a:rPr lang="zh-CN" altLang="en-US" sz="2600" b="0" dirty="0" smtClean="0">
                <a:latin typeface="微软雅黑" panose="020B0503020204020204" pitchFamily="34" charset="-122"/>
                <a:ea typeface="微软雅黑" panose="020B0503020204020204" pitchFamily="34" charset="-122"/>
              </a:rPr>
              <a:t>的方法，可以</a:t>
            </a:r>
            <a:r>
              <a:rPr lang="zh-CN" altLang="en-US" sz="2600" b="0" dirty="0">
                <a:latin typeface="微软雅黑" panose="020B0503020204020204" pitchFamily="34" charset="-122"/>
                <a:ea typeface="微软雅黑" panose="020B0503020204020204" pitchFamily="34" charset="-122"/>
              </a:rPr>
              <a:t>获取处理客户端</a:t>
            </a:r>
            <a:r>
              <a:rPr lang="zh-CN" altLang="en-US" sz="2600" b="0" dirty="0" smtClean="0">
                <a:latin typeface="微软雅黑" panose="020B0503020204020204" pitchFamily="34" charset="-122"/>
                <a:ea typeface="微软雅黑" panose="020B0503020204020204" pitchFamily="34" charset="-122"/>
              </a:rPr>
              <a:t>浏览器的</a:t>
            </a:r>
            <a:r>
              <a:rPr lang="en-US" altLang="zh-CN" sz="2600" b="0" dirty="0">
                <a:latin typeface="微软雅黑" panose="020B0503020204020204" pitchFamily="34" charset="-122"/>
                <a:ea typeface="微软雅黑" panose="020B0503020204020204" pitchFamily="34" charset="-122"/>
              </a:rPr>
              <a:t>HTTP</a:t>
            </a:r>
            <a:r>
              <a:rPr lang="zh-CN" altLang="en-US" sz="2600" b="0" dirty="0">
                <a:latin typeface="微软雅黑" panose="020B0503020204020204" pitchFamily="34" charset="-122"/>
                <a:ea typeface="微软雅黑" panose="020B0503020204020204" pitchFamily="34" charset="-122"/>
              </a:rPr>
              <a:t>请求中的各项</a:t>
            </a:r>
            <a:r>
              <a:rPr lang="zh-CN" altLang="en-US" sz="2600" b="0" dirty="0" smtClean="0">
                <a:latin typeface="微软雅黑" panose="020B0503020204020204" pitchFamily="34" charset="-122"/>
                <a:ea typeface="微软雅黑" panose="020B0503020204020204" pitchFamily="34" charset="-122"/>
              </a:rPr>
              <a:t>参数，包括</a:t>
            </a:r>
            <a:r>
              <a:rPr lang="zh-CN" altLang="en-US" sz="2600" b="0" dirty="0">
                <a:latin typeface="微软雅黑" panose="020B0503020204020204" pitchFamily="34" charset="-122"/>
                <a:ea typeface="微软雅黑" panose="020B0503020204020204" pitchFamily="34" charset="-122"/>
              </a:rPr>
              <a:t>：</a:t>
            </a:r>
            <a:r>
              <a:rPr lang="zh-CN" altLang="en-US" sz="2600" dirty="0">
                <a:solidFill>
                  <a:srgbClr val="FF0000"/>
                </a:solidFill>
                <a:latin typeface="微软雅黑" panose="020B0503020204020204" pitchFamily="34" charset="-122"/>
                <a:ea typeface="微软雅黑" panose="020B0503020204020204" pitchFamily="34" charset="-122"/>
              </a:rPr>
              <a:t>请求参数</a:t>
            </a:r>
            <a:r>
              <a:rPr lang="zh-CN" altLang="en-US" sz="2600" b="0" dirty="0">
                <a:latin typeface="微软雅黑" panose="020B0503020204020204" pitchFamily="34" charset="-122"/>
                <a:ea typeface="微软雅黑" panose="020B0503020204020204" pitchFamily="34" charset="-122"/>
              </a:rPr>
              <a:t>、请求方式、系统信息、</a:t>
            </a:r>
            <a:r>
              <a:rPr lang="en-US" altLang="zh-CN" sz="2600" b="0" dirty="0">
                <a:latin typeface="微软雅黑" panose="020B0503020204020204" pitchFamily="34" charset="-122"/>
                <a:ea typeface="微软雅黑" panose="020B0503020204020204" pitchFamily="34" charset="-122"/>
              </a:rPr>
              <a:t>HTTP</a:t>
            </a:r>
            <a:r>
              <a:rPr lang="zh-CN" altLang="en-US" sz="2600" b="0" dirty="0">
                <a:latin typeface="微软雅黑" panose="020B0503020204020204" pitchFamily="34" charset="-122"/>
                <a:ea typeface="微软雅黑" panose="020B0503020204020204" pitchFamily="34" charset="-122"/>
              </a:rPr>
              <a:t>头</a:t>
            </a:r>
            <a:r>
              <a:rPr lang="zh-CN" altLang="en-US" sz="2600" b="0" dirty="0" smtClean="0">
                <a:latin typeface="微软雅黑" panose="020B0503020204020204" pitchFamily="34" charset="-122"/>
                <a:ea typeface="微软雅黑" panose="020B0503020204020204" pitchFamily="34" charset="-122"/>
              </a:rPr>
              <a:t>信息等。</a:t>
            </a:r>
            <a:endParaRPr lang="en-US" altLang="zh-CN" sz="2600" b="0" dirty="0" smtClean="0">
              <a:latin typeface="微软雅黑" panose="020B0503020204020204" pitchFamily="34" charset="-122"/>
              <a:ea typeface="微软雅黑" panose="020B0503020204020204" pitchFamily="34" charset="-122"/>
            </a:endParaRPr>
          </a:p>
          <a:p>
            <a:pPr>
              <a:lnSpc>
                <a:spcPct val="105000"/>
              </a:lnSpc>
              <a:spcBef>
                <a:spcPts val="500"/>
              </a:spcBef>
            </a:pPr>
            <a:endParaRPr lang="en-US" altLang="zh-CN" sz="2200" b="0" dirty="0">
              <a:latin typeface="微软雅黑" panose="020B0503020204020204" pitchFamily="34" charset="-122"/>
              <a:ea typeface="微软雅黑" panose="020B0503020204020204" pitchFamily="34" charset="-122"/>
            </a:endParaRPr>
          </a:p>
          <a:p>
            <a:pPr eaLnBrk="1" hangingPunct="1"/>
            <a:endParaRPr lang="zh-CN" altLang="en-US" sz="2200" dirty="0">
              <a:latin typeface="Times New Roman" panose="02020603050405020304" pitchFamily="18" charset="0"/>
            </a:endParaRPr>
          </a:p>
        </p:txBody>
      </p:sp>
      <p:sp>
        <p:nvSpPr>
          <p:cNvPr id="3" name="矩形 2"/>
          <p:cNvSpPr/>
          <p:nvPr/>
        </p:nvSpPr>
        <p:spPr>
          <a:xfrm>
            <a:off x="395536" y="2780928"/>
            <a:ext cx="8377926" cy="3293209"/>
          </a:xfrm>
          <a:prstGeom prst="rect">
            <a:avLst/>
          </a:prstGeom>
        </p:spPr>
        <p:txBody>
          <a:bodyPr wrap="square">
            <a:spAutoFit/>
          </a:bodyPr>
          <a:lstStyle/>
          <a:p>
            <a:pPr>
              <a:spcBef>
                <a:spcPts val="0"/>
              </a:spcBef>
            </a:pP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1</a:t>
            </a: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String </a:t>
            </a:r>
            <a:r>
              <a:rPr lang="en-US" altLang="zh-CN" sz="2600" dirty="0" err="1">
                <a:solidFill>
                  <a:srgbClr val="0070C0"/>
                </a:solidFill>
                <a:latin typeface="Times New Roman" panose="02020603050405020304" pitchFamily="18" charset="0"/>
                <a:ea typeface="微软雅黑" panose="020B0503020204020204" pitchFamily="34" charset="-122"/>
              </a:rPr>
              <a:t>getContextPath</a:t>
            </a:r>
            <a:r>
              <a:rPr lang="en-US" altLang="zh-CN" sz="2600" dirty="0">
                <a:solidFill>
                  <a:srgbClr val="0070C0"/>
                </a:solidFill>
                <a:latin typeface="Times New Roman" panose="02020603050405020304" pitchFamily="18" charset="0"/>
                <a:ea typeface="微软雅黑" panose="020B0503020204020204" pitchFamily="34" charset="-122"/>
              </a:rPr>
              <a:t>()</a:t>
            </a:r>
            <a:r>
              <a:rPr lang="zh-CN" altLang="en-US" sz="2600" dirty="0">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获取当前</a:t>
            </a:r>
            <a:r>
              <a:rPr lang="en-US" altLang="zh-CN" sz="2600" b="0" dirty="0">
                <a:latin typeface="Times New Roman" panose="02020603050405020304" pitchFamily="18" charset="0"/>
                <a:ea typeface="微软雅黑" panose="020B0503020204020204" pitchFamily="34" charset="-122"/>
              </a:rPr>
              <a:t>web</a:t>
            </a:r>
            <a:r>
              <a:rPr lang="zh-CN" altLang="en-US" sz="2600" b="0" dirty="0">
                <a:latin typeface="Times New Roman" panose="02020603050405020304" pitchFamily="18" charset="0"/>
                <a:ea typeface="微软雅黑" panose="020B0503020204020204" pitchFamily="34" charset="-122"/>
              </a:rPr>
              <a:t>应用的上下文路径，比如</a:t>
            </a:r>
            <a:r>
              <a:rPr lang="en-US" altLang="zh-CN" sz="2600" b="0" dirty="0">
                <a:latin typeface="Times New Roman" panose="02020603050405020304" pitchFamily="18" charset="0"/>
                <a:ea typeface="微软雅黑" panose="020B0503020204020204" pitchFamily="34" charset="-122"/>
              </a:rPr>
              <a:t>/</a:t>
            </a:r>
            <a:r>
              <a:rPr lang="en-US" altLang="zh-CN" sz="2600" b="0" dirty="0" smtClean="0">
                <a:latin typeface="Times New Roman" panose="02020603050405020304" pitchFamily="18" charset="0"/>
                <a:ea typeface="微软雅黑" panose="020B0503020204020204" pitchFamily="34" charset="-122"/>
              </a:rPr>
              <a:t>web7</a:t>
            </a:r>
            <a:endParaRPr lang="en-US" altLang="zh-CN" sz="2600" b="0" dirty="0">
              <a:latin typeface="Times New Roman" panose="02020603050405020304" pitchFamily="18" charset="0"/>
              <a:ea typeface="微软雅黑" panose="020B0503020204020204" pitchFamily="34" charset="-122"/>
            </a:endParaRPr>
          </a:p>
          <a:p>
            <a:pPr>
              <a:spcBef>
                <a:spcPts val="0"/>
              </a:spcBef>
            </a:pP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2</a:t>
            </a: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String </a:t>
            </a:r>
            <a:r>
              <a:rPr lang="en-US" altLang="zh-CN" sz="2600" dirty="0" err="1">
                <a:solidFill>
                  <a:srgbClr val="0070C0"/>
                </a:solidFill>
                <a:latin typeface="Times New Roman" panose="02020603050405020304" pitchFamily="18" charset="0"/>
                <a:ea typeface="微软雅黑" panose="020B0503020204020204" pitchFamily="34" charset="-122"/>
              </a:rPr>
              <a:t>getMethod</a:t>
            </a:r>
            <a:r>
              <a:rPr lang="en-US" altLang="zh-CN" sz="2600" dirty="0">
                <a:solidFill>
                  <a:srgbClr val="0070C0"/>
                </a:solidFill>
                <a:latin typeface="Times New Roman" panose="02020603050405020304" pitchFamily="18" charset="0"/>
                <a:ea typeface="微软雅黑" panose="020B0503020204020204" pitchFamily="34" charset="-122"/>
              </a:rPr>
              <a:t>()</a:t>
            </a:r>
            <a:r>
              <a:rPr lang="zh-CN" altLang="en-US" sz="2600" dirty="0">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返回客户端请求方式，一般是</a:t>
            </a:r>
            <a:r>
              <a:rPr lang="en-US" altLang="zh-CN" sz="2600" b="0" dirty="0">
                <a:latin typeface="Times New Roman" panose="02020603050405020304" pitchFamily="18" charset="0"/>
                <a:ea typeface="微软雅黑" panose="020B0503020204020204" pitchFamily="34" charset="-122"/>
              </a:rPr>
              <a:t>GET/POST</a:t>
            </a:r>
          </a:p>
          <a:p>
            <a:pPr>
              <a:spcBef>
                <a:spcPts val="0"/>
              </a:spcBef>
            </a:pP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3</a:t>
            </a: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String[] </a:t>
            </a:r>
            <a:r>
              <a:rPr lang="en-US" altLang="zh-CN" sz="2600" dirty="0" err="1">
                <a:solidFill>
                  <a:srgbClr val="0070C0"/>
                </a:solidFill>
                <a:latin typeface="Times New Roman" panose="02020603050405020304" pitchFamily="18" charset="0"/>
                <a:ea typeface="微软雅黑" panose="020B0503020204020204" pitchFamily="34" charset="-122"/>
              </a:rPr>
              <a:t>getParameterValues</a:t>
            </a:r>
            <a:r>
              <a:rPr lang="en-US" altLang="zh-CN" sz="2600" dirty="0">
                <a:solidFill>
                  <a:srgbClr val="0070C0"/>
                </a:solidFill>
                <a:latin typeface="Times New Roman" panose="02020603050405020304" pitchFamily="18" charset="0"/>
                <a:ea typeface="微软雅黑" panose="020B0503020204020204" pitchFamily="34" charset="-122"/>
              </a:rPr>
              <a:t>(String key) </a:t>
            </a:r>
            <a:r>
              <a:rPr lang="zh-CN" altLang="en-US" sz="2600" dirty="0">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通过</a:t>
            </a:r>
            <a:r>
              <a:rPr lang="en-US" altLang="zh-CN" sz="2600" b="0" dirty="0">
                <a:latin typeface="Times New Roman" panose="02020603050405020304" pitchFamily="18" charset="0"/>
                <a:ea typeface="微软雅黑" panose="020B0503020204020204" pitchFamily="34" charset="-122"/>
              </a:rPr>
              <a:t>key</a:t>
            </a:r>
            <a:r>
              <a:rPr lang="zh-CN" altLang="en-US" sz="2600" b="0" dirty="0">
                <a:latin typeface="Times New Roman" panose="02020603050405020304" pitchFamily="18" charset="0"/>
                <a:ea typeface="微软雅黑" panose="020B0503020204020204" pitchFamily="34" charset="-122"/>
              </a:rPr>
              <a:t>获取</a:t>
            </a:r>
            <a:r>
              <a:rPr lang="en-US" altLang="zh-CN" sz="2600" b="0" dirty="0">
                <a:latin typeface="Times New Roman" panose="02020603050405020304" pitchFamily="18" charset="0"/>
                <a:ea typeface="微软雅黑" panose="020B0503020204020204" pitchFamily="34" charset="-122"/>
              </a:rPr>
              <a:t>value</a:t>
            </a:r>
            <a:endParaRPr lang="en-US" altLang="zh-CN" sz="2600" dirty="0">
              <a:latin typeface="Times New Roman" panose="02020603050405020304" pitchFamily="18" charset="0"/>
              <a:ea typeface="微软雅黑" panose="020B0503020204020204" pitchFamily="34" charset="-122"/>
            </a:endParaRPr>
          </a:p>
          <a:p>
            <a:pPr>
              <a:spcBef>
                <a:spcPts val="0"/>
              </a:spcBef>
            </a:pP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4</a:t>
            </a: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String </a:t>
            </a:r>
            <a:r>
              <a:rPr lang="en-US" altLang="zh-CN" sz="2600" dirty="0" err="1">
                <a:solidFill>
                  <a:srgbClr val="0070C0"/>
                </a:solidFill>
                <a:latin typeface="Times New Roman" panose="02020603050405020304" pitchFamily="18" charset="0"/>
                <a:ea typeface="微软雅黑" panose="020B0503020204020204" pitchFamily="34" charset="-122"/>
              </a:rPr>
              <a:t>getParameter</a:t>
            </a:r>
            <a:r>
              <a:rPr lang="en-US" altLang="zh-CN" sz="2600" dirty="0">
                <a:solidFill>
                  <a:srgbClr val="0070C0"/>
                </a:solidFill>
                <a:latin typeface="Times New Roman" panose="02020603050405020304" pitchFamily="18" charset="0"/>
                <a:ea typeface="微软雅黑" panose="020B0503020204020204" pitchFamily="34" charset="-122"/>
              </a:rPr>
              <a:t>(String key) </a:t>
            </a:r>
            <a:r>
              <a:rPr lang="zh-CN" altLang="en-US" sz="2600" dirty="0">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通过</a:t>
            </a:r>
            <a:r>
              <a:rPr lang="en-US" altLang="zh-CN" sz="2600" b="0" dirty="0">
                <a:latin typeface="Times New Roman" panose="02020603050405020304" pitchFamily="18" charset="0"/>
                <a:ea typeface="微软雅黑" panose="020B0503020204020204" pitchFamily="34" charset="-122"/>
              </a:rPr>
              <a:t>key</a:t>
            </a:r>
            <a:r>
              <a:rPr lang="zh-CN" altLang="en-US" sz="2600" b="0" dirty="0">
                <a:latin typeface="Times New Roman" panose="02020603050405020304" pitchFamily="18" charset="0"/>
                <a:ea typeface="微软雅黑" panose="020B0503020204020204" pitchFamily="34" charset="-122"/>
              </a:rPr>
              <a:t>获取</a:t>
            </a:r>
            <a:r>
              <a:rPr lang="en-US" altLang="zh-CN" sz="2600" b="0" dirty="0">
                <a:latin typeface="Times New Roman" panose="02020603050405020304" pitchFamily="18" charset="0"/>
                <a:ea typeface="微软雅黑" panose="020B0503020204020204" pitchFamily="34" charset="-122"/>
              </a:rPr>
              <a:t>value</a:t>
            </a:r>
            <a:r>
              <a:rPr lang="zh-CN" altLang="en-US" sz="2600" b="0" dirty="0">
                <a:latin typeface="Times New Roman" panose="02020603050405020304" pitchFamily="18" charset="0"/>
                <a:ea typeface="微软雅黑" panose="020B0503020204020204" pitchFamily="34" charset="-122"/>
              </a:rPr>
              <a:t>一维数组中的首元素。</a:t>
            </a:r>
            <a:endParaRPr lang="en-US" altLang="zh-CN" sz="2600" b="0" dirty="0">
              <a:latin typeface="Times New Roman" panose="02020603050405020304" pitchFamily="18" charset="0"/>
              <a:ea typeface="微软雅黑" panose="020B0503020204020204" pitchFamily="34" charset="-122"/>
            </a:endParaRPr>
          </a:p>
        </p:txBody>
      </p:sp>
      <p:sp>
        <p:nvSpPr>
          <p:cNvPr id="7" name="矩形 6"/>
          <p:cNvSpPr/>
          <p:nvPr/>
        </p:nvSpPr>
        <p:spPr>
          <a:xfrm>
            <a:off x="2267744" y="878644"/>
            <a:ext cx="4176464"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a:solidFill>
                  <a:schemeClr val="accent3"/>
                </a:solidFill>
                <a:latin typeface="微软雅黑" panose="020B0503020204020204" pitchFamily="34" charset="-122"/>
                <a:ea typeface="微软雅黑" panose="020B0503020204020204" pitchFamily="34" charset="-122"/>
              </a:rPr>
              <a:t>2</a:t>
            </a:r>
            <a:r>
              <a:rPr lang="zh-CN" altLang="en-US" sz="2800" dirty="0" smtClean="0">
                <a:solidFill>
                  <a:schemeClr val="accent3"/>
                </a:solidFill>
                <a:latin typeface="微软雅黑" panose="020B0503020204020204" pitchFamily="34" charset="-122"/>
                <a:ea typeface="微软雅黑" panose="020B0503020204020204" pitchFamily="34" charset="-122"/>
              </a:rPr>
              <a:t>、</a:t>
            </a:r>
            <a:r>
              <a:rPr lang="en-US" altLang="zh-CN" sz="2800" dirty="0" smtClean="0">
                <a:solidFill>
                  <a:schemeClr val="accent3"/>
                </a:solidFill>
                <a:latin typeface="微软雅黑" panose="020B0503020204020204" pitchFamily="34" charset="-122"/>
                <a:ea typeface="微软雅黑" panose="020B0503020204020204" pitchFamily="34" charset="-122"/>
              </a:rPr>
              <a:t>request</a:t>
            </a:r>
            <a:r>
              <a:rPr lang="zh-CN" altLang="en-US" sz="2800" dirty="0" smtClean="0">
                <a:solidFill>
                  <a:schemeClr val="accent3"/>
                </a:solidFill>
                <a:latin typeface="微软雅黑" panose="020B0503020204020204" pitchFamily="34" charset="-122"/>
                <a:ea typeface="微软雅黑" panose="020B0503020204020204" pitchFamily="34" charset="-122"/>
              </a:rPr>
              <a:t>常用方法</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2113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496" y="908720"/>
            <a:ext cx="9289032" cy="3293209"/>
          </a:xfrm>
          <a:prstGeom prst="rect">
            <a:avLst/>
          </a:prstGeom>
        </p:spPr>
        <p:txBody>
          <a:bodyPr wrap="square">
            <a:spAutoFit/>
          </a:bodyPr>
          <a:lstStyle/>
          <a:p>
            <a:pPr>
              <a:spcBef>
                <a:spcPts val="0"/>
              </a:spcBef>
            </a:pP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5</a:t>
            </a: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void </a:t>
            </a:r>
            <a:r>
              <a:rPr lang="en-US" altLang="zh-CN" sz="2600" dirty="0" err="1">
                <a:solidFill>
                  <a:srgbClr val="0070C0"/>
                </a:solidFill>
                <a:latin typeface="Times New Roman" panose="02020603050405020304" pitchFamily="18" charset="0"/>
                <a:ea typeface="微软雅黑" panose="020B0503020204020204" pitchFamily="34" charset="-122"/>
              </a:rPr>
              <a:t>setCharacterEncoding</a:t>
            </a:r>
            <a:r>
              <a:rPr lang="en-US" altLang="zh-CN" sz="2600" dirty="0">
                <a:solidFill>
                  <a:srgbClr val="0070C0"/>
                </a:solidFill>
                <a:latin typeface="Times New Roman" panose="02020603050405020304" pitchFamily="18" charset="0"/>
                <a:ea typeface="微软雅黑" panose="020B0503020204020204" pitchFamily="34" charset="-122"/>
              </a:rPr>
              <a:t>(String charset)</a:t>
            </a:r>
            <a:r>
              <a:rPr lang="zh-CN" altLang="en-US" sz="2600" dirty="0" smtClean="0">
                <a:latin typeface="Times New Roman" panose="02020603050405020304" pitchFamily="18" charset="0"/>
                <a:ea typeface="微软雅黑" panose="020B0503020204020204" pitchFamily="34" charset="-122"/>
              </a:rPr>
              <a:t>：</a:t>
            </a:r>
            <a:endParaRPr lang="en-US" altLang="zh-CN" sz="2600" dirty="0" smtClean="0">
              <a:latin typeface="Times New Roman" panose="02020603050405020304" pitchFamily="18" charset="0"/>
              <a:ea typeface="微软雅黑" panose="020B0503020204020204" pitchFamily="34" charset="-122"/>
            </a:endParaRPr>
          </a:p>
          <a:p>
            <a:pPr>
              <a:spcBef>
                <a:spcPts val="0"/>
              </a:spcBef>
            </a:pPr>
            <a:r>
              <a:rPr lang="en-US" altLang="zh-CN" sz="2600" b="0" dirty="0">
                <a:latin typeface="Times New Roman" panose="02020603050405020304" pitchFamily="18" charset="0"/>
                <a:ea typeface="微软雅黑" panose="020B0503020204020204" pitchFamily="34" charset="-122"/>
              </a:rPr>
              <a:t> </a:t>
            </a:r>
            <a:r>
              <a:rPr lang="en-US" altLang="zh-CN" sz="2600" b="0" dirty="0" smtClean="0">
                <a:latin typeface="Times New Roman" panose="02020603050405020304" pitchFamily="18" charset="0"/>
                <a:ea typeface="微软雅黑" panose="020B0503020204020204" pitchFamily="34" charset="-122"/>
              </a:rPr>
              <a:t>      </a:t>
            </a:r>
            <a:r>
              <a:rPr lang="zh-CN" altLang="en-US" sz="2600" b="0" dirty="0" smtClean="0">
                <a:latin typeface="Times New Roman" panose="02020603050405020304" pitchFamily="18" charset="0"/>
                <a:ea typeface="微软雅黑" panose="020B0503020204020204" pitchFamily="34" charset="-122"/>
              </a:rPr>
              <a:t>设置服务器对</a:t>
            </a:r>
            <a:r>
              <a:rPr lang="zh-CN" altLang="en-US" sz="2600" dirty="0" smtClean="0">
                <a:solidFill>
                  <a:srgbClr val="FF0000"/>
                </a:solidFill>
                <a:latin typeface="Times New Roman" panose="02020603050405020304" pitchFamily="18" charset="0"/>
                <a:ea typeface="微软雅黑" panose="020B0503020204020204" pitchFamily="34" charset="-122"/>
              </a:rPr>
              <a:t>请求</a:t>
            </a:r>
            <a:r>
              <a:rPr lang="zh-CN" altLang="en-US" sz="2600" dirty="0">
                <a:solidFill>
                  <a:srgbClr val="FF0000"/>
                </a:solidFill>
                <a:latin typeface="Times New Roman" panose="02020603050405020304" pitchFamily="18" charset="0"/>
                <a:ea typeface="微软雅黑" panose="020B0503020204020204" pitchFamily="34" charset="-122"/>
              </a:rPr>
              <a:t>体</a:t>
            </a:r>
            <a:r>
              <a:rPr lang="zh-CN" altLang="en-US" sz="2600" b="0" dirty="0">
                <a:latin typeface="Times New Roman" panose="02020603050405020304" pitchFamily="18" charset="0"/>
                <a:ea typeface="微软雅黑" panose="020B0503020204020204" pitchFamily="34" charset="-122"/>
              </a:rPr>
              <a:t>中</a:t>
            </a:r>
            <a:r>
              <a:rPr lang="zh-CN" altLang="en-US" sz="2600" b="0" dirty="0" smtClean="0">
                <a:latin typeface="Times New Roman" panose="02020603050405020304" pitchFamily="18" charset="0"/>
                <a:ea typeface="微软雅黑" panose="020B0503020204020204" pitchFamily="34" charset="-122"/>
              </a:rPr>
              <a:t>数据进行重新编码（解码）使用的字符集，</a:t>
            </a:r>
            <a:r>
              <a:rPr lang="zh-CN" altLang="en-US" sz="2600" b="0" dirty="0">
                <a:latin typeface="Times New Roman" panose="02020603050405020304" pitchFamily="18" charset="0"/>
                <a:ea typeface="微软雅黑" panose="020B0503020204020204" pitchFamily="34" charset="-122"/>
              </a:rPr>
              <a:t>不</a:t>
            </a:r>
            <a:r>
              <a:rPr lang="zh-CN" altLang="en-US" sz="2600" b="0" dirty="0" smtClean="0">
                <a:latin typeface="Times New Roman" panose="02020603050405020304" pitchFamily="18" charset="0"/>
                <a:ea typeface="微软雅黑" panose="020B0503020204020204" pitchFamily="34" charset="-122"/>
              </a:rPr>
              <a:t>指定则为</a:t>
            </a:r>
            <a:r>
              <a:rPr lang="en-US" altLang="zh-CN" sz="2600" b="0" dirty="0" smtClean="0">
                <a:latin typeface="Times New Roman" panose="02020603050405020304" pitchFamily="18" charset="0"/>
                <a:ea typeface="微软雅黑" panose="020B0503020204020204" pitchFamily="34" charset="-122"/>
              </a:rPr>
              <a:t>iso-8859-1</a:t>
            </a:r>
            <a:r>
              <a:rPr lang="zh-CN" altLang="en-US" sz="2600" b="0" dirty="0">
                <a:latin typeface="Times New Roman" panose="02020603050405020304" pitchFamily="18" charset="0"/>
                <a:ea typeface="微软雅黑" panose="020B0503020204020204" pitchFamily="34" charset="-122"/>
              </a:rPr>
              <a:t>。</a:t>
            </a:r>
            <a:endParaRPr lang="en-US" altLang="zh-CN" sz="2600" b="0" dirty="0">
              <a:latin typeface="Times New Roman" panose="02020603050405020304" pitchFamily="18" charset="0"/>
              <a:ea typeface="微软雅黑" panose="020B0503020204020204" pitchFamily="34" charset="-122"/>
            </a:endParaRPr>
          </a:p>
          <a:p>
            <a:pPr>
              <a:spcBef>
                <a:spcPts val="0"/>
              </a:spcBef>
            </a:pPr>
            <a:r>
              <a:rPr lang="en-US" altLang="zh-CN" sz="2600" b="0" dirty="0">
                <a:latin typeface="Times New Roman" panose="02020603050405020304" pitchFamily="18" charset="0"/>
                <a:ea typeface="微软雅黑" panose="020B0503020204020204" pitchFamily="34" charset="-122"/>
              </a:rPr>
              <a:t>       </a:t>
            </a:r>
            <a:r>
              <a:rPr lang="zh-CN" altLang="en-US" sz="2600" b="0" dirty="0" smtClean="0">
                <a:latin typeface="Times New Roman" panose="02020603050405020304" pitchFamily="18" charset="0"/>
                <a:ea typeface="微软雅黑" panose="020B0503020204020204" pitchFamily="34" charset="-122"/>
              </a:rPr>
              <a:t>通常</a:t>
            </a:r>
            <a:r>
              <a:rPr lang="zh-CN" altLang="en-US" sz="2600" b="0" dirty="0">
                <a:latin typeface="Times New Roman" panose="02020603050405020304" pitchFamily="18" charset="0"/>
                <a:ea typeface="微软雅黑" panose="020B0503020204020204" pitchFamily="34" charset="-122"/>
              </a:rPr>
              <a:t>设置为</a:t>
            </a:r>
            <a:r>
              <a:rPr lang="en-US" altLang="zh-CN" sz="2600" b="0" dirty="0" err="1">
                <a:latin typeface="Times New Roman" panose="02020603050405020304" pitchFamily="18" charset="0"/>
                <a:ea typeface="微软雅黑" panose="020B0503020204020204" pitchFamily="34" charset="-122"/>
              </a:rPr>
              <a:t>setCharacterEncoding</a:t>
            </a:r>
            <a:r>
              <a:rPr lang="en-US" altLang="zh-CN" sz="2600" b="0" dirty="0">
                <a:latin typeface="Times New Roman" panose="02020603050405020304" pitchFamily="18" charset="0"/>
                <a:ea typeface="微软雅黑" panose="020B0503020204020204" pitchFamily="34" charset="-122"/>
              </a:rPr>
              <a:t>(“utf-8”)</a:t>
            </a:r>
            <a:r>
              <a:rPr lang="zh-CN" altLang="en-US" sz="2600" b="0" dirty="0" smtClean="0">
                <a:latin typeface="Times New Roman" panose="02020603050405020304" pitchFamily="18" charset="0"/>
                <a:ea typeface="微软雅黑" panose="020B0503020204020204" pitchFamily="34" charset="-122"/>
              </a:rPr>
              <a:t>，在调用</a:t>
            </a:r>
            <a:r>
              <a:rPr lang="en-US" altLang="zh-CN" sz="2600" b="0" dirty="0" err="1" smtClean="0">
                <a:latin typeface="Times New Roman" panose="02020603050405020304" pitchFamily="18" charset="0"/>
                <a:ea typeface="微软雅黑" panose="020B0503020204020204" pitchFamily="34" charset="-122"/>
              </a:rPr>
              <a:t>request.getParameter</a:t>
            </a:r>
            <a:r>
              <a:rPr lang="en-US" altLang="zh-CN" sz="2600" b="0" dirty="0" smtClean="0">
                <a:latin typeface="Times New Roman" panose="02020603050405020304" pitchFamily="18" charset="0"/>
                <a:ea typeface="微软雅黑" panose="020B0503020204020204" pitchFamily="34" charset="-122"/>
              </a:rPr>
              <a:t>()</a:t>
            </a:r>
            <a:r>
              <a:rPr lang="zh-CN" altLang="en-US" sz="2600" b="0" dirty="0" smtClean="0">
                <a:latin typeface="Times New Roman" panose="02020603050405020304" pitchFamily="18" charset="0"/>
                <a:ea typeface="微软雅黑" panose="020B0503020204020204" pitchFamily="34" charset="-122"/>
              </a:rPr>
              <a:t>之前使用，以解决</a:t>
            </a:r>
            <a:r>
              <a:rPr lang="en-US" altLang="zh-CN" sz="2600" dirty="0">
                <a:solidFill>
                  <a:srgbClr val="FF0000"/>
                </a:solidFill>
                <a:latin typeface="Times New Roman" panose="02020603050405020304" pitchFamily="18" charset="0"/>
                <a:ea typeface="微软雅黑" panose="020B0503020204020204" pitchFamily="34" charset="-122"/>
              </a:rPr>
              <a:t>post</a:t>
            </a:r>
            <a:r>
              <a:rPr lang="zh-CN" altLang="en-US" sz="2600" dirty="0">
                <a:solidFill>
                  <a:srgbClr val="FF0000"/>
                </a:solidFill>
                <a:latin typeface="Times New Roman" panose="02020603050405020304" pitchFamily="18" charset="0"/>
                <a:ea typeface="微软雅黑" panose="020B0503020204020204" pitchFamily="34" charset="-122"/>
              </a:rPr>
              <a:t>请求</a:t>
            </a:r>
            <a:r>
              <a:rPr lang="zh-CN" altLang="en-US" sz="2600" b="0" dirty="0">
                <a:latin typeface="Times New Roman" panose="02020603050405020304" pitchFamily="18" charset="0"/>
                <a:ea typeface="微软雅黑" panose="020B0503020204020204" pitchFamily="34" charset="-122"/>
              </a:rPr>
              <a:t>的中文乱码。</a:t>
            </a:r>
            <a:r>
              <a:rPr lang="en-US" altLang="zh-CN" sz="2600" b="0" dirty="0">
                <a:latin typeface="Times New Roman" panose="02020603050405020304" pitchFamily="18" charset="0"/>
                <a:ea typeface="微软雅黑" panose="020B0503020204020204" pitchFamily="34" charset="-122"/>
              </a:rPr>
              <a:t> </a:t>
            </a:r>
            <a:endParaRPr lang="en-US" altLang="zh-CN" sz="2600" b="0" dirty="0" smtClean="0">
              <a:latin typeface="Times New Roman" panose="02020603050405020304" pitchFamily="18" charset="0"/>
              <a:ea typeface="微软雅黑" panose="020B0503020204020204" pitchFamily="34" charset="-122"/>
            </a:endParaRPr>
          </a:p>
          <a:p>
            <a:pPr>
              <a:spcBef>
                <a:spcPts val="0"/>
              </a:spcBef>
            </a:pPr>
            <a:endParaRPr lang="en-US" altLang="zh-CN" sz="2600" b="0" dirty="0" smtClean="0">
              <a:latin typeface="Times New Roman" panose="02020603050405020304" pitchFamily="18" charset="0"/>
              <a:ea typeface="微软雅黑" panose="020B0503020204020204" pitchFamily="34" charset="-122"/>
            </a:endParaRPr>
          </a:p>
          <a:p>
            <a:pPr>
              <a:spcBef>
                <a:spcPts val="0"/>
              </a:spcBef>
            </a:pPr>
            <a:endParaRPr lang="en-US" altLang="zh-CN" sz="2600" b="0" dirty="0" smtClean="0">
              <a:latin typeface="Times New Roman" panose="02020603050405020304" pitchFamily="18" charset="0"/>
              <a:ea typeface="微软雅黑" panose="020B0503020204020204" pitchFamily="34" charset="-122"/>
            </a:endParaRPr>
          </a:p>
          <a:p>
            <a:pPr>
              <a:spcBef>
                <a:spcPts val="0"/>
              </a:spcBef>
            </a:pPr>
            <a:endParaRPr lang="en-US" altLang="zh-CN" sz="2600" dirty="0">
              <a:latin typeface="Times New Roman" panose="02020603050405020304" pitchFamily="18" charset="0"/>
              <a:ea typeface="微软雅黑" panose="020B0503020204020204" pitchFamily="34" charset="-122"/>
            </a:endParaRPr>
          </a:p>
        </p:txBody>
      </p:sp>
      <p:sp>
        <p:nvSpPr>
          <p:cNvPr id="7" name="圆角矩形 6"/>
          <p:cNvSpPr/>
          <p:nvPr/>
        </p:nvSpPr>
        <p:spPr bwMode="auto">
          <a:xfrm>
            <a:off x="323528" y="3068960"/>
            <a:ext cx="8447231" cy="3456384"/>
          </a:xfrm>
          <a:prstGeom prst="roundRect">
            <a:avLst>
              <a:gd name="adj" fmla="val 6855"/>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spcBef>
                <a:spcPts val="0"/>
              </a:spcBef>
            </a:pPr>
            <a:r>
              <a:rPr lang="zh-CN" altLang="en-US" sz="2600" dirty="0" smtClean="0">
                <a:latin typeface="Times New Roman" panose="02020603050405020304" pitchFamily="18" charset="0"/>
                <a:ea typeface="微软雅黑" panose="020B0503020204020204" pitchFamily="34" charset="-122"/>
              </a:rPr>
              <a:t>请求数据中文乱码的原因     </a:t>
            </a:r>
            <a:endParaRPr lang="en-US" altLang="zh-CN" sz="2600" dirty="0" smtClean="0">
              <a:latin typeface="Times New Roman" panose="02020603050405020304" pitchFamily="18" charset="0"/>
              <a:ea typeface="微软雅黑" panose="020B0503020204020204" pitchFamily="34" charset="-122"/>
            </a:endParaRPr>
          </a:p>
          <a:p>
            <a:pPr>
              <a:spcBef>
                <a:spcPts val="0"/>
              </a:spcBef>
            </a:pPr>
            <a:r>
              <a:rPr lang="zh-CN" altLang="en-US" sz="2600" b="0" dirty="0" smtClean="0">
                <a:latin typeface="Times New Roman" panose="02020603050405020304" pitchFamily="18" charset="0"/>
                <a:ea typeface="微软雅黑" panose="020B0503020204020204" pitchFamily="34" charset="-122"/>
              </a:rPr>
              <a:t>       当</a:t>
            </a:r>
            <a:r>
              <a:rPr lang="zh-CN" altLang="en-US" sz="2600" b="0" dirty="0">
                <a:latin typeface="Times New Roman" panose="02020603050405020304" pitchFamily="18" charset="0"/>
                <a:ea typeface="微软雅黑" panose="020B0503020204020204" pitchFamily="34" charset="-122"/>
              </a:rPr>
              <a:t>用户通过页面向服务器提交数据</a:t>
            </a:r>
            <a:r>
              <a:rPr lang="zh-CN" altLang="en-US" sz="2600" b="0" dirty="0" smtClean="0">
                <a:latin typeface="Times New Roman" panose="02020603050405020304" pitchFamily="18" charset="0"/>
                <a:ea typeface="微软雅黑" panose="020B0503020204020204" pitchFamily="34" charset="-122"/>
              </a:rPr>
              <a:t>“张三”</a:t>
            </a:r>
            <a:r>
              <a:rPr lang="zh-CN" altLang="en-US" sz="2600" b="0" dirty="0">
                <a:latin typeface="Times New Roman" panose="02020603050405020304" pitchFamily="18" charset="0"/>
                <a:ea typeface="微软雅黑" panose="020B0503020204020204" pitchFamily="34" charset="-122"/>
              </a:rPr>
              <a:t>时，浏览器会使用页面的编码</a:t>
            </a:r>
            <a:r>
              <a:rPr lang="zh-CN" altLang="en-US" sz="2600" dirty="0">
                <a:latin typeface="Times New Roman" panose="02020603050405020304" pitchFamily="18" charset="0"/>
                <a:ea typeface="微软雅黑" panose="020B0503020204020204" pitchFamily="34" charset="-122"/>
              </a:rPr>
              <a:t>（通常为</a:t>
            </a:r>
            <a:r>
              <a:rPr lang="en-US" altLang="zh-CN" sz="2600" dirty="0">
                <a:latin typeface="Times New Roman" panose="02020603050405020304" pitchFamily="18" charset="0"/>
                <a:ea typeface="微软雅黑" panose="020B0503020204020204" pitchFamily="34" charset="-122"/>
              </a:rPr>
              <a:t>utf-8</a:t>
            </a:r>
            <a:r>
              <a:rPr lang="zh-CN" altLang="en-US" sz="2600" dirty="0">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将</a:t>
            </a:r>
            <a:r>
              <a:rPr lang="zh-CN" altLang="en-US" sz="2600" b="0" dirty="0" smtClean="0">
                <a:latin typeface="Times New Roman" panose="02020603050405020304" pitchFamily="18" charset="0"/>
                <a:ea typeface="微软雅黑" panose="020B0503020204020204" pitchFamily="34" charset="-122"/>
              </a:rPr>
              <a:t>“张三”</a:t>
            </a:r>
            <a:r>
              <a:rPr lang="zh-CN" altLang="en-US" sz="2600" b="0" dirty="0">
                <a:latin typeface="Times New Roman" panose="02020603050405020304" pitchFamily="18" charset="0"/>
                <a:ea typeface="微软雅黑" panose="020B0503020204020204" pitchFamily="34" charset="-122"/>
              </a:rPr>
              <a:t>转换为字节，发送给</a:t>
            </a:r>
            <a:r>
              <a:rPr lang="en-US" altLang="zh-CN" sz="2600" b="0" dirty="0">
                <a:latin typeface="Times New Roman" panose="02020603050405020304" pitchFamily="18" charset="0"/>
                <a:ea typeface="微软雅黑" panose="020B0503020204020204" pitchFamily="34" charset="-122"/>
              </a:rPr>
              <a:t>tomcat</a:t>
            </a:r>
            <a:r>
              <a:rPr lang="zh-CN" altLang="en-US" sz="2600" b="0" dirty="0">
                <a:latin typeface="Times New Roman" panose="02020603050405020304" pitchFamily="18" charset="0"/>
                <a:ea typeface="微软雅黑" panose="020B0503020204020204" pitchFamily="34" charset="-122"/>
              </a:rPr>
              <a:t>服务器。这些字节以</a:t>
            </a:r>
            <a:r>
              <a:rPr lang="en-US" altLang="zh-CN" sz="2600" b="0" dirty="0">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开头，并以十六进制的形式出现。</a:t>
            </a:r>
            <a:endParaRPr lang="en-US" altLang="zh-CN" sz="2600" b="0" dirty="0">
              <a:latin typeface="Times New Roman" panose="02020603050405020304" pitchFamily="18" charset="0"/>
              <a:ea typeface="微软雅黑" panose="020B0503020204020204" pitchFamily="34" charset="-122"/>
            </a:endParaRPr>
          </a:p>
          <a:p>
            <a:pPr algn="ctr">
              <a:spcBef>
                <a:spcPts val="0"/>
              </a:spcBef>
            </a:pPr>
            <a:r>
              <a:rPr lang="zh-CN" altLang="en-US" sz="2600" b="0" dirty="0">
                <a:latin typeface="Times New Roman" panose="02020603050405020304" pitchFamily="18" charset="0"/>
                <a:ea typeface="微软雅黑" panose="020B0503020204020204" pitchFamily="34" charset="-122"/>
              </a:rPr>
              <a:t>张三</a:t>
            </a:r>
            <a:r>
              <a:rPr lang="zh-CN" altLang="en-US" sz="2600" b="0" dirty="0" smtClean="0">
                <a:latin typeface="Times New Roman" panose="02020603050405020304" pitchFamily="18" charset="0"/>
                <a:ea typeface="微软雅黑" panose="020B0503020204020204" pitchFamily="34" charset="-122"/>
              </a:rPr>
              <a:t>  →  </a:t>
            </a:r>
            <a:r>
              <a:rPr lang="en-US" altLang="zh-CN" sz="2600" b="0" dirty="0">
                <a:latin typeface="Times New Roman" panose="02020603050405020304" pitchFamily="18" charset="0"/>
                <a:ea typeface="微软雅黑" panose="020B0503020204020204" pitchFamily="34" charset="-122"/>
              </a:rPr>
              <a:t>%</a:t>
            </a:r>
            <a:r>
              <a:rPr lang="en-US" altLang="zh-CN" sz="2600" b="0" dirty="0" smtClean="0">
                <a:latin typeface="Times New Roman" panose="02020603050405020304" pitchFamily="18" charset="0"/>
                <a:ea typeface="微软雅黑" panose="020B0503020204020204" pitchFamily="34" charset="-122"/>
              </a:rPr>
              <a:t>E5%BC%A0%E4%B8%89</a:t>
            </a:r>
            <a:endParaRPr lang="en-US" altLang="zh-CN" sz="2600" b="0" dirty="0">
              <a:latin typeface="Times New Roman" panose="02020603050405020304" pitchFamily="18" charset="0"/>
              <a:ea typeface="微软雅黑" panose="020B0503020204020204" pitchFamily="34" charset="-122"/>
            </a:endParaRPr>
          </a:p>
          <a:p>
            <a:pPr>
              <a:spcBef>
                <a:spcPts val="0"/>
              </a:spcBef>
            </a:pPr>
            <a:r>
              <a:rPr lang="en-US" altLang="zh-CN" sz="2600" b="0" dirty="0" smtClean="0">
                <a:latin typeface="Times New Roman" panose="02020603050405020304" pitchFamily="18" charset="0"/>
                <a:ea typeface="微软雅黑" panose="020B0503020204020204" pitchFamily="34" charset="-122"/>
              </a:rPr>
              <a:t>     Tomcat</a:t>
            </a:r>
            <a:r>
              <a:rPr lang="zh-CN" altLang="en-US" sz="2600" b="0" dirty="0">
                <a:latin typeface="Times New Roman" panose="02020603050405020304" pitchFamily="18" charset="0"/>
                <a:ea typeface="微软雅黑" panose="020B0503020204020204" pitchFamily="34" charset="-122"/>
              </a:rPr>
              <a:t>服务器接收到这些字节后，会采用默认的</a:t>
            </a:r>
            <a:r>
              <a:rPr lang="zh-CN" altLang="en-US" sz="2600" dirty="0">
                <a:latin typeface="Times New Roman" panose="02020603050405020304" pitchFamily="18" charset="0"/>
                <a:ea typeface="微软雅黑" panose="020B0503020204020204" pitchFamily="34" charset="-122"/>
              </a:rPr>
              <a:t>字符集</a:t>
            </a:r>
            <a:r>
              <a:rPr lang="en-US" altLang="zh-CN" sz="2600" dirty="0">
                <a:latin typeface="Times New Roman" panose="02020603050405020304" pitchFamily="18" charset="0"/>
                <a:ea typeface="微软雅黑" panose="020B0503020204020204" pitchFamily="34" charset="-122"/>
              </a:rPr>
              <a:t>iso-8859-1</a:t>
            </a:r>
            <a:r>
              <a:rPr lang="zh-CN" altLang="en-US" sz="2600" b="0" dirty="0">
                <a:latin typeface="Times New Roman" panose="02020603050405020304" pitchFamily="18" charset="0"/>
                <a:ea typeface="微软雅黑" panose="020B0503020204020204" pitchFamily="34" charset="-122"/>
              </a:rPr>
              <a:t>进行解码，因此产生了乱码。</a:t>
            </a:r>
            <a:endParaRPr lang="en-US" altLang="zh-CN" sz="2600" b="0" dirty="0">
              <a:latin typeface="Times New Roman" panose="02020603050405020304" pitchFamily="18" charset="0"/>
              <a:ea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dirty="0" smtClean="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矩形 8"/>
          <p:cNvSpPr/>
          <p:nvPr/>
        </p:nvSpPr>
        <p:spPr>
          <a:xfrm>
            <a:off x="2267744" y="332656"/>
            <a:ext cx="4176464"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a:solidFill>
                  <a:schemeClr val="accent3"/>
                </a:solidFill>
                <a:latin typeface="微软雅黑" panose="020B0503020204020204" pitchFamily="34" charset="-122"/>
                <a:ea typeface="微软雅黑" panose="020B0503020204020204" pitchFamily="34" charset="-122"/>
              </a:rPr>
              <a:t>2</a:t>
            </a:r>
            <a:r>
              <a:rPr lang="zh-CN" altLang="en-US" sz="2800" dirty="0" smtClean="0">
                <a:solidFill>
                  <a:schemeClr val="accent3"/>
                </a:solidFill>
                <a:latin typeface="微软雅黑" panose="020B0503020204020204" pitchFamily="34" charset="-122"/>
                <a:ea typeface="微软雅黑" panose="020B0503020204020204" pitchFamily="34" charset="-122"/>
              </a:rPr>
              <a:t>、</a:t>
            </a:r>
            <a:r>
              <a:rPr lang="en-US" altLang="zh-CN" sz="2800" dirty="0" smtClean="0">
                <a:solidFill>
                  <a:schemeClr val="accent3"/>
                </a:solidFill>
                <a:latin typeface="微软雅黑" panose="020B0503020204020204" pitchFamily="34" charset="-122"/>
                <a:ea typeface="微软雅黑" panose="020B0503020204020204" pitchFamily="34" charset="-122"/>
              </a:rPr>
              <a:t>request</a:t>
            </a:r>
            <a:r>
              <a:rPr lang="zh-CN" altLang="en-US" sz="2800" dirty="0" smtClean="0">
                <a:solidFill>
                  <a:schemeClr val="accent3"/>
                </a:solidFill>
                <a:latin typeface="微软雅黑" panose="020B0503020204020204" pitchFamily="34" charset="-122"/>
                <a:ea typeface="微软雅黑" panose="020B0503020204020204" pitchFamily="34" charset="-122"/>
              </a:rPr>
              <a:t>常用方法</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5649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6779816"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smtClean="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131817" y="1859703"/>
            <a:ext cx="9036496" cy="4632037"/>
          </a:xfrm>
          <a:prstGeom prst="rect">
            <a:avLst/>
          </a:prstGeom>
        </p:spPr>
        <p:txBody>
          <a:bodyPr wrap="square">
            <a:spAutoFit/>
          </a:bodyPr>
          <a:lstStyle/>
          <a:p>
            <a:pPr>
              <a:spcBef>
                <a:spcPts val="0"/>
              </a:spcBef>
              <a:spcAft>
                <a:spcPts val="200"/>
              </a:spcAft>
            </a:pPr>
            <a:r>
              <a:rPr lang="zh-CN" altLang="en-US" sz="2800" dirty="0" smtClean="0">
                <a:solidFill>
                  <a:srgbClr val="0070C0"/>
                </a:solidFill>
                <a:latin typeface="Times New Roman" panose="02020603050405020304" pitchFamily="18" charset="0"/>
                <a:ea typeface="微软雅黑" panose="020B0503020204020204" pitchFamily="34" charset="-122"/>
              </a:rPr>
              <a:t>（</a:t>
            </a:r>
            <a:r>
              <a:rPr lang="en-US" altLang="zh-CN" sz="2800" dirty="0">
                <a:solidFill>
                  <a:srgbClr val="0070C0"/>
                </a:solidFill>
                <a:latin typeface="Times New Roman" panose="02020603050405020304" pitchFamily="18" charset="0"/>
                <a:ea typeface="微软雅黑" panose="020B0503020204020204" pitchFamily="34" charset="-122"/>
              </a:rPr>
              <a:t>6</a:t>
            </a:r>
            <a:r>
              <a:rPr lang="zh-CN" altLang="en-US" sz="2800" dirty="0">
                <a:solidFill>
                  <a:srgbClr val="0070C0"/>
                </a:solidFill>
                <a:latin typeface="Times New Roman" panose="02020603050405020304" pitchFamily="18" charset="0"/>
                <a:ea typeface="微软雅黑" panose="020B0503020204020204" pitchFamily="34" charset="-122"/>
              </a:rPr>
              <a:t>）</a:t>
            </a:r>
            <a:r>
              <a:rPr lang="en-US" altLang="zh-CN" sz="2800" dirty="0">
                <a:solidFill>
                  <a:srgbClr val="0070C0"/>
                </a:solidFill>
                <a:latin typeface="Times New Roman" panose="02020603050405020304" pitchFamily="18" charset="0"/>
                <a:ea typeface="微软雅黑" panose="020B0503020204020204" pitchFamily="34" charset="-122"/>
              </a:rPr>
              <a:t>String </a:t>
            </a:r>
            <a:r>
              <a:rPr lang="en-US" altLang="zh-CN" sz="2800" dirty="0" err="1">
                <a:solidFill>
                  <a:srgbClr val="0070C0"/>
                </a:solidFill>
                <a:latin typeface="Times New Roman" panose="02020603050405020304" pitchFamily="18" charset="0"/>
                <a:ea typeface="微软雅黑" panose="020B0503020204020204" pitchFamily="34" charset="-122"/>
              </a:rPr>
              <a:t>getHeader</a:t>
            </a:r>
            <a:r>
              <a:rPr lang="en-US" altLang="zh-CN" sz="2800" dirty="0">
                <a:solidFill>
                  <a:srgbClr val="0070C0"/>
                </a:solidFill>
                <a:latin typeface="Times New Roman" panose="02020603050405020304" pitchFamily="18" charset="0"/>
                <a:ea typeface="微软雅黑" panose="020B0503020204020204" pitchFamily="34" charset="-122"/>
              </a:rPr>
              <a:t>("</a:t>
            </a:r>
            <a:r>
              <a:rPr lang="en-US" altLang="zh-CN" sz="2800" dirty="0" err="1">
                <a:solidFill>
                  <a:srgbClr val="0070C0"/>
                </a:solidFill>
                <a:latin typeface="Times New Roman" panose="02020603050405020304" pitchFamily="18" charset="0"/>
                <a:ea typeface="微软雅黑" panose="020B0503020204020204" pitchFamily="34" charset="-122"/>
              </a:rPr>
              <a:t>referer</a:t>
            </a:r>
            <a:r>
              <a:rPr lang="en-US" altLang="zh-CN" sz="2800" dirty="0">
                <a:solidFill>
                  <a:srgbClr val="0070C0"/>
                </a:solidFill>
                <a:latin typeface="Times New Roman" panose="02020603050405020304" pitchFamily="18" charset="0"/>
                <a:ea typeface="微软雅黑" panose="020B0503020204020204" pitchFamily="34" charset="-122"/>
              </a:rPr>
              <a:t>")</a:t>
            </a:r>
            <a:r>
              <a:rPr lang="zh-CN" altLang="en-US" sz="2800" dirty="0" smtClean="0">
                <a:latin typeface="Times New Roman" panose="02020603050405020304" pitchFamily="18" charset="0"/>
                <a:ea typeface="微软雅黑" panose="020B0503020204020204" pitchFamily="34" charset="-122"/>
              </a:rPr>
              <a:t>：</a:t>
            </a:r>
            <a:r>
              <a:rPr lang="en-US" altLang="zh-CN" sz="2800" dirty="0" smtClean="0">
                <a:latin typeface="Times New Roman" panose="02020603050405020304" pitchFamily="18" charset="0"/>
                <a:ea typeface="微软雅黑" panose="020B0503020204020204" pitchFamily="34" charset="-122"/>
              </a:rPr>
              <a:t>       </a:t>
            </a:r>
            <a:endParaRPr lang="en-US" altLang="zh-CN" sz="2800" dirty="0">
              <a:latin typeface="Times New Roman" panose="02020603050405020304" pitchFamily="18" charset="0"/>
              <a:ea typeface="微软雅黑" panose="020B0503020204020204" pitchFamily="34" charset="-122"/>
            </a:endParaRPr>
          </a:p>
          <a:p>
            <a:pPr>
              <a:spcBef>
                <a:spcPts val="200"/>
              </a:spcBef>
              <a:spcAft>
                <a:spcPts val="200"/>
              </a:spcAft>
            </a:pPr>
            <a:r>
              <a:rPr lang="zh-CN" altLang="en-US" sz="2800" b="0" dirty="0">
                <a:latin typeface="Times New Roman" panose="02020603050405020304" pitchFamily="18" charset="0"/>
                <a:ea typeface="微软雅黑" panose="020B0503020204020204" pitchFamily="34" charset="-122"/>
              </a:rPr>
              <a:t>       返回请求头中的</a:t>
            </a:r>
            <a:r>
              <a:rPr lang="en-US" altLang="zh-CN" sz="2800" b="0" dirty="0" err="1">
                <a:latin typeface="Times New Roman" panose="02020603050405020304" pitchFamily="18" charset="0"/>
                <a:ea typeface="微软雅黑" panose="020B0503020204020204" pitchFamily="34" charset="-122"/>
              </a:rPr>
              <a:t>referer</a:t>
            </a:r>
            <a:r>
              <a:rPr lang="zh-CN" altLang="en-US" sz="2800" b="0" dirty="0">
                <a:latin typeface="Times New Roman" panose="02020603050405020304" pitchFamily="18" charset="0"/>
                <a:ea typeface="微软雅黑" panose="020B0503020204020204" pitchFamily="34" charset="-122"/>
              </a:rPr>
              <a:t>字段的</a:t>
            </a:r>
            <a:r>
              <a:rPr lang="zh-CN" altLang="en-US" sz="2800" b="0" dirty="0" smtClean="0">
                <a:latin typeface="Times New Roman" panose="02020603050405020304" pitchFamily="18" charset="0"/>
                <a:ea typeface="微软雅黑" panose="020B0503020204020204" pitchFamily="34" charset="-122"/>
              </a:rPr>
              <a:t>值。</a:t>
            </a:r>
            <a:endParaRPr lang="en-US" altLang="zh-CN" sz="2800" b="0" dirty="0" smtClean="0">
              <a:latin typeface="Times New Roman" panose="02020603050405020304" pitchFamily="18" charset="0"/>
              <a:ea typeface="微软雅黑" panose="020B0503020204020204" pitchFamily="34" charset="-122"/>
            </a:endParaRPr>
          </a:p>
          <a:p>
            <a:pPr>
              <a:spcBef>
                <a:spcPts val="200"/>
              </a:spcBef>
              <a:spcAft>
                <a:spcPts val="200"/>
              </a:spcAft>
            </a:pPr>
            <a:r>
              <a:rPr lang="en-US" altLang="zh-CN" sz="2800" b="0" dirty="0">
                <a:latin typeface="Times New Roman" panose="02020603050405020304" pitchFamily="18" charset="0"/>
                <a:ea typeface="微软雅黑" panose="020B0503020204020204" pitchFamily="34" charset="-122"/>
              </a:rPr>
              <a:t> </a:t>
            </a:r>
            <a:r>
              <a:rPr lang="en-US" altLang="zh-CN" sz="2800" b="0" dirty="0" smtClean="0">
                <a:latin typeface="Times New Roman" panose="02020603050405020304" pitchFamily="18" charset="0"/>
                <a:ea typeface="微软雅黑" panose="020B0503020204020204" pitchFamily="34" charset="-122"/>
              </a:rPr>
              <a:t>      </a:t>
            </a:r>
            <a:r>
              <a:rPr lang="zh-CN" altLang="en-US" sz="2800" b="0" dirty="0" smtClean="0">
                <a:latin typeface="Times New Roman" panose="02020603050405020304" pitchFamily="18" charset="0"/>
                <a:ea typeface="微软雅黑" panose="020B0503020204020204" pitchFamily="34" charset="-122"/>
              </a:rPr>
              <a:t>在</a:t>
            </a:r>
            <a:r>
              <a:rPr lang="en-US" altLang="zh-CN" sz="2800" b="0" dirty="0">
                <a:latin typeface="Times New Roman" panose="02020603050405020304" pitchFamily="18" charset="0"/>
                <a:ea typeface="微软雅黑" panose="020B0503020204020204" pitchFamily="34" charset="-122"/>
              </a:rPr>
              <a:t>http</a:t>
            </a:r>
            <a:r>
              <a:rPr lang="zh-CN" altLang="en-US" sz="2800" b="0" dirty="0">
                <a:latin typeface="Times New Roman" panose="02020603050405020304" pitchFamily="18" charset="0"/>
                <a:ea typeface="微软雅黑" panose="020B0503020204020204" pitchFamily="34" charset="-122"/>
              </a:rPr>
              <a:t>的</a:t>
            </a:r>
            <a:r>
              <a:rPr lang="en-US" altLang="zh-CN" sz="2800" b="0" dirty="0">
                <a:latin typeface="Times New Roman" panose="02020603050405020304" pitchFamily="18" charset="0"/>
                <a:ea typeface="微软雅黑" panose="020B0503020204020204" pitchFamily="34" charset="-122"/>
              </a:rPr>
              <a:t>request</a:t>
            </a:r>
            <a:r>
              <a:rPr lang="zh-CN" altLang="en-US" sz="2800" b="0" dirty="0">
                <a:latin typeface="Times New Roman" panose="02020603050405020304" pitchFamily="18" charset="0"/>
                <a:ea typeface="微软雅黑" panose="020B0503020204020204" pitchFamily="34" charset="-122"/>
              </a:rPr>
              <a:t>请求头中有一个</a:t>
            </a:r>
            <a:r>
              <a:rPr lang="en-US" altLang="zh-CN" sz="2800" b="0" dirty="0" err="1">
                <a:latin typeface="Times New Roman" panose="02020603050405020304" pitchFamily="18" charset="0"/>
                <a:ea typeface="微软雅黑" panose="020B0503020204020204" pitchFamily="34" charset="-122"/>
              </a:rPr>
              <a:t>referer</a:t>
            </a:r>
            <a:r>
              <a:rPr lang="zh-CN" altLang="en-US" sz="2800" b="0" dirty="0">
                <a:latin typeface="Times New Roman" panose="02020603050405020304" pitchFamily="18" charset="0"/>
                <a:ea typeface="微软雅黑" panose="020B0503020204020204" pitchFamily="34" charset="-122"/>
              </a:rPr>
              <a:t>字段，用于返回上一级页面的</a:t>
            </a:r>
            <a:r>
              <a:rPr lang="en-US" altLang="zh-CN" sz="2800" b="0" dirty="0">
                <a:latin typeface="Times New Roman" panose="02020603050405020304" pitchFamily="18" charset="0"/>
                <a:ea typeface="微软雅黑" panose="020B0503020204020204" pitchFamily="34" charset="-122"/>
              </a:rPr>
              <a:t>URL</a:t>
            </a:r>
            <a:r>
              <a:rPr lang="zh-CN" altLang="en-US" sz="2800" b="0" dirty="0" smtClean="0">
                <a:latin typeface="Times New Roman" panose="02020603050405020304" pitchFamily="18" charset="0"/>
                <a:ea typeface="微软雅黑" panose="020B0503020204020204" pitchFamily="34" charset="-122"/>
              </a:rPr>
              <a:t>。</a:t>
            </a:r>
            <a:endParaRPr lang="en-US" altLang="zh-CN" sz="2800" b="0" dirty="0" smtClean="0">
              <a:latin typeface="Times New Roman" panose="02020603050405020304" pitchFamily="18" charset="0"/>
              <a:ea typeface="微软雅黑" panose="020B0503020204020204" pitchFamily="34" charset="-122"/>
            </a:endParaRPr>
          </a:p>
          <a:p>
            <a:pPr>
              <a:spcBef>
                <a:spcPts val="200"/>
              </a:spcBef>
              <a:spcAft>
                <a:spcPts val="200"/>
              </a:spcAft>
            </a:pPr>
            <a:r>
              <a:rPr lang="en-US" altLang="zh-CN" sz="2800" b="0" dirty="0">
                <a:latin typeface="Times New Roman" panose="02020603050405020304" pitchFamily="18" charset="0"/>
                <a:ea typeface="微软雅黑" panose="020B0503020204020204" pitchFamily="34" charset="-122"/>
              </a:rPr>
              <a:t> </a:t>
            </a:r>
            <a:r>
              <a:rPr lang="en-US" altLang="zh-CN" sz="2800" b="0" dirty="0" smtClean="0">
                <a:latin typeface="Times New Roman" panose="02020603050405020304" pitchFamily="18" charset="0"/>
                <a:ea typeface="微软雅黑" panose="020B0503020204020204" pitchFamily="34" charset="-122"/>
              </a:rPr>
              <a:t>      </a:t>
            </a:r>
            <a:r>
              <a:rPr lang="zh-CN" altLang="en-US" sz="2800" b="0" dirty="0" smtClean="0">
                <a:latin typeface="Times New Roman" panose="02020603050405020304" pitchFamily="18" charset="0"/>
                <a:ea typeface="微软雅黑" panose="020B0503020204020204" pitchFamily="34" charset="-122"/>
              </a:rPr>
              <a:t>当</a:t>
            </a:r>
            <a:r>
              <a:rPr lang="zh-CN" altLang="en-US" sz="2800" b="0" dirty="0">
                <a:latin typeface="Times New Roman" panose="02020603050405020304" pitchFamily="18" charset="0"/>
                <a:ea typeface="微软雅黑" panose="020B0503020204020204" pitchFamily="34" charset="-122"/>
              </a:rPr>
              <a:t>直接在浏览器中输入一个资源的</a:t>
            </a:r>
            <a:r>
              <a:rPr lang="en-US" altLang="zh-CN" sz="2800" b="0" dirty="0">
                <a:latin typeface="Times New Roman" panose="02020603050405020304" pitchFamily="18" charset="0"/>
                <a:ea typeface="微软雅黑" panose="020B0503020204020204" pitchFamily="34" charset="-122"/>
              </a:rPr>
              <a:t>URL</a:t>
            </a:r>
            <a:r>
              <a:rPr lang="zh-CN" altLang="en-US" sz="2800" b="0" dirty="0">
                <a:latin typeface="Times New Roman" panose="02020603050405020304" pitchFamily="18" charset="0"/>
                <a:ea typeface="微软雅黑" panose="020B0503020204020204" pitchFamily="34" charset="-122"/>
              </a:rPr>
              <a:t>地址，那么该请求头中不包含“</a:t>
            </a:r>
            <a:r>
              <a:rPr lang="en-US" altLang="zh-CN" sz="2800" b="0" dirty="0" err="1">
                <a:latin typeface="Times New Roman" panose="02020603050405020304" pitchFamily="18" charset="0"/>
                <a:ea typeface="微软雅黑" panose="020B0503020204020204" pitchFamily="34" charset="-122"/>
              </a:rPr>
              <a:t>referer</a:t>
            </a:r>
            <a:r>
              <a:rPr lang="zh-CN" altLang="en-US" sz="2800" b="0" dirty="0">
                <a:latin typeface="Times New Roman" panose="02020603050405020304" pitchFamily="18" charset="0"/>
                <a:ea typeface="微软雅黑" panose="020B0503020204020204" pitchFamily="34" charset="-122"/>
              </a:rPr>
              <a:t>”字段，</a:t>
            </a:r>
            <a:r>
              <a:rPr lang="en-US" altLang="zh-CN" sz="2800" b="0" dirty="0" err="1">
                <a:latin typeface="Times New Roman" panose="02020603050405020304" pitchFamily="18" charset="0"/>
                <a:ea typeface="微软雅黑" panose="020B0503020204020204" pitchFamily="34" charset="-122"/>
              </a:rPr>
              <a:t>getHeader</a:t>
            </a:r>
            <a:r>
              <a:rPr lang="en-US" altLang="zh-CN" sz="2800" b="0" dirty="0">
                <a:latin typeface="Times New Roman" panose="02020603050405020304" pitchFamily="18" charset="0"/>
                <a:ea typeface="微软雅黑" panose="020B0503020204020204" pitchFamily="34" charset="-122"/>
              </a:rPr>
              <a:t>(“</a:t>
            </a:r>
            <a:r>
              <a:rPr lang="en-US" altLang="zh-CN" sz="2800" b="0" dirty="0" err="1">
                <a:latin typeface="Times New Roman" panose="02020603050405020304" pitchFamily="18" charset="0"/>
                <a:ea typeface="微软雅黑" panose="020B0503020204020204" pitchFamily="34" charset="-122"/>
              </a:rPr>
              <a:t>referer</a:t>
            </a:r>
            <a:r>
              <a:rPr lang="en-US" altLang="zh-CN" sz="2800" b="0" dirty="0">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将返回</a:t>
            </a:r>
            <a:r>
              <a:rPr lang="en-US" altLang="zh-CN" sz="2800" b="0" dirty="0">
                <a:latin typeface="Times New Roman" panose="02020603050405020304" pitchFamily="18" charset="0"/>
                <a:ea typeface="微软雅黑" panose="020B0503020204020204" pitchFamily="34" charset="-122"/>
              </a:rPr>
              <a:t>null</a:t>
            </a:r>
            <a:r>
              <a:rPr lang="zh-CN" altLang="en-US" sz="2800" b="0" dirty="0">
                <a:latin typeface="Times New Roman" panose="02020603050405020304" pitchFamily="18" charset="0"/>
                <a:ea typeface="微软雅黑" panose="020B0503020204020204" pitchFamily="34" charset="-122"/>
              </a:rPr>
              <a:t>。</a:t>
            </a:r>
            <a:endParaRPr lang="en-US" altLang="zh-CN" sz="2800" b="0" dirty="0">
              <a:latin typeface="Times New Roman" panose="02020603050405020304" pitchFamily="18" charset="0"/>
              <a:ea typeface="微软雅黑" panose="020B0503020204020204" pitchFamily="34" charset="-122"/>
            </a:endParaRPr>
          </a:p>
          <a:p>
            <a:pPr>
              <a:spcBef>
                <a:spcPts val="200"/>
              </a:spcBef>
              <a:spcAft>
                <a:spcPts val="200"/>
              </a:spcAft>
            </a:pPr>
            <a:r>
              <a:rPr lang="zh-CN" altLang="en-US" sz="2800" b="0" dirty="0">
                <a:latin typeface="Times New Roman" panose="02020603050405020304" pitchFamily="18" charset="0"/>
                <a:ea typeface="微软雅黑" panose="020B0503020204020204" pitchFamily="34" charset="-122"/>
              </a:rPr>
              <a:t>      </a:t>
            </a:r>
            <a:r>
              <a:rPr lang="zh-CN" altLang="en-US" sz="2800" b="0" dirty="0" smtClean="0">
                <a:latin typeface="Times New Roman" panose="02020603050405020304" pitchFamily="18" charset="0"/>
                <a:ea typeface="微软雅黑" panose="020B0503020204020204" pitchFamily="34" charset="-122"/>
              </a:rPr>
              <a:t> 该</a:t>
            </a:r>
            <a:r>
              <a:rPr lang="zh-CN" altLang="en-US" sz="2800" b="0" dirty="0">
                <a:latin typeface="Times New Roman" panose="02020603050405020304" pitchFamily="18" charset="0"/>
                <a:ea typeface="微软雅黑" panose="020B0503020204020204" pitchFamily="34" charset="-122"/>
              </a:rPr>
              <a:t>方法常用于设置</a:t>
            </a:r>
            <a:r>
              <a:rPr lang="zh-CN" altLang="en-US" sz="2800" dirty="0">
                <a:solidFill>
                  <a:srgbClr val="FF0000"/>
                </a:solidFill>
                <a:latin typeface="Times New Roman" panose="02020603050405020304" pitchFamily="18" charset="0"/>
                <a:ea typeface="微软雅黑" panose="020B0503020204020204" pitchFamily="34" charset="-122"/>
              </a:rPr>
              <a:t>资源的防盗链</a:t>
            </a:r>
            <a:r>
              <a:rPr lang="zh-CN" altLang="en-US" sz="2800" b="0" dirty="0" smtClean="0">
                <a:latin typeface="Times New Roman" panose="02020603050405020304" pitchFamily="18" charset="0"/>
                <a:ea typeface="微软雅黑" panose="020B0503020204020204" pitchFamily="34" charset="-122"/>
              </a:rPr>
              <a:t>。</a:t>
            </a:r>
            <a:endParaRPr lang="en-US" altLang="zh-CN" sz="2800" b="0" dirty="0" smtClean="0">
              <a:latin typeface="Times New Roman" panose="02020603050405020304" pitchFamily="18" charset="0"/>
              <a:ea typeface="微软雅黑" panose="020B0503020204020204" pitchFamily="34" charset="-122"/>
            </a:endParaRPr>
          </a:p>
          <a:p>
            <a:pPr>
              <a:spcBef>
                <a:spcPts val="0"/>
              </a:spcBef>
            </a:pPr>
            <a:endParaRPr lang="en-US" altLang="zh-CN" sz="2800" dirty="0">
              <a:latin typeface="Times New Roman" panose="02020603050405020304" pitchFamily="18" charset="0"/>
              <a:ea typeface="微软雅黑" panose="020B0503020204020204" pitchFamily="34" charset="-122"/>
            </a:endParaRPr>
          </a:p>
          <a:p>
            <a:pPr>
              <a:spcBef>
                <a:spcPts val="0"/>
              </a:spcBef>
            </a:pPr>
            <a:endParaRPr lang="en-US" altLang="zh-CN" sz="2800" dirty="0">
              <a:latin typeface="Times New Roman" panose="02020603050405020304" pitchFamily="18" charset="0"/>
              <a:ea typeface="微软雅黑" panose="020B0503020204020204" pitchFamily="34" charset="-122"/>
            </a:endParaRPr>
          </a:p>
        </p:txBody>
      </p:sp>
      <p:sp>
        <p:nvSpPr>
          <p:cNvPr id="5" name="矩形 4"/>
          <p:cNvSpPr/>
          <p:nvPr/>
        </p:nvSpPr>
        <p:spPr>
          <a:xfrm>
            <a:off x="2267744" y="875386"/>
            <a:ext cx="4176464"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smtClean="0">
                <a:solidFill>
                  <a:schemeClr val="accent3"/>
                </a:solidFill>
                <a:latin typeface="微软雅黑" panose="020B0503020204020204" pitchFamily="34" charset="-122"/>
                <a:ea typeface="微软雅黑" panose="020B0503020204020204" pitchFamily="34" charset="-122"/>
              </a:rPr>
              <a:t>2</a:t>
            </a:r>
            <a:r>
              <a:rPr lang="zh-CN" altLang="en-US" sz="2800" dirty="0" smtClean="0">
                <a:solidFill>
                  <a:schemeClr val="accent3"/>
                </a:solidFill>
                <a:latin typeface="微软雅黑" panose="020B0503020204020204" pitchFamily="34" charset="-122"/>
                <a:ea typeface="微软雅黑" panose="020B0503020204020204" pitchFamily="34" charset="-122"/>
              </a:rPr>
              <a:t>、</a:t>
            </a:r>
            <a:r>
              <a:rPr lang="en-US" altLang="zh-CN" sz="2800" dirty="0" smtClean="0">
                <a:solidFill>
                  <a:schemeClr val="accent3"/>
                </a:solidFill>
                <a:latin typeface="微软雅黑" panose="020B0503020204020204" pitchFamily="34" charset="-122"/>
                <a:ea typeface="微软雅黑" panose="020B0503020204020204" pitchFamily="34" charset="-122"/>
              </a:rPr>
              <a:t>request</a:t>
            </a:r>
            <a:r>
              <a:rPr lang="zh-CN" altLang="en-US" sz="2800" dirty="0" smtClean="0">
                <a:solidFill>
                  <a:schemeClr val="accent3"/>
                </a:solidFill>
                <a:latin typeface="微软雅黑" panose="020B0503020204020204" pitchFamily="34" charset="-122"/>
                <a:ea typeface="微软雅黑" panose="020B0503020204020204" pitchFamily="34" charset="-122"/>
              </a:rPr>
              <a:t>常用方法</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827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321431" y="1052736"/>
            <a:ext cx="8571049" cy="523220"/>
          </a:xfrm>
          <a:prstGeom prst="rect">
            <a:avLst/>
          </a:prstGeom>
        </p:spPr>
        <p:txBody>
          <a:bodyPr wrap="square">
            <a:spAutoFit/>
          </a:bodyPr>
          <a:lstStyle/>
          <a:p>
            <a:pPr>
              <a:spcBef>
                <a:spcPts val="200"/>
              </a:spcBef>
              <a:spcAft>
                <a:spcPts val="200"/>
              </a:spcAft>
            </a:pPr>
            <a:endParaRPr lang="zh-CN" altLang="en-US" sz="2800" b="0" dirty="0">
              <a:solidFill>
                <a:srgbClr val="0000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6876256" y="44624"/>
            <a:ext cx="2099494" cy="940072"/>
          </a:xfrm>
          <a:prstGeom prst="rect">
            <a:avLst/>
          </a:prstGeom>
        </p:spPr>
      </p:pic>
      <p:sp>
        <p:nvSpPr>
          <p:cNvPr id="2" name="矩形 1"/>
          <p:cNvSpPr/>
          <p:nvPr/>
        </p:nvSpPr>
        <p:spPr>
          <a:xfrm>
            <a:off x="539552" y="6237312"/>
            <a:ext cx="3635932" cy="461665"/>
          </a:xfrm>
          <a:prstGeom prst="rect">
            <a:avLst/>
          </a:prstGeom>
        </p:spPr>
        <p:txBody>
          <a:bodyPr wrap="none">
            <a:spAutoFit/>
          </a:bodyPr>
          <a:lstStyle/>
          <a:p>
            <a:r>
              <a:rPr lang="zh-CN" altLang="en-US" dirty="0" smtClean="0"/>
              <a:t>参考：</a:t>
            </a:r>
            <a:r>
              <a:rPr lang="zh-CN" altLang="en-US" dirty="0" smtClean="0">
                <a:hlinkClick r:id="rId3"/>
              </a:rPr>
              <a:t>防盗</a:t>
            </a:r>
            <a:r>
              <a:rPr lang="zh-CN" altLang="en-US" dirty="0">
                <a:hlinkClick r:id="rId3"/>
              </a:rPr>
              <a:t>链</a:t>
            </a:r>
            <a:r>
              <a:rPr lang="en-US" altLang="zh-CN" dirty="0">
                <a:hlinkClick r:id="rId3"/>
              </a:rPr>
              <a:t>-CSDN</a:t>
            </a:r>
            <a:r>
              <a:rPr lang="zh-CN" altLang="en-US" dirty="0">
                <a:hlinkClick r:id="rId3"/>
              </a:rPr>
              <a:t>博客</a:t>
            </a:r>
            <a:endParaRPr lang="zh-CN" altLang="en-US" dirty="0"/>
          </a:p>
        </p:txBody>
      </p:sp>
      <p:sp>
        <p:nvSpPr>
          <p:cNvPr id="4" name="矩形 3"/>
          <p:cNvSpPr/>
          <p:nvPr/>
        </p:nvSpPr>
        <p:spPr>
          <a:xfrm>
            <a:off x="227191" y="1196752"/>
            <a:ext cx="8759528" cy="4452501"/>
          </a:xfrm>
          <a:prstGeom prst="rect">
            <a:avLst/>
          </a:prstGeom>
        </p:spPr>
        <p:txBody>
          <a:bodyPr wrap="square">
            <a:spAutoFit/>
          </a:bodyPr>
          <a:lstStyle/>
          <a:p>
            <a:pPr>
              <a:spcBef>
                <a:spcPts val="200"/>
              </a:spcBef>
              <a:spcAft>
                <a:spcPts val="200"/>
              </a:spcAft>
            </a:pPr>
            <a:r>
              <a:rPr lang="zh-CN" altLang="en-US" sz="2800" dirty="0" smtClean="0">
                <a:solidFill>
                  <a:srgbClr val="0070C0"/>
                </a:solidFill>
                <a:latin typeface="微软雅黑" panose="020B0503020204020204" pitchFamily="34" charset="-122"/>
                <a:ea typeface="微软雅黑" panose="020B0503020204020204" pitchFamily="34" charset="-122"/>
              </a:rPr>
              <a:t>       防盗</a:t>
            </a:r>
            <a:r>
              <a:rPr lang="zh-CN" altLang="en-US" sz="2800" dirty="0">
                <a:solidFill>
                  <a:srgbClr val="0070C0"/>
                </a:solidFill>
                <a:latin typeface="微软雅黑" panose="020B0503020204020204" pitchFamily="34" charset="-122"/>
                <a:ea typeface="微软雅黑" panose="020B0503020204020204" pitchFamily="34" charset="-122"/>
              </a:rPr>
              <a:t>链</a:t>
            </a:r>
            <a:r>
              <a:rPr lang="zh-CN" altLang="en-US" sz="2800" b="0" dirty="0">
                <a:solidFill>
                  <a:srgbClr val="000000"/>
                </a:solidFill>
                <a:latin typeface="微软雅黑" panose="020B0503020204020204" pitchFamily="34" charset="-122"/>
                <a:ea typeface="微软雅黑" panose="020B0503020204020204" pitchFamily="34" charset="-122"/>
              </a:rPr>
              <a:t>指的是，当你以一个非正常</a:t>
            </a:r>
            <a:r>
              <a:rPr lang="zh-CN" altLang="en-US" sz="2800" b="0" dirty="0" smtClean="0">
                <a:solidFill>
                  <a:srgbClr val="000000"/>
                </a:solidFill>
                <a:latin typeface="微软雅黑" panose="020B0503020204020204" pitchFamily="34" charset="-122"/>
                <a:ea typeface="微软雅黑" panose="020B0503020204020204" pitchFamily="34" charset="-122"/>
              </a:rPr>
              <a:t>渠道（比如，在地址栏上</a:t>
            </a:r>
            <a:r>
              <a:rPr lang="zh-CN" altLang="en-US" sz="2800" b="0" dirty="0" smtClean="0">
                <a:solidFill>
                  <a:srgbClr val="000000"/>
                </a:solidFill>
                <a:latin typeface="微软雅黑" panose="020B0503020204020204" pitchFamily="34" charset="-122"/>
                <a:ea typeface="微软雅黑" panose="020B0503020204020204" pitchFamily="34" charset="-122"/>
              </a:rPr>
              <a:t>直接</a:t>
            </a:r>
            <a:r>
              <a:rPr lang="zh-CN" altLang="en-US" sz="2800" b="0" dirty="0" smtClean="0">
                <a:solidFill>
                  <a:srgbClr val="000000"/>
                </a:solidFill>
                <a:latin typeface="微软雅黑" panose="020B0503020204020204" pitchFamily="34" charset="-122"/>
                <a:ea typeface="微软雅黑" panose="020B0503020204020204" pitchFamily="34" charset="-122"/>
              </a:rPr>
              <a:t>输入</a:t>
            </a:r>
            <a:r>
              <a:rPr lang="en-US" altLang="zh-CN" sz="2800" b="0" dirty="0" smtClean="0">
                <a:solidFill>
                  <a:srgbClr val="000000"/>
                </a:solidFill>
                <a:latin typeface="微软雅黑" panose="020B0503020204020204" pitchFamily="34" charset="-122"/>
                <a:ea typeface="微软雅黑" panose="020B0503020204020204" pitchFamily="34" charset="-122"/>
              </a:rPr>
              <a:t>URL</a:t>
            </a:r>
            <a:r>
              <a:rPr lang="zh-CN" altLang="en-US" sz="2800" b="0" dirty="0" smtClean="0">
                <a:solidFill>
                  <a:srgbClr val="000000"/>
                </a:solidFill>
                <a:latin typeface="微软雅黑" panose="020B0503020204020204" pitchFamily="34" charset="-122"/>
                <a:ea typeface="微软雅黑" panose="020B0503020204020204" pitchFamily="34" charset="-122"/>
              </a:rPr>
              <a:t>）</a:t>
            </a:r>
            <a:r>
              <a:rPr lang="zh-CN" altLang="en-US" sz="2800" b="0" dirty="0" smtClean="0">
                <a:solidFill>
                  <a:srgbClr val="000000"/>
                </a:solidFill>
                <a:latin typeface="微软雅黑" panose="020B0503020204020204" pitchFamily="34" charset="-122"/>
                <a:ea typeface="微软雅黑" panose="020B0503020204020204" pitchFamily="34" charset="-122"/>
              </a:rPr>
              <a:t>去</a:t>
            </a:r>
            <a:r>
              <a:rPr lang="zh-CN" altLang="en-US" sz="2800" b="0" dirty="0">
                <a:solidFill>
                  <a:srgbClr val="000000"/>
                </a:solidFill>
                <a:latin typeface="微软雅黑" panose="020B0503020204020204" pitchFamily="34" charset="-122"/>
                <a:ea typeface="微软雅黑" panose="020B0503020204020204" pitchFamily="34" charset="-122"/>
              </a:rPr>
              <a:t>访问某一个</a:t>
            </a:r>
            <a:r>
              <a:rPr lang="en-US" altLang="zh-CN" sz="2800" b="0" dirty="0">
                <a:solidFill>
                  <a:srgbClr val="000000"/>
                </a:solidFill>
                <a:latin typeface="微软雅黑" panose="020B0503020204020204" pitchFamily="34" charset="-122"/>
                <a:ea typeface="微软雅黑" panose="020B0503020204020204" pitchFamily="34" charset="-122"/>
              </a:rPr>
              <a:t>Web</a:t>
            </a:r>
            <a:r>
              <a:rPr lang="zh-CN" altLang="en-US" sz="2800" b="0" dirty="0">
                <a:solidFill>
                  <a:srgbClr val="000000"/>
                </a:solidFill>
                <a:latin typeface="微软雅黑" panose="020B0503020204020204" pitchFamily="34" charset="-122"/>
                <a:ea typeface="微软雅黑" panose="020B0503020204020204" pitchFamily="34" charset="-122"/>
              </a:rPr>
              <a:t>资源的时候，服务器会将你的请求忽略并将你的当前请求变为按正常渠道（比如，点击某个超链接）访问时的请求并返回到相应的页面，用户只有通过该页面中的相关操作去访问想要请求的最终资源。</a:t>
            </a:r>
            <a:r>
              <a:rPr lang="en-US" altLang="zh-CN" sz="2800" b="0" dirty="0">
                <a:solidFill>
                  <a:srgbClr val="000000"/>
                </a:solidFill>
                <a:latin typeface="微软雅黑" panose="020B0503020204020204" pitchFamily="34" charset="-122"/>
                <a:ea typeface="微软雅黑" panose="020B0503020204020204" pitchFamily="34" charset="-122"/>
              </a:rPr>
              <a:t>    </a:t>
            </a:r>
            <a:endParaRPr lang="zh-CN" altLang="en-US" sz="2800" b="0" dirty="0">
              <a:solidFill>
                <a:srgbClr val="000000"/>
              </a:solidFill>
              <a:latin typeface="微软雅黑" panose="020B0503020204020204" pitchFamily="34" charset="-122"/>
              <a:ea typeface="微软雅黑" panose="020B0503020204020204" pitchFamily="34" charset="-122"/>
            </a:endParaRPr>
          </a:p>
          <a:p>
            <a:pPr>
              <a:spcBef>
                <a:spcPts val="200"/>
              </a:spcBef>
              <a:spcAft>
                <a:spcPts val="200"/>
              </a:spcAft>
            </a:pPr>
            <a:r>
              <a:rPr lang="zh-CN" altLang="en-US" sz="2800" b="0" dirty="0">
                <a:solidFill>
                  <a:srgbClr val="000000"/>
                </a:solidFill>
                <a:latin typeface="微软雅黑" panose="020B0503020204020204" pitchFamily="34" charset="-122"/>
                <a:ea typeface="微软雅黑" panose="020B0503020204020204" pitchFamily="34" charset="-122"/>
              </a:rPr>
              <a:t>    </a:t>
            </a:r>
            <a:r>
              <a:rPr lang="zh-CN" altLang="en-US" sz="2800" b="0" dirty="0" smtClean="0">
                <a:solidFill>
                  <a:srgbClr val="000000"/>
                </a:solidFill>
                <a:latin typeface="微软雅黑" panose="020B0503020204020204" pitchFamily="34" charset="-122"/>
                <a:ea typeface="微软雅黑" panose="020B0503020204020204" pitchFamily="34" charset="-122"/>
              </a:rPr>
              <a:t>   </a:t>
            </a:r>
            <a:r>
              <a:rPr lang="zh-CN" altLang="en-US" sz="2800" b="0" dirty="0">
                <a:solidFill>
                  <a:srgbClr val="000000"/>
                </a:solidFill>
                <a:latin typeface="微软雅黑" panose="020B0503020204020204" pitchFamily="34" charset="-122"/>
                <a:ea typeface="微软雅黑" panose="020B0503020204020204" pitchFamily="34" charset="-122"/>
              </a:rPr>
              <a:t>当你访问某个防盗链设置的网址，那么当你输入该网址时你会发现，并没有跳转到你想要的资源页面而是其他的信息页面，但是在这个信息页面中有一个超链接或是其他操作可以跳转到你想访问的资源页面。</a:t>
            </a:r>
          </a:p>
        </p:txBody>
      </p:sp>
    </p:spTree>
    <p:extLst>
      <p:ext uri="{BB962C8B-B14F-4D97-AF65-F5344CB8AC3E}">
        <p14:creationId xmlns:p14="http://schemas.microsoft.com/office/powerpoint/2010/main" val="3747706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5" name="圆角矩形 4"/>
          <p:cNvSpPr/>
          <p:nvPr/>
        </p:nvSpPr>
        <p:spPr bwMode="auto">
          <a:xfrm>
            <a:off x="323528" y="1052736"/>
            <a:ext cx="8436000" cy="5328592"/>
          </a:xfrm>
          <a:prstGeom prst="roundRect">
            <a:avLst>
              <a:gd name="adj" fmla="val 6855"/>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hangingPunct="1"/>
            <a:r>
              <a:rPr lang="en-US" altLang="zh-CN" sz="2800" b="0" dirty="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     A</a:t>
            </a:r>
            <a:r>
              <a:rPr lang="zh-CN" altLang="en-US" sz="2800" b="0" dirty="0">
                <a:latin typeface="微软雅黑" panose="020B0503020204020204" pitchFamily="34" charset="-122"/>
                <a:ea typeface="微软雅黑" panose="020B0503020204020204" pitchFamily="34" charset="-122"/>
              </a:rPr>
              <a:t>公司花重金独家采访某个名人写了一篇新闻稿，放在</a:t>
            </a:r>
            <a:r>
              <a:rPr lang="en-US" altLang="zh-CN" sz="2800" b="0" dirty="0">
                <a:latin typeface="微软雅黑" panose="020B0503020204020204" pitchFamily="34" charset="-122"/>
                <a:ea typeface="微软雅黑" panose="020B0503020204020204" pitchFamily="34" charset="-122"/>
              </a:rPr>
              <a:t>A</a:t>
            </a:r>
            <a:r>
              <a:rPr lang="zh-CN" altLang="en-US" sz="2800" b="0" dirty="0">
                <a:latin typeface="微软雅黑" panose="020B0503020204020204" pitchFamily="34" charset="-122"/>
                <a:ea typeface="微软雅黑" panose="020B0503020204020204" pitchFamily="34" charset="-122"/>
              </a:rPr>
              <a:t>公司的服务器上，依靠它来跑流量赚广告费。</a:t>
            </a:r>
            <a:endParaRPr lang="en-US" altLang="zh-CN" sz="2800" b="0" dirty="0">
              <a:latin typeface="微软雅黑" panose="020B0503020204020204" pitchFamily="34" charset="-122"/>
              <a:ea typeface="微软雅黑" panose="020B0503020204020204" pitchFamily="34" charset="-122"/>
            </a:endParaRPr>
          </a:p>
          <a:p>
            <a:pPr eaLnBrk="1" hangingPunct="1"/>
            <a:r>
              <a:rPr lang="en-US" altLang="zh-CN" sz="2800" b="0" dirty="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B</a:t>
            </a:r>
            <a:r>
              <a:rPr lang="zh-CN" altLang="en-US" sz="2800" b="0" dirty="0">
                <a:latin typeface="微软雅黑" panose="020B0503020204020204" pitchFamily="34" charset="-122"/>
                <a:ea typeface="微软雅黑" panose="020B0503020204020204" pitchFamily="34" charset="-122"/>
              </a:rPr>
              <a:t>公司是一家小公司，没钱采访明星，但是</a:t>
            </a:r>
            <a:r>
              <a:rPr lang="en-US" altLang="zh-CN" sz="2800" b="0" dirty="0">
                <a:latin typeface="微软雅黑" panose="020B0503020204020204" pitchFamily="34" charset="-122"/>
                <a:ea typeface="微软雅黑" panose="020B0503020204020204" pitchFamily="34" charset="-122"/>
              </a:rPr>
              <a:t>B</a:t>
            </a:r>
            <a:r>
              <a:rPr lang="zh-CN" altLang="en-US" sz="2800" b="0" dirty="0">
                <a:latin typeface="微软雅黑" panose="020B0503020204020204" pitchFamily="34" charset="-122"/>
                <a:ea typeface="微软雅黑" panose="020B0503020204020204" pitchFamily="34" charset="-122"/>
              </a:rPr>
              <a:t>公司也有自己的网页，它就可以通过一个</a:t>
            </a:r>
            <a:r>
              <a:rPr lang="en-US" altLang="zh-CN" sz="2800" b="0" dirty="0">
                <a:latin typeface="微软雅黑" panose="020B0503020204020204" pitchFamily="34" charset="-122"/>
                <a:ea typeface="微软雅黑" panose="020B0503020204020204" pitchFamily="34" charset="-122"/>
              </a:rPr>
              <a:t>&lt;a&gt;</a:t>
            </a:r>
            <a:r>
              <a:rPr lang="zh-CN" altLang="en-US" sz="2800" b="0" dirty="0">
                <a:latin typeface="微软雅黑" panose="020B0503020204020204" pitchFamily="34" charset="-122"/>
                <a:ea typeface="微软雅黑" panose="020B0503020204020204" pitchFamily="34" charset="-122"/>
              </a:rPr>
              <a:t>标签直接链接到</a:t>
            </a:r>
            <a:r>
              <a:rPr lang="en-US" altLang="zh-CN" sz="2800" b="0" dirty="0">
                <a:latin typeface="微软雅黑" panose="020B0503020204020204" pitchFamily="34" charset="-122"/>
                <a:ea typeface="微软雅黑" panose="020B0503020204020204" pitchFamily="34" charset="-122"/>
              </a:rPr>
              <a:t>A</a:t>
            </a:r>
            <a:r>
              <a:rPr lang="zh-CN" altLang="en-US" sz="2800" b="0" dirty="0">
                <a:latin typeface="微软雅黑" panose="020B0503020204020204" pitchFamily="34" charset="-122"/>
                <a:ea typeface="微软雅黑" panose="020B0503020204020204" pitchFamily="34" charset="-122"/>
              </a:rPr>
              <a:t>服务器上的新闻稿，这样的后果是</a:t>
            </a:r>
            <a:r>
              <a:rPr lang="en-US" altLang="zh-CN" sz="2800" b="0" dirty="0">
                <a:latin typeface="微软雅黑" panose="020B0503020204020204" pitchFamily="34" charset="-122"/>
                <a:ea typeface="微软雅黑" panose="020B0503020204020204" pitchFamily="34" charset="-122"/>
              </a:rPr>
              <a:t>B</a:t>
            </a:r>
            <a:r>
              <a:rPr lang="zh-CN" altLang="en-US" sz="2800" b="0" dirty="0">
                <a:latin typeface="微软雅黑" panose="020B0503020204020204" pitchFamily="34" charset="-122"/>
                <a:ea typeface="微软雅黑" panose="020B0503020204020204" pitchFamily="34" charset="-122"/>
              </a:rPr>
              <a:t>公司也能利用这篇新闻稿来跑流量赚广告费。这就是盗链行为。</a:t>
            </a:r>
            <a:endParaRPr lang="en-US" altLang="zh-CN" sz="2800" b="0" dirty="0">
              <a:latin typeface="微软雅黑" panose="020B0503020204020204" pitchFamily="34" charset="-122"/>
              <a:ea typeface="微软雅黑" panose="020B0503020204020204" pitchFamily="34" charset="-122"/>
            </a:endParaRPr>
          </a:p>
          <a:p>
            <a:pPr eaLnBrk="1" hangingPunct="1"/>
            <a:r>
              <a:rPr lang="zh-CN" altLang="en-US" sz="2800" b="0" dirty="0" smtClean="0">
                <a:latin typeface="微软雅黑" panose="020B0503020204020204" pitchFamily="34" charset="-122"/>
                <a:ea typeface="微软雅黑" panose="020B0503020204020204" pitchFamily="34" charset="-122"/>
              </a:rPr>
              <a:t>      为了</a:t>
            </a:r>
            <a:r>
              <a:rPr lang="zh-CN" altLang="en-US" sz="2800" b="0" dirty="0">
                <a:latin typeface="微软雅黑" panose="020B0503020204020204" pitchFamily="34" charset="-122"/>
                <a:ea typeface="微软雅黑" panose="020B0503020204020204" pitchFamily="34" charset="-122"/>
              </a:rPr>
              <a:t>解决这个问题，</a:t>
            </a:r>
            <a:r>
              <a:rPr lang="en-US" altLang="zh-CN" sz="2800" b="0" dirty="0">
                <a:latin typeface="微软雅黑" panose="020B0503020204020204" pitchFamily="34" charset="-122"/>
                <a:ea typeface="微软雅黑" panose="020B0503020204020204" pitchFamily="34" charset="-122"/>
              </a:rPr>
              <a:t>A</a:t>
            </a:r>
            <a:r>
              <a:rPr lang="zh-CN" altLang="en-US" sz="2800" b="0" dirty="0">
                <a:latin typeface="微软雅黑" panose="020B0503020204020204" pitchFamily="34" charset="-122"/>
                <a:ea typeface="微软雅黑" panose="020B0503020204020204" pitchFamily="34" charset="-122"/>
              </a:rPr>
              <a:t>公司必须想办法来阻止盗链行为，让其他网站访问不了我特有的资源，而防止其他网站的盗链行为就是防盗链技术。</a:t>
            </a:r>
            <a:endParaRPr lang="en-US" altLang="zh-CN" sz="2800" b="0" dirty="0">
              <a:latin typeface="微软雅黑" panose="020B0503020204020204" pitchFamily="34" charset="-122"/>
              <a:ea typeface="微软雅黑" panose="020B0503020204020204" pitchFamily="34" charset="-122"/>
            </a:endParaRPr>
          </a:p>
          <a:p>
            <a:pPr algn="r" eaLnBrk="1" hangingPunct="1"/>
            <a:endParaRPr lang="en-US" altLang="zh-CN" sz="2800" b="0" dirty="0" smtClean="0">
              <a:latin typeface="微软雅黑" panose="020B0503020204020204" pitchFamily="34" charset="-122"/>
              <a:ea typeface="微软雅黑" panose="020B0503020204020204" pitchFamily="34" charset="-122"/>
            </a:endParaRPr>
          </a:p>
          <a:p>
            <a:pPr algn="r" eaLnBrk="1" hangingPunct="1"/>
            <a:r>
              <a:rPr lang="zh-CN" altLang="en-US" b="0" dirty="0" smtClean="0">
                <a:latin typeface="微软雅黑" panose="020B0503020204020204" pitchFamily="34" charset="-122"/>
                <a:ea typeface="微软雅黑" panose="020B0503020204020204" pitchFamily="34" charset="-122"/>
              </a:rPr>
              <a:t>引用</a:t>
            </a:r>
            <a:r>
              <a:rPr lang="zh-CN" altLang="en-US" b="0" dirty="0">
                <a:latin typeface="微软雅黑" panose="020B0503020204020204" pitchFamily="34" charset="-122"/>
                <a:ea typeface="微软雅黑" panose="020B0503020204020204" pitchFamily="34" charset="-122"/>
              </a:rPr>
              <a:t>出处：</a:t>
            </a:r>
            <a:r>
              <a:rPr lang="en-US" altLang="zh-CN" b="0" dirty="0" err="1">
                <a:latin typeface="微软雅黑" panose="020B0503020204020204" pitchFamily="34" charset="-122"/>
                <a:ea typeface="微软雅黑" panose="020B0503020204020204" pitchFamily="34" charset="-122"/>
                <a:hlinkClick r:id="rId2"/>
              </a:rPr>
              <a:t>JavaWeb</a:t>
            </a:r>
            <a:r>
              <a:rPr lang="zh-CN" altLang="en-US" b="0" dirty="0">
                <a:latin typeface="微软雅黑" panose="020B0503020204020204" pitchFamily="34" charset="-122"/>
                <a:ea typeface="微软雅黑" panose="020B0503020204020204" pitchFamily="34" charset="-122"/>
                <a:hlinkClick r:id="rId2"/>
              </a:rPr>
              <a:t>之防盗链技术 </a:t>
            </a:r>
            <a:r>
              <a:rPr lang="en-US" altLang="zh-CN" b="0" dirty="0">
                <a:latin typeface="微软雅黑" panose="020B0503020204020204" pitchFamily="34" charset="-122"/>
                <a:ea typeface="微软雅黑" panose="020B0503020204020204" pitchFamily="34" charset="-122"/>
                <a:hlinkClick r:id="rId2"/>
              </a:rPr>
              <a:t>- </a:t>
            </a:r>
            <a:r>
              <a:rPr lang="zh-CN" altLang="en-US" b="0" dirty="0">
                <a:latin typeface="微软雅黑" panose="020B0503020204020204" pitchFamily="34" charset="-122"/>
                <a:ea typeface="微软雅黑" panose="020B0503020204020204" pitchFamily="34" charset="-122"/>
                <a:hlinkClick r:id="rId2"/>
              </a:rPr>
              <a:t>简书</a:t>
            </a:r>
            <a:endParaRPr lang="zh-CN" altLang="en-US" b="0" dirty="0">
              <a:solidFill>
                <a:srgbClr val="000000"/>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7740352" y="44624"/>
            <a:ext cx="1080120" cy="1128484"/>
          </a:xfrm>
          <a:prstGeom prst="rect">
            <a:avLst/>
          </a:prstGeom>
        </p:spPr>
      </p:pic>
    </p:spTree>
    <p:extLst>
      <p:ext uri="{BB962C8B-B14F-4D97-AF65-F5344CB8AC3E}">
        <p14:creationId xmlns:p14="http://schemas.microsoft.com/office/powerpoint/2010/main" val="4249182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20546</TotalTime>
  <Words>2283</Words>
  <Application>Microsoft Office PowerPoint</Application>
  <PresentationFormat>全屏显示(4:3)</PresentationFormat>
  <Paragraphs>194</Paragraphs>
  <Slides>35</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黑体</vt:lpstr>
      <vt:lpstr>宋体</vt:lpstr>
      <vt:lpstr>微软雅黑</vt:lpstr>
      <vt:lpstr>Arial</vt:lpstr>
      <vt:lpstr>Garamond</vt:lpstr>
      <vt:lpstr>Tahoma</vt:lpstr>
      <vt:lpstr>Times New Roman</vt:lpstr>
      <vt:lpstr>Wingdings</vt:lpstr>
      <vt:lpstr>Edge</vt:lpstr>
      <vt:lpstr>第7讲 JSP内置对象（一）</vt:lpstr>
      <vt:lpstr>JSP九大内置对象</vt:lpstr>
      <vt:lpstr>JSP九大内置对象</vt:lpstr>
      <vt:lpstr>request和response</vt:lpstr>
      <vt:lpstr>request和response</vt:lpstr>
      <vt:lpstr>PowerPoint 演示文稿</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request与response</vt:lpstr>
      <vt:lpstr>request与response</vt:lpstr>
      <vt:lpstr>request与response</vt:lpstr>
      <vt:lpstr>request与response</vt:lpstr>
      <vt:lpstr>request与response</vt:lpstr>
      <vt:lpstr>request与response</vt:lpstr>
      <vt:lpstr>request与response</vt:lpstr>
      <vt:lpstr>常用路径小结</vt:lpstr>
      <vt:lpstr>常用路径小结</vt:lpstr>
    </vt:vector>
  </TitlesOfParts>
  <Company>jsj</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zjf</dc:creator>
  <cp:lastModifiedBy>宋艳娟</cp:lastModifiedBy>
  <cp:revision>1188</cp:revision>
  <dcterms:created xsi:type="dcterms:W3CDTF">2003-08-01T12:28:25Z</dcterms:created>
  <dcterms:modified xsi:type="dcterms:W3CDTF">2024-11-26T02:01:18Z</dcterms:modified>
</cp:coreProperties>
</file>