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3"/>
    <p:sldId id="1686" r:id="rId4"/>
    <p:sldId id="258" r:id="rId5"/>
    <p:sldId id="282" r:id="rId6"/>
    <p:sldId id="1696" r:id="rId7"/>
    <p:sldId id="277" r:id="rId8"/>
    <p:sldId id="284" r:id="rId9"/>
    <p:sldId id="271" r:id="rId10"/>
    <p:sldId id="299" r:id="rId11"/>
    <p:sldId id="1699" r:id="rId12"/>
    <p:sldId id="283" r:id="rId13"/>
    <p:sldId id="1824" r:id="rId14"/>
    <p:sldId id="1825" r:id="rId15"/>
    <p:sldId id="1828" r:id="rId16"/>
    <p:sldId id="1826" r:id="rId17"/>
    <p:sldId id="1811" r:id="rId18"/>
    <p:sldId id="1829" r:id="rId19"/>
    <p:sldId id="1831" r:id="rId20"/>
    <p:sldId id="1832" r:id="rId22"/>
    <p:sldId id="1830" r:id="rId23"/>
    <p:sldId id="1812" r:id="rId24"/>
    <p:sldId id="1835" r:id="rId25"/>
    <p:sldId id="1834" r:id="rId26"/>
    <p:sldId id="1821" r:id="rId27"/>
    <p:sldId id="1813" r:id="rId28"/>
    <p:sldId id="1815" r:id="rId29"/>
    <p:sldId id="1816" r:id="rId30"/>
    <p:sldId id="1822" r:id="rId31"/>
    <p:sldId id="1817" r:id="rId32"/>
    <p:sldId id="1818" r:id="rId33"/>
    <p:sldId id="1819" r:id="rId34"/>
    <p:sldId id="1820" r:id="rId35"/>
    <p:sldId id="1823" r:id="rId36"/>
    <p:sldId id="181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CC00CC"/>
    <a:srgbClr val="99FF99"/>
    <a:srgbClr val="FFCC98"/>
    <a:srgbClr val="015978"/>
    <a:srgbClr val="1B8BA1"/>
    <a:srgbClr val="66DADA"/>
    <a:srgbClr val="1B9191"/>
    <a:srgbClr val="1A8C8D"/>
    <a:srgbClr val="69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20" autoAdjust="0"/>
  </p:normalViewPr>
  <p:slideViewPr>
    <p:cSldViewPr snapToGrid="0">
      <p:cViewPr varScale="1">
        <p:scale>
          <a:sx n="63" d="100"/>
          <a:sy n="63" d="100"/>
        </p:scale>
        <p:origin x="-93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097487" y="3648619"/>
            <a:ext cx="4423002" cy="558799"/>
          </a:xfrm>
        </p:spPr>
        <p:txBody>
          <a:bodyPr anchor="ctr">
            <a:normAutofit/>
          </a:bodyPr>
          <a:lstStyle>
            <a:lvl1pPr marL="0" marR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rgbClr val="0159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097487" y="2387600"/>
            <a:ext cx="4423002" cy="126101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rgbClr val="01597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877300" y="4819177"/>
            <a:ext cx="2643188" cy="248371"/>
          </a:xfrm>
        </p:spPr>
        <p:txBody>
          <a:bodyPr anchor="ctr">
            <a:noAutofit/>
          </a:bodyPr>
          <a:lstStyle>
            <a:lvl1pPr marL="0" marR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77300" y="5083073"/>
            <a:ext cx="2643188" cy="248371"/>
          </a:xfrm>
        </p:spPr>
        <p:txBody>
          <a:bodyPr anchor="ctr">
            <a:noAutofit/>
          </a:bodyPr>
          <a:lstStyle>
            <a:lvl1pPr marL="0" marR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022350" y="3034769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1597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022350" y="3915820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8" b="6089"/>
          <a:stretch>
            <a:fillRect/>
          </a:stretch>
        </p:blipFill>
        <p:spPr>
          <a:xfrm>
            <a:off x="0" y="2476500"/>
            <a:ext cx="12192000" cy="127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535286" y="29626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535286" y="43906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535286" y="47063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0" y="3648619"/>
            <a:ext cx="4662489" cy="5587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数据分析与处理软件开发综合</a:t>
            </a:r>
            <a:r>
              <a:rPr lang="zh-CN" altLang="en-US" dirty="0"/>
              <a:t>实践答辩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257800" y="2387600"/>
            <a:ext cx="6262689" cy="1261019"/>
          </a:xfrm>
        </p:spPr>
        <p:txBody>
          <a:bodyPr>
            <a:normAutofit fontScale="90000"/>
          </a:bodyPr>
          <a:lstStyle/>
          <a:p>
            <a:r>
              <a:rPr dirty="0" err="1" smtClean="0"/>
              <a:t>基于</a:t>
            </a:r>
            <a:r>
              <a:rPr lang="zh-CN" altLang="en-US" dirty="0" smtClean="0"/>
              <a:t>协同过滤的</a:t>
            </a:r>
            <a:r>
              <a:rPr lang="zh-CN" altLang="zh-CN" dirty="0" smtClean="0"/>
              <a:t>网易云音乐</a:t>
            </a:r>
            <a:br>
              <a:rPr lang="zh-CN" altLang="zh-CN" dirty="0" smtClean="0"/>
            </a:br>
            <a:r>
              <a:rPr lang="zh-CN" altLang="zh-CN" dirty="0" smtClean="0"/>
              <a:t>数据统计与推荐系统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一组全体成员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smtClean="0"/>
              <a:t>2018/11/</a:t>
            </a:r>
            <a:r>
              <a:rPr lang="en-US" altLang="zh-CN" dirty="0" smtClean="0"/>
              <a:t>30</a:t>
            </a:r>
            <a:endParaRPr lang="en-US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166299" y="1270000"/>
            <a:ext cx="5239711" cy="930729"/>
            <a:chOff x="5992128" y="1028700"/>
            <a:chExt cx="5239711" cy="930729"/>
          </a:xfrm>
        </p:grpSpPr>
        <p:grpSp>
          <p:nvGrpSpPr>
            <p:cNvPr id="23" name="组合 22"/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SUMMARY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 smtClean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Practice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b="1" kern="600" dirty="0">
                  <a:solidFill>
                    <a:srgbClr val="015978"/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rPr>
                <a:t>2018</a:t>
              </a:r>
              <a:endParaRPr lang="zh-CN" altLang="en-US" b="1" kern="600" dirty="0">
                <a:solidFill>
                  <a:srgbClr val="015978"/>
                </a:solidFill>
                <a:latin typeface="等线 Light" panose="02010600030101010101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33513" y="1185863"/>
            <a:ext cx="163353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实体－关系图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3771900" y="1143000"/>
          <a:ext cx="4610100" cy="5278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1151255" imgH="1310640" progId="Visio.Drawing.11">
                  <p:embed/>
                </p:oleObj>
              </mc:Choice>
              <mc:Fallback>
                <p:oleObj name="Visio" r:id="rId1" imgW="1151255" imgH="131064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0" y="1143000"/>
                        <a:ext cx="4610100" cy="527847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ïşļîḋe"/>
          <p:cNvSpPr/>
          <p:nvPr/>
        </p:nvSpPr>
        <p:spPr bwMode="auto">
          <a:xfrm>
            <a:off x="971765" y="1606879"/>
            <a:ext cx="9921136" cy="22793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16" name="íSľiḋè"/>
          <p:cNvSpPr/>
          <p:nvPr/>
        </p:nvSpPr>
        <p:spPr bwMode="auto">
          <a:xfrm>
            <a:off x="1269571" y="1219201"/>
            <a:ext cx="4589691" cy="3876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用户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Uuser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69999" y="1790699"/>
          <a:ext cx="9448800" cy="1921510"/>
        </p:xfrm>
        <a:graphic>
          <a:graphicData uri="http://schemas.openxmlformats.org/drawingml/2006/table">
            <a:tbl>
              <a:tblPr/>
              <a:tblGrid>
                <a:gridCol w="1574431"/>
                <a:gridCol w="1574431"/>
                <a:gridCol w="1574431"/>
                <a:gridCol w="1574431"/>
                <a:gridCol w="1575538"/>
                <a:gridCol w="1575538"/>
              </a:tblGrid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字段名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数据类型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默认值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非空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 err="1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UserID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用户</a:t>
                      </a: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 err="1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UserName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用户名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UserBirth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用户生日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UserArea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用户所在地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ïşļîḋe"/>
          <p:cNvSpPr/>
          <p:nvPr/>
        </p:nvSpPr>
        <p:spPr bwMode="auto">
          <a:xfrm>
            <a:off x="984465" y="4464379"/>
            <a:ext cx="9921136" cy="16189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11" name="íSľiḋè"/>
          <p:cNvSpPr/>
          <p:nvPr/>
        </p:nvSpPr>
        <p:spPr bwMode="auto">
          <a:xfrm>
            <a:off x="1282271" y="4076701"/>
            <a:ext cx="4589691" cy="3876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艺人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Artist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44599" y="4765293"/>
          <a:ext cx="9499600" cy="1005840"/>
        </p:xfrm>
        <a:graphic>
          <a:graphicData uri="http://schemas.openxmlformats.org/drawingml/2006/table">
            <a:tbl>
              <a:tblPr/>
              <a:tblGrid>
                <a:gridCol w="1582895"/>
                <a:gridCol w="1582895"/>
                <a:gridCol w="1582895"/>
                <a:gridCol w="1582895"/>
                <a:gridCol w="1584010"/>
                <a:gridCol w="1584010"/>
              </a:tblGrid>
              <a:tr h="0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字段名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数据类型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默认值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非空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ArtistID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艺人</a:t>
                      </a: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ArtistName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艺人名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ïşļîḋe"/>
          <p:cNvSpPr/>
          <p:nvPr/>
        </p:nvSpPr>
        <p:spPr bwMode="auto">
          <a:xfrm>
            <a:off x="971765" y="1505279"/>
            <a:ext cx="9921136" cy="22793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16" name="íSľiḋè"/>
          <p:cNvSpPr/>
          <p:nvPr/>
        </p:nvSpPr>
        <p:spPr bwMode="auto">
          <a:xfrm>
            <a:off x="1269571" y="1117601"/>
            <a:ext cx="4589691" cy="3876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歌曲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Song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69999" y="1689099"/>
          <a:ext cx="9448800" cy="1921510"/>
        </p:xfrm>
        <a:graphic>
          <a:graphicData uri="http://schemas.openxmlformats.org/drawingml/2006/table">
            <a:tbl>
              <a:tblPr/>
              <a:tblGrid>
                <a:gridCol w="1574431"/>
                <a:gridCol w="1574431"/>
                <a:gridCol w="1574431"/>
                <a:gridCol w="1574431"/>
                <a:gridCol w="1575538"/>
                <a:gridCol w="1575538"/>
              </a:tblGrid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字段名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数据类型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默认值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非空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歌曲</a:t>
                      </a: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SongName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歌曲名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PlayTime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播放时长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PubTime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发布时间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ïşļîḋe"/>
          <p:cNvSpPr/>
          <p:nvPr/>
        </p:nvSpPr>
        <p:spPr bwMode="auto">
          <a:xfrm>
            <a:off x="971765" y="4248479"/>
            <a:ext cx="9921136" cy="19110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14" name="íSľiḋè"/>
          <p:cNvSpPr/>
          <p:nvPr/>
        </p:nvSpPr>
        <p:spPr bwMode="auto">
          <a:xfrm>
            <a:off x="1269571" y="3860801"/>
            <a:ext cx="4589691" cy="3876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歌单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Playlist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69999" y="4432299"/>
          <a:ext cx="9448800" cy="1537208"/>
        </p:xfrm>
        <a:graphic>
          <a:graphicData uri="http://schemas.openxmlformats.org/drawingml/2006/table">
            <a:tbl>
              <a:tblPr/>
              <a:tblGrid>
                <a:gridCol w="1574431"/>
                <a:gridCol w="1574431"/>
                <a:gridCol w="1574431"/>
                <a:gridCol w="1574431"/>
                <a:gridCol w="1575538"/>
                <a:gridCol w="1575538"/>
              </a:tblGrid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字段名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数据类型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默认值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非空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PlaylistID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歌单</a:t>
                      </a: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PlaylistName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歌单名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UserID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Uuser</a:t>
                      </a: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创建用户</a:t>
                      </a: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" name="ïşļîḋe"/>
          <p:cNvSpPr/>
          <p:nvPr/>
        </p:nvSpPr>
        <p:spPr bwMode="auto">
          <a:xfrm>
            <a:off x="971765" y="1898979"/>
            <a:ext cx="9921136" cy="36128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10" name="íSľiḋè"/>
          <p:cNvSpPr/>
          <p:nvPr/>
        </p:nvSpPr>
        <p:spPr bwMode="auto">
          <a:xfrm>
            <a:off x="1269571" y="1511301"/>
            <a:ext cx="4589691" cy="3876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评论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Comment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69999" y="2082799"/>
          <a:ext cx="9448800" cy="3262630"/>
        </p:xfrm>
        <a:graphic>
          <a:graphicData uri="http://schemas.openxmlformats.org/drawingml/2006/table">
            <a:tbl>
              <a:tblPr/>
              <a:tblGrid>
                <a:gridCol w="1574431"/>
                <a:gridCol w="1574431"/>
                <a:gridCol w="1574431"/>
                <a:gridCol w="1574431"/>
                <a:gridCol w="1575538"/>
                <a:gridCol w="1575538"/>
              </a:tblGrid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字段名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数据类型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默认值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非空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CommentID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评论</a:t>
                      </a: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CommentTime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评论时间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LikedCount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被点赞数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CommentContent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歌单名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UserID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Uuser</a:t>
                      </a: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用户</a:t>
                      </a: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</a:t>
                      </a: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歌曲</a:t>
                      </a: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ïşļîḋe"/>
          <p:cNvSpPr/>
          <p:nvPr/>
        </p:nvSpPr>
        <p:spPr bwMode="auto">
          <a:xfrm>
            <a:off x="971765" y="1517979"/>
            <a:ext cx="9921136" cy="20761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16" name="íSľiḋè"/>
          <p:cNvSpPr/>
          <p:nvPr/>
        </p:nvSpPr>
        <p:spPr bwMode="auto">
          <a:xfrm>
            <a:off x="1269571" y="1130301"/>
            <a:ext cx="4589691" cy="3876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 艺人表演歌曲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Artist_Song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69999" y="1879599"/>
          <a:ext cx="9448800" cy="1457198"/>
        </p:xfrm>
        <a:graphic>
          <a:graphicData uri="http://schemas.openxmlformats.org/drawingml/2006/table">
            <a:tbl>
              <a:tblPr/>
              <a:tblGrid>
                <a:gridCol w="1574431"/>
                <a:gridCol w="1574431"/>
                <a:gridCol w="1574431"/>
                <a:gridCol w="1574431"/>
                <a:gridCol w="1575538"/>
                <a:gridCol w="1575538"/>
              </a:tblGrid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字段名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数据类型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默认值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非空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ArtistID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6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主键，</a:t>
                      </a:r>
                      <a:r>
                        <a:rPr lang="en-US" sz="16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Artist</a:t>
                      </a:r>
                      <a:r>
                        <a:rPr lang="zh-CN" sz="16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16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艺人</a:t>
                      </a: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主键，</a:t>
                      </a:r>
                      <a:r>
                        <a:rPr lang="en-US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</a:t>
                      </a:r>
                      <a:r>
                        <a:rPr lang="zh-CN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16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歌曲</a:t>
                      </a: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ïşļîḋe"/>
          <p:cNvSpPr/>
          <p:nvPr/>
        </p:nvSpPr>
        <p:spPr bwMode="auto">
          <a:xfrm>
            <a:off x="971765" y="4096079"/>
            <a:ext cx="9921136" cy="20634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14" name="íSľiḋè"/>
          <p:cNvSpPr/>
          <p:nvPr/>
        </p:nvSpPr>
        <p:spPr bwMode="auto">
          <a:xfrm>
            <a:off x="1269571" y="3708401"/>
            <a:ext cx="4589691" cy="3876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歌单包含标签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Playlist_Tag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69999" y="4470399"/>
          <a:ext cx="9448800" cy="1305052"/>
        </p:xfrm>
        <a:graphic>
          <a:graphicData uri="http://schemas.openxmlformats.org/drawingml/2006/table">
            <a:tbl>
              <a:tblPr/>
              <a:tblGrid>
                <a:gridCol w="1574431"/>
                <a:gridCol w="1574431"/>
                <a:gridCol w="1574431"/>
                <a:gridCol w="1574431"/>
                <a:gridCol w="1575538"/>
                <a:gridCol w="1575538"/>
              </a:tblGrid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字段名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数据类型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默认值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非空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PlaylistID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主键，</a:t>
                      </a:r>
                      <a:r>
                        <a:rPr lang="en-US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Playlist</a:t>
                      </a:r>
                      <a:r>
                        <a:rPr lang="zh-CN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16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歌单</a:t>
                      </a: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TagName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标签名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ïşļîḋe"/>
          <p:cNvSpPr/>
          <p:nvPr/>
        </p:nvSpPr>
        <p:spPr bwMode="auto">
          <a:xfrm>
            <a:off x="971765" y="1517979"/>
            <a:ext cx="9921136" cy="18221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16" name="íSľiḋè"/>
          <p:cNvSpPr/>
          <p:nvPr/>
        </p:nvSpPr>
        <p:spPr bwMode="auto">
          <a:xfrm>
            <a:off x="1269571" y="1130301"/>
            <a:ext cx="4589691" cy="3876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歌曲属于歌单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Playlist_Song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69999" y="1714499"/>
          <a:ext cx="9448800" cy="1457198"/>
        </p:xfrm>
        <a:graphic>
          <a:graphicData uri="http://schemas.openxmlformats.org/drawingml/2006/table">
            <a:tbl>
              <a:tblPr/>
              <a:tblGrid>
                <a:gridCol w="1574431"/>
                <a:gridCol w="1574431"/>
                <a:gridCol w="1574431"/>
                <a:gridCol w="1574431"/>
                <a:gridCol w="1575538"/>
                <a:gridCol w="1575538"/>
              </a:tblGrid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字段名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数据类型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默认值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非空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PlaylistID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6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主键，</a:t>
                      </a:r>
                      <a:r>
                        <a:rPr lang="en-US" sz="16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Playlist</a:t>
                      </a:r>
                      <a:r>
                        <a:rPr lang="zh-CN" sz="16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16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歌单</a:t>
                      </a: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 dirty="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主键，</a:t>
                      </a:r>
                      <a:r>
                        <a:rPr lang="en-US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</a:t>
                      </a:r>
                      <a:r>
                        <a:rPr lang="zh-CN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16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歌曲</a:t>
                      </a: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ïşļîḋe"/>
          <p:cNvSpPr/>
          <p:nvPr/>
        </p:nvSpPr>
        <p:spPr bwMode="auto">
          <a:xfrm>
            <a:off x="971765" y="3842079"/>
            <a:ext cx="9921136" cy="23428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/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144145" indent="-14414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1200" dirty="0"/>
          </a:p>
        </p:txBody>
      </p:sp>
      <p:sp>
        <p:nvSpPr>
          <p:cNvPr id="14" name="íSľiḋè"/>
          <p:cNvSpPr/>
          <p:nvPr/>
        </p:nvSpPr>
        <p:spPr bwMode="auto">
          <a:xfrm>
            <a:off x="1269571" y="3454401"/>
            <a:ext cx="4589691" cy="3876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用户喜欢歌曲 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User_Song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69999" y="3962399"/>
          <a:ext cx="9448800" cy="2127758"/>
        </p:xfrm>
        <a:graphic>
          <a:graphicData uri="http://schemas.openxmlformats.org/drawingml/2006/table">
            <a:tbl>
              <a:tblPr/>
              <a:tblGrid>
                <a:gridCol w="1574431"/>
                <a:gridCol w="1574431"/>
                <a:gridCol w="1574431"/>
                <a:gridCol w="1574431"/>
                <a:gridCol w="1575538"/>
                <a:gridCol w="1575538"/>
              </a:tblGrid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字段名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数据类型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默认值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非空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键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备注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UserID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6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主键，</a:t>
                      </a:r>
                      <a:r>
                        <a:rPr lang="en-US" sz="16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Uuser</a:t>
                      </a:r>
                      <a:r>
                        <a:rPr lang="zh-CN" sz="16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16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用户</a:t>
                      </a: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varchar(255)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主键，</a:t>
                      </a:r>
                      <a:r>
                        <a:rPr lang="en-US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</a:t>
                      </a:r>
                      <a:r>
                        <a:rPr lang="zh-CN" sz="16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表外键</a:t>
                      </a:r>
                      <a:endParaRPr lang="zh-CN" sz="16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歌曲</a:t>
                      </a: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302"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SongScore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zh-CN" sz="2000" kern="10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yes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endParaRPr lang="en-US" sz="2000" kern="100">
                        <a:solidFill>
                          <a:srgbClr val="4D322D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solidFill>
                            <a:srgbClr val="4D322D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听歌频率占比</a:t>
                      </a:r>
                      <a:endParaRPr lang="zh-CN" sz="2000" kern="100" dirty="0">
                        <a:solidFill>
                          <a:srgbClr val="4D322D"/>
                        </a:solidFill>
                        <a:latin typeface="Constantia" panose="02030602050306030303"/>
                        <a:ea typeface="华文新魏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数据获取与清洗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dirty="0" smtClean="0"/>
              <a:t>Data Retrieval &amp; Cleansing</a:t>
            </a:r>
            <a:endParaRPr lang="zh-CN" altLang="en-US" sz="2400" dirty="0"/>
          </a:p>
        </p:txBody>
      </p:sp>
      <p:grpSp>
        <p:nvGrpSpPr>
          <p:cNvPr id="2" name="组合 6"/>
          <p:cNvGrpSpPr/>
          <p:nvPr/>
        </p:nvGrpSpPr>
        <p:grpSpPr>
          <a:xfrm>
            <a:off x="6166299" y="1270000"/>
            <a:ext cx="5239711" cy="930729"/>
            <a:chOff x="5992128" y="1028700"/>
            <a:chExt cx="5239711" cy="930729"/>
          </a:xfrm>
        </p:grpSpPr>
        <p:grpSp>
          <p:nvGrpSpPr>
            <p:cNvPr id="3" name="组合 7"/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SUMMARY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 smtClean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Practice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b="1" kern="600" dirty="0">
                  <a:solidFill>
                    <a:srgbClr val="015978"/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rPr>
                <a:t>2018</a:t>
              </a:r>
              <a:endParaRPr lang="zh-CN" altLang="en-US" b="1" kern="600" dirty="0">
                <a:solidFill>
                  <a:srgbClr val="015978"/>
                </a:solidFill>
                <a:latin typeface="等线 Light" panose="02010600030101010101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22350" y="214486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数据获取基本框架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920735" y="1357312"/>
          <a:ext cx="5638800" cy="458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2016760" imgH="1626235" progId="Visio.Drawing.11">
                  <p:embed/>
                </p:oleObj>
              </mc:Choice>
              <mc:Fallback>
                <p:oleObj name="Visio" r:id="rId1" imgW="2016760" imgH="1626235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0735" y="1357312"/>
                        <a:ext cx="5638800" cy="45843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C:\Users\dell123\Desktop\scrapy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3885" y="3624261"/>
            <a:ext cx="2662240" cy="826783"/>
          </a:xfrm>
          <a:prstGeom prst="rect">
            <a:avLst/>
          </a:prstGeom>
          <a:noFill/>
        </p:spPr>
      </p:pic>
      <p:sp>
        <p:nvSpPr>
          <p:cNvPr id="8" name="îSlïďê"/>
          <p:cNvSpPr txBox="1"/>
          <p:nvPr/>
        </p:nvSpPr>
        <p:spPr bwMode="auto">
          <a:xfrm>
            <a:off x="7729545" y="2378226"/>
            <a:ext cx="3443285" cy="61219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采用爬虫框架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问题与解决方法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iSļíďé"/>
          <p:cNvGrpSpPr/>
          <p:nvPr/>
        </p:nvGrpSpPr>
        <p:grpSpPr>
          <a:xfrm>
            <a:off x="3581525" y="1123949"/>
            <a:ext cx="5000375" cy="5019675"/>
            <a:chOff x="3126000" y="1123949"/>
            <a:chExt cx="5000375" cy="5019675"/>
          </a:xfrm>
        </p:grpSpPr>
        <p:sp>
          <p:nvSpPr>
            <p:cNvPr id="17" name="íš1îḑè"/>
            <p:cNvSpPr/>
            <p:nvPr/>
          </p:nvSpPr>
          <p:spPr bwMode="auto">
            <a:xfrm>
              <a:off x="3126000" y="1123949"/>
              <a:ext cx="4901843" cy="4854709"/>
            </a:xfrm>
            <a:prstGeom prst="parallelogram">
              <a:avLst>
                <a:gd name="adj" fmla="val 36678"/>
              </a:avLst>
            </a:prstGeom>
            <a:noFill/>
            <a:ln w="2222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îşļîdê"/>
            <p:cNvSpPr/>
            <p:nvPr/>
          </p:nvSpPr>
          <p:spPr bwMode="auto">
            <a:xfrm>
              <a:off x="3224532" y="1288915"/>
              <a:ext cx="4901843" cy="4854709"/>
            </a:xfrm>
            <a:prstGeom prst="parallelogram">
              <a:avLst>
                <a:gd name="adj" fmla="val 36678"/>
              </a:avLst>
            </a:prstGeom>
            <a:blipFill>
              <a:blip r:embed="rId1" cstate="print"/>
              <a:stretch>
                <a:fillRect l="-16068" r="-1598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7" name="îṥḻiḍè"/>
          <p:cNvGrpSpPr/>
          <p:nvPr/>
        </p:nvGrpSpPr>
        <p:grpSpPr>
          <a:xfrm>
            <a:off x="687279" y="1511451"/>
            <a:ext cx="3856146" cy="2631924"/>
            <a:chOff x="687278" y="2398652"/>
            <a:chExt cx="3524773" cy="1899399"/>
          </a:xfrm>
        </p:grpSpPr>
        <p:sp>
          <p:nvSpPr>
            <p:cNvPr id="15" name="íšḷîḓè"/>
            <p:cNvSpPr/>
            <p:nvPr/>
          </p:nvSpPr>
          <p:spPr>
            <a:xfrm>
              <a:off x="687278" y="2840457"/>
              <a:ext cx="3524773" cy="14575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 smtClean="0"/>
                <a:t>　　初期采用</a:t>
              </a:r>
              <a:r>
                <a:rPr lang="en-US" altLang="zh-CN" sz="1600" dirty="0" err="1" smtClean="0"/>
                <a:t>urllib</a:t>
              </a:r>
              <a:r>
                <a:rPr lang="zh-CN" altLang="en-US" sz="1600" dirty="0" smtClean="0"/>
                <a:t>库进行数据获取，不能获得</a:t>
              </a:r>
              <a:r>
                <a:rPr lang="en-US" altLang="zh-CN" sz="1600" dirty="0" smtClean="0"/>
                <a:t>Ajax</a:t>
              </a:r>
              <a:r>
                <a:rPr lang="zh-CN" altLang="en-US" sz="1600" dirty="0" smtClean="0"/>
                <a:t>响应。后期采用自动化网页测试框架</a:t>
              </a:r>
              <a:r>
                <a:rPr lang="en-US" altLang="zh-CN" sz="1600" dirty="0" smtClean="0"/>
                <a:t>Selenium</a:t>
              </a:r>
              <a:r>
                <a:rPr lang="zh-CN" altLang="en-US" sz="1600" dirty="0" smtClean="0"/>
                <a:t>；但因其效率较低，后期分析其访问</a:t>
              </a:r>
              <a:r>
                <a:rPr lang="en-US" altLang="zh-CN" sz="1600" dirty="0" smtClean="0"/>
                <a:t>API</a:t>
              </a:r>
              <a:r>
                <a:rPr lang="zh-CN" altLang="en-US" sz="1600" dirty="0" smtClean="0"/>
                <a:t>，并采用爬虫框架</a:t>
              </a:r>
              <a:r>
                <a:rPr lang="en-US" altLang="zh-CN" sz="1600" dirty="0" err="1" smtClean="0"/>
                <a:t>Scrapy</a:t>
              </a:r>
              <a:r>
                <a:rPr lang="zh-CN" altLang="en-US" sz="1600" dirty="0" smtClean="0"/>
                <a:t>，实现多线程爬虫。</a:t>
              </a:r>
              <a:endParaRPr lang="en-US" altLang="zh-CN" sz="1600" dirty="0"/>
            </a:p>
          </p:txBody>
        </p:sp>
        <p:sp>
          <p:nvSpPr>
            <p:cNvPr id="16" name="îSlïďê"/>
            <p:cNvSpPr txBox="1"/>
            <p:nvPr/>
          </p:nvSpPr>
          <p:spPr bwMode="auto">
            <a:xfrm>
              <a:off x="687278" y="2398652"/>
              <a:ext cx="352477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smtClean="0"/>
                <a:t>1. </a:t>
              </a:r>
              <a:r>
                <a:rPr lang="en-US" altLang="zh-CN" sz="2000" b="1" dirty="0" err="1" smtClean="0"/>
                <a:t>ajax</a:t>
              </a:r>
              <a:r>
                <a:rPr lang="zh-CN" altLang="en-US" sz="2000" b="1" dirty="0" smtClean="0"/>
                <a:t>响应不能直接获得</a:t>
              </a:r>
              <a:endParaRPr lang="en-US" altLang="zh-CN" sz="2000" b="1" dirty="0"/>
            </a:p>
          </p:txBody>
        </p:sp>
      </p:grpSp>
      <p:grpSp>
        <p:nvGrpSpPr>
          <p:cNvPr id="19" name="îṥḻiḍè"/>
          <p:cNvGrpSpPr/>
          <p:nvPr/>
        </p:nvGrpSpPr>
        <p:grpSpPr>
          <a:xfrm>
            <a:off x="7697679" y="3364063"/>
            <a:ext cx="3856146" cy="2631924"/>
            <a:chOff x="687278" y="2398652"/>
            <a:chExt cx="3524773" cy="1899399"/>
          </a:xfrm>
        </p:grpSpPr>
        <p:sp>
          <p:nvSpPr>
            <p:cNvPr id="20" name="íšḷîḓè"/>
            <p:cNvSpPr/>
            <p:nvPr/>
          </p:nvSpPr>
          <p:spPr>
            <a:xfrm>
              <a:off x="687278" y="2840457"/>
              <a:ext cx="3524773" cy="14575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600" dirty="0" smtClean="0"/>
                <a:t>　　在获取网易云音乐评论和用户听歌排行时，发现其</a:t>
              </a:r>
              <a:r>
                <a:rPr lang="en-US" altLang="zh-CN" sz="1600" dirty="0" smtClean="0"/>
                <a:t>POST</a:t>
              </a:r>
              <a:r>
                <a:rPr lang="zh-CN" altLang="en-US" sz="1600" dirty="0" smtClean="0"/>
                <a:t>参数均经过加密处理。后受到知乎一用户的回答的启发，我们分析其请求方式后，发现了其参数明文格式，并借此得以成功爬取。</a:t>
              </a:r>
              <a:endParaRPr lang="en-US" altLang="zh-CN" sz="1600" dirty="0"/>
            </a:p>
          </p:txBody>
        </p:sp>
        <p:sp>
          <p:nvSpPr>
            <p:cNvPr id="21" name="îSlïďê"/>
            <p:cNvSpPr txBox="1"/>
            <p:nvPr/>
          </p:nvSpPr>
          <p:spPr bwMode="auto">
            <a:xfrm>
              <a:off x="687278" y="2398652"/>
              <a:ext cx="352477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smtClean="0"/>
                <a:t>2. </a:t>
              </a:r>
              <a:r>
                <a:rPr lang="zh-CN" altLang="en-US" sz="2000" b="1" dirty="0" smtClean="0"/>
                <a:t>网易云音乐请求加密参数</a:t>
              </a:r>
              <a:endParaRPr lang="en-US" altLang="zh-CN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数据清洗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îšḻîḑè"/>
          <p:cNvGrpSpPr/>
          <p:nvPr/>
        </p:nvGrpSpPr>
        <p:grpSpPr>
          <a:xfrm>
            <a:off x="2484274" y="3409445"/>
            <a:ext cx="821507" cy="836674"/>
            <a:chOff x="839416" y="3759770"/>
            <a:chExt cx="773907" cy="788195"/>
          </a:xfrm>
        </p:grpSpPr>
        <p:sp>
          <p:nvSpPr>
            <p:cNvPr id="33" name="iṡľiḋè"/>
            <p:cNvSpPr/>
            <p:nvPr/>
          </p:nvSpPr>
          <p:spPr bwMode="auto">
            <a:xfrm>
              <a:off x="903710" y="3759770"/>
              <a:ext cx="315516" cy="788194"/>
            </a:xfrm>
            <a:custGeom>
              <a:avLst/>
              <a:gdLst>
                <a:gd name="T0" fmla="*/ 483 w 552"/>
                <a:gd name="T1" fmla="*/ 1379 h 1379"/>
                <a:gd name="T2" fmla="*/ 552 w 552"/>
                <a:gd name="T3" fmla="*/ 1310 h 1379"/>
                <a:gd name="T4" fmla="*/ 552 w 552"/>
                <a:gd name="T5" fmla="*/ 69 h 1379"/>
                <a:gd name="T6" fmla="*/ 483 w 552"/>
                <a:gd name="T7" fmla="*/ 0 h 1379"/>
                <a:gd name="T8" fmla="*/ 69 w 552"/>
                <a:gd name="T9" fmla="*/ 0 h 1379"/>
                <a:gd name="T10" fmla="*/ 0 w 552"/>
                <a:gd name="T11" fmla="*/ 69 h 1379"/>
                <a:gd name="T12" fmla="*/ 0 w 552"/>
                <a:gd name="T13" fmla="*/ 1310 h 1379"/>
                <a:gd name="T14" fmla="*/ 69 w 552"/>
                <a:gd name="T15" fmla="*/ 1379 h 1379"/>
                <a:gd name="T16" fmla="*/ 483 w 552"/>
                <a:gd name="T17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1379">
                  <a:moveTo>
                    <a:pt x="483" y="1379"/>
                  </a:moveTo>
                  <a:cubicBezTo>
                    <a:pt x="521" y="1379"/>
                    <a:pt x="552" y="1348"/>
                    <a:pt x="552" y="1310"/>
                  </a:cubicBezTo>
                  <a:lnTo>
                    <a:pt x="552" y="69"/>
                  </a:lnTo>
                  <a:cubicBezTo>
                    <a:pt x="552" y="31"/>
                    <a:pt x="521" y="0"/>
                    <a:pt x="483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1310"/>
                  </a:lnTo>
                  <a:cubicBezTo>
                    <a:pt x="0" y="1348"/>
                    <a:pt x="31" y="1379"/>
                    <a:pt x="69" y="1379"/>
                  </a:cubicBezTo>
                  <a:lnTo>
                    <a:pt x="483" y="137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líḍe"/>
            <p:cNvSpPr/>
            <p:nvPr/>
          </p:nvSpPr>
          <p:spPr bwMode="auto">
            <a:xfrm>
              <a:off x="903710" y="4311030"/>
              <a:ext cx="413147" cy="236935"/>
            </a:xfrm>
            <a:custGeom>
              <a:avLst/>
              <a:gdLst>
                <a:gd name="T0" fmla="*/ 207 w 724"/>
                <a:gd name="T1" fmla="*/ 0 h 414"/>
                <a:gd name="T2" fmla="*/ 0 w 724"/>
                <a:gd name="T3" fmla="*/ 207 h 414"/>
                <a:gd name="T4" fmla="*/ 207 w 724"/>
                <a:gd name="T5" fmla="*/ 414 h 414"/>
                <a:gd name="T6" fmla="*/ 517 w 724"/>
                <a:gd name="T7" fmla="*/ 414 h 414"/>
                <a:gd name="T8" fmla="*/ 724 w 724"/>
                <a:gd name="T9" fmla="*/ 207 h 414"/>
                <a:gd name="T10" fmla="*/ 517 w 724"/>
                <a:gd name="T11" fmla="*/ 0 h 414"/>
                <a:gd name="T12" fmla="*/ 207 w 724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4" h="414">
                  <a:moveTo>
                    <a:pt x="207" y="0"/>
                  </a:moveTo>
                  <a:cubicBezTo>
                    <a:pt x="93" y="0"/>
                    <a:pt x="0" y="93"/>
                    <a:pt x="0" y="207"/>
                  </a:cubicBezTo>
                  <a:cubicBezTo>
                    <a:pt x="0" y="321"/>
                    <a:pt x="93" y="414"/>
                    <a:pt x="207" y="414"/>
                  </a:cubicBezTo>
                  <a:lnTo>
                    <a:pt x="517" y="414"/>
                  </a:lnTo>
                  <a:cubicBezTo>
                    <a:pt x="632" y="414"/>
                    <a:pt x="724" y="321"/>
                    <a:pt x="724" y="207"/>
                  </a:cubicBezTo>
                  <a:cubicBezTo>
                    <a:pt x="724" y="93"/>
                    <a:pt x="632" y="0"/>
                    <a:pt x="517" y="0"/>
                  </a:cubicBezTo>
                  <a:lnTo>
                    <a:pt x="207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îṥ1íḋe"/>
            <p:cNvSpPr/>
            <p:nvPr/>
          </p:nvSpPr>
          <p:spPr bwMode="auto">
            <a:xfrm>
              <a:off x="1159694" y="3896692"/>
              <a:ext cx="453629" cy="375047"/>
            </a:xfrm>
            <a:custGeom>
              <a:avLst/>
              <a:gdLst>
                <a:gd name="T0" fmla="*/ 68 w 793"/>
                <a:gd name="T1" fmla="*/ 655 h 655"/>
                <a:gd name="T2" fmla="*/ 0 w 793"/>
                <a:gd name="T3" fmla="*/ 586 h 655"/>
                <a:gd name="T4" fmla="*/ 0 w 793"/>
                <a:gd name="T5" fmla="*/ 69 h 655"/>
                <a:gd name="T6" fmla="*/ 68 w 793"/>
                <a:gd name="T7" fmla="*/ 0 h 655"/>
                <a:gd name="T8" fmla="*/ 724 w 793"/>
                <a:gd name="T9" fmla="*/ 0 h 655"/>
                <a:gd name="T10" fmla="*/ 793 w 793"/>
                <a:gd name="T11" fmla="*/ 69 h 655"/>
                <a:gd name="T12" fmla="*/ 793 w 793"/>
                <a:gd name="T13" fmla="*/ 586 h 655"/>
                <a:gd name="T14" fmla="*/ 724 w 793"/>
                <a:gd name="T15" fmla="*/ 655 h 655"/>
                <a:gd name="T16" fmla="*/ 68 w 793"/>
                <a:gd name="T17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3" h="655">
                  <a:moveTo>
                    <a:pt x="68" y="655"/>
                  </a:moveTo>
                  <a:cubicBezTo>
                    <a:pt x="30" y="655"/>
                    <a:pt x="0" y="624"/>
                    <a:pt x="0" y="586"/>
                  </a:cubicBezTo>
                  <a:lnTo>
                    <a:pt x="0" y="69"/>
                  </a:lnTo>
                  <a:cubicBezTo>
                    <a:pt x="0" y="31"/>
                    <a:pt x="30" y="0"/>
                    <a:pt x="68" y="0"/>
                  </a:cubicBezTo>
                  <a:lnTo>
                    <a:pt x="724" y="0"/>
                  </a:lnTo>
                  <a:cubicBezTo>
                    <a:pt x="762" y="0"/>
                    <a:pt x="793" y="31"/>
                    <a:pt x="793" y="69"/>
                  </a:cubicBezTo>
                  <a:lnTo>
                    <a:pt x="793" y="586"/>
                  </a:lnTo>
                  <a:cubicBezTo>
                    <a:pt x="793" y="624"/>
                    <a:pt x="762" y="655"/>
                    <a:pt x="724" y="655"/>
                  </a:cubicBezTo>
                  <a:lnTo>
                    <a:pt x="68" y="65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ṣlíḍê"/>
            <p:cNvSpPr/>
            <p:nvPr/>
          </p:nvSpPr>
          <p:spPr bwMode="auto">
            <a:xfrm>
              <a:off x="864419" y="3759770"/>
              <a:ext cx="354806" cy="551260"/>
            </a:xfrm>
            <a:custGeom>
              <a:avLst/>
              <a:gdLst>
                <a:gd name="T0" fmla="*/ 69 w 621"/>
                <a:gd name="T1" fmla="*/ 965 h 965"/>
                <a:gd name="T2" fmla="*/ 0 w 621"/>
                <a:gd name="T3" fmla="*/ 896 h 965"/>
                <a:gd name="T4" fmla="*/ 0 w 621"/>
                <a:gd name="T5" fmla="*/ 69 h 965"/>
                <a:gd name="T6" fmla="*/ 69 w 621"/>
                <a:gd name="T7" fmla="*/ 0 h 965"/>
                <a:gd name="T8" fmla="*/ 552 w 621"/>
                <a:gd name="T9" fmla="*/ 0 h 965"/>
                <a:gd name="T10" fmla="*/ 621 w 621"/>
                <a:gd name="T11" fmla="*/ 69 h 965"/>
                <a:gd name="T12" fmla="*/ 621 w 621"/>
                <a:gd name="T13" fmla="*/ 896 h 965"/>
                <a:gd name="T14" fmla="*/ 552 w 621"/>
                <a:gd name="T15" fmla="*/ 965 h 965"/>
                <a:gd name="T16" fmla="*/ 69 w 621"/>
                <a:gd name="T17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965">
                  <a:moveTo>
                    <a:pt x="69" y="965"/>
                  </a:moveTo>
                  <a:cubicBezTo>
                    <a:pt x="31" y="965"/>
                    <a:pt x="0" y="934"/>
                    <a:pt x="0" y="896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52" y="0"/>
                  </a:lnTo>
                  <a:cubicBezTo>
                    <a:pt x="590" y="0"/>
                    <a:pt x="621" y="31"/>
                    <a:pt x="621" y="69"/>
                  </a:cubicBezTo>
                  <a:lnTo>
                    <a:pt x="621" y="896"/>
                  </a:lnTo>
                  <a:cubicBezTo>
                    <a:pt x="621" y="934"/>
                    <a:pt x="590" y="965"/>
                    <a:pt x="552" y="965"/>
                  </a:cubicBezTo>
                  <a:lnTo>
                    <a:pt x="69" y="96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$1iḋe"/>
            <p:cNvSpPr/>
            <p:nvPr/>
          </p:nvSpPr>
          <p:spPr bwMode="auto">
            <a:xfrm>
              <a:off x="1140644" y="4370561"/>
              <a:ext cx="117872" cy="11787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îśḷîḍé"/>
            <p:cNvSpPr/>
            <p:nvPr/>
          </p:nvSpPr>
          <p:spPr bwMode="auto">
            <a:xfrm>
              <a:off x="864419" y="3888358"/>
              <a:ext cx="322660" cy="392906"/>
            </a:xfrm>
            <a:custGeom>
              <a:avLst/>
              <a:gdLst>
                <a:gd name="T0" fmla="*/ 24 w 566"/>
                <a:gd name="T1" fmla="*/ 687 h 687"/>
                <a:gd name="T2" fmla="*/ 1 w 566"/>
                <a:gd name="T3" fmla="*/ 679 h 687"/>
                <a:gd name="T4" fmla="*/ 0 w 566"/>
                <a:gd name="T5" fmla="*/ 671 h 687"/>
                <a:gd name="T6" fmla="*/ 0 w 566"/>
                <a:gd name="T7" fmla="*/ 9 h 687"/>
                <a:gd name="T8" fmla="*/ 24 w 566"/>
                <a:gd name="T9" fmla="*/ 0 h 687"/>
                <a:gd name="T10" fmla="*/ 31 w 566"/>
                <a:gd name="T11" fmla="*/ 1 h 687"/>
                <a:gd name="T12" fmla="*/ 514 w 566"/>
                <a:gd name="T13" fmla="*/ 109 h 687"/>
                <a:gd name="T14" fmla="*/ 560 w 566"/>
                <a:gd name="T15" fmla="*/ 202 h 687"/>
                <a:gd name="T16" fmla="*/ 560 w 566"/>
                <a:gd name="T17" fmla="*/ 485 h 687"/>
                <a:gd name="T18" fmla="*/ 514 w 566"/>
                <a:gd name="T19" fmla="*/ 578 h 687"/>
                <a:gd name="T20" fmla="*/ 31 w 566"/>
                <a:gd name="T21" fmla="*/ 686 h 687"/>
                <a:gd name="T22" fmla="*/ 24 w 566"/>
                <a:gd name="T23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687">
                  <a:moveTo>
                    <a:pt x="24" y="687"/>
                  </a:moveTo>
                  <a:cubicBezTo>
                    <a:pt x="17" y="687"/>
                    <a:pt x="9" y="684"/>
                    <a:pt x="1" y="679"/>
                  </a:cubicBezTo>
                  <a:cubicBezTo>
                    <a:pt x="0" y="676"/>
                    <a:pt x="0" y="674"/>
                    <a:pt x="0" y="671"/>
                  </a:cubicBezTo>
                  <a:lnTo>
                    <a:pt x="0" y="9"/>
                  </a:lnTo>
                  <a:cubicBezTo>
                    <a:pt x="8" y="3"/>
                    <a:pt x="17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224" y="44"/>
                    <a:pt x="321" y="66"/>
                    <a:pt x="514" y="109"/>
                  </a:cubicBezTo>
                  <a:cubicBezTo>
                    <a:pt x="547" y="116"/>
                    <a:pt x="566" y="158"/>
                    <a:pt x="560" y="202"/>
                  </a:cubicBezTo>
                  <a:cubicBezTo>
                    <a:pt x="544" y="315"/>
                    <a:pt x="544" y="372"/>
                    <a:pt x="560" y="485"/>
                  </a:cubicBezTo>
                  <a:cubicBezTo>
                    <a:pt x="566" y="529"/>
                    <a:pt x="547" y="571"/>
                    <a:pt x="514" y="578"/>
                  </a:cubicBezTo>
                  <a:cubicBezTo>
                    <a:pt x="321" y="622"/>
                    <a:pt x="224" y="643"/>
                    <a:pt x="31" y="686"/>
                  </a:cubicBezTo>
                  <a:cubicBezTo>
                    <a:pt x="29" y="687"/>
                    <a:pt x="27" y="687"/>
                    <a:pt x="24" y="6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ṧḷîḍè"/>
            <p:cNvSpPr/>
            <p:nvPr/>
          </p:nvSpPr>
          <p:spPr bwMode="auto">
            <a:xfrm>
              <a:off x="839416" y="3918124"/>
              <a:ext cx="363141" cy="333375"/>
            </a:xfrm>
            <a:custGeom>
              <a:avLst/>
              <a:gdLst>
                <a:gd name="T0" fmla="*/ 95 w 636"/>
                <a:gd name="T1" fmla="*/ 575 h 582"/>
                <a:gd name="T2" fmla="*/ 17 w 636"/>
                <a:gd name="T3" fmla="*/ 480 h 582"/>
                <a:gd name="T4" fmla="*/ 17 w 636"/>
                <a:gd name="T5" fmla="*/ 102 h 582"/>
                <a:gd name="T6" fmla="*/ 95 w 636"/>
                <a:gd name="T7" fmla="*/ 6 h 582"/>
                <a:gd name="T8" fmla="*/ 581 w 636"/>
                <a:gd name="T9" fmla="*/ 97 h 582"/>
                <a:gd name="T10" fmla="*/ 632 w 636"/>
                <a:gd name="T11" fmla="*/ 175 h 582"/>
                <a:gd name="T12" fmla="*/ 632 w 636"/>
                <a:gd name="T13" fmla="*/ 407 h 582"/>
                <a:gd name="T14" fmla="*/ 581 w 636"/>
                <a:gd name="T15" fmla="*/ 484 h 582"/>
                <a:gd name="T16" fmla="*/ 95 w 636"/>
                <a:gd name="T17" fmla="*/ 57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" h="582">
                  <a:moveTo>
                    <a:pt x="95" y="575"/>
                  </a:moveTo>
                  <a:cubicBezTo>
                    <a:pt x="61" y="582"/>
                    <a:pt x="25" y="539"/>
                    <a:pt x="17" y="480"/>
                  </a:cubicBezTo>
                  <a:cubicBezTo>
                    <a:pt x="0" y="329"/>
                    <a:pt x="0" y="252"/>
                    <a:pt x="17" y="102"/>
                  </a:cubicBezTo>
                  <a:cubicBezTo>
                    <a:pt x="25" y="42"/>
                    <a:pt x="61" y="0"/>
                    <a:pt x="95" y="6"/>
                  </a:cubicBezTo>
                  <a:cubicBezTo>
                    <a:pt x="289" y="42"/>
                    <a:pt x="387" y="61"/>
                    <a:pt x="581" y="97"/>
                  </a:cubicBezTo>
                  <a:cubicBezTo>
                    <a:pt x="615" y="104"/>
                    <a:pt x="636" y="138"/>
                    <a:pt x="632" y="175"/>
                  </a:cubicBezTo>
                  <a:cubicBezTo>
                    <a:pt x="621" y="267"/>
                    <a:pt x="621" y="314"/>
                    <a:pt x="632" y="407"/>
                  </a:cubicBezTo>
                  <a:cubicBezTo>
                    <a:pt x="636" y="443"/>
                    <a:pt x="615" y="478"/>
                    <a:pt x="581" y="484"/>
                  </a:cubicBezTo>
                  <a:cubicBezTo>
                    <a:pt x="387" y="521"/>
                    <a:pt x="289" y="539"/>
                    <a:pt x="95" y="57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ś1íḍe"/>
            <p:cNvSpPr/>
            <p:nvPr/>
          </p:nvSpPr>
          <p:spPr bwMode="auto">
            <a:xfrm>
              <a:off x="963241" y="4271739"/>
              <a:ext cx="117872" cy="216694"/>
            </a:xfrm>
            <a:custGeom>
              <a:avLst/>
              <a:gdLst>
                <a:gd name="T0" fmla="*/ 69 w 207"/>
                <a:gd name="T1" fmla="*/ 380 h 380"/>
                <a:gd name="T2" fmla="*/ 0 w 207"/>
                <a:gd name="T3" fmla="*/ 311 h 380"/>
                <a:gd name="T4" fmla="*/ 0 w 207"/>
                <a:gd name="T5" fmla="*/ 69 h 380"/>
                <a:gd name="T6" fmla="*/ 69 w 207"/>
                <a:gd name="T7" fmla="*/ 0 h 380"/>
                <a:gd name="T8" fmla="*/ 138 w 207"/>
                <a:gd name="T9" fmla="*/ 0 h 380"/>
                <a:gd name="T10" fmla="*/ 207 w 207"/>
                <a:gd name="T11" fmla="*/ 69 h 380"/>
                <a:gd name="T12" fmla="*/ 207 w 207"/>
                <a:gd name="T13" fmla="*/ 311 h 380"/>
                <a:gd name="T14" fmla="*/ 138 w 207"/>
                <a:gd name="T15" fmla="*/ 380 h 380"/>
                <a:gd name="T16" fmla="*/ 69 w 207"/>
                <a:gd name="T1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80">
                  <a:moveTo>
                    <a:pt x="69" y="380"/>
                  </a:moveTo>
                  <a:cubicBezTo>
                    <a:pt x="31" y="380"/>
                    <a:pt x="0" y="349"/>
                    <a:pt x="0" y="311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138" y="0"/>
                  </a:lnTo>
                  <a:cubicBezTo>
                    <a:pt x="176" y="0"/>
                    <a:pt x="207" y="31"/>
                    <a:pt x="207" y="69"/>
                  </a:cubicBezTo>
                  <a:lnTo>
                    <a:pt x="207" y="311"/>
                  </a:lnTo>
                  <a:cubicBezTo>
                    <a:pt x="207" y="349"/>
                    <a:pt x="176" y="380"/>
                    <a:pt x="138" y="380"/>
                  </a:cubicBezTo>
                  <a:lnTo>
                    <a:pt x="69" y="380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íṥľíḓê"/>
            <p:cNvSpPr/>
            <p:nvPr/>
          </p:nvSpPr>
          <p:spPr bwMode="auto">
            <a:xfrm>
              <a:off x="1021581" y="4271739"/>
              <a:ext cx="59531" cy="216694"/>
            </a:xfrm>
            <a:custGeom>
              <a:avLst/>
              <a:gdLst>
                <a:gd name="T0" fmla="*/ 35 w 104"/>
                <a:gd name="T1" fmla="*/ 380 h 380"/>
                <a:gd name="T2" fmla="*/ 0 w 104"/>
                <a:gd name="T3" fmla="*/ 380 h 380"/>
                <a:gd name="T4" fmla="*/ 69 w 104"/>
                <a:gd name="T5" fmla="*/ 311 h 380"/>
                <a:gd name="T6" fmla="*/ 69 w 104"/>
                <a:gd name="T7" fmla="*/ 69 h 380"/>
                <a:gd name="T8" fmla="*/ 0 w 104"/>
                <a:gd name="T9" fmla="*/ 0 h 380"/>
                <a:gd name="T10" fmla="*/ 35 w 104"/>
                <a:gd name="T11" fmla="*/ 0 h 380"/>
                <a:gd name="T12" fmla="*/ 104 w 104"/>
                <a:gd name="T13" fmla="*/ 69 h 380"/>
                <a:gd name="T14" fmla="*/ 104 w 104"/>
                <a:gd name="T15" fmla="*/ 311 h 380"/>
                <a:gd name="T16" fmla="*/ 35 w 104"/>
                <a:gd name="T1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80">
                  <a:moveTo>
                    <a:pt x="35" y="380"/>
                  </a:moveTo>
                  <a:lnTo>
                    <a:pt x="0" y="380"/>
                  </a:lnTo>
                  <a:cubicBezTo>
                    <a:pt x="38" y="380"/>
                    <a:pt x="69" y="349"/>
                    <a:pt x="69" y="311"/>
                  </a:cubicBezTo>
                  <a:lnTo>
                    <a:pt x="69" y="69"/>
                  </a:lnTo>
                  <a:cubicBezTo>
                    <a:pt x="69" y="31"/>
                    <a:pt x="38" y="0"/>
                    <a:pt x="0" y="0"/>
                  </a:cubicBezTo>
                  <a:lnTo>
                    <a:pt x="35" y="0"/>
                  </a:lnTo>
                  <a:cubicBezTo>
                    <a:pt x="73" y="0"/>
                    <a:pt x="104" y="31"/>
                    <a:pt x="104" y="69"/>
                  </a:cubicBezTo>
                  <a:lnTo>
                    <a:pt x="104" y="311"/>
                  </a:lnTo>
                  <a:cubicBezTo>
                    <a:pt x="104" y="349"/>
                    <a:pt x="73" y="380"/>
                    <a:pt x="35" y="38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îṣḻíďe"/>
            <p:cNvSpPr/>
            <p:nvPr/>
          </p:nvSpPr>
          <p:spPr bwMode="auto">
            <a:xfrm>
              <a:off x="1524026" y="3880024"/>
              <a:ext cx="89297" cy="4060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íŝḷíḑe"/>
            <p:cNvSpPr/>
            <p:nvPr/>
          </p:nvSpPr>
          <p:spPr bwMode="auto">
            <a:xfrm>
              <a:off x="1490688" y="3893120"/>
              <a:ext cx="14288" cy="379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š1íḋè"/>
            <p:cNvSpPr/>
            <p:nvPr/>
          </p:nvSpPr>
          <p:spPr bwMode="auto">
            <a:xfrm>
              <a:off x="1310904" y="3893120"/>
              <a:ext cx="14288" cy="379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íslïḓe"/>
            <p:cNvSpPr/>
            <p:nvPr/>
          </p:nvSpPr>
          <p:spPr bwMode="auto">
            <a:xfrm>
              <a:off x="853704" y="3952651"/>
              <a:ext cx="339329" cy="258366"/>
            </a:xfrm>
            <a:custGeom>
              <a:avLst/>
              <a:gdLst>
                <a:gd name="T0" fmla="*/ 3 w 594"/>
                <a:gd name="T1" fmla="*/ 0 h 453"/>
                <a:gd name="T2" fmla="*/ 80 w 594"/>
                <a:gd name="T3" fmla="*/ 8 h 453"/>
                <a:gd name="T4" fmla="*/ 157 w 594"/>
                <a:gd name="T5" fmla="*/ 21 h 453"/>
                <a:gd name="T6" fmla="*/ 232 w 594"/>
                <a:gd name="T7" fmla="*/ 41 h 453"/>
                <a:gd name="T8" fmla="*/ 269 w 594"/>
                <a:gd name="T9" fmla="*/ 53 h 453"/>
                <a:gd name="T10" fmla="*/ 306 w 594"/>
                <a:gd name="T11" fmla="*/ 66 h 453"/>
                <a:gd name="T12" fmla="*/ 342 w 594"/>
                <a:gd name="T13" fmla="*/ 80 h 453"/>
                <a:gd name="T14" fmla="*/ 378 w 594"/>
                <a:gd name="T15" fmla="*/ 95 h 453"/>
                <a:gd name="T16" fmla="*/ 413 w 594"/>
                <a:gd name="T17" fmla="*/ 113 h 453"/>
                <a:gd name="T18" fmla="*/ 448 w 594"/>
                <a:gd name="T19" fmla="*/ 131 h 453"/>
                <a:gd name="T20" fmla="*/ 482 w 594"/>
                <a:gd name="T21" fmla="*/ 150 h 453"/>
                <a:gd name="T22" fmla="*/ 515 w 594"/>
                <a:gd name="T23" fmla="*/ 172 h 453"/>
                <a:gd name="T24" fmla="*/ 547 w 594"/>
                <a:gd name="T25" fmla="*/ 194 h 453"/>
                <a:gd name="T26" fmla="*/ 579 w 594"/>
                <a:gd name="T27" fmla="*/ 217 h 453"/>
                <a:gd name="T28" fmla="*/ 594 w 594"/>
                <a:gd name="T29" fmla="*/ 229 h 453"/>
                <a:gd name="T30" fmla="*/ 581 w 594"/>
                <a:gd name="T31" fmla="*/ 242 h 453"/>
                <a:gd name="T32" fmla="*/ 549 w 594"/>
                <a:gd name="T33" fmla="*/ 269 h 453"/>
                <a:gd name="T34" fmla="*/ 517 w 594"/>
                <a:gd name="T35" fmla="*/ 292 h 453"/>
                <a:gd name="T36" fmla="*/ 484 w 594"/>
                <a:gd name="T37" fmla="*/ 313 h 453"/>
                <a:gd name="T38" fmla="*/ 450 w 594"/>
                <a:gd name="T39" fmla="*/ 333 h 453"/>
                <a:gd name="T40" fmla="*/ 414 w 594"/>
                <a:gd name="T41" fmla="*/ 351 h 453"/>
                <a:gd name="T42" fmla="*/ 379 w 594"/>
                <a:gd name="T43" fmla="*/ 367 h 453"/>
                <a:gd name="T44" fmla="*/ 342 w 594"/>
                <a:gd name="T45" fmla="*/ 381 h 453"/>
                <a:gd name="T46" fmla="*/ 305 w 594"/>
                <a:gd name="T47" fmla="*/ 395 h 453"/>
                <a:gd name="T48" fmla="*/ 268 w 594"/>
                <a:gd name="T49" fmla="*/ 407 h 453"/>
                <a:gd name="T50" fmla="*/ 230 w 594"/>
                <a:gd name="T51" fmla="*/ 417 h 453"/>
                <a:gd name="T52" fmla="*/ 193 w 594"/>
                <a:gd name="T53" fmla="*/ 426 h 453"/>
                <a:gd name="T54" fmla="*/ 154 w 594"/>
                <a:gd name="T55" fmla="*/ 434 h 453"/>
                <a:gd name="T56" fmla="*/ 116 w 594"/>
                <a:gd name="T57" fmla="*/ 440 h 453"/>
                <a:gd name="T58" fmla="*/ 78 w 594"/>
                <a:gd name="T59" fmla="*/ 446 h 453"/>
                <a:gd name="T60" fmla="*/ 0 w 594"/>
                <a:gd name="T61" fmla="*/ 453 h 453"/>
                <a:gd name="T62" fmla="*/ 38 w 594"/>
                <a:gd name="T63" fmla="*/ 445 h 453"/>
                <a:gd name="T64" fmla="*/ 76 w 594"/>
                <a:gd name="T65" fmla="*/ 437 h 453"/>
                <a:gd name="T66" fmla="*/ 113 w 594"/>
                <a:gd name="T67" fmla="*/ 428 h 453"/>
                <a:gd name="T68" fmla="*/ 151 w 594"/>
                <a:gd name="T69" fmla="*/ 418 h 453"/>
                <a:gd name="T70" fmla="*/ 188 w 594"/>
                <a:gd name="T71" fmla="*/ 407 h 453"/>
                <a:gd name="T72" fmla="*/ 224 w 594"/>
                <a:gd name="T73" fmla="*/ 396 h 453"/>
                <a:gd name="T74" fmla="*/ 261 w 594"/>
                <a:gd name="T75" fmla="*/ 384 h 453"/>
                <a:gd name="T76" fmla="*/ 296 w 594"/>
                <a:gd name="T77" fmla="*/ 370 h 453"/>
                <a:gd name="T78" fmla="*/ 332 w 594"/>
                <a:gd name="T79" fmla="*/ 355 h 453"/>
                <a:gd name="T80" fmla="*/ 367 w 594"/>
                <a:gd name="T81" fmla="*/ 340 h 453"/>
                <a:gd name="T82" fmla="*/ 401 w 594"/>
                <a:gd name="T83" fmla="*/ 323 h 453"/>
                <a:gd name="T84" fmla="*/ 434 w 594"/>
                <a:gd name="T85" fmla="*/ 305 h 453"/>
                <a:gd name="T86" fmla="*/ 467 w 594"/>
                <a:gd name="T87" fmla="*/ 286 h 453"/>
                <a:gd name="T88" fmla="*/ 499 w 594"/>
                <a:gd name="T89" fmla="*/ 265 h 453"/>
                <a:gd name="T90" fmla="*/ 529 w 594"/>
                <a:gd name="T91" fmla="*/ 243 h 453"/>
                <a:gd name="T92" fmla="*/ 556 w 594"/>
                <a:gd name="T93" fmla="*/ 219 h 453"/>
                <a:gd name="T94" fmla="*/ 558 w 594"/>
                <a:gd name="T95" fmla="*/ 244 h 453"/>
                <a:gd name="T96" fmla="*/ 528 w 594"/>
                <a:gd name="T97" fmla="*/ 221 h 453"/>
                <a:gd name="T98" fmla="*/ 497 w 594"/>
                <a:gd name="T99" fmla="*/ 199 h 453"/>
                <a:gd name="T100" fmla="*/ 465 w 594"/>
                <a:gd name="T101" fmla="*/ 178 h 453"/>
                <a:gd name="T102" fmla="*/ 432 w 594"/>
                <a:gd name="T103" fmla="*/ 159 h 453"/>
                <a:gd name="T104" fmla="*/ 399 w 594"/>
                <a:gd name="T105" fmla="*/ 140 h 453"/>
                <a:gd name="T106" fmla="*/ 366 w 594"/>
                <a:gd name="T107" fmla="*/ 122 h 453"/>
                <a:gd name="T108" fmla="*/ 296 w 594"/>
                <a:gd name="T109" fmla="*/ 90 h 453"/>
                <a:gd name="T110" fmla="*/ 261 w 594"/>
                <a:gd name="T111" fmla="*/ 75 h 453"/>
                <a:gd name="T112" fmla="*/ 225 w 594"/>
                <a:gd name="T113" fmla="*/ 62 h 453"/>
                <a:gd name="T114" fmla="*/ 189 w 594"/>
                <a:gd name="T115" fmla="*/ 49 h 453"/>
                <a:gd name="T116" fmla="*/ 152 w 594"/>
                <a:gd name="T117" fmla="*/ 37 h 453"/>
                <a:gd name="T118" fmla="*/ 78 w 594"/>
                <a:gd name="T119" fmla="*/ 16 h 453"/>
                <a:gd name="T120" fmla="*/ 3 w 594"/>
                <a:gd name="T12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4" h="453">
                  <a:moveTo>
                    <a:pt x="3" y="0"/>
                  </a:moveTo>
                  <a:cubicBezTo>
                    <a:pt x="29" y="1"/>
                    <a:pt x="54" y="4"/>
                    <a:pt x="80" y="8"/>
                  </a:cubicBezTo>
                  <a:cubicBezTo>
                    <a:pt x="106" y="11"/>
                    <a:pt x="131" y="16"/>
                    <a:pt x="157" y="21"/>
                  </a:cubicBezTo>
                  <a:cubicBezTo>
                    <a:pt x="182" y="27"/>
                    <a:pt x="207" y="34"/>
                    <a:pt x="232" y="41"/>
                  </a:cubicBezTo>
                  <a:cubicBezTo>
                    <a:pt x="244" y="44"/>
                    <a:pt x="257" y="49"/>
                    <a:pt x="269" y="53"/>
                  </a:cubicBezTo>
                  <a:cubicBezTo>
                    <a:pt x="282" y="56"/>
                    <a:pt x="294" y="61"/>
                    <a:pt x="306" y="66"/>
                  </a:cubicBezTo>
                  <a:cubicBezTo>
                    <a:pt x="318" y="70"/>
                    <a:pt x="330" y="75"/>
                    <a:pt x="342" y="80"/>
                  </a:cubicBezTo>
                  <a:lnTo>
                    <a:pt x="378" y="95"/>
                  </a:lnTo>
                  <a:lnTo>
                    <a:pt x="413" y="113"/>
                  </a:lnTo>
                  <a:cubicBezTo>
                    <a:pt x="425" y="118"/>
                    <a:pt x="437" y="125"/>
                    <a:pt x="448" y="131"/>
                  </a:cubicBezTo>
                  <a:cubicBezTo>
                    <a:pt x="459" y="137"/>
                    <a:pt x="471" y="144"/>
                    <a:pt x="482" y="150"/>
                  </a:cubicBezTo>
                  <a:lnTo>
                    <a:pt x="515" y="172"/>
                  </a:lnTo>
                  <a:cubicBezTo>
                    <a:pt x="526" y="179"/>
                    <a:pt x="537" y="186"/>
                    <a:pt x="547" y="194"/>
                  </a:cubicBezTo>
                  <a:lnTo>
                    <a:pt x="579" y="217"/>
                  </a:lnTo>
                  <a:lnTo>
                    <a:pt x="594" y="229"/>
                  </a:lnTo>
                  <a:lnTo>
                    <a:pt x="581" y="242"/>
                  </a:lnTo>
                  <a:cubicBezTo>
                    <a:pt x="570" y="253"/>
                    <a:pt x="560" y="261"/>
                    <a:pt x="549" y="269"/>
                  </a:cubicBezTo>
                  <a:cubicBezTo>
                    <a:pt x="539" y="277"/>
                    <a:pt x="528" y="285"/>
                    <a:pt x="517" y="292"/>
                  </a:cubicBezTo>
                  <a:cubicBezTo>
                    <a:pt x="506" y="300"/>
                    <a:pt x="495" y="307"/>
                    <a:pt x="484" y="313"/>
                  </a:cubicBezTo>
                  <a:cubicBezTo>
                    <a:pt x="473" y="321"/>
                    <a:pt x="461" y="327"/>
                    <a:pt x="450" y="333"/>
                  </a:cubicBezTo>
                  <a:cubicBezTo>
                    <a:pt x="438" y="339"/>
                    <a:pt x="426" y="345"/>
                    <a:pt x="414" y="351"/>
                  </a:cubicBezTo>
                  <a:cubicBezTo>
                    <a:pt x="403" y="357"/>
                    <a:pt x="391" y="361"/>
                    <a:pt x="379" y="367"/>
                  </a:cubicBezTo>
                  <a:cubicBezTo>
                    <a:pt x="367" y="372"/>
                    <a:pt x="355" y="377"/>
                    <a:pt x="342" y="381"/>
                  </a:cubicBezTo>
                  <a:cubicBezTo>
                    <a:pt x="330" y="386"/>
                    <a:pt x="318" y="391"/>
                    <a:pt x="305" y="395"/>
                  </a:cubicBezTo>
                  <a:lnTo>
                    <a:pt x="268" y="407"/>
                  </a:lnTo>
                  <a:cubicBezTo>
                    <a:pt x="256" y="411"/>
                    <a:pt x="243" y="414"/>
                    <a:pt x="230" y="417"/>
                  </a:cubicBezTo>
                  <a:cubicBezTo>
                    <a:pt x="218" y="420"/>
                    <a:pt x="205" y="424"/>
                    <a:pt x="193" y="426"/>
                  </a:cubicBezTo>
                  <a:lnTo>
                    <a:pt x="154" y="434"/>
                  </a:lnTo>
                  <a:cubicBezTo>
                    <a:pt x="142" y="437"/>
                    <a:pt x="129" y="438"/>
                    <a:pt x="116" y="440"/>
                  </a:cubicBezTo>
                  <a:lnTo>
                    <a:pt x="78" y="446"/>
                  </a:lnTo>
                  <a:cubicBezTo>
                    <a:pt x="52" y="449"/>
                    <a:pt x="26" y="451"/>
                    <a:pt x="0" y="453"/>
                  </a:cubicBezTo>
                  <a:lnTo>
                    <a:pt x="38" y="445"/>
                  </a:lnTo>
                  <a:cubicBezTo>
                    <a:pt x="51" y="442"/>
                    <a:pt x="63" y="440"/>
                    <a:pt x="76" y="437"/>
                  </a:cubicBezTo>
                  <a:lnTo>
                    <a:pt x="113" y="428"/>
                  </a:lnTo>
                  <a:cubicBezTo>
                    <a:pt x="126" y="425"/>
                    <a:pt x="138" y="422"/>
                    <a:pt x="151" y="418"/>
                  </a:cubicBezTo>
                  <a:lnTo>
                    <a:pt x="188" y="407"/>
                  </a:lnTo>
                  <a:cubicBezTo>
                    <a:pt x="200" y="404"/>
                    <a:pt x="212" y="400"/>
                    <a:pt x="224" y="396"/>
                  </a:cubicBezTo>
                  <a:cubicBezTo>
                    <a:pt x="236" y="392"/>
                    <a:pt x="249" y="388"/>
                    <a:pt x="261" y="384"/>
                  </a:cubicBezTo>
                  <a:lnTo>
                    <a:pt x="296" y="370"/>
                  </a:lnTo>
                  <a:cubicBezTo>
                    <a:pt x="308" y="366"/>
                    <a:pt x="320" y="360"/>
                    <a:pt x="332" y="355"/>
                  </a:cubicBezTo>
                  <a:cubicBezTo>
                    <a:pt x="343" y="350"/>
                    <a:pt x="355" y="345"/>
                    <a:pt x="367" y="340"/>
                  </a:cubicBezTo>
                  <a:cubicBezTo>
                    <a:pt x="378" y="334"/>
                    <a:pt x="390" y="329"/>
                    <a:pt x="401" y="323"/>
                  </a:cubicBezTo>
                  <a:cubicBezTo>
                    <a:pt x="412" y="317"/>
                    <a:pt x="423" y="312"/>
                    <a:pt x="434" y="305"/>
                  </a:cubicBezTo>
                  <a:cubicBezTo>
                    <a:pt x="445" y="298"/>
                    <a:pt x="456" y="293"/>
                    <a:pt x="467" y="286"/>
                  </a:cubicBezTo>
                  <a:cubicBezTo>
                    <a:pt x="478" y="279"/>
                    <a:pt x="488" y="272"/>
                    <a:pt x="499" y="265"/>
                  </a:cubicBezTo>
                  <a:cubicBezTo>
                    <a:pt x="509" y="258"/>
                    <a:pt x="519" y="250"/>
                    <a:pt x="529" y="243"/>
                  </a:cubicBezTo>
                  <a:cubicBezTo>
                    <a:pt x="539" y="235"/>
                    <a:pt x="549" y="227"/>
                    <a:pt x="556" y="219"/>
                  </a:cubicBezTo>
                  <a:lnTo>
                    <a:pt x="558" y="244"/>
                  </a:lnTo>
                  <a:lnTo>
                    <a:pt x="528" y="221"/>
                  </a:lnTo>
                  <a:cubicBezTo>
                    <a:pt x="518" y="213"/>
                    <a:pt x="508" y="206"/>
                    <a:pt x="497" y="199"/>
                  </a:cubicBezTo>
                  <a:lnTo>
                    <a:pt x="465" y="178"/>
                  </a:lnTo>
                  <a:cubicBezTo>
                    <a:pt x="454" y="171"/>
                    <a:pt x="443" y="165"/>
                    <a:pt x="432" y="159"/>
                  </a:cubicBezTo>
                  <a:cubicBezTo>
                    <a:pt x="421" y="152"/>
                    <a:pt x="411" y="145"/>
                    <a:pt x="399" y="140"/>
                  </a:cubicBezTo>
                  <a:lnTo>
                    <a:pt x="366" y="122"/>
                  </a:lnTo>
                  <a:cubicBezTo>
                    <a:pt x="342" y="111"/>
                    <a:pt x="320" y="100"/>
                    <a:pt x="296" y="90"/>
                  </a:cubicBezTo>
                  <a:cubicBezTo>
                    <a:pt x="284" y="85"/>
                    <a:pt x="273" y="80"/>
                    <a:pt x="261" y="75"/>
                  </a:cubicBezTo>
                  <a:lnTo>
                    <a:pt x="225" y="62"/>
                  </a:lnTo>
                  <a:lnTo>
                    <a:pt x="189" y="49"/>
                  </a:lnTo>
                  <a:lnTo>
                    <a:pt x="152" y="37"/>
                  </a:lnTo>
                  <a:cubicBezTo>
                    <a:pt x="128" y="30"/>
                    <a:pt x="103" y="23"/>
                    <a:pt x="78" y="16"/>
                  </a:cubicBezTo>
                  <a:cubicBezTo>
                    <a:pt x="53" y="10"/>
                    <a:pt x="28" y="5"/>
                    <a:pt x="3" y="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4" name="ïṥḷïďê"/>
          <p:cNvSpPr/>
          <p:nvPr/>
        </p:nvSpPr>
        <p:spPr bwMode="auto">
          <a:xfrm>
            <a:off x="4764272" y="1911777"/>
            <a:ext cx="4536891" cy="800021"/>
          </a:xfrm>
          <a:custGeom>
            <a:avLst/>
            <a:gdLst>
              <a:gd name="T0" fmla="*/ 0 w 1745"/>
              <a:gd name="T1" fmla="*/ 1320 h 1320"/>
              <a:gd name="T2" fmla="*/ 1498 w 1745"/>
              <a:gd name="T3" fmla="*/ 1320 h 1320"/>
              <a:gd name="T4" fmla="*/ 1745 w 1745"/>
              <a:gd name="T5" fmla="*/ 1072 h 1320"/>
              <a:gd name="T6" fmla="*/ 1745 w 1745"/>
              <a:gd name="T7" fmla="*/ 248 h 1320"/>
              <a:gd name="T8" fmla="*/ 1498 w 1745"/>
              <a:gd name="T9" fmla="*/ 0 h 1320"/>
              <a:gd name="T10" fmla="*/ 0 w 1745"/>
              <a:gd name="T11" fmla="*/ 0 h 1320"/>
              <a:gd name="T12" fmla="*/ 0 w 1745"/>
              <a:gd name="T13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20">
                <a:moveTo>
                  <a:pt x="0" y="1320"/>
                </a:moveTo>
                <a:lnTo>
                  <a:pt x="1498" y="1320"/>
                </a:lnTo>
                <a:cubicBezTo>
                  <a:pt x="1634" y="1320"/>
                  <a:pt x="1745" y="1209"/>
                  <a:pt x="1745" y="1072"/>
                </a:cubicBezTo>
                <a:lnTo>
                  <a:pt x="1745" y="248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2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1"/>
                </a:solidFill>
              </a:rPr>
              <a:t>去除用户所在地域中的“省”、“市”字符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îśļïďê"/>
          <p:cNvSpPr/>
          <p:nvPr/>
        </p:nvSpPr>
        <p:spPr bwMode="auto">
          <a:xfrm>
            <a:off x="3351281" y="1911777"/>
            <a:ext cx="1412991" cy="1836383"/>
          </a:xfrm>
          <a:custGeom>
            <a:avLst/>
            <a:gdLst>
              <a:gd name="T0" fmla="*/ 1118 w 1118"/>
              <a:gd name="T1" fmla="*/ 0 h 1453"/>
              <a:gd name="T2" fmla="*/ 0 w 1118"/>
              <a:gd name="T3" fmla="*/ 1453 h 1453"/>
              <a:gd name="T4" fmla="*/ 1118 w 1118"/>
              <a:gd name="T5" fmla="*/ 633 h 1453"/>
              <a:gd name="T6" fmla="*/ 1118 w 1118"/>
              <a:gd name="T7" fmla="*/ 0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1453">
                <a:moveTo>
                  <a:pt x="1118" y="0"/>
                </a:moveTo>
                <a:lnTo>
                  <a:pt x="0" y="1453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0" name="îŝḻïḋé"/>
          <p:cNvSpPr/>
          <p:nvPr/>
        </p:nvSpPr>
        <p:spPr bwMode="auto">
          <a:xfrm>
            <a:off x="4764272" y="2830600"/>
            <a:ext cx="4536891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7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7"/>
                </a:lnTo>
                <a:cubicBezTo>
                  <a:pt x="1745" y="110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none" anchor="ctr">
            <a:norm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对不公开听歌排行的用户，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标记其无听歌排行访问权限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îṡļïdé"/>
          <p:cNvSpPr/>
          <p:nvPr/>
        </p:nvSpPr>
        <p:spPr bwMode="auto">
          <a:xfrm>
            <a:off x="3351281" y="2830600"/>
            <a:ext cx="1412991" cy="917560"/>
          </a:xfrm>
          <a:custGeom>
            <a:avLst/>
            <a:gdLst>
              <a:gd name="T0" fmla="*/ 1118 w 1118"/>
              <a:gd name="T1" fmla="*/ 0 h 726"/>
              <a:gd name="T2" fmla="*/ 0 w 1118"/>
              <a:gd name="T3" fmla="*/ 726 h 726"/>
              <a:gd name="T4" fmla="*/ 1118 w 1118"/>
              <a:gd name="T5" fmla="*/ 633 h 726"/>
              <a:gd name="T6" fmla="*/ 1118 w 1118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726">
                <a:moveTo>
                  <a:pt x="1118" y="0"/>
                </a:moveTo>
                <a:lnTo>
                  <a:pt x="0" y="726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2" name="išliďé"/>
          <p:cNvSpPr/>
          <p:nvPr/>
        </p:nvSpPr>
        <p:spPr bwMode="auto">
          <a:xfrm>
            <a:off x="4764272" y="3748159"/>
            <a:ext cx="4536891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7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7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norm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将获取的长整形时间戳转化为年月日形式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îšḷïḍè"/>
          <p:cNvSpPr/>
          <p:nvPr/>
        </p:nvSpPr>
        <p:spPr bwMode="auto">
          <a:xfrm>
            <a:off x="3351281" y="3748159"/>
            <a:ext cx="1412991" cy="800021"/>
          </a:xfrm>
          <a:custGeom>
            <a:avLst/>
            <a:gdLst>
              <a:gd name="T0" fmla="*/ 1118 w 1118"/>
              <a:gd name="T1" fmla="*/ 0 h 633"/>
              <a:gd name="T2" fmla="*/ 0 w 1118"/>
              <a:gd name="T3" fmla="*/ 0 h 633"/>
              <a:gd name="T4" fmla="*/ 1118 w 1118"/>
              <a:gd name="T5" fmla="*/ 633 h 633"/>
              <a:gd name="T6" fmla="*/ 1118 w 1118"/>
              <a:gd name="T7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633">
                <a:moveTo>
                  <a:pt x="1118" y="0"/>
                </a:moveTo>
                <a:lnTo>
                  <a:pt x="0" y="0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4" name="íṩḻiḓè"/>
          <p:cNvSpPr/>
          <p:nvPr/>
        </p:nvSpPr>
        <p:spPr bwMode="auto">
          <a:xfrm>
            <a:off x="4764272" y="4666983"/>
            <a:ext cx="4536891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8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8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norm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去掉评论内容中的标点符号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îṣḻiďé"/>
          <p:cNvSpPr/>
          <p:nvPr/>
        </p:nvSpPr>
        <p:spPr bwMode="auto">
          <a:xfrm>
            <a:off x="3351281" y="3748159"/>
            <a:ext cx="1412991" cy="1718844"/>
          </a:xfrm>
          <a:custGeom>
            <a:avLst/>
            <a:gdLst>
              <a:gd name="T0" fmla="*/ 1118 w 1118"/>
              <a:gd name="T1" fmla="*/ 727 h 1360"/>
              <a:gd name="T2" fmla="*/ 0 w 1118"/>
              <a:gd name="T3" fmla="*/ 0 h 1360"/>
              <a:gd name="T4" fmla="*/ 1118 w 1118"/>
              <a:gd name="T5" fmla="*/ 1360 h 1360"/>
              <a:gd name="T6" fmla="*/ 1118 w 1118"/>
              <a:gd name="T7" fmla="*/ 727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1360">
                <a:moveTo>
                  <a:pt x="1118" y="727"/>
                </a:moveTo>
                <a:lnTo>
                  <a:pt x="0" y="0"/>
                </a:lnTo>
                <a:lnTo>
                  <a:pt x="1118" y="1360"/>
                </a:lnTo>
                <a:lnTo>
                  <a:pt x="1118" y="72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ṡḷîḑé"/>
          <p:cNvSpPr/>
          <p:nvPr/>
        </p:nvSpPr>
        <p:spPr bwMode="auto">
          <a:xfrm>
            <a:off x="4468605" y="3190418"/>
            <a:ext cx="252494" cy="252494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" name="îšḷïḓé"/>
          <p:cNvSpPr/>
          <p:nvPr/>
        </p:nvSpPr>
        <p:spPr bwMode="auto">
          <a:xfrm>
            <a:off x="4726665" y="3131414"/>
            <a:ext cx="53437" cy="53437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" name="ïSlïḋê"/>
          <p:cNvSpPr/>
          <p:nvPr/>
        </p:nvSpPr>
        <p:spPr bwMode="auto">
          <a:xfrm>
            <a:off x="4349743" y="3448477"/>
            <a:ext cx="113295" cy="113295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9" name="íṥľïḓé"/>
          <p:cNvSpPr/>
          <p:nvPr/>
        </p:nvSpPr>
        <p:spPr bwMode="auto">
          <a:xfrm>
            <a:off x="4328590" y="3358748"/>
            <a:ext cx="53437" cy="53437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3429075"/>
            <a:ext cx="4131969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íṩļiḋè"/>
          <p:cNvSpPr/>
          <p:nvPr/>
        </p:nvSpPr>
        <p:spPr bwMode="auto">
          <a:xfrm>
            <a:off x="4111855" y="3406215"/>
            <a:ext cx="45719" cy="45720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12" name="iṡḷiḑè"/>
          <p:cNvSpPr txBox="1"/>
          <p:nvPr/>
        </p:nvSpPr>
        <p:spPr>
          <a:xfrm>
            <a:off x="4947000" y="3561772"/>
            <a:ext cx="1296144" cy="239233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CONTENTS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13" name="işliḓe"/>
          <p:cNvSpPr txBox="1"/>
          <p:nvPr/>
        </p:nvSpPr>
        <p:spPr>
          <a:xfrm>
            <a:off x="4947000" y="2946219"/>
            <a:ext cx="1296144" cy="615553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dist"/>
            <a:r>
              <a:rPr lang="zh-CN" altLang="en-US" sz="4000" b="1" dirty="0">
                <a:solidFill>
                  <a:schemeClr val="tx2"/>
                </a:solidFill>
              </a:rPr>
              <a:t>目录</a:t>
            </a:r>
            <a:endParaRPr lang="zh-CN" altLang="en-US" sz="4000" b="1" dirty="0">
              <a:solidFill>
                <a:schemeClr val="tx2"/>
              </a:solidFill>
            </a:endParaRPr>
          </a:p>
        </p:txBody>
      </p:sp>
      <p:sp>
        <p:nvSpPr>
          <p:cNvPr id="14" name="ïşlîḋè"/>
          <p:cNvSpPr/>
          <p:nvPr/>
        </p:nvSpPr>
        <p:spPr bwMode="auto">
          <a:xfrm>
            <a:off x="8121000" y="1383779"/>
            <a:ext cx="3399488" cy="29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900" dirty="0"/>
              <a:t>System Background &amp; Abstract</a:t>
            </a:r>
            <a:endParaRPr lang="en-US" altLang="zh-CN" sz="900" dirty="0"/>
          </a:p>
        </p:txBody>
      </p:sp>
      <p:sp>
        <p:nvSpPr>
          <p:cNvPr id="15" name="iṥḻïḍè"/>
          <p:cNvSpPr txBox="1"/>
          <p:nvPr/>
        </p:nvSpPr>
        <p:spPr bwMode="auto">
          <a:xfrm>
            <a:off x="8121000" y="970898"/>
            <a:ext cx="339948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系统背景与概要</a:t>
            </a:r>
            <a:endParaRPr lang="en-US" altLang="zh-CN" sz="1800" b="1" dirty="0"/>
          </a:p>
        </p:txBody>
      </p:sp>
      <p:sp>
        <p:nvSpPr>
          <p:cNvPr id="16" name="ïsļiḋe"/>
          <p:cNvSpPr txBox="1"/>
          <p:nvPr/>
        </p:nvSpPr>
        <p:spPr>
          <a:xfrm>
            <a:off x="7616881" y="1061153"/>
            <a:ext cx="446918" cy="482304"/>
          </a:xfrm>
          <a:prstGeom prst="rect">
            <a:avLst/>
          </a:prstGeom>
          <a:noFill/>
        </p:spPr>
        <p:txBody>
          <a:bodyPr wrap="none" anchor="ctr">
            <a:prstTxWarp prst="textPlain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  <a:endParaRPr lang="en-US" altLang="zh-CN" sz="4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616881" y="1767325"/>
            <a:ext cx="3906637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ïṡḷíďè"/>
          <p:cNvSpPr/>
          <p:nvPr/>
        </p:nvSpPr>
        <p:spPr bwMode="auto">
          <a:xfrm>
            <a:off x="8121000" y="2339885"/>
            <a:ext cx="3399488" cy="29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900" dirty="0"/>
              <a:t>Database Structure</a:t>
            </a:r>
            <a:endParaRPr lang="en-US" altLang="zh-CN" sz="900" dirty="0"/>
          </a:p>
        </p:txBody>
      </p:sp>
      <p:sp>
        <p:nvSpPr>
          <p:cNvPr id="19" name="ïṣľîḓè"/>
          <p:cNvSpPr txBox="1"/>
          <p:nvPr/>
        </p:nvSpPr>
        <p:spPr bwMode="auto">
          <a:xfrm>
            <a:off x="8121000" y="1927004"/>
            <a:ext cx="339948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数据库结构</a:t>
            </a:r>
            <a:endParaRPr lang="en-US" altLang="zh-CN" sz="1800" b="1" dirty="0"/>
          </a:p>
        </p:txBody>
      </p:sp>
      <p:sp>
        <p:nvSpPr>
          <p:cNvPr id="20" name="îśḷídê"/>
          <p:cNvSpPr txBox="1"/>
          <p:nvPr/>
        </p:nvSpPr>
        <p:spPr>
          <a:xfrm>
            <a:off x="7616881" y="2017259"/>
            <a:ext cx="446918" cy="482304"/>
          </a:xfrm>
          <a:prstGeom prst="rect">
            <a:avLst/>
          </a:prstGeom>
          <a:noFill/>
        </p:spPr>
        <p:txBody>
          <a:bodyPr wrap="none" anchor="ctr">
            <a:prstTxWarp prst="textPlain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  <a:endParaRPr lang="en-US" altLang="zh-CN" sz="4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616881" y="2723431"/>
            <a:ext cx="3906637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íṧ1iďé"/>
          <p:cNvSpPr/>
          <p:nvPr/>
        </p:nvSpPr>
        <p:spPr bwMode="auto">
          <a:xfrm>
            <a:off x="8121000" y="3295991"/>
            <a:ext cx="3399488" cy="29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900" dirty="0" smtClean="0"/>
              <a:t>Data Retrieval &amp; Cleansing</a:t>
            </a:r>
            <a:endParaRPr lang="en-US" altLang="zh-CN" sz="900" dirty="0"/>
          </a:p>
        </p:txBody>
      </p:sp>
      <p:sp>
        <p:nvSpPr>
          <p:cNvPr id="23" name="í$ḻíḍè"/>
          <p:cNvSpPr txBox="1"/>
          <p:nvPr/>
        </p:nvSpPr>
        <p:spPr bwMode="auto">
          <a:xfrm>
            <a:off x="8121000" y="2883110"/>
            <a:ext cx="339948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数据获取与清洗</a:t>
            </a:r>
            <a:endParaRPr lang="en-US" altLang="zh-CN" sz="1800" b="1" dirty="0"/>
          </a:p>
        </p:txBody>
      </p:sp>
      <p:sp>
        <p:nvSpPr>
          <p:cNvPr id="24" name="ïşļidè"/>
          <p:cNvSpPr txBox="1"/>
          <p:nvPr/>
        </p:nvSpPr>
        <p:spPr>
          <a:xfrm>
            <a:off x="7616881" y="2973365"/>
            <a:ext cx="446918" cy="482304"/>
          </a:xfrm>
          <a:prstGeom prst="rect">
            <a:avLst/>
          </a:prstGeom>
          <a:noFill/>
        </p:spPr>
        <p:txBody>
          <a:bodyPr wrap="none" anchor="ctr">
            <a:prstTxWarp prst="textPlain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4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616881" y="3679537"/>
            <a:ext cx="3906637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íṥ1ïďé"/>
          <p:cNvSpPr/>
          <p:nvPr/>
        </p:nvSpPr>
        <p:spPr bwMode="auto">
          <a:xfrm>
            <a:off x="8121000" y="4252097"/>
            <a:ext cx="3399488" cy="29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900" dirty="0" smtClean="0"/>
              <a:t>Recommendation Algorithm Application</a:t>
            </a:r>
            <a:endParaRPr lang="en-US" altLang="zh-CN" sz="900" dirty="0"/>
          </a:p>
        </p:txBody>
      </p:sp>
      <p:sp>
        <p:nvSpPr>
          <p:cNvPr id="27" name="iṥḷîḋe"/>
          <p:cNvSpPr txBox="1"/>
          <p:nvPr/>
        </p:nvSpPr>
        <p:spPr bwMode="auto">
          <a:xfrm>
            <a:off x="8121000" y="3839216"/>
            <a:ext cx="339948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/>
              <a:t>推荐算法应用</a:t>
            </a:r>
            <a:endParaRPr lang="en-US" altLang="zh-CN" sz="1800" b="1" dirty="0"/>
          </a:p>
        </p:txBody>
      </p:sp>
      <p:sp>
        <p:nvSpPr>
          <p:cNvPr id="28" name="îṩḻïďè"/>
          <p:cNvSpPr txBox="1"/>
          <p:nvPr/>
        </p:nvSpPr>
        <p:spPr>
          <a:xfrm>
            <a:off x="7616881" y="3929471"/>
            <a:ext cx="446918" cy="482304"/>
          </a:xfrm>
          <a:prstGeom prst="rect">
            <a:avLst/>
          </a:prstGeom>
          <a:noFill/>
        </p:spPr>
        <p:txBody>
          <a:bodyPr wrap="none" anchor="ctr">
            <a:prstTxWarp prst="textPlain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  <a:endParaRPr lang="en-US" altLang="zh-CN" sz="4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616881" y="4635643"/>
            <a:ext cx="3906637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612113" y="4632065"/>
            <a:ext cx="3906637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íṥ1ïďé"/>
          <p:cNvSpPr/>
          <p:nvPr/>
        </p:nvSpPr>
        <p:spPr bwMode="auto">
          <a:xfrm>
            <a:off x="8116232" y="5204625"/>
            <a:ext cx="3399488" cy="29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900" dirty="0" smtClean="0"/>
              <a:t>Interface Display &amp; Data Visualization</a:t>
            </a:r>
            <a:endParaRPr lang="en-US" altLang="zh-CN" sz="900" dirty="0"/>
          </a:p>
        </p:txBody>
      </p:sp>
      <p:sp>
        <p:nvSpPr>
          <p:cNvPr id="32" name="iṥḷîḋe"/>
          <p:cNvSpPr txBox="1"/>
          <p:nvPr/>
        </p:nvSpPr>
        <p:spPr bwMode="auto">
          <a:xfrm>
            <a:off x="8116232" y="4791744"/>
            <a:ext cx="339948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/>
              <a:t>界面显示与数据可视化</a:t>
            </a:r>
            <a:endParaRPr lang="en-US" altLang="zh-CN" sz="1800" b="1" dirty="0"/>
          </a:p>
        </p:txBody>
      </p:sp>
      <p:sp>
        <p:nvSpPr>
          <p:cNvPr id="33" name="îṩḻïďè"/>
          <p:cNvSpPr txBox="1"/>
          <p:nvPr/>
        </p:nvSpPr>
        <p:spPr>
          <a:xfrm>
            <a:off x="7612113" y="4881999"/>
            <a:ext cx="446918" cy="482304"/>
          </a:xfrm>
          <a:prstGeom prst="rect">
            <a:avLst/>
          </a:prstGeom>
          <a:noFill/>
        </p:spPr>
        <p:txBody>
          <a:bodyPr wrap="none" anchor="ctr">
            <a:prstTxWarp prst="textPlain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zh-CN" sz="4000" dirty="0" smtClean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altLang="zh-CN" sz="4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612113" y="5588171"/>
            <a:ext cx="3906637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获取结果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89790" y="1231900"/>
            <a:ext cx="4441155" cy="3525838"/>
          </a:xfrm>
          <a:prstGeom prst="rect">
            <a:avLst/>
          </a:prstGeom>
        </p:spPr>
      </p:pic>
      <p:pic>
        <p:nvPicPr>
          <p:cNvPr id="5" name="图片 4" descr="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4733" y="1658397"/>
            <a:ext cx="5271676" cy="4185190"/>
          </a:xfrm>
          <a:prstGeom prst="rect">
            <a:avLst/>
          </a:prstGeom>
        </p:spPr>
      </p:pic>
      <p:pic>
        <p:nvPicPr>
          <p:cNvPr id="10" name="图片 9" descr="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2358" y="2028824"/>
            <a:ext cx="5632927" cy="4471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推荐算法应用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22350" y="3915820"/>
            <a:ext cx="5992814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dirty="0" smtClean="0"/>
              <a:t>Recommendation Algorithm Application</a:t>
            </a:r>
            <a:endParaRPr lang="zh-CN" altLang="en-US" sz="2400" dirty="0"/>
          </a:p>
        </p:txBody>
      </p:sp>
      <p:grpSp>
        <p:nvGrpSpPr>
          <p:cNvPr id="2" name="组合 6"/>
          <p:cNvGrpSpPr/>
          <p:nvPr/>
        </p:nvGrpSpPr>
        <p:grpSpPr>
          <a:xfrm>
            <a:off x="6166299" y="1270000"/>
            <a:ext cx="5239711" cy="930729"/>
            <a:chOff x="5992128" y="1028700"/>
            <a:chExt cx="5239711" cy="930729"/>
          </a:xfrm>
        </p:grpSpPr>
        <p:grpSp>
          <p:nvGrpSpPr>
            <p:cNvPr id="3" name="组合 7"/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SUMMARY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 smtClean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Practice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b="1" kern="600" dirty="0">
                  <a:solidFill>
                    <a:srgbClr val="015978"/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rPr>
                <a:t>2018</a:t>
              </a:r>
              <a:endParaRPr lang="zh-CN" altLang="en-US" b="1" kern="600" dirty="0">
                <a:solidFill>
                  <a:srgbClr val="015978"/>
                </a:solidFill>
                <a:latin typeface="等线 Light" panose="02010600030101010101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22350" y="214486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基于物品的协同过滤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140447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14044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标题 4"/>
          <p:cNvSpPr txBox="1"/>
          <p:nvPr/>
        </p:nvSpPr>
        <p:spPr>
          <a:xfrm>
            <a:off x="1343031" y="3357593"/>
            <a:ext cx="457200" cy="1419848"/>
          </a:xfrm>
          <a:prstGeom prst="rect">
            <a:avLst/>
          </a:prstGeom>
        </p:spPr>
        <p:txBody>
          <a:bodyPr vert="eaVert" lIns="91440" tIns="45720" rIns="91440" bIns="45720" rtlCol="0" anchor="b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标题 4"/>
          <p:cNvSpPr txBox="1"/>
          <p:nvPr/>
        </p:nvSpPr>
        <p:spPr>
          <a:xfrm>
            <a:off x="3109932" y="1414469"/>
            <a:ext cx="2062162" cy="629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 smtClean="0">
                <a:latin typeface="+mj-lt"/>
                <a:ea typeface="+mj-ea"/>
                <a:cs typeface="+mj-cs"/>
              </a:rPr>
              <a:t>歌曲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标题 4"/>
          <p:cNvSpPr txBox="1"/>
          <p:nvPr/>
        </p:nvSpPr>
        <p:spPr>
          <a:xfrm>
            <a:off x="7791458" y="1038220"/>
            <a:ext cx="2062162" cy="629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相似度矩阵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985966" y="2828940"/>
            <a:ext cx="576000" cy="576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981198" y="3467132"/>
            <a:ext cx="576000" cy="576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1966913" y="4110054"/>
            <a:ext cx="576000" cy="576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1962145" y="4748246"/>
            <a:ext cx="576000" cy="576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丁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867035" y="2095514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176763" y="2105034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829243" y="2114554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519515" y="2105034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菱形 65"/>
          <p:cNvSpPr/>
          <p:nvPr/>
        </p:nvSpPr>
        <p:spPr>
          <a:xfrm>
            <a:off x="2876560" y="281941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67" name="菱形 66"/>
          <p:cNvSpPr/>
          <p:nvPr/>
        </p:nvSpPr>
        <p:spPr>
          <a:xfrm>
            <a:off x="4186288" y="282893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68" name="菱形 67"/>
          <p:cNvSpPr/>
          <p:nvPr/>
        </p:nvSpPr>
        <p:spPr>
          <a:xfrm>
            <a:off x="4838768" y="283845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69" name="菱形 68"/>
          <p:cNvSpPr/>
          <p:nvPr/>
        </p:nvSpPr>
        <p:spPr>
          <a:xfrm>
            <a:off x="3529040" y="282893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90</a:t>
            </a:r>
            <a:endParaRPr lang="zh-CN" altLang="en-US" sz="1200" dirty="0"/>
          </a:p>
        </p:txBody>
      </p:sp>
      <p:sp>
        <p:nvSpPr>
          <p:cNvPr id="70" name="菱形 69"/>
          <p:cNvSpPr/>
          <p:nvPr/>
        </p:nvSpPr>
        <p:spPr>
          <a:xfrm>
            <a:off x="2871792" y="347189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85</a:t>
            </a:r>
            <a:endParaRPr lang="zh-CN" altLang="en-US" sz="1200" dirty="0"/>
          </a:p>
        </p:txBody>
      </p:sp>
      <p:sp>
        <p:nvSpPr>
          <p:cNvPr id="71" name="菱形 70"/>
          <p:cNvSpPr/>
          <p:nvPr/>
        </p:nvSpPr>
        <p:spPr>
          <a:xfrm>
            <a:off x="4181520" y="348141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72" name="菱形 71"/>
          <p:cNvSpPr/>
          <p:nvPr/>
        </p:nvSpPr>
        <p:spPr>
          <a:xfrm>
            <a:off x="4834000" y="349093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78</a:t>
            </a:r>
            <a:endParaRPr lang="zh-CN" altLang="en-US" sz="1200" dirty="0"/>
          </a:p>
        </p:txBody>
      </p:sp>
      <p:sp>
        <p:nvSpPr>
          <p:cNvPr id="73" name="菱形 72"/>
          <p:cNvSpPr/>
          <p:nvPr/>
        </p:nvSpPr>
        <p:spPr>
          <a:xfrm>
            <a:off x="3524272" y="348141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69</a:t>
            </a:r>
            <a:endParaRPr lang="zh-CN" altLang="en-US" sz="1200" dirty="0"/>
          </a:p>
        </p:txBody>
      </p:sp>
      <p:sp>
        <p:nvSpPr>
          <p:cNvPr id="74" name="菱形 73"/>
          <p:cNvSpPr/>
          <p:nvPr/>
        </p:nvSpPr>
        <p:spPr>
          <a:xfrm>
            <a:off x="2867024" y="412437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75" name="菱形 74"/>
          <p:cNvSpPr/>
          <p:nvPr/>
        </p:nvSpPr>
        <p:spPr>
          <a:xfrm>
            <a:off x="4176752" y="413389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76" name="菱形 75"/>
          <p:cNvSpPr/>
          <p:nvPr/>
        </p:nvSpPr>
        <p:spPr>
          <a:xfrm>
            <a:off x="4829232" y="414341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67</a:t>
            </a:r>
            <a:endParaRPr lang="zh-CN" altLang="en-US" sz="1200" dirty="0"/>
          </a:p>
        </p:txBody>
      </p:sp>
      <p:sp>
        <p:nvSpPr>
          <p:cNvPr id="77" name="菱形 76"/>
          <p:cNvSpPr/>
          <p:nvPr/>
        </p:nvSpPr>
        <p:spPr>
          <a:xfrm>
            <a:off x="3519504" y="4133893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78" name="菱形 77"/>
          <p:cNvSpPr/>
          <p:nvPr/>
        </p:nvSpPr>
        <p:spPr>
          <a:xfrm>
            <a:off x="2867024" y="478162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67</a:t>
            </a:r>
            <a:endParaRPr lang="zh-CN" altLang="en-US" sz="1200" dirty="0"/>
          </a:p>
        </p:txBody>
      </p:sp>
      <p:sp>
        <p:nvSpPr>
          <p:cNvPr id="79" name="菱形 78"/>
          <p:cNvSpPr/>
          <p:nvPr/>
        </p:nvSpPr>
        <p:spPr>
          <a:xfrm>
            <a:off x="4176752" y="479114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45</a:t>
            </a:r>
            <a:endParaRPr lang="zh-CN" altLang="en-US" sz="1200" dirty="0"/>
          </a:p>
        </p:txBody>
      </p:sp>
      <p:sp>
        <p:nvSpPr>
          <p:cNvPr id="80" name="菱形 79"/>
          <p:cNvSpPr/>
          <p:nvPr/>
        </p:nvSpPr>
        <p:spPr>
          <a:xfrm>
            <a:off x="4829232" y="480066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20</a:t>
            </a:r>
            <a:endParaRPr lang="zh-CN" altLang="en-US" sz="1200" dirty="0"/>
          </a:p>
        </p:txBody>
      </p:sp>
      <p:sp>
        <p:nvSpPr>
          <p:cNvPr id="81" name="菱形 80"/>
          <p:cNvSpPr/>
          <p:nvPr/>
        </p:nvSpPr>
        <p:spPr>
          <a:xfrm>
            <a:off x="3519504" y="479114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87</a:t>
            </a:r>
            <a:endParaRPr lang="zh-CN" altLang="en-US" sz="1200" dirty="0"/>
          </a:p>
        </p:txBody>
      </p:sp>
      <p:sp>
        <p:nvSpPr>
          <p:cNvPr id="83" name="标题 4"/>
          <p:cNvSpPr txBox="1"/>
          <p:nvPr/>
        </p:nvSpPr>
        <p:spPr>
          <a:xfrm>
            <a:off x="3033729" y="5453072"/>
            <a:ext cx="2062162" cy="629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听歌频率占比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20235" y="2105034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329963" y="2114554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982443" y="2124074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8672715" y="2114554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8" name="标题 4"/>
          <p:cNvSpPr txBox="1"/>
          <p:nvPr/>
        </p:nvSpPr>
        <p:spPr>
          <a:xfrm>
            <a:off x="2586046" y="1104901"/>
            <a:ext cx="2062162" cy="629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latin typeface="+mj-lt"/>
                <a:ea typeface="+mj-ea"/>
                <a:cs typeface="+mj-cs"/>
              </a:rPr>
              <a:t>输入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086777" y="2800353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082055" y="4110040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091597" y="4762500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7082032" y="3452813"/>
            <a:ext cx="576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3" name="菱形 92"/>
          <p:cNvSpPr/>
          <p:nvPr/>
        </p:nvSpPr>
        <p:spPr>
          <a:xfrm>
            <a:off x="8015299" y="281465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94" name="菱形 93"/>
          <p:cNvSpPr/>
          <p:nvPr/>
        </p:nvSpPr>
        <p:spPr>
          <a:xfrm>
            <a:off x="9325027" y="282417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5" name="菱形 94"/>
          <p:cNvSpPr/>
          <p:nvPr/>
        </p:nvSpPr>
        <p:spPr>
          <a:xfrm>
            <a:off x="9977507" y="283369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6" name="菱形 95"/>
          <p:cNvSpPr/>
          <p:nvPr/>
        </p:nvSpPr>
        <p:spPr>
          <a:xfrm>
            <a:off x="8667779" y="282417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7" name="菱形 96"/>
          <p:cNvSpPr/>
          <p:nvPr/>
        </p:nvSpPr>
        <p:spPr>
          <a:xfrm>
            <a:off x="8010531" y="346713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8" name="菱形 97"/>
          <p:cNvSpPr/>
          <p:nvPr/>
        </p:nvSpPr>
        <p:spPr>
          <a:xfrm>
            <a:off x="9320259" y="347665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99" name="菱形 98"/>
          <p:cNvSpPr/>
          <p:nvPr/>
        </p:nvSpPr>
        <p:spPr>
          <a:xfrm>
            <a:off x="9972739" y="348617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00" name="菱形 99"/>
          <p:cNvSpPr/>
          <p:nvPr/>
        </p:nvSpPr>
        <p:spPr>
          <a:xfrm>
            <a:off x="8663011" y="347665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01" name="菱形 100"/>
          <p:cNvSpPr/>
          <p:nvPr/>
        </p:nvSpPr>
        <p:spPr>
          <a:xfrm>
            <a:off x="8005763" y="411961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02" name="菱形 101"/>
          <p:cNvSpPr/>
          <p:nvPr/>
        </p:nvSpPr>
        <p:spPr>
          <a:xfrm>
            <a:off x="9315491" y="412913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03" name="菱形 102"/>
          <p:cNvSpPr/>
          <p:nvPr/>
        </p:nvSpPr>
        <p:spPr>
          <a:xfrm>
            <a:off x="9967971" y="413865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04" name="菱形 103"/>
          <p:cNvSpPr/>
          <p:nvPr/>
        </p:nvSpPr>
        <p:spPr>
          <a:xfrm>
            <a:off x="8658243" y="4129131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05" name="菱形 104"/>
          <p:cNvSpPr/>
          <p:nvPr/>
        </p:nvSpPr>
        <p:spPr>
          <a:xfrm>
            <a:off x="8005763" y="4776859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06" name="菱形 105"/>
          <p:cNvSpPr/>
          <p:nvPr/>
        </p:nvSpPr>
        <p:spPr>
          <a:xfrm>
            <a:off x="9315491" y="4786379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07" name="菱形 106"/>
          <p:cNvSpPr/>
          <p:nvPr/>
        </p:nvSpPr>
        <p:spPr>
          <a:xfrm>
            <a:off x="9967971" y="4795899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08" name="菱形 107"/>
          <p:cNvSpPr/>
          <p:nvPr/>
        </p:nvSpPr>
        <p:spPr>
          <a:xfrm>
            <a:off x="8658243" y="4786379"/>
            <a:ext cx="576000" cy="5760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109" name="燕尾形箭头 108"/>
          <p:cNvSpPr/>
          <p:nvPr/>
        </p:nvSpPr>
        <p:spPr>
          <a:xfrm>
            <a:off x="5643561" y="3543300"/>
            <a:ext cx="1143000" cy="4000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模型训练与使用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140447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14044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îSlïďê"/>
          <p:cNvSpPr txBox="1"/>
          <p:nvPr/>
        </p:nvSpPr>
        <p:spPr bwMode="auto">
          <a:xfrm>
            <a:off x="742950" y="1320947"/>
            <a:ext cx="3443285" cy="61219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采用推荐系统框架</a:t>
            </a:r>
            <a:endParaRPr lang="en-US" altLang="zh-CN" sz="2000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86503" y="1152104"/>
            <a:ext cx="3240087" cy="61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平行四边形 9"/>
          <p:cNvSpPr/>
          <p:nvPr/>
        </p:nvSpPr>
        <p:spPr>
          <a:xfrm>
            <a:off x="2600368" y="2657463"/>
            <a:ext cx="1971675" cy="11572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输入用户、歌曲与听歌频率占比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414504" y="3000363"/>
            <a:ext cx="742949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3"/>
            <a:endCxn id="10" idx="5"/>
          </p:cNvCxnSpPr>
          <p:nvPr/>
        </p:nvCxnSpPr>
        <p:spPr>
          <a:xfrm>
            <a:off x="2157453" y="3236107"/>
            <a:ext cx="5875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14953" y="2657465"/>
            <a:ext cx="2200275" cy="115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进行基于用户或歌曲的</a:t>
            </a:r>
            <a:r>
              <a:rPr lang="en-US" altLang="zh-CN" dirty="0" smtClean="0"/>
              <a:t>KNN</a:t>
            </a:r>
            <a:r>
              <a:rPr lang="zh-CN" altLang="en-US" dirty="0" smtClean="0"/>
              <a:t>模型训练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0" idx="2"/>
            <a:endCxn id="18" idx="1"/>
          </p:cNvCxnSpPr>
          <p:nvPr/>
        </p:nvCxnSpPr>
        <p:spPr>
          <a:xfrm>
            <a:off x="4427382" y="3236107"/>
            <a:ext cx="587571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3"/>
          </p:cNvCxnSpPr>
          <p:nvPr/>
        </p:nvCxnSpPr>
        <p:spPr>
          <a:xfrm flipH="1" flipV="1">
            <a:off x="6826492" y="2759858"/>
            <a:ext cx="388736" cy="4762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平行四边形 33"/>
          <p:cNvSpPr/>
          <p:nvPr/>
        </p:nvSpPr>
        <p:spPr>
          <a:xfrm>
            <a:off x="7710704" y="2659376"/>
            <a:ext cx="1971675" cy="11572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得出推荐系统模型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8" idx="3"/>
            <a:endCxn id="34" idx="5"/>
          </p:cNvCxnSpPr>
          <p:nvPr/>
        </p:nvCxnSpPr>
        <p:spPr>
          <a:xfrm>
            <a:off x="7215228" y="3236109"/>
            <a:ext cx="640137" cy="1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10153694" y="3001376"/>
            <a:ext cx="742949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4" idx="2"/>
            <a:endCxn id="39" idx="1"/>
          </p:cNvCxnSpPr>
          <p:nvPr/>
        </p:nvCxnSpPr>
        <p:spPr>
          <a:xfrm flipV="1">
            <a:off x="9537718" y="3237120"/>
            <a:ext cx="615976" cy="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îSlïďê"/>
          <p:cNvSpPr txBox="1"/>
          <p:nvPr/>
        </p:nvSpPr>
        <p:spPr bwMode="auto">
          <a:xfrm>
            <a:off x="895350" y="1944834"/>
            <a:ext cx="3443285" cy="61219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训练步骤</a:t>
            </a:r>
            <a:endParaRPr lang="en-US" altLang="zh-CN" sz="2000" b="1" dirty="0"/>
          </a:p>
        </p:txBody>
      </p:sp>
      <p:sp>
        <p:nvSpPr>
          <p:cNvPr id="44" name="平行四边形 43"/>
          <p:cNvSpPr/>
          <p:nvPr/>
        </p:nvSpPr>
        <p:spPr>
          <a:xfrm>
            <a:off x="2609892" y="4595804"/>
            <a:ext cx="1971675" cy="11572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或歌曲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424028" y="4938704"/>
            <a:ext cx="742949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3"/>
            <a:endCxn id="44" idx="5"/>
          </p:cNvCxnSpPr>
          <p:nvPr/>
        </p:nvCxnSpPr>
        <p:spPr>
          <a:xfrm>
            <a:off x="2166977" y="5174448"/>
            <a:ext cx="5875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024477" y="4595806"/>
            <a:ext cx="2200275" cy="115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在已训练模型中取出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44" idx="2"/>
            <a:endCxn id="47" idx="1"/>
          </p:cNvCxnSpPr>
          <p:nvPr/>
        </p:nvCxnSpPr>
        <p:spPr>
          <a:xfrm>
            <a:off x="4436906" y="5174448"/>
            <a:ext cx="587571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7" idx="3"/>
          </p:cNvCxnSpPr>
          <p:nvPr/>
        </p:nvCxnSpPr>
        <p:spPr>
          <a:xfrm flipH="1" flipV="1">
            <a:off x="6836016" y="4698199"/>
            <a:ext cx="388736" cy="4762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7720228" y="4597717"/>
            <a:ext cx="1971675" cy="115728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得出推荐歌曲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7" idx="3"/>
            <a:endCxn id="50" idx="5"/>
          </p:cNvCxnSpPr>
          <p:nvPr/>
        </p:nvCxnSpPr>
        <p:spPr>
          <a:xfrm>
            <a:off x="7224752" y="5174450"/>
            <a:ext cx="640137" cy="1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0163218" y="4939717"/>
            <a:ext cx="742949" cy="47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0" idx="2"/>
            <a:endCxn id="52" idx="1"/>
          </p:cNvCxnSpPr>
          <p:nvPr/>
        </p:nvCxnSpPr>
        <p:spPr>
          <a:xfrm flipV="1">
            <a:off x="9547242" y="5175461"/>
            <a:ext cx="615976" cy="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îSlïďê"/>
          <p:cNvSpPr txBox="1"/>
          <p:nvPr/>
        </p:nvSpPr>
        <p:spPr bwMode="auto">
          <a:xfrm>
            <a:off x="904874" y="3883175"/>
            <a:ext cx="3443285" cy="61219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使用步骤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推荐结果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2" descr="IMG_25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77646" y="1260158"/>
            <a:ext cx="9215120" cy="4213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界面显示与数据可视化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22347" y="3915820"/>
            <a:ext cx="5349877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dirty="0" smtClean="0"/>
              <a:t>Interface Display &amp; Data Visualization</a:t>
            </a:r>
            <a:endParaRPr lang="zh-CN" altLang="en-US" sz="2400" dirty="0"/>
          </a:p>
        </p:txBody>
      </p:sp>
      <p:grpSp>
        <p:nvGrpSpPr>
          <p:cNvPr id="2" name="组合 6"/>
          <p:cNvGrpSpPr/>
          <p:nvPr/>
        </p:nvGrpSpPr>
        <p:grpSpPr>
          <a:xfrm>
            <a:off x="6166299" y="1270000"/>
            <a:ext cx="5239711" cy="930729"/>
            <a:chOff x="5992128" y="1028700"/>
            <a:chExt cx="5239711" cy="930729"/>
          </a:xfrm>
        </p:grpSpPr>
        <p:grpSp>
          <p:nvGrpSpPr>
            <p:cNvPr id="3" name="组合 7"/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SUMMARY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 smtClean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Practice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b="1" kern="600" dirty="0">
                  <a:solidFill>
                    <a:srgbClr val="015978"/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rPr>
                <a:t>2018</a:t>
              </a:r>
              <a:endParaRPr lang="zh-CN" altLang="en-US" b="1" kern="600" dirty="0">
                <a:solidFill>
                  <a:srgbClr val="015978"/>
                </a:solidFill>
                <a:latin typeface="等线 Light" panose="02010600030101010101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22350" y="214486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îṩļíḓé"/>
          <p:cNvGrpSpPr/>
          <p:nvPr/>
        </p:nvGrpSpPr>
        <p:grpSpPr>
          <a:xfrm>
            <a:off x="820981" y="1494606"/>
            <a:ext cx="8504425" cy="796746"/>
            <a:chOff x="6993803" y="1484047"/>
            <a:chExt cx="8504425" cy="796746"/>
          </a:xfrm>
        </p:grpSpPr>
        <p:grpSp>
          <p:nvGrpSpPr>
            <p:cNvPr id="43" name="íŝļîďè"/>
            <p:cNvGrpSpPr/>
            <p:nvPr/>
          </p:nvGrpSpPr>
          <p:grpSpPr>
            <a:xfrm>
              <a:off x="6993803" y="1633693"/>
              <a:ext cx="432000" cy="432000"/>
              <a:chOff x="0" y="0"/>
              <a:chExt cx="767929" cy="767929"/>
            </a:xfrm>
          </p:grpSpPr>
          <p:sp>
            <p:nvSpPr>
              <p:cNvPr id="47" name="îsļïdè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î$1ïḋé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44" name="ïṧlîḋe"/>
            <p:cNvGrpSpPr/>
            <p:nvPr/>
          </p:nvGrpSpPr>
          <p:grpSpPr>
            <a:xfrm>
              <a:off x="7431317" y="1484047"/>
              <a:ext cx="8066911" cy="796746"/>
              <a:chOff x="7431317" y="1484047"/>
              <a:chExt cx="8066911" cy="796746"/>
            </a:xfrm>
          </p:grpSpPr>
          <p:sp>
            <p:nvSpPr>
              <p:cNvPr id="45" name="î$ḷîďê"/>
              <p:cNvSpPr/>
              <p:nvPr/>
            </p:nvSpPr>
            <p:spPr>
              <a:xfrm>
                <a:off x="7431317" y="1484047"/>
                <a:ext cx="3603656" cy="395522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/>
                <a:r>
                  <a:rPr b="1" dirty="0" err="1" smtClean="0"/>
                  <a:t>搜索热门歌曲评论统计分析</a:t>
                </a:r>
                <a:endParaRPr b="1" dirty="0"/>
              </a:p>
            </p:txBody>
          </p:sp>
          <p:sp>
            <p:nvSpPr>
              <p:cNvPr id="46" name="iṥḷîḑê"/>
              <p:cNvSpPr/>
              <p:nvPr/>
            </p:nvSpPr>
            <p:spPr bwMode="auto">
              <a:xfrm>
                <a:off x="7442346" y="1879569"/>
                <a:ext cx="8055882" cy="401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评论数与时间的关系图，歌曲评论点赞数分布，评论词云展示</a:t>
                </a:r>
                <a:r>
                  <a:rPr lang="zh-CN" altLang="en-US" sz="1100" dirty="0" smtClean="0"/>
                  <a:t>，</a:t>
                </a:r>
                <a:endParaRPr lang="en-US" altLang="zh-CN" sz="11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100" dirty="0" smtClean="0"/>
                  <a:t>评论</a:t>
                </a:r>
                <a:r>
                  <a:rPr lang="zh-CN" altLang="en-US" sz="1100" dirty="0"/>
                  <a:t>者动态分布（年龄，地区，累计听歌）等。</a:t>
                </a:r>
                <a:endParaRPr lang="en-US" altLang="zh-CN" sz="1100" dirty="0"/>
              </a:p>
            </p:txBody>
          </p:sp>
        </p:grpSp>
      </p:grpSp>
      <p:grpSp>
        <p:nvGrpSpPr>
          <p:cNvPr id="19" name="íṥļiďé"/>
          <p:cNvGrpSpPr/>
          <p:nvPr/>
        </p:nvGrpSpPr>
        <p:grpSpPr>
          <a:xfrm>
            <a:off x="820981" y="2687596"/>
            <a:ext cx="8504425" cy="796746"/>
            <a:chOff x="6993803" y="2597365"/>
            <a:chExt cx="8504425" cy="796746"/>
          </a:xfrm>
        </p:grpSpPr>
        <p:grpSp>
          <p:nvGrpSpPr>
            <p:cNvPr id="37" name="ïṣļïḋe"/>
            <p:cNvGrpSpPr/>
            <p:nvPr/>
          </p:nvGrpSpPr>
          <p:grpSpPr>
            <a:xfrm>
              <a:off x="6993803" y="2747011"/>
              <a:ext cx="432000" cy="432000"/>
              <a:chOff x="0" y="0"/>
              <a:chExt cx="767929" cy="767929"/>
            </a:xfrm>
          </p:grpSpPr>
          <p:sp>
            <p:nvSpPr>
              <p:cNvPr id="41" name="íśḻídé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slíḑé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8" name="i$ľïḍè"/>
            <p:cNvGrpSpPr/>
            <p:nvPr/>
          </p:nvGrpSpPr>
          <p:grpSpPr>
            <a:xfrm>
              <a:off x="7442345" y="2597365"/>
              <a:ext cx="8055883" cy="796746"/>
              <a:chOff x="7442345" y="2597365"/>
              <a:chExt cx="8055883" cy="796746"/>
            </a:xfrm>
          </p:grpSpPr>
          <p:sp>
            <p:nvSpPr>
              <p:cNvPr id="39" name="iṥlîďé"/>
              <p:cNvSpPr/>
              <p:nvPr/>
            </p:nvSpPr>
            <p:spPr>
              <a:xfrm>
                <a:off x="7442345" y="2597365"/>
                <a:ext cx="3603656" cy="395522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algn="l"/>
                <a:r>
                  <a:rPr lang="zh-CN" altLang="en-US" b="1" dirty="0">
                    <a:sym typeface="+mn-ea"/>
                  </a:rPr>
                  <a:t>歌手分析</a:t>
                </a:r>
                <a:endParaRPr lang="zh-CN" altLang="en-US" b="1" dirty="0"/>
              </a:p>
            </p:txBody>
          </p:sp>
          <p:sp>
            <p:nvSpPr>
              <p:cNvPr id="40" name="ïṩľiḓê"/>
              <p:cNvSpPr/>
              <p:nvPr/>
            </p:nvSpPr>
            <p:spPr bwMode="auto">
              <a:xfrm>
                <a:off x="7442346" y="2992887"/>
                <a:ext cx="8055882" cy="401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个性化统计、查看歌手所有歌曲在多少人榜单中</a:t>
                </a:r>
                <a:endParaRPr lang="zh-CN" altLang="en-US" sz="1100" dirty="0"/>
              </a:p>
            </p:txBody>
          </p:sp>
        </p:grpSp>
      </p:grpSp>
      <p:grpSp>
        <p:nvGrpSpPr>
          <p:cNvPr id="20" name="íSļiḑê"/>
          <p:cNvGrpSpPr/>
          <p:nvPr/>
        </p:nvGrpSpPr>
        <p:grpSpPr>
          <a:xfrm>
            <a:off x="820981" y="3880586"/>
            <a:ext cx="8504425" cy="796746"/>
            <a:chOff x="6993803" y="3935683"/>
            <a:chExt cx="8504425" cy="796746"/>
          </a:xfrm>
        </p:grpSpPr>
        <p:grpSp>
          <p:nvGrpSpPr>
            <p:cNvPr id="31" name="íšľïḓê"/>
            <p:cNvGrpSpPr/>
            <p:nvPr/>
          </p:nvGrpSpPr>
          <p:grpSpPr>
            <a:xfrm>
              <a:off x="6993803" y="4085329"/>
              <a:ext cx="432000" cy="432000"/>
              <a:chOff x="0" y="0"/>
              <a:chExt cx="767929" cy="767929"/>
            </a:xfrm>
          </p:grpSpPr>
          <p:sp>
            <p:nvSpPr>
              <p:cNvPr id="35" name="ïS1îḓé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şļîḍê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32" name="íślidé"/>
            <p:cNvGrpSpPr/>
            <p:nvPr/>
          </p:nvGrpSpPr>
          <p:grpSpPr>
            <a:xfrm>
              <a:off x="7431317" y="3935683"/>
              <a:ext cx="8066911" cy="796746"/>
              <a:chOff x="7431317" y="3935683"/>
              <a:chExt cx="8066911" cy="796746"/>
            </a:xfrm>
          </p:grpSpPr>
          <p:sp>
            <p:nvSpPr>
              <p:cNvPr id="33" name="ís1íďe"/>
              <p:cNvSpPr/>
              <p:nvPr/>
            </p:nvSpPr>
            <p:spPr>
              <a:xfrm>
                <a:off x="7431317" y="3935683"/>
                <a:ext cx="3603656" cy="395522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zh-CN" altLang="en-US" b="1" dirty="0"/>
                  <a:t>歌曲分析</a:t>
                </a:r>
                <a:endParaRPr lang="zh-CN" altLang="en-US" b="1" dirty="0"/>
              </a:p>
            </p:txBody>
          </p:sp>
          <p:sp>
            <p:nvSpPr>
              <p:cNvPr id="34" name="ísļiḑè"/>
              <p:cNvSpPr/>
              <p:nvPr/>
            </p:nvSpPr>
            <p:spPr bwMode="auto">
              <a:xfrm>
                <a:off x="7442346" y="4331205"/>
                <a:ext cx="8055882" cy="401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ym typeface="+mn-ea"/>
                  </a:rPr>
                  <a:t>标签词云，查看某歌在多少人top100中</a:t>
                </a:r>
                <a:endParaRPr lang="en-US" altLang="zh-CN" sz="1100" dirty="0"/>
              </a:p>
            </p:txBody>
          </p:sp>
        </p:grpSp>
      </p:grpSp>
      <p:grpSp>
        <p:nvGrpSpPr>
          <p:cNvPr id="21" name="iṣļïḑe"/>
          <p:cNvGrpSpPr/>
          <p:nvPr/>
        </p:nvGrpSpPr>
        <p:grpSpPr>
          <a:xfrm>
            <a:off x="820981" y="5073574"/>
            <a:ext cx="8504425" cy="796746"/>
            <a:chOff x="6993803" y="5049000"/>
            <a:chExt cx="8504425" cy="796746"/>
          </a:xfrm>
        </p:grpSpPr>
        <p:grpSp>
          <p:nvGrpSpPr>
            <p:cNvPr id="25" name="iṥľîḑé"/>
            <p:cNvGrpSpPr/>
            <p:nvPr/>
          </p:nvGrpSpPr>
          <p:grpSpPr>
            <a:xfrm>
              <a:off x="6993803" y="5198646"/>
              <a:ext cx="432000" cy="432000"/>
              <a:chOff x="0" y="0"/>
              <a:chExt cx="767929" cy="767929"/>
            </a:xfrm>
          </p:grpSpPr>
          <p:sp>
            <p:nvSpPr>
              <p:cNvPr id="29" name="îṩļiḓe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śļïḑe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26" name="ïsľide"/>
            <p:cNvGrpSpPr/>
            <p:nvPr/>
          </p:nvGrpSpPr>
          <p:grpSpPr>
            <a:xfrm>
              <a:off x="7431317" y="5049000"/>
              <a:ext cx="8066911" cy="796746"/>
              <a:chOff x="7431317" y="5049000"/>
              <a:chExt cx="8066911" cy="796746"/>
            </a:xfrm>
          </p:grpSpPr>
          <p:sp>
            <p:nvSpPr>
              <p:cNvPr id="27" name="îśľîḑé"/>
              <p:cNvSpPr/>
              <p:nvPr/>
            </p:nvSpPr>
            <p:spPr>
              <a:xfrm>
                <a:off x="7431317" y="5049000"/>
                <a:ext cx="3603656" cy="395522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r>
                  <a:rPr lang="zh-CN" altLang="en-US" b="1" dirty="0"/>
                  <a:t>用户分析</a:t>
                </a:r>
                <a:endParaRPr lang="zh-CN" altLang="en-US" b="1" dirty="0"/>
              </a:p>
            </p:txBody>
          </p:sp>
          <p:sp>
            <p:nvSpPr>
              <p:cNvPr id="28" name="ïṥ1ídê"/>
              <p:cNvSpPr/>
              <p:nvPr/>
            </p:nvSpPr>
            <p:spPr bwMode="auto">
              <a:xfrm>
                <a:off x="7442346" y="5444522"/>
                <a:ext cx="8055882" cy="401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100" dirty="0"/>
                  <a:t>兴趣相投的用户年龄段</a:t>
                </a:r>
                <a:endParaRPr lang="zh-CN" altLang="en-US" sz="1100" dirty="0"/>
              </a:p>
            </p:txBody>
          </p:sp>
        </p:grpSp>
      </p:grpSp>
      <p:cxnSp>
        <p:nvCxnSpPr>
          <p:cNvPr id="22" name="直接连接符 21"/>
          <p:cNvCxnSpPr/>
          <p:nvPr/>
        </p:nvCxnSpPr>
        <p:spPr>
          <a:xfrm>
            <a:off x="1363177" y="2489474"/>
            <a:ext cx="54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63177" y="3682464"/>
            <a:ext cx="54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3177" y="4875454"/>
            <a:ext cx="54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58151" y="4784836"/>
            <a:ext cx="2686050" cy="61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28" y="2468569"/>
            <a:ext cx="1547812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îSlïďê"/>
          <p:cNvSpPr txBox="1"/>
          <p:nvPr/>
        </p:nvSpPr>
        <p:spPr bwMode="auto">
          <a:xfrm>
            <a:off x="7672393" y="1949586"/>
            <a:ext cx="3443285" cy="61219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采用前端框架</a:t>
            </a:r>
            <a:endParaRPr lang="en-US" altLang="zh-CN" sz="2000" b="1" dirty="0"/>
          </a:p>
        </p:txBody>
      </p:sp>
      <p:sp>
        <p:nvSpPr>
          <p:cNvPr id="57" name="îSlïďê"/>
          <p:cNvSpPr txBox="1"/>
          <p:nvPr/>
        </p:nvSpPr>
        <p:spPr bwMode="auto">
          <a:xfrm>
            <a:off x="7681920" y="4202267"/>
            <a:ext cx="3443285" cy="61219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采用可视化库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歌曲用户年龄分析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" name="图片 16" descr="6}09I0_]~2~YU}C1KEPW5R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13598" y="1847850"/>
            <a:ext cx="8188325" cy="4392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265" y="1134745"/>
            <a:ext cx="1052957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sql=</a:t>
            </a:r>
            <a:r>
              <a:rPr lang="en-US" altLang="zh-CN" sz="1600"/>
              <a:t>"SELECT Userage FROM uuser,user_comment WHERE uuser.UserID=user_comment.userId AND user_comment.commentId IN (SELECT commentId FROM song_comment WHERE songId='27743746')"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评论者所在地域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5" name="图片 15" descr="~WJSR2HMFNJG]09WD]SULUT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25333" y="1873567"/>
            <a:ext cx="8140700" cy="4367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265" y="1103630"/>
            <a:ext cx="107753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sql =</a:t>
            </a:r>
            <a:r>
              <a:rPr lang="zh-CN" altLang="en-US" sz="1600"/>
              <a:t> "SELECT UserArea,count(*) count FROM uuser,user_comment WHERE uuser.UserID=user_comment.userId AND user_comment.commentId IN (SELECT commentId FROM song_comment WHERE songId='27743746') GROUP BY UserArea"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歌曲评论点赞数分布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3" name="图片 13" descr="1_)UJ~B%64O}CW6DUG7@9AA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90395" y="1289685"/>
            <a:ext cx="8382635" cy="4617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系统背景与概要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dirty="0"/>
              <a:t>System Background &amp; Abstract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166299" y="1270000"/>
            <a:ext cx="5239711" cy="930729"/>
            <a:chOff x="5992128" y="1028700"/>
            <a:chExt cx="5239711" cy="930729"/>
          </a:xfrm>
        </p:grpSpPr>
        <p:grpSp>
          <p:nvGrpSpPr>
            <p:cNvPr id="8" name="组合 7"/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SUMMARY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 smtClean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Practice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b="1" kern="600" dirty="0">
                  <a:solidFill>
                    <a:srgbClr val="015978"/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rPr>
                <a:t>2018</a:t>
              </a:r>
              <a:endParaRPr lang="zh-CN" altLang="en-US" b="1" kern="600" dirty="0">
                <a:solidFill>
                  <a:srgbClr val="015978"/>
                </a:solidFill>
                <a:latin typeface="等线 Light" panose="02010600030101010101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22350" y="214486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歌单标签词云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7" descr="IMG_25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17661" y="1202690"/>
            <a:ext cx="8886825" cy="4767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歌曲评论词云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8" descr="@M%KN})CS}O_IJ]SJB1AZ~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27505" y="1161098"/>
            <a:ext cx="8975725" cy="481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歌曲评论走势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7" name="图片 17" descr="_`JXJFX{HZ7FF]H12ZXU}~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01166" y="1216660"/>
            <a:ext cx="8819515" cy="4731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歌曲发布时间与播放时长</a:t>
            </a:r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IMG_25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73517" y="1202054"/>
            <a:ext cx="9177655" cy="4923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15050" y="2387600"/>
            <a:ext cx="5405439" cy="1827213"/>
          </a:xfrm>
        </p:spPr>
        <p:txBody>
          <a:bodyPr>
            <a:normAutofit/>
          </a:bodyPr>
          <a:lstStyle/>
          <a:p>
            <a:r>
              <a:rPr lang="zh-CN" altLang="en-US" dirty="0"/>
              <a:t>谢谢大家</a:t>
            </a:r>
            <a:r>
              <a:rPr lang="zh-CN" altLang="en-US" dirty="0" smtClean="0"/>
              <a:t>！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sz="3100" dirty="0" smtClean="0">
                <a:latin typeface="+mj-ea"/>
              </a:rPr>
              <a:t>Thanks for listening!</a:t>
            </a:r>
            <a:endParaRPr sz="31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系统背景</a:t>
            </a:r>
            <a:r>
              <a:rPr lang="zh-CN" altLang="en-US" dirty="0" smtClean="0"/>
              <a:t>与用户功能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256408"/>
            <a:ext cx="10845802" cy="4751584"/>
            <a:chOff x="673099" y="1256408"/>
            <a:chExt cx="10845802" cy="4751584"/>
          </a:xfrm>
        </p:grpSpPr>
        <p:sp>
          <p:nvSpPr>
            <p:cNvPr id="6" name="ís1îďe"/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/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/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ṡḻíḑê"/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/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ḻiḋe"/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/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ṣ1ïḍê"/>
            <p:cNvSpPr txBox="1"/>
            <p:nvPr/>
          </p:nvSpPr>
          <p:spPr bwMode="auto">
            <a:xfrm>
              <a:off x="673099" y="2087251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背景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isḻîḓè"/>
            <p:cNvSpPr/>
            <p:nvPr/>
          </p:nvSpPr>
          <p:spPr bwMode="auto">
            <a:xfrm>
              <a:off x="673099" y="2529057"/>
              <a:ext cx="4123319" cy="330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zh-CN" dirty="0" smtClean="0"/>
                <a:t>　　当前时代是一个信息爆炸的时代，数据成了当下经济的代名词。虽然数据里边蕴含着各种各样的需求，发展方向，但是庞杂的数据不经过分析处理是无法被正确良好的运用。因此我们准备运用爬虫技术，分析数据，从而找到用户的潜在音乐需求，带给用户更好的音乐体验。</a:t>
              </a:r>
              <a:endParaRPr lang="zh-CN" altLang="zh-CN" dirty="0"/>
            </a:p>
          </p:txBody>
        </p:sp>
        <p:sp>
          <p:nvSpPr>
            <p:cNvPr id="15" name="îṧľiḍé"/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用户</a:t>
              </a:r>
              <a:r>
                <a:rPr lang="zh-CN" altLang="en-US" sz="2400" b="1" dirty="0" smtClean="0">
                  <a:solidFill>
                    <a:srgbClr val="000000"/>
                  </a:solidFill>
                </a:rPr>
                <a:t>功能</a:t>
              </a:r>
              <a:endParaRPr lang="en-US" altLang="zh-CN" sz="24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ïṣlïďe"/>
            <p:cNvSpPr/>
            <p:nvPr/>
          </p:nvSpPr>
          <p:spPr bwMode="auto">
            <a:xfrm>
              <a:off x="8318500" y="1814803"/>
              <a:ext cx="3200401" cy="407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en-US" altLang="zh-CN" sz="1200" b="1" dirty="0" smtClean="0"/>
                <a:t>·</a:t>
              </a:r>
              <a:r>
                <a:rPr lang="zh-CN" altLang="en-US" sz="1200" b="1" dirty="0" smtClean="0"/>
                <a:t>　数据可视化</a:t>
              </a:r>
              <a:endParaRPr lang="zh-CN" altLang="en-US" sz="1200" b="1" dirty="0" smtClean="0"/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200" b="1" dirty="0" smtClean="0"/>
                <a:t>用户可以查看的统计信息包括：</a:t>
              </a:r>
              <a:endParaRPr lang="zh-CN" altLang="en-US" sz="1200" b="1" dirty="0" smtClean="0"/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200" b="1" dirty="0" smtClean="0"/>
                <a:t>　　</a:t>
              </a:r>
              <a:r>
                <a:rPr lang="en-US" altLang="zh-CN" sz="1200" b="1" dirty="0" smtClean="0"/>
                <a:t>(1) </a:t>
              </a:r>
              <a:r>
                <a:rPr lang="zh-CN" altLang="en-US" sz="1200" b="1" dirty="0" smtClean="0"/>
                <a:t>热门歌曲的评论词云与评论随时间的数量分布，歌曲评论的被点赞数分布；</a:t>
              </a:r>
              <a:endParaRPr lang="zh-CN" altLang="en-US" sz="1200" b="1" dirty="0" smtClean="0"/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200" b="1" dirty="0" smtClean="0"/>
                <a:t>　　</a:t>
              </a:r>
              <a:r>
                <a:rPr lang="en-US" altLang="zh-CN" sz="1200" b="1" dirty="0" smtClean="0"/>
                <a:t>(2) </a:t>
              </a:r>
              <a:r>
                <a:rPr lang="zh-CN" altLang="en-US" sz="1200" b="1" dirty="0" smtClean="0"/>
                <a:t>热门歌单的标签词云；</a:t>
              </a:r>
              <a:endParaRPr lang="zh-CN" altLang="en-US" sz="1200" b="1" dirty="0" smtClean="0"/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200" b="1" dirty="0" smtClean="0"/>
                <a:t>　　</a:t>
              </a:r>
              <a:r>
                <a:rPr lang="en-US" altLang="zh-CN" sz="1200" b="1" dirty="0" smtClean="0"/>
                <a:t>(3) </a:t>
              </a:r>
              <a:r>
                <a:rPr lang="zh-CN" altLang="en-US" sz="1200" b="1" dirty="0" smtClean="0"/>
                <a:t>艺人或歌曲的受欢迎程度，受欢迎程度以歌曲或歌手在用户的听歌排行前</a:t>
              </a:r>
              <a:r>
                <a:rPr lang="en-US" altLang="zh-CN" sz="1200" b="1" dirty="0" smtClean="0"/>
                <a:t>100</a:t>
              </a:r>
              <a:r>
                <a:rPr lang="zh-CN" altLang="en-US" sz="1200" b="1" dirty="0" smtClean="0"/>
                <a:t>名内次数的多寡以及在听歌排行中的名次作为综合的衡量标准；</a:t>
              </a:r>
              <a:endParaRPr lang="zh-CN" altLang="en-US" sz="1200" b="1" dirty="0" smtClean="0"/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200" b="1" dirty="0" smtClean="0"/>
                <a:t>　　</a:t>
              </a:r>
              <a:r>
                <a:rPr lang="en-US" altLang="zh-CN" sz="1200" b="1" dirty="0" smtClean="0"/>
                <a:t>(4) </a:t>
              </a:r>
              <a:r>
                <a:rPr lang="zh-CN" altLang="en-US" sz="1200" b="1" dirty="0" smtClean="0"/>
                <a:t>查看喜好相投的用户的年龄段和地域分布。</a:t>
              </a:r>
              <a:endParaRPr lang="zh-CN" altLang="en-US" sz="1200" b="1" dirty="0" smtClean="0"/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zh-CN" sz="1200" b="1" dirty="0" smtClean="0"/>
                <a:t>·</a:t>
              </a:r>
              <a:r>
                <a:rPr lang="zh-CN" altLang="en-US" sz="1200" b="1" dirty="0" smtClean="0"/>
                <a:t>　个性化推荐</a:t>
              </a:r>
              <a:endParaRPr lang="zh-CN" altLang="en-US" sz="1200" b="1" dirty="0" smtClean="0"/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1200" b="1" dirty="0" smtClean="0"/>
                <a:t>　　用户可以根据自己的行为历史获得可能喜欢的歌曲或者歌单的推荐。</a:t>
              </a:r>
              <a:endParaRPr lang="zh-CN" altLang="en-US" sz="1200" b="1" dirty="0" smtClean="0"/>
            </a:p>
          </p:txBody>
        </p:sp>
        <p:sp>
          <p:nvSpPr>
            <p:cNvPr id="17" name="íṧļíḑe"/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îśľíḓe"/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ṩḻîḍè"/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7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系统分工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69924" y="3490635"/>
            <a:ext cx="10585175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îsḷïḓè"/>
          <p:cNvGrpSpPr/>
          <p:nvPr/>
        </p:nvGrpSpPr>
        <p:grpSpPr>
          <a:xfrm>
            <a:off x="1042240" y="1161737"/>
            <a:ext cx="1518741" cy="1509753"/>
            <a:chOff x="2452226" y="1883471"/>
            <a:chExt cx="1518741" cy="1509753"/>
          </a:xfrm>
        </p:grpSpPr>
        <p:sp>
          <p:nvSpPr>
            <p:cNvPr id="25" name="ïśľïḍe"/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isḷïḓé"/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zh-CN" altLang="en-US" b="1" dirty="0" smtClean="0"/>
                <a:t>数据库设计</a:t>
              </a:r>
              <a:endParaRPr lang="zh-CN" altLang="en-US" b="1" dirty="0"/>
            </a:p>
          </p:txBody>
        </p:sp>
      </p:grpSp>
      <p:sp>
        <p:nvSpPr>
          <p:cNvPr id="9" name="išḻîḓè"/>
          <p:cNvSpPr/>
          <p:nvPr/>
        </p:nvSpPr>
        <p:spPr bwMode="auto">
          <a:xfrm>
            <a:off x="721287" y="3092281"/>
            <a:ext cx="2195910" cy="33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/>
              <a:t>李琦　杨畅</a:t>
            </a:r>
            <a:endParaRPr lang="zh-CN" sz="1400" dirty="0"/>
          </a:p>
        </p:txBody>
      </p:sp>
      <p:grpSp>
        <p:nvGrpSpPr>
          <p:cNvPr id="10" name="î$ḷiḑé"/>
          <p:cNvGrpSpPr/>
          <p:nvPr/>
        </p:nvGrpSpPr>
        <p:grpSpPr>
          <a:xfrm>
            <a:off x="3804001" y="1161737"/>
            <a:ext cx="1518741" cy="1509753"/>
            <a:chOff x="2452226" y="1883471"/>
            <a:chExt cx="1518741" cy="1509753"/>
          </a:xfrm>
        </p:grpSpPr>
        <p:sp>
          <p:nvSpPr>
            <p:cNvPr id="23" name="ïŝliḓè"/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4" name="ïŝ1íďe"/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zh-CN" altLang="en-US" b="1" dirty="0" smtClean="0"/>
                <a:t>数据获取</a:t>
              </a:r>
              <a:endParaRPr lang="en-US" altLang="zh-CN" b="1" dirty="0" smtClean="0"/>
            </a:p>
            <a:p>
              <a:pPr algn="ctr"/>
              <a:r>
                <a:rPr lang="zh-CN" altLang="en-US" b="1" dirty="0" smtClean="0"/>
                <a:t>与清洗</a:t>
              </a:r>
              <a:endParaRPr lang="zh-CN" altLang="en-US" b="1" dirty="0"/>
            </a:p>
          </p:txBody>
        </p:sp>
      </p:grpSp>
      <p:sp>
        <p:nvSpPr>
          <p:cNvPr id="12" name="íşḷíḓê"/>
          <p:cNvSpPr/>
          <p:nvPr/>
        </p:nvSpPr>
        <p:spPr bwMode="auto">
          <a:xfrm>
            <a:off x="3503516" y="3098801"/>
            <a:ext cx="219591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/>
              <a:t>何士豪　岳名扬</a:t>
            </a:r>
            <a:endParaRPr lang="zh-CN" altLang="zh-CN" sz="1400" dirty="0"/>
          </a:p>
        </p:txBody>
      </p:sp>
      <p:grpSp>
        <p:nvGrpSpPr>
          <p:cNvPr id="13" name="íŝ1ïḑè"/>
          <p:cNvGrpSpPr/>
          <p:nvPr/>
        </p:nvGrpSpPr>
        <p:grpSpPr>
          <a:xfrm>
            <a:off x="6565761" y="1161737"/>
            <a:ext cx="1518741" cy="1509753"/>
            <a:chOff x="2452226" y="1883471"/>
            <a:chExt cx="1518741" cy="1509753"/>
          </a:xfrm>
        </p:grpSpPr>
        <p:sp>
          <p:nvSpPr>
            <p:cNvPr id="21" name="íṩľïdè"/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îśļiďé"/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zh-CN" altLang="en-US" b="1" dirty="0" smtClean="0"/>
                <a:t>推荐算法</a:t>
              </a:r>
              <a:endParaRPr lang="en-US" altLang="zh-CN" b="1" dirty="0" smtClean="0"/>
            </a:p>
            <a:p>
              <a:pPr algn="ctr"/>
              <a:r>
                <a:rPr lang="zh-CN" altLang="en-US" b="1" dirty="0" smtClean="0"/>
                <a:t>应用</a:t>
              </a:r>
              <a:endParaRPr lang="zh-CN" altLang="en-US" b="1" dirty="0"/>
            </a:p>
          </p:txBody>
        </p:sp>
      </p:grpSp>
      <p:sp>
        <p:nvSpPr>
          <p:cNvPr id="19" name="íṡḻïḋé"/>
          <p:cNvSpPr/>
          <p:nvPr/>
        </p:nvSpPr>
        <p:spPr>
          <a:xfrm rot="8100000">
            <a:off x="9327522" y="1161737"/>
            <a:ext cx="1518741" cy="1509753"/>
          </a:xfrm>
          <a:prstGeom prst="teardrop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8" name="íŝļiďé"/>
          <p:cNvSpPr/>
          <p:nvPr/>
        </p:nvSpPr>
        <p:spPr bwMode="auto">
          <a:xfrm>
            <a:off x="9001636" y="2933701"/>
            <a:ext cx="219591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/>
              <a:t>袁名扬　杜玉楷</a:t>
            </a:r>
            <a:endParaRPr lang="en-US" altLang="zh-CN" sz="1400" dirty="0" smtClean="0"/>
          </a:p>
          <a:p>
            <a:pPr algn="ctr">
              <a:lnSpc>
                <a:spcPct val="120000"/>
              </a:lnSpc>
            </a:pPr>
            <a:r>
              <a:rPr lang="zh-CN" altLang="en-US" sz="1400" dirty="0" smtClean="0"/>
              <a:t>黎政君　鲁芯丝雨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zh-CN" sz="1400" dirty="0" smtClean="0"/>
          </a:p>
        </p:txBody>
      </p:sp>
      <p:sp>
        <p:nvSpPr>
          <p:cNvPr id="28" name="ïŝ1íďe"/>
          <p:cNvSpPr/>
          <p:nvPr/>
        </p:nvSpPr>
        <p:spPr>
          <a:xfrm>
            <a:off x="9448629" y="1281646"/>
            <a:ext cx="1276523" cy="12689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b="1" dirty="0" smtClean="0"/>
              <a:t>界面显示与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数据可视化</a:t>
            </a:r>
            <a:endParaRPr lang="zh-CN" altLang="en-US" b="1" dirty="0"/>
          </a:p>
        </p:txBody>
      </p:sp>
      <p:sp>
        <p:nvSpPr>
          <p:cNvPr id="27" name="íşḷíḓê"/>
          <p:cNvSpPr/>
          <p:nvPr/>
        </p:nvSpPr>
        <p:spPr bwMode="auto">
          <a:xfrm>
            <a:off x="6234016" y="3098801"/>
            <a:ext cx="219591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 smtClean="0"/>
              <a:t>何士豪　岳名扬</a:t>
            </a:r>
            <a:endParaRPr lang="zh-CN" altLang="zh-CN" sz="1400" dirty="0"/>
          </a:p>
        </p:txBody>
      </p:sp>
      <p:sp>
        <p:nvSpPr>
          <p:cNvPr id="29" name="išḻîḓè"/>
          <p:cNvSpPr/>
          <p:nvPr/>
        </p:nvSpPr>
        <p:spPr bwMode="auto">
          <a:xfrm>
            <a:off x="721287" y="3574881"/>
            <a:ext cx="2195910" cy="243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j-ea"/>
                <a:ea typeface="+mj-ea"/>
              </a:rPr>
              <a:t>　　根据能从网易云音乐获取的信息以及推荐算法和可视化的需要，设计数据库关系。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30" name="išḻîḓè"/>
          <p:cNvSpPr/>
          <p:nvPr/>
        </p:nvSpPr>
        <p:spPr bwMode="auto">
          <a:xfrm>
            <a:off x="3464487" y="3587581"/>
            <a:ext cx="2195910" cy="243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j-ea"/>
                <a:ea typeface="+mj-ea"/>
              </a:rPr>
              <a:t>　　根据网易云音乐请求与响应方式，应用</a:t>
            </a:r>
            <a:r>
              <a:rPr lang="en-US" altLang="zh-CN" dirty="0" err="1" smtClean="0">
                <a:latin typeface="+mj-ea"/>
                <a:ea typeface="+mj-ea"/>
              </a:rPr>
              <a:t>Scrapy</a:t>
            </a:r>
            <a:r>
              <a:rPr lang="zh-CN" altLang="en-US" dirty="0" smtClean="0">
                <a:latin typeface="+mj-ea"/>
                <a:ea typeface="+mj-ea"/>
              </a:rPr>
              <a:t>框架对相关数据进行获取，经初步清洗处理后将数据存入数据库。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31" name="išḻîḓè"/>
          <p:cNvSpPr/>
          <p:nvPr/>
        </p:nvSpPr>
        <p:spPr bwMode="auto">
          <a:xfrm>
            <a:off x="6258487" y="3612981"/>
            <a:ext cx="2195910" cy="243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j-ea"/>
                <a:ea typeface="+mj-ea"/>
              </a:rPr>
              <a:t>　　应用</a:t>
            </a:r>
            <a:r>
              <a:rPr lang="en-US" altLang="zh-CN" dirty="0" smtClean="0">
                <a:latin typeface="+mj-ea"/>
                <a:ea typeface="+mj-ea"/>
              </a:rPr>
              <a:t>Surprise</a:t>
            </a:r>
            <a:r>
              <a:rPr lang="zh-CN" altLang="en-US" dirty="0" smtClean="0">
                <a:latin typeface="+mj-ea"/>
                <a:ea typeface="+mj-ea"/>
              </a:rPr>
              <a:t>推荐系统框架所提供的协同过滤算法，根据用户的听歌频率历史对相关用户和歌曲进行推荐。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32" name="išḻîḓè"/>
          <p:cNvSpPr/>
          <p:nvPr/>
        </p:nvSpPr>
        <p:spPr bwMode="auto">
          <a:xfrm>
            <a:off x="9001687" y="3625681"/>
            <a:ext cx="2195910" cy="243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j-ea"/>
                <a:ea typeface="+mj-ea"/>
              </a:rPr>
              <a:t>　　应用</a:t>
            </a:r>
            <a:r>
              <a:rPr lang="en-US" altLang="zh-CN" dirty="0" smtClean="0">
                <a:latin typeface="+mj-ea"/>
                <a:ea typeface="+mj-ea"/>
              </a:rPr>
              <a:t>Flask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Web</a:t>
            </a:r>
            <a:r>
              <a:rPr lang="zh-CN" altLang="en-US" dirty="0" smtClean="0">
                <a:latin typeface="+mj-ea"/>
                <a:ea typeface="+mj-ea"/>
              </a:rPr>
              <a:t>框架以及百度</a:t>
            </a:r>
            <a:r>
              <a:rPr lang="en-US" altLang="zh-CN" dirty="0" err="1" smtClean="0">
                <a:latin typeface="+mj-ea"/>
                <a:ea typeface="+mj-ea"/>
              </a:rPr>
              <a:t>Echarts</a:t>
            </a:r>
            <a:r>
              <a:rPr lang="zh-CN" altLang="en-US" dirty="0" smtClean="0">
                <a:latin typeface="+mj-ea"/>
                <a:ea typeface="+mj-ea"/>
              </a:rPr>
              <a:t>图表</a:t>
            </a:r>
            <a:r>
              <a:rPr lang="en-US" altLang="zh-CN" dirty="0" smtClean="0">
                <a:latin typeface="+mj-ea"/>
                <a:ea typeface="+mj-ea"/>
              </a:rPr>
              <a:t>JS</a:t>
            </a:r>
            <a:r>
              <a:rPr lang="zh-CN" altLang="en-US" dirty="0" smtClean="0">
                <a:latin typeface="+mj-ea"/>
                <a:ea typeface="+mj-ea"/>
              </a:rPr>
              <a:t>库，对数据库中的数据进行图表可视化。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系统流程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09" name="íṣlídé"/>
          <p:cNvGrpSpPr/>
          <p:nvPr/>
        </p:nvGrpSpPr>
        <p:grpSpPr>
          <a:xfrm>
            <a:off x="366349" y="2001210"/>
            <a:ext cx="5031275" cy="3962623"/>
            <a:chOff x="812161" y="1448780"/>
            <a:chExt cx="5613221" cy="4297025"/>
          </a:xfrm>
        </p:grpSpPr>
        <p:grpSp>
          <p:nvGrpSpPr>
            <p:cNvPr id="116" name="iṩľïḍè"/>
            <p:cNvGrpSpPr/>
            <p:nvPr/>
          </p:nvGrpSpPr>
          <p:grpSpPr>
            <a:xfrm flipH="1">
              <a:off x="1046745" y="3121830"/>
              <a:ext cx="1620889" cy="1620883"/>
              <a:chOff x="953424" y="1486519"/>
              <a:chExt cx="2228412" cy="2228408"/>
            </a:xfrm>
            <a:solidFill>
              <a:schemeClr val="accent1"/>
            </a:solidFill>
          </p:grpSpPr>
          <p:sp>
            <p:nvSpPr>
              <p:cNvPr id="129" name="îSlïḋê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0" name="îṩlïde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7" name="iŝļîḑe"/>
            <p:cNvGrpSpPr/>
            <p:nvPr/>
          </p:nvGrpSpPr>
          <p:grpSpPr>
            <a:xfrm rot="342038" flipH="1">
              <a:off x="2547731" y="3326813"/>
              <a:ext cx="2170871" cy="2170868"/>
              <a:chOff x="953424" y="1486519"/>
              <a:chExt cx="2228412" cy="2228408"/>
            </a:xfrm>
            <a:solidFill>
              <a:schemeClr val="accent2"/>
            </a:solidFill>
          </p:grpSpPr>
          <p:sp>
            <p:nvSpPr>
              <p:cNvPr id="127" name="îŝļîḓê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8" name="îSḻïḍê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8" name="íŝ1ïḋé"/>
            <p:cNvGrpSpPr/>
            <p:nvPr/>
          </p:nvGrpSpPr>
          <p:grpSpPr>
            <a:xfrm rot="342038" flipH="1">
              <a:off x="3938956" y="1747289"/>
              <a:ext cx="2486426" cy="2486423"/>
              <a:chOff x="953424" y="1486519"/>
              <a:chExt cx="2228412" cy="2228408"/>
            </a:xfrm>
            <a:solidFill>
              <a:schemeClr val="accent3"/>
            </a:solidFill>
          </p:grpSpPr>
          <p:sp>
            <p:nvSpPr>
              <p:cNvPr id="125" name="ïsļîḍé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6" name="ísľiḍè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19" name="isļídè"/>
            <p:cNvSpPr/>
            <p:nvPr/>
          </p:nvSpPr>
          <p:spPr>
            <a:xfrm>
              <a:off x="812161" y="2848782"/>
              <a:ext cx="1897756" cy="1897756"/>
            </a:xfrm>
            <a:prstGeom prst="arc">
              <a:avLst>
                <a:gd name="adj1" fmla="val 11101589"/>
                <a:gd name="adj2" fmla="val 18700949"/>
              </a:avLst>
            </a:prstGeom>
            <a:ln w="28575" cap="rnd">
              <a:prstDash val="sysDot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0" name="ísľîḋê"/>
            <p:cNvSpPr/>
            <p:nvPr/>
          </p:nvSpPr>
          <p:spPr>
            <a:xfrm flipV="1">
              <a:off x="2539577" y="3453646"/>
              <a:ext cx="2292159" cy="2292159"/>
            </a:xfrm>
            <a:prstGeom prst="arc">
              <a:avLst>
                <a:gd name="adj1" fmla="val 13730012"/>
                <a:gd name="adj2" fmla="val 256323"/>
              </a:avLst>
            </a:prstGeom>
            <a:ln w="28575" cap="rnd">
              <a:solidFill>
                <a:schemeClr val="accent2"/>
              </a:solidFill>
              <a:prstDash val="sysDot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1" name="ïṩlíde"/>
            <p:cNvSpPr/>
            <p:nvPr/>
          </p:nvSpPr>
          <p:spPr>
            <a:xfrm>
              <a:off x="3859312" y="1448780"/>
              <a:ext cx="2292159" cy="2292159"/>
            </a:xfrm>
            <a:prstGeom prst="arc">
              <a:avLst>
                <a:gd name="adj1" fmla="val 11093161"/>
                <a:gd name="adj2" fmla="val 18823990"/>
              </a:avLst>
            </a:prstGeom>
            <a:ln w="28575" cap="rnd">
              <a:solidFill>
                <a:schemeClr val="accent3"/>
              </a:solidFill>
              <a:prstDash val="sysDot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2" name="iŝļíďe"/>
            <p:cNvSpPr/>
            <p:nvPr/>
          </p:nvSpPr>
          <p:spPr bwMode="auto">
            <a:xfrm>
              <a:off x="3309660" y="4052290"/>
              <a:ext cx="647012" cy="719916"/>
            </a:xfrm>
            <a:custGeom>
              <a:avLst/>
              <a:gdLst/>
              <a:ahLst/>
              <a:cxnLst>
                <a:cxn ang="0">
                  <a:pos x="45" y="81"/>
                </a:cxn>
                <a:cxn ang="0">
                  <a:pos x="52" y="71"/>
                </a:cxn>
                <a:cxn ang="0">
                  <a:pos x="51" y="66"/>
                </a:cxn>
                <a:cxn ang="0">
                  <a:pos x="40" y="55"/>
                </a:cxn>
                <a:cxn ang="0">
                  <a:pos x="35" y="54"/>
                </a:cxn>
                <a:cxn ang="0">
                  <a:pos x="28" y="59"/>
                </a:cxn>
                <a:cxn ang="0">
                  <a:pos x="16" y="31"/>
                </a:cxn>
                <a:cxn ang="0">
                  <a:pos x="24" y="27"/>
                </a:cxn>
                <a:cxn ang="0">
                  <a:pos x="25" y="22"/>
                </a:cxn>
                <a:cxn ang="0">
                  <a:pos x="21" y="6"/>
                </a:cxn>
                <a:cxn ang="0">
                  <a:pos x="17" y="3"/>
                </a:cxn>
                <a:cxn ang="0">
                  <a:pos x="5" y="4"/>
                </a:cxn>
                <a:cxn ang="0">
                  <a:pos x="0" y="9"/>
                </a:cxn>
                <a:cxn ang="0">
                  <a:pos x="39" y="83"/>
                </a:cxn>
                <a:cxn ang="0">
                  <a:pos x="45" y="81"/>
                </a:cxn>
                <a:cxn ang="0">
                  <a:pos x="41" y="47"/>
                </a:cxn>
                <a:cxn ang="0">
                  <a:pos x="29" y="47"/>
                </a:cxn>
                <a:cxn ang="0">
                  <a:pos x="30" y="44"/>
                </a:cxn>
                <a:cxn ang="0">
                  <a:pos x="37" y="33"/>
                </a:cxn>
                <a:cxn ang="0">
                  <a:pos x="38" y="28"/>
                </a:cxn>
                <a:cxn ang="0">
                  <a:pos x="37" y="26"/>
                </a:cxn>
                <a:cxn ang="0">
                  <a:pos x="36" y="27"/>
                </a:cxn>
                <a:cxn ang="0">
                  <a:pos x="36" y="31"/>
                </a:cxn>
                <a:cxn ang="0">
                  <a:pos x="31" y="31"/>
                </a:cxn>
                <a:cxn ang="0">
                  <a:pos x="31" y="27"/>
                </a:cxn>
                <a:cxn ang="0">
                  <a:pos x="38" y="23"/>
                </a:cxn>
                <a:cxn ang="0">
                  <a:pos x="43" y="24"/>
                </a:cxn>
                <a:cxn ang="0">
                  <a:pos x="43" y="30"/>
                </a:cxn>
                <a:cxn ang="0">
                  <a:pos x="42" y="32"/>
                </a:cxn>
                <a:cxn ang="0">
                  <a:pos x="35" y="44"/>
                </a:cxn>
                <a:cxn ang="0">
                  <a:pos x="42" y="44"/>
                </a:cxn>
                <a:cxn ang="0">
                  <a:pos x="41" y="47"/>
                </a:cxn>
                <a:cxn ang="0">
                  <a:pos x="57" y="44"/>
                </a:cxn>
                <a:cxn ang="0">
                  <a:pos x="54" y="44"/>
                </a:cxn>
                <a:cxn ang="0">
                  <a:pos x="54" y="47"/>
                </a:cxn>
                <a:cxn ang="0">
                  <a:pos x="49" y="47"/>
                </a:cxn>
                <a:cxn ang="0">
                  <a:pos x="49" y="44"/>
                </a:cxn>
                <a:cxn ang="0">
                  <a:pos x="42" y="44"/>
                </a:cxn>
                <a:cxn ang="0">
                  <a:pos x="43" y="40"/>
                </a:cxn>
                <a:cxn ang="0">
                  <a:pos x="50" y="23"/>
                </a:cxn>
                <a:cxn ang="0">
                  <a:pos x="57" y="23"/>
                </a:cxn>
                <a:cxn ang="0">
                  <a:pos x="55" y="40"/>
                </a:cxn>
                <a:cxn ang="0">
                  <a:pos x="57" y="40"/>
                </a:cxn>
                <a:cxn ang="0">
                  <a:pos x="57" y="44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51" y="31"/>
                </a:cxn>
                <a:cxn ang="0">
                  <a:pos x="50" y="40"/>
                </a:cxn>
                <a:cxn ang="0">
                  <a:pos x="39" y="0"/>
                </a:cxn>
                <a:cxn ang="0">
                  <a:pos x="65" y="10"/>
                </a:cxn>
                <a:cxn ang="0">
                  <a:pos x="76" y="36"/>
                </a:cxn>
                <a:cxn ang="0">
                  <a:pos x="65" y="62"/>
                </a:cxn>
                <a:cxn ang="0">
                  <a:pos x="59" y="67"/>
                </a:cxn>
                <a:cxn ang="0">
                  <a:pos x="57" y="65"/>
                </a:cxn>
                <a:cxn ang="0">
                  <a:pos x="53" y="61"/>
                </a:cxn>
                <a:cxn ang="0">
                  <a:pos x="59" y="56"/>
                </a:cxn>
                <a:cxn ang="0">
                  <a:pos x="68" y="36"/>
                </a:cxn>
                <a:cxn ang="0">
                  <a:pos x="59" y="16"/>
                </a:cxn>
                <a:cxn ang="0">
                  <a:pos x="39" y="8"/>
                </a:cxn>
                <a:cxn ang="0">
                  <a:pos x="29" y="10"/>
                </a:cxn>
                <a:cxn ang="0">
                  <a:pos x="27" y="5"/>
                </a:cxn>
                <a:cxn ang="0">
                  <a:pos x="26" y="2"/>
                </a:cxn>
                <a:cxn ang="0">
                  <a:pos x="39" y="0"/>
                </a:cxn>
              </a:cxnLst>
              <a:rect l="0" t="0" r="r" b="b"/>
              <a:pathLst>
                <a:path w="76" h="85">
                  <a:moveTo>
                    <a:pt x="45" y="81"/>
                  </a:moveTo>
                  <a:cubicBezTo>
                    <a:pt x="47" y="78"/>
                    <a:pt x="50" y="75"/>
                    <a:pt x="52" y="71"/>
                  </a:cubicBezTo>
                  <a:cubicBezTo>
                    <a:pt x="53" y="70"/>
                    <a:pt x="53" y="68"/>
                    <a:pt x="51" y="66"/>
                  </a:cubicBezTo>
                  <a:cubicBezTo>
                    <a:pt x="47" y="63"/>
                    <a:pt x="43" y="59"/>
                    <a:pt x="40" y="55"/>
                  </a:cubicBezTo>
                  <a:cubicBezTo>
                    <a:pt x="38" y="54"/>
                    <a:pt x="36" y="53"/>
                    <a:pt x="35" y="54"/>
                  </a:cubicBezTo>
                  <a:cubicBezTo>
                    <a:pt x="32" y="56"/>
                    <a:pt x="30" y="57"/>
                    <a:pt x="28" y="59"/>
                  </a:cubicBezTo>
                  <a:cubicBezTo>
                    <a:pt x="20" y="46"/>
                    <a:pt x="18" y="40"/>
                    <a:pt x="16" y="31"/>
                  </a:cubicBezTo>
                  <a:cubicBezTo>
                    <a:pt x="19" y="29"/>
                    <a:pt x="21" y="28"/>
                    <a:pt x="24" y="27"/>
                  </a:cubicBezTo>
                  <a:cubicBezTo>
                    <a:pt x="25" y="26"/>
                    <a:pt x="26" y="24"/>
                    <a:pt x="25" y="22"/>
                  </a:cubicBezTo>
                  <a:cubicBezTo>
                    <a:pt x="24" y="17"/>
                    <a:pt x="22" y="12"/>
                    <a:pt x="21" y="6"/>
                  </a:cubicBezTo>
                  <a:cubicBezTo>
                    <a:pt x="20" y="4"/>
                    <a:pt x="19" y="3"/>
                    <a:pt x="17" y="3"/>
                  </a:cubicBezTo>
                  <a:cubicBezTo>
                    <a:pt x="13" y="4"/>
                    <a:pt x="9" y="4"/>
                    <a:pt x="5" y="4"/>
                  </a:cubicBezTo>
                  <a:cubicBezTo>
                    <a:pt x="1" y="5"/>
                    <a:pt x="0" y="6"/>
                    <a:pt x="0" y="9"/>
                  </a:cubicBezTo>
                  <a:cubicBezTo>
                    <a:pt x="2" y="40"/>
                    <a:pt x="14" y="69"/>
                    <a:pt x="39" y="83"/>
                  </a:cubicBezTo>
                  <a:cubicBezTo>
                    <a:pt x="42" y="85"/>
                    <a:pt x="43" y="85"/>
                    <a:pt x="45" y="81"/>
                  </a:cubicBezTo>
                  <a:close/>
                  <a:moveTo>
                    <a:pt x="41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8" y="32"/>
                    <a:pt x="38" y="30"/>
                    <a:pt x="38" y="28"/>
                  </a:cubicBezTo>
                  <a:cubicBezTo>
                    <a:pt x="38" y="27"/>
                    <a:pt x="38" y="26"/>
                    <a:pt x="37" y="26"/>
                  </a:cubicBezTo>
                  <a:cubicBezTo>
                    <a:pt x="37" y="26"/>
                    <a:pt x="36" y="27"/>
                    <a:pt x="36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2" y="24"/>
                    <a:pt x="34" y="23"/>
                    <a:pt x="38" y="23"/>
                  </a:cubicBezTo>
                  <a:cubicBezTo>
                    <a:pt x="40" y="23"/>
                    <a:pt x="42" y="23"/>
                    <a:pt x="43" y="24"/>
                  </a:cubicBezTo>
                  <a:cubicBezTo>
                    <a:pt x="43" y="26"/>
                    <a:pt x="43" y="27"/>
                    <a:pt x="43" y="30"/>
                  </a:cubicBezTo>
                  <a:cubicBezTo>
                    <a:pt x="43" y="31"/>
                    <a:pt x="43" y="32"/>
                    <a:pt x="42" y="32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1" y="47"/>
                    <a:pt x="41" y="47"/>
                    <a:pt x="41" y="47"/>
                  </a:cubicBezTo>
                  <a:close/>
                  <a:moveTo>
                    <a:pt x="57" y="44"/>
                  </a:moveTo>
                  <a:cubicBezTo>
                    <a:pt x="54" y="44"/>
                    <a:pt x="54" y="44"/>
                    <a:pt x="54" y="44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4"/>
                    <a:pt x="57" y="44"/>
                    <a:pt x="57" y="44"/>
                  </a:cubicBezTo>
                  <a:close/>
                  <a:moveTo>
                    <a:pt x="50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0" y="40"/>
                    <a:pt x="50" y="40"/>
                    <a:pt x="50" y="40"/>
                  </a:cubicBezTo>
                  <a:close/>
                  <a:moveTo>
                    <a:pt x="39" y="0"/>
                  </a:moveTo>
                  <a:cubicBezTo>
                    <a:pt x="49" y="0"/>
                    <a:pt x="59" y="4"/>
                    <a:pt x="65" y="10"/>
                  </a:cubicBezTo>
                  <a:cubicBezTo>
                    <a:pt x="72" y="17"/>
                    <a:pt x="76" y="26"/>
                    <a:pt x="76" y="36"/>
                  </a:cubicBezTo>
                  <a:cubicBezTo>
                    <a:pt x="76" y="46"/>
                    <a:pt x="72" y="56"/>
                    <a:pt x="65" y="62"/>
                  </a:cubicBezTo>
                  <a:cubicBezTo>
                    <a:pt x="63" y="64"/>
                    <a:pt x="61" y="66"/>
                    <a:pt x="59" y="67"/>
                  </a:cubicBezTo>
                  <a:cubicBezTo>
                    <a:pt x="59" y="66"/>
                    <a:pt x="58" y="66"/>
                    <a:pt x="57" y="65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6" y="60"/>
                    <a:pt x="58" y="58"/>
                    <a:pt x="59" y="56"/>
                  </a:cubicBezTo>
                  <a:cubicBezTo>
                    <a:pt x="64" y="51"/>
                    <a:pt x="68" y="44"/>
                    <a:pt x="68" y="36"/>
                  </a:cubicBezTo>
                  <a:cubicBezTo>
                    <a:pt x="68" y="28"/>
                    <a:pt x="64" y="21"/>
                    <a:pt x="59" y="16"/>
                  </a:cubicBezTo>
                  <a:cubicBezTo>
                    <a:pt x="54" y="11"/>
                    <a:pt x="47" y="8"/>
                    <a:pt x="39" y="8"/>
                  </a:cubicBezTo>
                  <a:cubicBezTo>
                    <a:pt x="36" y="8"/>
                    <a:pt x="32" y="9"/>
                    <a:pt x="29" y="1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6" y="3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iS1îḍê"/>
            <p:cNvSpPr/>
            <p:nvPr/>
          </p:nvSpPr>
          <p:spPr bwMode="auto">
            <a:xfrm>
              <a:off x="4806726" y="2639279"/>
              <a:ext cx="750886" cy="702440"/>
            </a:xfrm>
            <a:custGeom>
              <a:avLst/>
              <a:gdLst/>
              <a:ahLst/>
              <a:cxnLst>
                <a:cxn ang="0">
                  <a:pos x="53" y="33"/>
                </a:cxn>
                <a:cxn ang="0">
                  <a:pos x="56" y="16"/>
                </a:cxn>
                <a:cxn ang="0">
                  <a:pos x="83" y="16"/>
                </a:cxn>
                <a:cxn ang="0">
                  <a:pos x="62" y="23"/>
                </a:cxn>
                <a:cxn ang="0">
                  <a:pos x="59" y="60"/>
                </a:cxn>
                <a:cxn ang="0">
                  <a:pos x="59" y="75"/>
                </a:cxn>
                <a:cxn ang="0">
                  <a:pos x="44" y="75"/>
                </a:cxn>
                <a:cxn ang="0">
                  <a:pos x="21" y="69"/>
                </a:cxn>
                <a:cxn ang="0">
                  <a:pos x="11" y="78"/>
                </a:cxn>
                <a:cxn ang="0">
                  <a:pos x="0" y="67"/>
                </a:cxn>
                <a:cxn ang="0">
                  <a:pos x="7" y="57"/>
                </a:cxn>
                <a:cxn ang="0">
                  <a:pos x="52" y="11"/>
                </a:cxn>
                <a:cxn ang="0">
                  <a:pos x="26" y="0"/>
                </a:cxn>
                <a:cxn ang="0">
                  <a:pos x="25" y="0"/>
                </a:cxn>
                <a:cxn ang="0">
                  <a:pos x="21" y="3"/>
                </a:cxn>
                <a:cxn ang="0">
                  <a:pos x="12" y="30"/>
                </a:cxn>
                <a:cxn ang="0">
                  <a:pos x="50" y="18"/>
                </a:cxn>
                <a:cxn ang="0">
                  <a:pos x="51" y="16"/>
                </a:cxn>
                <a:cxn ang="0">
                  <a:pos x="32" y="12"/>
                </a:cxn>
                <a:cxn ang="0">
                  <a:pos x="24" y="20"/>
                </a:cxn>
                <a:cxn ang="0">
                  <a:pos x="23" y="9"/>
                </a:cxn>
                <a:cxn ang="0">
                  <a:pos x="24" y="7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5" y="6"/>
                </a:cxn>
                <a:cxn ang="0">
                  <a:pos x="49" y="13"/>
                </a:cxn>
                <a:cxn ang="0">
                  <a:pos x="25" y="6"/>
                </a:cxn>
                <a:cxn ang="0">
                  <a:pos x="49" y="12"/>
                </a:cxn>
                <a:cxn ang="0">
                  <a:pos x="25" y="5"/>
                </a:cxn>
                <a:cxn ang="0">
                  <a:pos x="26" y="4"/>
                </a:cxn>
                <a:cxn ang="0">
                  <a:pos x="49" y="12"/>
                </a:cxn>
                <a:cxn ang="0">
                  <a:pos x="26" y="4"/>
                </a:cxn>
                <a:cxn ang="0">
                  <a:pos x="16" y="52"/>
                </a:cxn>
                <a:cxn ang="0">
                  <a:pos x="46" y="49"/>
                </a:cxn>
                <a:cxn ang="0">
                  <a:pos x="14" y="40"/>
                </a:cxn>
                <a:cxn ang="0">
                  <a:pos x="47" y="43"/>
                </a:cxn>
                <a:cxn ang="0">
                  <a:pos x="14" y="40"/>
                </a:cxn>
                <a:cxn ang="0">
                  <a:pos x="11" y="62"/>
                </a:cxn>
                <a:cxn ang="0">
                  <a:pos x="6" y="67"/>
                </a:cxn>
                <a:cxn ang="0">
                  <a:pos x="11" y="72"/>
                </a:cxn>
                <a:cxn ang="0">
                  <a:pos x="16" y="67"/>
                </a:cxn>
                <a:cxn ang="0">
                  <a:pos x="55" y="64"/>
                </a:cxn>
                <a:cxn ang="0">
                  <a:pos x="48" y="64"/>
                </a:cxn>
                <a:cxn ang="0">
                  <a:pos x="48" y="71"/>
                </a:cxn>
                <a:cxn ang="0">
                  <a:pos x="55" y="71"/>
                </a:cxn>
                <a:cxn ang="0">
                  <a:pos x="55" y="64"/>
                </a:cxn>
              </a:cxnLst>
              <a:rect l="0" t="0" r="r" b="b"/>
              <a:pathLst>
                <a:path w="83" h="78">
                  <a:moveTo>
                    <a:pt x="2" y="33"/>
                  </a:moveTo>
                  <a:cubicBezTo>
                    <a:pt x="53" y="33"/>
                    <a:pt x="53" y="33"/>
                    <a:pt x="53" y="33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7" y="58"/>
                    <a:pt x="58" y="59"/>
                    <a:pt x="59" y="60"/>
                  </a:cubicBezTo>
                  <a:cubicBezTo>
                    <a:pt x="61" y="62"/>
                    <a:pt x="62" y="64"/>
                    <a:pt x="62" y="67"/>
                  </a:cubicBezTo>
                  <a:cubicBezTo>
                    <a:pt x="62" y="70"/>
                    <a:pt x="61" y="73"/>
                    <a:pt x="59" y="75"/>
                  </a:cubicBezTo>
                  <a:cubicBezTo>
                    <a:pt x="57" y="77"/>
                    <a:pt x="55" y="78"/>
                    <a:pt x="52" y="78"/>
                  </a:cubicBezTo>
                  <a:cubicBezTo>
                    <a:pt x="49" y="78"/>
                    <a:pt x="46" y="77"/>
                    <a:pt x="44" y="75"/>
                  </a:cubicBezTo>
                  <a:cubicBezTo>
                    <a:pt x="43" y="73"/>
                    <a:pt x="42" y="71"/>
                    <a:pt x="4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71"/>
                    <a:pt x="20" y="73"/>
                    <a:pt x="18" y="75"/>
                  </a:cubicBezTo>
                  <a:cubicBezTo>
                    <a:pt x="17" y="77"/>
                    <a:pt x="14" y="78"/>
                    <a:pt x="11" y="78"/>
                  </a:cubicBezTo>
                  <a:cubicBezTo>
                    <a:pt x="8" y="78"/>
                    <a:pt x="5" y="77"/>
                    <a:pt x="4" y="75"/>
                  </a:cubicBezTo>
                  <a:cubicBezTo>
                    <a:pt x="2" y="73"/>
                    <a:pt x="0" y="70"/>
                    <a:pt x="0" y="67"/>
                  </a:cubicBezTo>
                  <a:cubicBezTo>
                    <a:pt x="0" y="64"/>
                    <a:pt x="2" y="62"/>
                    <a:pt x="4" y="60"/>
                  </a:cubicBezTo>
                  <a:cubicBezTo>
                    <a:pt x="4" y="59"/>
                    <a:pt x="6" y="58"/>
                    <a:pt x="7" y="57"/>
                  </a:cubicBezTo>
                  <a:cubicBezTo>
                    <a:pt x="2" y="33"/>
                    <a:pt x="2" y="33"/>
                    <a:pt x="2" y="33"/>
                  </a:cubicBezTo>
                  <a:close/>
                  <a:moveTo>
                    <a:pt x="52" y="11"/>
                  </a:moveTo>
                  <a:cubicBezTo>
                    <a:pt x="53" y="8"/>
                    <a:pt x="53" y="8"/>
                    <a:pt x="53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1"/>
                    <a:pt x="22" y="1"/>
                  </a:cubicBezTo>
                  <a:cubicBezTo>
                    <a:pt x="21" y="2"/>
                    <a:pt x="21" y="3"/>
                    <a:pt x="21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24" y="3"/>
                    <a:pt x="25" y="3"/>
                    <a:pt x="25" y="2"/>
                  </a:cubicBezTo>
                  <a:cubicBezTo>
                    <a:pt x="52" y="11"/>
                    <a:pt x="52" y="11"/>
                    <a:pt x="52" y="11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25" y="6"/>
                    <a:pt x="25" y="6"/>
                    <a:pt x="25" y="6"/>
                  </a:cubicBezTo>
                  <a:close/>
                  <a:moveTo>
                    <a:pt x="25" y="5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lose/>
                  <a:moveTo>
                    <a:pt x="26" y="4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4"/>
                    <a:pt x="26" y="4"/>
                    <a:pt x="26" y="4"/>
                  </a:cubicBezTo>
                  <a:close/>
                  <a:moveTo>
                    <a:pt x="15" y="49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4" y="40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14" y="40"/>
                    <a:pt x="14" y="40"/>
                    <a:pt x="14" y="40"/>
                  </a:cubicBezTo>
                  <a:close/>
                  <a:moveTo>
                    <a:pt x="14" y="64"/>
                  </a:moveTo>
                  <a:cubicBezTo>
                    <a:pt x="14" y="63"/>
                    <a:pt x="12" y="62"/>
                    <a:pt x="11" y="62"/>
                  </a:cubicBezTo>
                  <a:cubicBezTo>
                    <a:pt x="10" y="62"/>
                    <a:pt x="8" y="63"/>
                    <a:pt x="8" y="64"/>
                  </a:cubicBezTo>
                  <a:cubicBezTo>
                    <a:pt x="7" y="65"/>
                    <a:pt x="6" y="66"/>
                    <a:pt x="6" y="67"/>
                  </a:cubicBezTo>
                  <a:cubicBezTo>
                    <a:pt x="6" y="69"/>
                    <a:pt x="7" y="70"/>
                    <a:pt x="8" y="71"/>
                  </a:cubicBezTo>
                  <a:cubicBezTo>
                    <a:pt x="8" y="71"/>
                    <a:pt x="10" y="72"/>
                    <a:pt x="11" y="72"/>
                  </a:cubicBezTo>
                  <a:cubicBezTo>
                    <a:pt x="12" y="72"/>
                    <a:pt x="14" y="71"/>
                    <a:pt x="14" y="71"/>
                  </a:cubicBezTo>
                  <a:cubicBezTo>
                    <a:pt x="15" y="70"/>
                    <a:pt x="16" y="69"/>
                    <a:pt x="16" y="67"/>
                  </a:cubicBezTo>
                  <a:cubicBezTo>
                    <a:pt x="16" y="66"/>
                    <a:pt x="15" y="65"/>
                    <a:pt x="14" y="64"/>
                  </a:cubicBezTo>
                  <a:close/>
                  <a:moveTo>
                    <a:pt x="55" y="64"/>
                  </a:moveTo>
                  <a:cubicBezTo>
                    <a:pt x="54" y="63"/>
                    <a:pt x="53" y="62"/>
                    <a:pt x="52" y="62"/>
                  </a:cubicBezTo>
                  <a:cubicBezTo>
                    <a:pt x="50" y="62"/>
                    <a:pt x="49" y="63"/>
                    <a:pt x="48" y="64"/>
                  </a:cubicBezTo>
                  <a:cubicBezTo>
                    <a:pt x="47" y="65"/>
                    <a:pt x="47" y="66"/>
                    <a:pt x="47" y="67"/>
                  </a:cubicBezTo>
                  <a:cubicBezTo>
                    <a:pt x="47" y="69"/>
                    <a:pt x="47" y="70"/>
                    <a:pt x="48" y="71"/>
                  </a:cubicBezTo>
                  <a:cubicBezTo>
                    <a:pt x="49" y="71"/>
                    <a:pt x="50" y="72"/>
                    <a:pt x="52" y="72"/>
                  </a:cubicBezTo>
                  <a:cubicBezTo>
                    <a:pt x="53" y="72"/>
                    <a:pt x="54" y="71"/>
                    <a:pt x="55" y="71"/>
                  </a:cubicBezTo>
                  <a:cubicBezTo>
                    <a:pt x="56" y="70"/>
                    <a:pt x="56" y="69"/>
                    <a:pt x="56" y="67"/>
                  </a:cubicBezTo>
                  <a:cubicBezTo>
                    <a:pt x="56" y="66"/>
                    <a:pt x="56" y="65"/>
                    <a:pt x="55" y="6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ïṣlíḑé"/>
            <p:cNvSpPr/>
            <p:nvPr/>
          </p:nvSpPr>
          <p:spPr bwMode="auto">
            <a:xfrm>
              <a:off x="1647878" y="3631187"/>
              <a:ext cx="531251" cy="50194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3" y="6"/>
                </a:cxn>
                <a:cxn ang="0">
                  <a:pos x="15" y="27"/>
                </a:cxn>
                <a:cxn ang="0">
                  <a:pos x="13" y="28"/>
                </a:cxn>
                <a:cxn ang="0">
                  <a:pos x="5" y="68"/>
                </a:cxn>
                <a:cxn ang="0">
                  <a:pos x="56" y="50"/>
                </a:cxn>
                <a:cxn ang="0">
                  <a:pos x="62" y="71"/>
                </a:cxn>
                <a:cxn ang="0">
                  <a:pos x="59" y="74"/>
                </a:cxn>
                <a:cxn ang="0">
                  <a:pos x="0" y="74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0"/>
                </a:cxn>
                <a:cxn ang="0">
                  <a:pos x="9" y="50"/>
                </a:cxn>
                <a:cxn ang="0">
                  <a:pos x="16" y="45"/>
                </a:cxn>
                <a:cxn ang="0">
                  <a:pos x="18" y="56"/>
                </a:cxn>
                <a:cxn ang="0">
                  <a:pos x="18" y="60"/>
                </a:cxn>
                <a:cxn ang="0">
                  <a:pos x="28" y="61"/>
                </a:cxn>
                <a:cxn ang="0">
                  <a:pos x="39" y="63"/>
                </a:cxn>
                <a:cxn ang="0">
                  <a:pos x="32" y="58"/>
                </a:cxn>
                <a:cxn ang="0">
                  <a:pos x="26" y="58"/>
                </a:cxn>
                <a:cxn ang="0">
                  <a:pos x="26" y="56"/>
                </a:cxn>
                <a:cxn ang="0">
                  <a:pos x="29" y="47"/>
                </a:cxn>
                <a:cxn ang="0">
                  <a:pos x="19" y="51"/>
                </a:cxn>
                <a:cxn ang="0">
                  <a:pos x="20" y="42"/>
                </a:cxn>
                <a:cxn ang="0">
                  <a:pos x="15" y="8"/>
                </a:cxn>
                <a:cxn ang="0">
                  <a:pos x="12" y="25"/>
                </a:cxn>
                <a:cxn ang="0">
                  <a:pos x="41" y="40"/>
                </a:cxn>
                <a:cxn ang="0">
                  <a:pos x="40" y="52"/>
                </a:cxn>
                <a:cxn ang="0">
                  <a:pos x="41" y="57"/>
                </a:cxn>
                <a:cxn ang="0">
                  <a:pos x="44" y="55"/>
                </a:cxn>
                <a:cxn ang="0">
                  <a:pos x="41" y="40"/>
                </a:cxn>
                <a:cxn ang="0">
                  <a:pos x="70" y="9"/>
                </a:cxn>
                <a:cxn ang="0">
                  <a:pos x="60" y="9"/>
                </a:cxn>
                <a:cxn ang="0">
                  <a:pos x="71" y="16"/>
                </a:cxn>
                <a:cxn ang="0">
                  <a:pos x="64" y="34"/>
                </a:cxn>
                <a:cxn ang="0">
                  <a:pos x="77" y="16"/>
                </a:cxn>
                <a:cxn ang="0">
                  <a:pos x="76" y="14"/>
                </a:cxn>
                <a:cxn ang="0">
                  <a:pos x="58" y="11"/>
                </a:cxn>
                <a:cxn ang="0">
                  <a:pos x="54" y="44"/>
                </a:cxn>
                <a:cxn ang="0">
                  <a:pos x="58" y="11"/>
                </a:cxn>
              </a:cxnLst>
              <a:rect l="0" t="0" r="r" b="b"/>
              <a:pathLst>
                <a:path w="78" h="74">
                  <a:moveTo>
                    <a:pt x="15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9" y="50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51"/>
                    <a:pt x="16" y="42"/>
                    <a:pt x="16" y="45"/>
                  </a:cubicBezTo>
                  <a:cubicBezTo>
                    <a:pt x="16" y="48"/>
                    <a:pt x="14" y="52"/>
                    <a:pt x="15" y="54"/>
                  </a:cubicBezTo>
                  <a:cubicBezTo>
                    <a:pt x="15" y="56"/>
                    <a:pt x="16" y="57"/>
                    <a:pt x="18" y="56"/>
                  </a:cubicBezTo>
                  <a:cubicBezTo>
                    <a:pt x="19" y="56"/>
                    <a:pt x="20" y="55"/>
                    <a:pt x="21" y="55"/>
                  </a:cubicBezTo>
                  <a:cubicBezTo>
                    <a:pt x="20" y="57"/>
                    <a:pt x="18" y="58"/>
                    <a:pt x="18" y="60"/>
                  </a:cubicBezTo>
                  <a:cubicBezTo>
                    <a:pt x="17" y="62"/>
                    <a:pt x="18" y="63"/>
                    <a:pt x="20" y="64"/>
                  </a:cubicBezTo>
                  <a:cubicBezTo>
                    <a:pt x="23" y="65"/>
                    <a:pt x="26" y="63"/>
                    <a:pt x="28" y="61"/>
                  </a:cubicBezTo>
                  <a:cubicBezTo>
                    <a:pt x="28" y="61"/>
                    <a:pt x="28" y="61"/>
                    <a:pt x="29" y="61"/>
                  </a:cubicBezTo>
                  <a:cubicBezTo>
                    <a:pt x="31" y="64"/>
                    <a:pt x="39" y="63"/>
                    <a:pt x="39" y="63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2" y="60"/>
                    <a:pt x="32" y="58"/>
                  </a:cubicBezTo>
                  <a:cubicBezTo>
                    <a:pt x="32" y="56"/>
                    <a:pt x="30" y="56"/>
                    <a:pt x="29" y="56"/>
                  </a:cubicBezTo>
                  <a:cubicBezTo>
                    <a:pt x="28" y="56"/>
                    <a:pt x="27" y="57"/>
                    <a:pt x="26" y="58"/>
                  </a:cubicBezTo>
                  <a:cubicBezTo>
                    <a:pt x="25" y="58"/>
                    <a:pt x="23" y="59"/>
                    <a:pt x="22" y="60"/>
                  </a:cubicBezTo>
                  <a:cubicBezTo>
                    <a:pt x="23" y="59"/>
                    <a:pt x="25" y="57"/>
                    <a:pt x="26" y="56"/>
                  </a:cubicBezTo>
                  <a:cubicBezTo>
                    <a:pt x="28" y="53"/>
                    <a:pt x="30" y="51"/>
                    <a:pt x="30" y="50"/>
                  </a:cubicBezTo>
                  <a:cubicBezTo>
                    <a:pt x="31" y="48"/>
                    <a:pt x="30" y="47"/>
                    <a:pt x="29" y="47"/>
                  </a:cubicBezTo>
                  <a:cubicBezTo>
                    <a:pt x="27" y="46"/>
                    <a:pt x="25" y="48"/>
                    <a:pt x="22" y="49"/>
                  </a:cubicBezTo>
                  <a:cubicBezTo>
                    <a:pt x="21" y="50"/>
                    <a:pt x="20" y="51"/>
                    <a:pt x="19" y="51"/>
                  </a:cubicBezTo>
                  <a:cubicBezTo>
                    <a:pt x="19" y="50"/>
                    <a:pt x="19" y="47"/>
                    <a:pt x="20" y="45"/>
                  </a:cubicBezTo>
                  <a:cubicBezTo>
                    <a:pt x="20" y="44"/>
                    <a:pt x="20" y="42"/>
                    <a:pt x="20" y="42"/>
                  </a:cubicBezTo>
                  <a:cubicBezTo>
                    <a:pt x="23" y="25"/>
                    <a:pt x="9" y="50"/>
                    <a:pt x="9" y="50"/>
                  </a:cubicBezTo>
                  <a:close/>
                  <a:moveTo>
                    <a:pt x="15" y="8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41" y="40"/>
                  </a:moveTo>
                  <a:cubicBezTo>
                    <a:pt x="39" y="52"/>
                    <a:pt x="39" y="52"/>
                    <a:pt x="39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41" y="40"/>
                    <a:pt x="41" y="40"/>
                    <a:pt x="41" y="40"/>
                  </a:cubicBezTo>
                  <a:close/>
                  <a:moveTo>
                    <a:pt x="71" y="10"/>
                  </a:moveTo>
                  <a:cubicBezTo>
                    <a:pt x="70" y="9"/>
                    <a:pt x="70" y="9"/>
                    <a:pt x="70" y="9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1" y="23"/>
                    <a:pt x="68" y="29"/>
                    <a:pt x="64" y="3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2" y="31"/>
                    <a:pt x="76" y="24"/>
                    <a:pt x="77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0"/>
                    <a:pt x="71" y="10"/>
                    <a:pt x="71" y="10"/>
                  </a:cubicBezTo>
                  <a:close/>
                  <a:moveTo>
                    <a:pt x="58" y="11"/>
                  </a:moveTo>
                  <a:cubicBezTo>
                    <a:pt x="51" y="19"/>
                    <a:pt x="46" y="28"/>
                    <a:pt x="43" y="38"/>
                  </a:cubicBezTo>
                  <a:cubicBezTo>
                    <a:pt x="47" y="40"/>
                    <a:pt x="50" y="42"/>
                    <a:pt x="54" y="44"/>
                  </a:cubicBezTo>
                  <a:cubicBezTo>
                    <a:pt x="61" y="36"/>
                    <a:pt x="66" y="27"/>
                    <a:pt x="70" y="18"/>
                  </a:cubicBezTo>
                  <a:cubicBezTo>
                    <a:pt x="66" y="16"/>
                    <a:pt x="62" y="13"/>
                    <a:pt x="58" y="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22" name="图片 21" descr="1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6540500" y="685800"/>
            <a:ext cx="4241800" cy="633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程序整体框架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6482" y="1288415"/>
            <a:ext cx="4155383" cy="2388870"/>
            <a:chOff x="4285806" y="2437286"/>
            <a:chExt cx="4624853" cy="3906805"/>
          </a:xfrm>
        </p:grpSpPr>
        <p:sp>
          <p:nvSpPr>
            <p:cNvPr id="32" name="îṡ1ïḍê"/>
            <p:cNvSpPr txBox="1"/>
            <p:nvPr/>
          </p:nvSpPr>
          <p:spPr bwMode="auto">
            <a:xfrm>
              <a:off x="5044077" y="5532057"/>
              <a:ext cx="3232452" cy="8120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l" latinLnBrk="0"/>
              <a:endParaRPr lang="zh-CN" altLang="en-US" b="1" dirty="0">
                <a:effectLst/>
              </a:endParaRPr>
            </a:p>
          </p:txBody>
        </p:sp>
        <p:grpSp>
          <p:nvGrpSpPr>
            <p:cNvPr id="11" name="isḻiḓé"/>
            <p:cNvGrpSpPr/>
            <p:nvPr/>
          </p:nvGrpSpPr>
          <p:grpSpPr>
            <a:xfrm>
              <a:off x="4285806" y="2437286"/>
              <a:ext cx="4624853" cy="1682941"/>
              <a:chOff x="4439816" y="2361883"/>
              <a:chExt cx="4624853" cy="1682941"/>
            </a:xfrm>
          </p:grpSpPr>
          <p:sp>
            <p:nvSpPr>
              <p:cNvPr id="14" name="iṥ1îḍê"/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íšḻîḑé"/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iślíďe"/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ïşḻiďè"/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ïṧḷïḓè"/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isļíḓè"/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şľiḓe"/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1" name="ïSḷïďê"/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iṣlíḍê"/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ṡ1íḓè"/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şļïḓê"/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pic>
        <p:nvPicPr>
          <p:cNvPr id="26" name="图片 2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9900" y="1181100"/>
            <a:ext cx="5949315" cy="520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数据库结构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2400" dirty="0"/>
              <a:t>Database Structure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166299" y="1270000"/>
            <a:ext cx="5239711" cy="930729"/>
            <a:chOff x="5992128" y="1028700"/>
            <a:chExt cx="5239711" cy="930729"/>
          </a:xfrm>
        </p:grpSpPr>
        <p:grpSp>
          <p:nvGrpSpPr>
            <p:cNvPr id="8" name="组合 7"/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SUMMARY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b="1" spc="300" dirty="0" smtClean="0">
                    <a:solidFill>
                      <a:prstClr val="white">
                        <a:lumMod val="50000"/>
                      </a:prstClr>
                    </a:solidFill>
                    <a:latin typeface="等线 Light" panose="02010600030101010101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Practice</a:t>
                </a:r>
                <a:endParaRPr lang="zh-CN" altLang="en-US" b="1" spc="300" dirty="0">
                  <a:solidFill>
                    <a:prstClr val="white">
                      <a:lumMod val="50000"/>
                    </a:prstClr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b="1" kern="600" dirty="0">
                  <a:solidFill>
                    <a:srgbClr val="015978"/>
                  </a:solidFill>
                  <a:latin typeface="等线 Light" panose="02010600030101010101" charset="-122"/>
                  <a:ea typeface="等线" panose="02010600030101010101" pitchFamily="2" charset="-122"/>
                  <a:cs typeface="Arial" panose="020B0604020202020204" pitchFamily="34" charset="0"/>
                </a:rPr>
                <a:t>2018</a:t>
              </a:r>
              <a:endParaRPr lang="zh-CN" altLang="en-US" b="1" kern="600" dirty="0">
                <a:solidFill>
                  <a:srgbClr val="015978"/>
                </a:solidFill>
                <a:latin typeface="等线 Light" panose="02010600030101010101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22350" y="214486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数据库结构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2" name="bb483d66-73c1-4d1a-b355-2e96e9233a5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2209950"/>
            <a:ext cx="12195806" cy="2953795"/>
            <a:chOff x="0" y="2209950"/>
            <a:chExt cx="12195806" cy="2953795"/>
          </a:xfrm>
        </p:grpSpPr>
        <p:sp>
          <p:nvSpPr>
            <p:cNvPr id="43" name="îṩḻïḑè"/>
            <p:cNvSpPr/>
            <p:nvPr/>
          </p:nvSpPr>
          <p:spPr>
            <a:xfrm>
              <a:off x="0" y="2709000"/>
              <a:ext cx="12195806" cy="945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44" name="í$lîďe"/>
            <p:cNvSpPr/>
            <p:nvPr/>
          </p:nvSpPr>
          <p:spPr>
            <a:xfrm>
              <a:off x="5124450" y="2209950"/>
              <a:ext cx="1943100" cy="1943100"/>
            </a:xfrm>
            <a:prstGeom prst="ellipse">
              <a:avLst/>
            </a:prstGeom>
            <a:blipFill>
              <a:blip r:embed="rId2" cstate="print"/>
              <a:stretch>
                <a:fillRect l="-43853" r="-43282"/>
              </a:stretch>
            </a:blipFill>
            <a:ln w="571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5" name="ïŝlîďê"/>
            <p:cNvSpPr/>
            <p:nvPr/>
          </p:nvSpPr>
          <p:spPr>
            <a:xfrm flipH="1">
              <a:off x="4089036" y="2486847"/>
              <a:ext cx="1442178" cy="144217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400" b="1" dirty="0"/>
                <a:t>实体</a:t>
              </a:r>
              <a:endParaRPr lang="zh-CN" altLang="en-US" sz="2400" b="1" dirty="0"/>
            </a:p>
          </p:txBody>
        </p:sp>
        <p:sp>
          <p:nvSpPr>
            <p:cNvPr id="46" name="îṣḷïḍe"/>
            <p:cNvSpPr/>
            <p:nvPr/>
          </p:nvSpPr>
          <p:spPr>
            <a:xfrm flipH="1">
              <a:off x="6346461" y="2460411"/>
              <a:ext cx="1442178" cy="144217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400" b="1" dirty="0"/>
                <a:t>关系</a:t>
              </a:r>
              <a:endParaRPr lang="zh-CN" altLang="en-US" sz="2400" b="1" dirty="0"/>
            </a:p>
          </p:txBody>
        </p:sp>
        <p:sp>
          <p:nvSpPr>
            <p:cNvPr id="47" name="ïṡļiḓè"/>
            <p:cNvSpPr txBox="1"/>
            <p:nvPr/>
          </p:nvSpPr>
          <p:spPr bwMode="auto">
            <a:xfrm>
              <a:off x="1692128" y="4059000"/>
              <a:ext cx="383722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01.</a:t>
              </a:r>
              <a:r>
                <a:rPr lang="zh-CN" altLang="en-US" sz="2000" b="1" dirty="0"/>
                <a:t>实体</a:t>
              </a:r>
              <a:endParaRPr lang="en-US" altLang="zh-CN" sz="2000" b="1" dirty="0"/>
            </a:p>
          </p:txBody>
        </p:sp>
        <p:sp>
          <p:nvSpPr>
            <p:cNvPr id="48" name="ïṩļîḋé"/>
            <p:cNvSpPr/>
            <p:nvPr/>
          </p:nvSpPr>
          <p:spPr bwMode="auto">
            <a:xfrm>
              <a:off x="1692128" y="4500807"/>
              <a:ext cx="383722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ym typeface="+mn-ea"/>
                </a:rPr>
                <a:t>实体：艺人、歌曲、歌单、用户和评论。（标签虽为实体，但不需单独成表）</a:t>
              </a:r>
              <a:endParaRPr lang="en-US" altLang="zh-CN" sz="1200" dirty="0">
                <a:solidFill>
                  <a:srgbClr val="FF0000"/>
                </a:solidFill>
              </a:endParaRPr>
            </a:p>
          </p:txBody>
        </p:sp>
        <p:sp>
          <p:nvSpPr>
            <p:cNvPr id="49" name="ïsḻîďe"/>
            <p:cNvSpPr txBox="1"/>
            <p:nvPr/>
          </p:nvSpPr>
          <p:spPr bwMode="auto">
            <a:xfrm>
              <a:off x="6678246" y="4059000"/>
              <a:ext cx="383722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02.</a:t>
              </a:r>
              <a:r>
                <a:rPr lang="zh-CN" altLang="en-US" sz="2000" b="1" dirty="0"/>
                <a:t>关系</a:t>
              </a:r>
              <a:endParaRPr lang="en-US" altLang="zh-CN" sz="2000" b="1" dirty="0"/>
            </a:p>
          </p:txBody>
        </p:sp>
        <p:sp>
          <p:nvSpPr>
            <p:cNvPr id="50" name="i$ḷîdê"/>
            <p:cNvSpPr/>
            <p:nvPr/>
          </p:nvSpPr>
          <p:spPr bwMode="auto">
            <a:xfrm>
              <a:off x="6678246" y="4500807"/>
              <a:ext cx="383722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 smtClean="0"/>
                <a:t>关系：艺人表演歌曲、歌曲属于歌单、歌曲包含评论、用户喜欢歌曲、用户发表评论、用户创建歌单。</a:t>
              </a:r>
              <a:endParaRPr lang="en-US" altLang="zh-CN" sz="1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25614a77-0ddb-4449-a9ba-0f861133a66f"/>
</p:tagLst>
</file>

<file path=ppt/tags/tag2.xml><?xml version="1.0" encoding="utf-8"?>
<p:tagLst xmlns:p="http://schemas.openxmlformats.org/presentationml/2006/main">
  <p:tag name="ISLIDE.DIAGRAM" val="02ea7964-a759-4a39-863b-c2456b1f8b24"/>
</p:tagLst>
</file>

<file path=ppt/tags/tag3.xml><?xml version="1.0" encoding="utf-8"?>
<p:tagLst xmlns:p="http://schemas.openxmlformats.org/presentationml/2006/main">
  <p:tag name="ISLIDE.DIAGRAM" val="bb483d66-73c1-4d1a-b355-2e96e9233a5f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15978"/>
      </a:accent1>
      <a:accent2>
        <a:srgbClr val="10779D"/>
      </a:accent2>
      <a:accent3>
        <a:srgbClr val="2693A9"/>
      </a:accent3>
      <a:accent4>
        <a:srgbClr val="0E7999"/>
      </a:accent4>
      <a:accent5>
        <a:srgbClr val="3D84B0"/>
      </a:accent5>
      <a:accent6>
        <a:srgbClr val="416499"/>
      </a:accent6>
      <a:hlink>
        <a:srgbClr val="0CCA82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015978"/>
    </a:accent1>
    <a:accent2>
      <a:srgbClr val="10779D"/>
    </a:accent2>
    <a:accent3>
      <a:srgbClr val="2693A9"/>
    </a:accent3>
    <a:accent4>
      <a:srgbClr val="0E7999"/>
    </a:accent4>
    <a:accent5>
      <a:srgbClr val="3D84B0"/>
    </a:accent5>
    <a:accent6>
      <a:srgbClr val="416499"/>
    </a:accent6>
    <a:hlink>
      <a:srgbClr val="0CCA8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015978"/>
    </a:accent1>
    <a:accent2>
      <a:srgbClr val="10779D"/>
    </a:accent2>
    <a:accent3>
      <a:srgbClr val="2693A9"/>
    </a:accent3>
    <a:accent4>
      <a:srgbClr val="0E7999"/>
    </a:accent4>
    <a:accent5>
      <a:srgbClr val="3D84B0"/>
    </a:accent5>
    <a:accent6>
      <a:srgbClr val="416499"/>
    </a:accent6>
    <a:hlink>
      <a:srgbClr val="0CCA8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015978"/>
    </a:accent1>
    <a:accent2>
      <a:srgbClr val="10779D"/>
    </a:accent2>
    <a:accent3>
      <a:srgbClr val="2693A9"/>
    </a:accent3>
    <a:accent4>
      <a:srgbClr val="0E7999"/>
    </a:accent4>
    <a:accent5>
      <a:srgbClr val="3D84B0"/>
    </a:accent5>
    <a:accent6>
      <a:srgbClr val="416499"/>
    </a:accent6>
    <a:hlink>
      <a:srgbClr val="0CCA8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3879</Words>
  <Application>WPS 演示</Application>
  <PresentationFormat>自定义</PresentationFormat>
  <Paragraphs>898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等线 Light</vt:lpstr>
      <vt:lpstr>等线</vt:lpstr>
      <vt:lpstr>Impact</vt:lpstr>
      <vt:lpstr>微软雅黑</vt:lpstr>
      <vt:lpstr>Arial Unicode MS</vt:lpstr>
      <vt:lpstr>Calibri</vt:lpstr>
      <vt:lpstr>Times New Roman</vt:lpstr>
      <vt:lpstr>Constantia</vt:lpstr>
      <vt:lpstr>华文新魏</vt:lpstr>
      <vt:lpstr>Segoe Print</vt:lpstr>
      <vt:lpstr>主题5</vt:lpstr>
      <vt:lpstr>Visio.Drawing.11</vt:lpstr>
      <vt:lpstr>Visio.Drawing.11</vt:lpstr>
      <vt:lpstr>基于协同过滤的网易云音乐 数据统计与推荐系统</vt:lpstr>
      <vt:lpstr>PowerPoint 演示文稿</vt:lpstr>
      <vt:lpstr>系统背景与概要</vt:lpstr>
      <vt:lpstr>系统背景与用户功能</vt:lpstr>
      <vt:lpstr>系统分工</vt:lpstr>
      <vt:lpstr>系统流程</vt:lpstr>
      <vt:lpstr>程序整体框架</vt:lpstr>
      <vt:lpstr>数据库结构</vt:lpstr>
      <vt:lpstr>数据库结构</vt:lpstr>
      <vt:lpstr>实体－关系图</vt:lpstr>
      <vt:lpstr>数据字典</vt:lpstr>
      <vt:lpstr>数据字典</vt:lpstr>
      <vt:lpstr>数据字典</vt:lpstr>
      <vt:lpstr>数据字典</vt:lpstr>
      <vt:lpstr>数据字典</vt:lpstr>
      <vt:lpstr>数据获取与清洗</vt:lpstr>
      <vt:lpstr>数据获取基本框架</vt:lpstr>
      <vt:lpstr>问题与解决方法</vt:lpstr>
      <vt:lpstr>数据清洗</vt:lpstr>
      <vt:lpstr>获取结果</vt:lpstr>
      <vt:lpstr>推荐算法应用</vt:lpstr>
      <vt:lpstr>基于物品的协同过滤</vt:lpstr>
      <vt:lpstr>模型训练与使用</vt:lpstr>
      <vt:lpstr>推荐结果</vt:lpstr>
      <vt:lpstr>界面显示与数据可视化</vt:lpstr>
      <vt:lpstr>数据可视化</vt:lpstr>
      <vt:lpstr>歌曲用户年龄分析</vt:lpstr>
      <vt:lpstr>评论者所在地域</vt:lpstr>
      <vt:lpstr>歌曲评论点赞数分布</vt:lpstr>
      <vt:lpstr>歌单标签词云</vt:lpstr>
      <vt:lpstr>歌曲评论词云</vt:lpstr>
      <vt:lpstr>歌曲评论走势</vt:lpstr>
      <vt:lpstr>歌曲发布时间与播放时长</vt:lpstr>
      <vt:lpstr>谢谢大家！  Thanks for listening!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CMC流年</cp:lastModifiedBy>
  <cp:revision>270</cp:revision>
  <cp:lastPrinted>2017-11-01T16:00:00Z</cp:lastPrinted>
  <dcterms:created xsi:type="dcterms:W3CDTF">2017-11-01T16:00:00Z</dcterms:created>
  <dcterms:modified xsi:type="dcterms:W3CDTF">2018-11-29T15:56:27Z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2018-09-05T06:13:36.5066598Z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RubyTemplateID">
    <vt:lpwstr>8</vt:lpwstr>
  </property>
  <property fmtid="{D5CDD505-2E9C-101B-9397-08002B2CF9AE}" pid="12" name="KSOProductBuildVer">
    <vt:lpwstr>2052-10.1.0.7521</vt:lpwstr>
  </property>
</Properties>
</file>