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7"/>
  </p:handoutMasterIdLst>
  <p:sldIdLst>
    <p:sldId id="256" r:id="rId3"/>
    <p:sldId id="259" r:id="rId5"/>
    <p:sldId id="786" r:id="rId6"/>
    <p:sldId id="787" r:id="rId7"/>
    <p:sldId id="262" r:id="rId8"/>
    <p:sldId id="263" r:id="rId9"/>
    <p:sldId id="734" r:id="rId10"/>
    <p:sldId id="265" r:id="rId11"/>
    <p:sldId id="294" r:id="rId12"/>
    <p:sldId id="295" r:id="rId13"/>
    <p:sldId id="735" r:id="rId14"/>
    <p:sldId id="316" r:id="rId15"/>
    <p:sldId id="748" r:id="rId16"/>
    <p:sldId id="781" r:id="rId17"/>
    <p:sldId id="782" r:id="rId18"/>
    <p:sldId id="783" r:id="rId19"/>
    <p:sldId id="749" r:id="rId20"/>
    <p:sldId id="784" r:id="rId21"/>
    <p:sldId id="785" r:id="rId22"/>
    <p:sldId id="742" r:id="rId23"/>
    <p:sldId id="743" r:id="rId24"/>
    <p:sldId id="744" r:id="rId25"/>
    <p:sldId id="745" r:id="rId26"/>
    <p:sldId id="756" r:id="rId27"/>
    <p:sldId id="757" r:id="rId28"/>
    <p:sldId id="758" r:id="rId29"/>
    <p:sldId id="764" r:id="rId30"/>
    <p:sldId id="765" r:id="rId31"/>
    <p:sldId id="766" r:id="rId32"/>
    <p:sldId id="768" r:id="rId33"/>
    <p:sldId id="769" r:id="rId34"/>
    <p:sldId id="770" r:id="rId35"/>
    <p:sldId id="771" r:id="rId36"/>
    <p:sldId id="772" r:id="rId37"/>
    <p:sldId id="773" r:id="rId38"/>
    <p:sldId id="774" r:id="rId39"/>
    <p:sldId id="775" r:id="rId40"/>
    <p:sldId id="825" r:id="rId41"/>
    <p:sldId id="826" r:id="rId42"/>
    <p:sldId id="776" r:id="rId43"/>
    <p:sldId id="777" r:id="rId44"/>
    <p:sldId id="779" r:id="rId45"/>
    <p:sldId id="733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E2"/>
    <a:srgbClr val="FBE5D6"/>
    <a:srgbClr val="EDEDED"/>
    <a:srgbClr val="ED7D31"/>
    <a:srgbClr val="9DC3E6"/>
    <a:srgbClr val="BDD7EE"/>
    <a:srgbClr val="1AA3AA"/>
    <a:srgbClr val="9C407F"/>
    <a:srgbClr val="FFC000"/>
    <a:srgbClr val="CB7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1973"/>
        <p:guide pos="37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commentAuthors" Target="commentAuthors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8.xml"/><Relationship Id="rId2" Type="http://schemas.openxmlformats.org/officeDocument/2006/relationships/image" Target="../media/image1.emf"/><Relationship Id="rId1" Type="http://schemas.openxmlformats.org/officeDocument/2006/relationships/tags" Target="../tags/tag10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0.xml"/><Relationship Id="rId2" Type="http://schemas.openxmlformats.org/officeDocument/2006/relationships/image" Target="../media/image2.png"/><Relationship Id="rId1" Type="http://schemas.openxmlformats.org/officeDocument/2006/relationships/tags" Target="../tags/tag10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2.xml"/><Relationship Id="rId2" Type="http://schemas.openxmlformats.org/officeDocument/2006/relationships/image" Target="../media/image3.png"/><Relationship Id="rId1" Type="http://schemas.openxmlformats.org/officeDocument/2006/relationships/tags" Target="../tags/tag11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4.xml"/><Relationship Id="rId2" Type="http://schemas.openxmlformats.org/officeDocument/2006/relationships/image" Target="../media/image4.png"/><Relationship Id="rId1" Type="http://schemas.openxmlformats.org/officeDocument/2006/relationships/tags" Target="../tags/tag11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7.xml"/><Relationship Id="rId3" Type="http://schemas.openxmlformats.org/officeDocument/2006/relationships/image" Target="../media/image5.png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0.xml"/><Relationship Id="rId3" Type="http://schemas.openxmlformats.org/officeDocument/2006/relationships/image" Target="../media/image6.png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84.xml"/><Relationship Id="rId2" Type="http://schemas.openxmlformats.org/officeDocument/2006/relationships/tags" Target="../tags/tag66.xml"/><Relationship Id="rId19" Type="http://schemas.openxmlformats.org/officeDocument/2006/relationships/tags" Target="../tags/tag83.xml"/><Relationship Id="rId18" Type="http://schemas.openxmlformats.org/officeDocument/2006/relationships/tags" Target="../tags/tag82.xml"/><Relationship Id="rId17" Type="http://schemas.openxmlformats.org/officeDocument/2006/relationships/tags" Target="../tags/tag81.xml"/><Relationship Id="rId16" Type="http://schemas.openxmlformats.org/officeDocument/2006/relationships/tags" Target="../tags/tag80.xml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4.xml"/><Relationship Id="rId2" Type="http://schemas.openxmlformats.org/officeDocument/2006/relationships/image" Target="../media/image7.emf"/><Relationship Id="rId1" Type="http://schemas.openxmlformats.org/officeDocument/2006/relationships/tags" Target="../tags/tag12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8.xml"/><Relationship Id="rId2" Type="http://schemas.openxmlformats.org/officeDocument/2006/relationships/image" Target="../media/image8.emf"/><Relationship Id="rId1" Type="http://schemas.openxmlformats.org/officeDocument/2006/relationships/tags" Target="../tags/tag1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32.xml"/><Relationship Id="rId2" Type="http://schemas.openxmlformats.org/officeDocument/2006/relationships/image" Target="../media/image9.png"/><Relationship Id="rId1" Type="http://schemas.openxmlformats.org/officeDocument/2006/relationships/tags" Target="../tags/tag131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34.xml"/><Relationship Id="rId2" Type="http://schemas.openxmlformats.org/officeDocument/2006/relationships/image" Target="../media/image10.png"/><Relationship Id="rId1" Type="http://schemas.openxmlformats.org/officeDocument/2006/relationships/tags" Target="../tags/tag1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8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137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0.xml"/><Relationship Id="rId2" Type="http://schemas.openxmlformats.org/officeDocument/2006/relationships/image" Target="../media/image13.png"/><Relationship Id="rId1" Type="http://schemas.openxmlformats.org/officeDocument/2006/relationships/tags" Target="../tags/tag1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2.xml"/><Relationship Id="rId2" Type="http://schemas.openxmlformats.org/officeDocument/2006/relationships/image" Target="../media/image14.png"/><Relationship Id="rId1" Type="http://schemas.openxmlformats.org/officeDocument/2006/relationships/tags" Target="../tags/tag141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4.xml"/><Relationship Id="rId2" Type="http://schemas.openxmlformats.org/officeDocument/2006/relationships/image" Target="../media/image15.png"/><Relationship Id="rId1" Type="http://schemas.openxmlformats.org/officeDocument/2006/relationships/tags" Target="../tags/tag143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6.xml"/><Relationship Id="rId2" Type="http://schemas.openxmlformats.org/officeDocument/2006/relationships/image" Target="../media/image16.png"/><Relationship Id="rId1" Type="http://schemas.openxmlformats.org/officeDocument/2006/relationships/tags" Target="../tags/tag14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0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149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2.xml"/><Relationship Id="rId2" Type="http://schemas.openxmlformats.org/officeDocument/2006/relationships/image" Target="../media/image19.png"/><Relationship Id="rId1" Type="http://schemas.openxmlformats.org/officeDocument/2006/relationships/tags" Target="../tags/tag151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6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tags" Target="../tags/tag15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299200" y="2001520"/>
            <a:ext cx="3535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600">
                <a:latin typeface="黑体" panose="02010609060101010101" charset="-122"/>
                <a:ea typeface="黑体" panose="02010609060101010101" charset="-122"/>
              </a:rPr>
              <a:t>项目展示</a:t>
            </a:r>
            <a:endParaRPr lang="zh-CN" altLang="en-US" sz="6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981200" y="1443355"/>
            <a:ext cx="3030855" cy="19380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6000"/>
              <a:t>小</a:t>
            </a:r>
            <a:r>
              <a:rPr lang="zh-CN" altLang="en-US" sz="6000"/>
              <a:t>电</a:t>
            </a:r>
            <a:r>
              <a:rPr lang="en-US" altLang="zh-CN" sz="6000"/>
              <a:t> BLOG</a:t>
            </a:r>
            <a:endParaRPr lang="en-US" altLang="zh-CN" sz="6000"/>
          </a:p>
        </p:txBody>
      </p:sp>
      <p:sp>
        <p:nvSpPr>
          <p:cNvPr id="2" name="文本框 1"/>
          <p:cNvSpPr txBox="1"/>
          <p:nvPr/>
        </p:nvSpPr>
        <p:spPr>
          <a:xfrm>
            <a:off x="2778760" y="4954905"/>
            <a:ext cx="663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成员：王凯正  张珈豪 陈晓武 贺同庆 裴有金 任佳辉 于雷 樊徐铭</a:t>
            </a:r>
            <a:r>
              <a:rPr lang="zh-CN" altLang="en-US"/>
              <a:t> 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010920" y="2351405"/>
            <a:ext cx="93325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博主</a:t>
            </a:r>
            <a:r>
              <a:rPr lang="zh-CN" altLang="en-US"/>
              <a:t>能做这些事：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•  查看所有用户基本信息</a:t>
            </a:r>
            <a:endParaRPr lang="zh-CN" altLang="en-US"/>
          </a:p>
          <a:p>
            <a:r>
              <a:rPr lang="zh-CN" altLang="en-US"/>
              <a:t>•  发布文章</a:t>
            </a:r>
            <a:endParaRPr lang="zh-CN" altLang="en-US"/>
          </a:p>
          <a:p>
            <a:r>
              <a:rPr lang="zh-CN" altLang="en-US"/>
              <a:t>•  发布随笔</a:t>
            </a:r>
            <a:endParaRPr lang="zh-CN" altLang="en-US"/>
          </a:p>
          <a:p>
            <a:r>
              <a:rPr lang="zh-CN" altLang="en-US">
                <a:sym typeface="+mn-ea"/>
              </a:rPr>
              <a:t>•  修改文章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  <a:p>
            <a:r>
              <a:rPr lang="zh-CN" altLang="en-US">
                <a:sym typeface="+mn-ea"/>
              </a:rPr>
              <a:t>•  修改欢迎语</a:t>
            </a:r>
            <a:endParaRPr lang="zh-CN" altLang="en-US"/>
          </a:p>
          <a:p>
            <a:r>
              <a:rPr lang="zh-CN" altLang="en-US">
                <a:sym typeface="+mn-ea"/>
              </a:rPr>
              <a:t>•  上传云文件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注：博主</a:t>
            </a:r>
            <a:r>
              <a:rPr lang="zh-CN" altLang="en-US"/>
              <a:t>账户不能在客户端注册，只能在后台初始化</a:t>
            </a:r>
            <a:endParaRPr lang="zh-CN" altLang="en-US"/>
          </a:p>
        </p:txBody>
      </p:sp>
      <p:sp>
        <p:nvSpPr>
          <p:cNvPr id="21" name="剪去对角的矩形 20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剪去对角的矩形 21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713105" y="273050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二、需求分析</a:t>
            </a:r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991870" y="1329690"/>
            <a:ext cx="3501390" cy="36004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博主</a:t>
            </a:r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03605" y="1301115"/>
            <a:ext cx="417195" cy="417195"/>
          </a:xfrm>
          <a:prstGeom prst="ellipse">
            <a:avLst/>
          </a:prstGeom>
          <a:solidFill>
            <a:srgbClr val="FFA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剪去对角的矩形 2"/>
          <p:cNvSpPr/>
          <p:nvPr/>
        </p:nvSpPr>
        <p:spPr>
          <a:xfrm>
            <a:off x="3486785" y="3133090"/>
            <a:ext cx="5858510" cy="49212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000500" y="2580005"/>
            <a:ext cx="5478145" cy="84328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5400"/>
              <a:t>网站模型</a:t>
            </a:r>
            <a:endParaRPr lang="zh-CN" altLang="en-US" sz="54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3105" y="128397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（一）功能模块</a:t>
            </a:r>
            <a:endParaRPr lang="zh-CN" altLang="en-US" b="1"/>
          </a:p>
        </p:txBody>
      </p:sp>
      <p:sp>
        <p:nvSpPr>
          <p:cNvPr id="8" name="剪去对角的矩形 7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剪去对角的矩形 9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713105" y="273050"/>
            <a:ext cx="292862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网站模型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19225" y="2092325"/>
            <a:ext cx="5756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公共主页：包含登录，登出入口，个人空间跳转入口，以及所有的博文，按时间排列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30350" y="3872865"/>
            <a:ext cx="5534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留言板：进行留言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剪去对角的矩形 7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剪去对角的矩形 9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713105" y="273050"/>
            <a:ext cx="292862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网站模型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80185" y="4942205"/>
            <a:ext cx="856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管理模块：需要管理员身份才能进入，可进行文章发布，个性化</a:t>
            </a:r>
            <a:r>
              <a:rPr lang="zh-CN" altLang="en-US" sz="2000"/>
              <a:t>更改等操作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480185" y="1899285"/>
            <a:ext cx="7873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注册</a:t>
            </a:r>
            <a:r>
              <a:rPr lang="en-US" altLang="zh-CN" sz="2000"/>
              <a:t>/</a:t>
            </a:r>
            <a:r>
              <a:rPr lang="zh-CN" altLang="en-US" sz="2000"/>
              <a:t>登录模块：从主页进入，若有账号可直接登录，否则先进行注册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1510665" y="3308985"/>
            <a:ext cx="500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个人信息页面：提供个人信息的填写，修改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剪去对角的矩形 7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剪去对角的矩形 9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784225" y="504825"/>
            <a:ext cx="292862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sz="2400"/>
              <a:t>用例</a:t>
            </a:r>
            <a:r>
              <a:rPr sz="2400"/>
              <a:t>图</a:t>
            </a:r>
            <a:endParaRPr sz="2400"/>
          </a:p>
        </p:txBody>
      </p:sp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7035" y="920750"/>
            <a:ext cx="6297930" cy="593598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3105" y="128397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（一）访客</a:t>
            </a:r>
            <a:r>
              <a:rPr lang="zh-CN" altLang="en-US" b="1"/>
              <a:t>功能</a:t>
            </a:r>
            <a:endParaRPr lang="zh-CN" altLang="en-US" b="1"/>
          </a:p>
        </p:txBody>
      </p:sp>
      <p:sp>
        <p:nvSpPr>
          <p:cNvPr id="8" name="剪去对角的矩形 7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剪去对角的矩形 9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713105" y="372745"/>
            <a:ext cx="292862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sz="2400"/>
              <a:t>活动</a:t>
            </a:r>
            <a:r>
              <a:rPr sz="2400"/>
              <a:t>图</a:t>
            </a:r>
            <a:endParaRPr sz="2400"/>
          </a:p>
        </p:txBody>
      </p:sp>
      <p:pic>
        <p:nvPicPr>
          <p:cNvPr id="3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85" y="1764030"/>
            <a:ext cx="8187055" cy="4879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3105" y="128397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（二）博主</a:t>
            </a:r>
            <a:r>
              <a:rPr lang="zh-CN" altLang="en-US" b="1"/>
              <a:t>功能</a:t>
            </a:r>
            <a:endParaRPr lang="zh-CN" altLang="en-US" b="1"/>
          </a:p>
        </p:txBody>
      </p:sp>
      <p:sp>
        <p:nvSpPr>
          <p:cNvPr id="8" name="剪去对角的矩形 7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剪去对角的矩形 9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713105" y="372745"/>
            <a:ext cx="292862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sz="2400"/>
              <a:t>活动</a:t>
            </a:r>
            <a:r>
              <a:rPr sz="2400"/>
              <a:t>图</a:t>
            </a:r>
            <a:endParaRPr sz="2400"/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652270"/>
            <a:ext cx="8047355" cy="49396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剪去对角的矩形 7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剪去对角的矩形 9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713105" y="372745"/>
            <a:ext cx="292862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sz="2400"/>
              <a:t>类图</a:t>
            </a:r>
            <a:endParaRPr sz="2400"/>
          </a:p>
        </p:txBody>
      </p:sp>
      <p:pic>
        <p:nvPicPr>
          <p:cNvPr id="3" name="图片 2" descr="无标题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40" y="1495425"/>
            <a:ext cx="10239375" cy="48393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Freeform 53"/>
          <p:cNvSpPr/>
          <p:nvPr>
            <p:custDataLst>
              <p:tags r:id="rId1"/>
            </p:custDataLst>
          </p:nvPr>
        </p:nvSpPr>
        <p:spPr bwMode="auto">
          <a:xfrm>
            <a:off x="8759439" y="-130"/>
            <a:ext cx="3432561" cy="6861305"/>
          </a:xfrm>
          <a:custGeom>
            <a:avLst/>
            <a:gdLst>
              <a:gd name="T0" fmla="*/ 1798 w 1798"/>
              <a:gd name="T1" fmla="*/ 0 h 3594"/>
              <a:gd name="T2" fmla="*/ 0 w 1798"/>
              <a:gd name="T3" fmla="*/ 1797 h 3594"/>
              <a:gd name="T4" fmla="*/ 1798 w 1798"/>
              <a:gd name="T5" fmla="*/ 3594 h 3594"/>
              <a:gd name="T6" fmla="*/ 1798 w 1798"/>
              <a:gd name="T7" fmla="*/ 2866 h 3594"/>
              <a:gd name="T8" fmla="*/ 729 w 1798"/>
              <a:gd name="T9" fmla="*/ 1797 h 3594"/>
              <a:gd name="T10" fmla="*/ 1798 w 1798"/>
              <a:gd name="T11" fmla="*/ 728 h 3594"/>
              <a:gd name="T12" fmla="*/ 1798 w 1798"/>
              <a:gd name="T13" fmla="*/ 0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98" h="3594">
                <a:moveTo>
                  <a:pt x="1798" y="0"/>
                </a:moveTo>
                <a:lnTo>
                  <a:pt x="0" y="1797"/>
                </a:lnTo>
                <a:lnTo>
                  <a:pt x="1798" y="3594"/>
                </a:lnTo>
                <a:lnTo>
                  <a:pt x="1798" y="2866"/>
                </a:lnTo>
                <a:lnTo>
                  <a:pt x="729" y="1797"/>
                </a:lnTo>
                <a:lnTo>
                  <a:pt x="1798" y="728"/>
                </a:lnTo>
                <a:lnTo>
                  <a:pt x="1798" y="0"/>
                </a:lnTo>
                <a:close/>
              </a:path>
            </a:pathLst>
          </a:custGeom>
          <a:solidFill>
            <a:sysClr val="window" lastClr="FFFFFF">
              <a:lumMod val="95000"/>
              <a:alpha val="43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5520" y="83375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超文本链接图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剪去对角的矩形 8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剪去对角的矩形 16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713105" y="273050"/>
            <a:ext cx="29108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pic>
        <p:nvPicPr>
          <p:cNvPr id="3" name="图片 2" descr="无标题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65" y="1552575"/>
            <a:ext cx="10058400" cy="4686300"/>
          </a:xfrm>
          <a:prstGeom prst="rect">
            <a:avLst/>
          </a:prstGeom>
        </p:spPr>
      </p:pic>
      <p:pic>
        <p:nvPicPr>
          <p:cNvPr id="5" name="图片 4" descr="无标题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65" y="1679575"/>
            <a:ext cx="10058400" cy="4686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Freeform 53"/>
          <p:cNvSpPr/>
          <p:nvPr>
            <p:custDataLst>
              <p:tags r:id="rId1"/>
            </p:custDataLst>
          </p:nvPr>
        </p:nvSpPr>
        <p:spPr bwMode="auto">
          <a:xfrm>
            <a:off x="8759439" y="-130"/>
            <a:ext cx="3432561" cy="6861305"/>
          </a:xfrm>
          <a:custGeom>
            <a:avLst/>
            <a:gdLst>
              <a:gd name="T0" fmla="*/ 1798 w 1798"/>
              <a:gd name="T1" fmla="*/ 0 h 3594"/>
              <a:gd name="T2" fmla="*/ 0 w 1798"/>
              <a:gd name="T3" fmla="*/ 1797 h 3594"/>
              <a:gd name="T4" fmla="*/ 1798 w 1798"/>
              <a:gd name="T5" fmla="*/ 3594 h 3594"/>
              <a:gd name="T6" fmla="*/ 1798 w 1798"/>
              <a:gd name="T7" fmla="*/ 2866 h 3594"/>
              <a:gd name="T8" fmla="*/ 729 w 1798"/>
              <a:gd name="T9" fmla="*/ 1797 h 3594"/>
              <a:gd name="T10" fmla="*/ 1798 w 1798"/>
              <a:gd name="T11" fmla="*/ 728 h 3594"/>
              <a:gd name="T12" fmla="*/ 1798 w 1798"/>
              <a:gd name="T13" fmla="*/ 0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98" h="3594">
                <a:moveTo>
                  <a:pt x="1798" y="0"/>
                </a:moveTo>
                <a:lnTo>
                  <a:pt x="0" y="1797"/>
                </a:lnTo>
                <a:lnTo>
                  <a:pt x="1798" y="3594"/>
                </a:lnTo>
                <a:lnTo>
                  <a:pt x="1798" y="2866"/>
                </a:lnTo>
                <a:lnTo>
                  <a:pt x="729" y="1797"/>
                </a:lnTo>
                <a:lnTo>
                  <a:pt x="1798" y="728"/>
                </a:lnTo>
                <a:lnTo>
                  <a:pt x="1798" y="0"/>
                </a:lnTo>
                <a:close/>
              </a:path>
            </a:pathLst>
          </a:custGeom>
          <a:solidFill>
            <a:sysClr val="window" lastClr="FFFFFF">
              <a:lumMod val="95000"/>
              <a:alpha val="43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5520" y="8337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适应性图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剪去对角的矩形 8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剪去对角的矩形 16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713105" y="273050"/>
            <a:ext cx="29108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pic>
        <p:nvPicPr>
          <p:cNvPr id="4" name="图片 3" descr="无标题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85" y="1522095"/>
            <a:ext cx="10058400" cy="4686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20809" y="196665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12570" y="1332865"/>
            <a:ext cx="100901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  <a:endParaRPr lang="zh-CN" altLang="en-US" sz="2400"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1371600" y="1966595"/>
            <a:ext cx="1149985" cy="63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681606" y="2295221"/>
            <a:ext cx="273519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spc="120">
                <a:sym typeface="+mn-ea"/>
              </a:rPr>
              <a:t>项目建议书</a:t>
            </a:r>
            <a:endParaRPr lang="zh-CN" altLang="en-US" sz="2800" spc="12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3719077" y="2295516"/>
            <a:ext cx="97316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4692401" y="3002268"/>
            <a:ext cx="273519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spc="120">
                <a:sym typeface="+mn-ea"/>
              </a:rPr>
              <a:t>需求分析</a:t>
            </a:r>
            <a:endParaRPr lang="zh-CN" altLang="en-US" sz="2800" spc="12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3719077" y="3002329"/>
            <a:ext cx="97316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4692401" y="3753460"/>
            <a:ext cx="273519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spc="120">
                <a:sym typeface="+mn-ea"/>
              </a:rPr>
              <a:t>网站模型</a:t>
            </a:r>
            <a:endParaRPr lang="zh-CN" altLang="en-US" sz="2800" spc="12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3719077" y="3753791"/>
            <a:ext cx="97316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3719077" y="4531506"/>
            <a:ext cx="97316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92650" y="459549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应用</a:t>
            </a:r>
            <a:r>
              <a:rPr lang="zh-CN" altLang="en-US" sz="2800"/>
              <a:t>架构</a:t>
            </a:r>
            <a:endParaRPr lang="zh-CN" altLang="en-US" sz="2800"/>
          </a:p>
        </p:txBody>
      </p: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8390006" y="1644346"/>
            <a:ext cx="273519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spc="120">
                <a:sym typeface="+mn-ea"/>
              </a:rPr>
              <a:t>应用设计</a:t>
            </a:r>
            <a:endParaRPr lang="zh-CN" altLang="en-US" sz="2800" spc="120"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7416682" y="1644641"/>
            <a:ext cx="97316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8390006" y="2444103"/>
            <a:ext cx="273519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spc="120">
                <a:sym typeface="+mn-ea"/>
              </a:rPr>
              <a:t>应用部署</a:t>
            </a:r>
            <a:endParaRPr lang="zh-CN" altLang="en-US" sz="2800" spc="12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7427477" y="2444164"/>
            <a:ext cx="97316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8390006" y="3398495"/>
            <a:ext cx="273519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spc="120">
                <a:sym typeface="+mn-ea"/>
              </a:rPr>
              <a:t>应用测试</a:t>
            </a:r>
            <a:endParaRPr lang="zh-CN" altLang="en-US" sz="2800" spc="120"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7416682" y="3398826"/>
            <a:ext cx="97316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08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7"/>
            </p:custDataLst>
          </p:nvPr>
        </p:nvSpPr>
        <p:spPr>
          <a:xfrm>
            <a:off x="7427477" y="4278141"/>
            <a:ext cx="97316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09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90255" y="44069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应用运维</a:t>
            </a:r>
            <a:endParaRPr lang="zh-CN" altLang="en-US" sz="2800"/>
          </a:p>
        </p:txBody>
      </p:sp>
      <p:sp>
        <p:nvSpPr>
          <p:cNvPr id="21" name="文本框 20"/>
          <p:cNvSpPr txBox="1"/>
          <p:nvPr>
            <p:custDataLst>
              <p:tags r:id="rId18"/>
            </p:custDataLst>
          </p:nvPr>
        </p:nvSpPr>
        <p:spPr>
          <a:xfrm>
            <a:off x="3719077" y="1558281"/>
            <a:ext cx="97316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19"/>
            </p:custDataLst>
          </p:nvPr>
        </p:nvSpPr>
        <p:spPr>
          <a:xfrm>
            <a:off x="4692401" y="1557986"/>
            <a:ext cx="273519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spc="120">
                <a:sym typeface="+mn-ea"/>
              </a:rPr>
              <a:t>团队组建</a:t>
            </a:r>
            <a:endParaRPr lang="zh-CN" altLang="en-US" sz="2800" spc="120">
              <a:sym typeface="+mn-ea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剪去对角的矩形 2"/>
          <p:cNvSpPr/>
          <p:nvPr/>
        </p:nvSpPr>
        <p:spPr>
          <a:xfrm>
            <a:off x="3486785" y="3133090"/>
            <a:ext cx="5858510" cy="49212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000500" y="2580005"/>
            <a:ext cx="5478145" cy="84328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5400"/>
              <a:t>应用</a:t>
            </a:r>
            <a:r>
              <a:rPr lang="zh-CN" altLang="en-US" sz="5400"/>
              <a:t>架构</a:t>
            </a:r>
            <a:endParaRPr lang="zh-CN" altLang="en-US" sz="5400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36905" y="273050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935355" y="1820545"/>
            <a:ext cx="75571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整体为</a:t>
            </a:r>
            <a:r>
              <a:rPr lang="en-US" altLang="zh-CN" sz="2800"/>
              <a:t>B/S</a:t>
            </a:r>
            <a:r>
              <a:rPr lang="zh-CN" altLang="en-US" sz="2800"/>
              <a:t>架构，采用</a:t>
            </a:r>
            <a:r>
              <a:rPr lang="en-US" altLang="zh-CN" sz="2800"/>
              <a:t>SpringBoot</a:t>
            </a:r>
            <a:endParaRPr lang="en-US" altLang="zh-CN" sz="2800"/>
          </a:p>
          <a:p>
            <a:r>
              <a:rPr lang="zh-CN" altLang="en-US" sz="2800"/>
              <a:t>配合</a:t>
            </a:r>
            <a:r>
              <a:rPr lang="en-US" altLang="zh-CN" sz="2800"/>
              <a:t>Maven</a:t>
            </a:r>
            <a:r>
              <a:rPr lang="zh-CN" altLang="en-US" sz="2800"/>
              <a:t>进行项目管理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程序语言为</a:t>
            </a:r>
            <a:r>
              <a:rPr lang="en-US" altLang="zh-CN" sz="2800"/>
              <a:t>Java</a:t>
            </a:r>
            <a:endParaRPr lang="en-US" altLang="zh-CN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695" y="1338580"/>
            <a:ext cx="4198620" cy="50520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414655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87755" y="1201420"/>
            <a:ext cx="442341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前端设计：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  </a:t>
            </a:r>
            <a:r>
              <a:rPr lang="en-US" altLang="zh-CN" sz="2800">
                <a:sym typeface="+mn-ea"/>
              </a:rPr>
              <a:t>• Html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• CSS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• JavaScript (</a:t>
            </a:r>
            <a:r>
              <a:rPr lang="zh-CN" altLang="en-US" sz="2800">
                <a:sym typeface="+mn-ea"/>
              </a:rPr>
              <a:t>以及一些常用的库，如</a:t>
            </a:r>
            <a:r>
              <a:rPr lang="en-US" altLang="zh-CN" sz="2800">
                <a:sym typeface="+mn-ea"/>
              </a:rPr>
              <a:t>JQuery)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</a:t>
            </a:r>
            <a:r>
              <a:rPr lang="en-US" altLang="zh-CN" sz="2800">
                <a:sym typeface="+mn-ea"/>
              </a:rPr>
              <a:t>• layui:</a:t>
            </a:r>
            <a:r>
              <a:rPr lang="zh-CN" altLang="en-US" sz="2800">
                <a:sym typeface="+mn-ea"/>
              </a:rPr>
              <a:t>简单好用的前端框架，提供大量的动画效果和图案素材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465455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87755" y="1201420"/>
            <a:ext cx="467677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后</a:t>
            </a:r>
            <a:r>
              <a:rPr lang="zh-CN" altLang="en-US" sz="2800"/>
              <a:t>端设计：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  </a:t>
            </a:r>
            <a:r>
              <a:rPr lang="en-US" altLang="zh-CN" sz="2800">
                <a:sym typeface="+mn-ea"/>
              </a:rPr>
              <a:t>• </a:t>
            </a:r>
            <a:r>
              <a:rPr lang="zh-CN" altLang="en-US" sz="2800">
                <a:sym typeface="+mn-ea"/>
              </a:rPr>
              <a:t>使用内嵌</a:t>
            </a:r>
            <a:r>
              <a:rPr lang="en-US" altLang="zh-CN" sz="2800">
                <a:sym typeface="+mn-ea"/>
              </a:rPr>
              <a:t>Tomcat</a:t>
            </a:r>
            <a:r>
              <a:rPr lang="zh-CN" altLang="en-US" sz="2800">
                <a:sym typeface="+mn-ea"/>
              </a:rPr>
              <a:t>作为</a:t>
            </a:r>
            <a:r>
              <a:rPr lang="zh-CN" altLang="en-US" sz="2800">
                <a:sym typeface="+mn-ea"/>
              </a:rPr>
              <a:t>服务器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• </a:t>
            </a:r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Maven</a:t>
            </a:r>
            <a:r>
              <a:rPr lang="zh-CN" altLang="en-US" sz="2800">
                <a:sym typeface="+mn-ea"/>
              </a:rPr>
              <a:t>进行依赖包的管理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• </a:t>
            </a:r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Mysql</a:t>
            </a:r>
            <a:r>
              <a:rPr lang="zh-CN" altLang="en-US" sz="2800">
                <a:sym typeface="+mn-ea"/>
              </a:rPr>
              <a:t>数据库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090" y="1714500"/>
            <a:ext cx="5403215" cy="44811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剪去对角的矩形 2"/>
          <p:cNvSpPr/>
          <p:nvPr/>
        </p:nvSpPr>
        <p:spPr>
          <a:xfrm>
            <a:off x="3486785" y="3133090"/>
            <a:ext cx="5858510" cy="49212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000500" y="2580005"/>
            <a:ext cx="5478145" cy="84328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5400"/>
              <a:t>应用设计</a:t>
            </a:r>
            <a:endParaRPr lang="zh-CN" altLang="en-US" sz="5400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36905" y="273050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11835" y="920750"/>
            <a:ext cx="75571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主页面</a:t>
            </a:r>
            <a:r>
              <a:rPr lang="en-US" altLang="zh-CN" sz="2800"/>
              <a:t>T</a:t>
            </a:r>
            <a:r>
              <a:rPr lang="zh-CN" altLang="en-US" sz="2800"/>
              <a:t>字型布局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  <p:pic>
        <p:nvPicPr>
          <p:cNvPr id="5" name="图片 4" descr="49]$$K)D2T{}G80RX%Z@B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60" y="1647825"/>
            <a:ext cx="9672955" cy="48888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414655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44550" y="1062355"/>
            <a:ext cx="4423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后台为左边框布局</a:t>
            </a:r>
            <a:r>
              <a:rPr lang="en-US" altLang="zh-CN" sz="2800">
                <a:sym typeface="+mn-ea"/>
              </a:rPr>
              <a:t>  </a:t>
            </a:r>
            <a:endParaRPr lang="zh-CN" altLang="en-US" sz="2800"/>
          </a:p>
        </p:txBody>
      </p:sp>
      <p:pic>
        <p:nvPicPr>
          <p:cNvPr id="2" name="图片 1" descr="%GOZN4C%ZVV5UZ[(_}{PY]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90" y="1816735"/>
            <a:ext cx="9409430" cy="4704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剪去对角的矩形 2"/>
          <p:cNvSpPr/>
          <p:nvPr/>
        </p:nvSpPr>
        <p:spPr>
          <a:xfrm>
            <a:off x="3486785" y="3133090"/>
            <a:ext cx="5858510" cy="49212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000500" y="2580005"/>
            <a:ext cx="5478145" cy="84328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5400"/>
              <a:t>应用部署</a:t>
            </a:r>
            <a:endParaRPr lang="zh-CN" altLang="en-US" sz="5400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36905" y="273050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11835" y="920750"/>
            <a:ext cx="75571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功能</a:t>
            </a:r>
            <a:r>
              <a:rPr lang="en-US" altLang="zh-CN" sz="2800"/>
              <a:t>1 </a:t>
            </a:r>
            <a:r>
              <a:rPr lang="zh-CN" altLang="en-US" sz="2800"/>
              <a:t>登录</a:t>
            </a:r>
            <a:r>
              <a:rPr lang="en-US" altLang="zh-CN" sz="2800"/>
              <a:t>/</a:t>
            </a:r>
            <a:r>
              <a:rPr lang="zh-CN" altLang="en-US" sz="2800"/>
              <a:t>注册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  <p:pic>
        <p:nvPicPr>
          <p:cNvPr id="2" name="图片 1" descr="UYXDVLKX0CQ)_A4`@TGJLK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35" y="1743075"/>
            <a:ext cx="5507355" cy="45929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340" y="1639570"/>
            <a:ext cx="4879975" cy="47999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414655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44550" y="1062355"/>
            <a:ext cx="4423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功能</a:t>
            </a:r>
            <a:r>
              <a:rPr lang="en-US" altLang="zh-CN" sz="2800">
                <a:sym typeface="+mn-ea"/>
              </a:rPr>
              <a:t>2 </a:t>
            </a:r>
            <a:r>
              <a:rPr lang="zh-CN" altLang="en-US" sz="2800">
                <a:sym typeface="+mn-ea"/>
              </a:rPr>
              <a:t>留言</a:t>
            </a:r>
            <a:r>
              <a:rPr lang="en-US" altLang="zh-CN" sz="2800">
                <a:sym typeface="+mn-ea"/>
              </a:rPr>
              <a:t> 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95" y="1766570"/>
            <a:ext cx="8973820" cy="47618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剪去对角的矩形 2"/>
          <p:cNvSpPr/>
          <p:nvPr/>
        </p:nvSpPr>
        <p:spPr>
          <a:xfrm>
            <a:off x="3486785" y="3133090"/>
            <a:ext cx="5858510" cy="49212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000500" y="2580005"/>
            <a:ext cx="5478145" cy="84328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5400"/>
              <a:t>团队组建</a:t>
            </a:r>
            <a:endParaRPr lang="zh-CN" altLang="en-US" sz="5400"/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414655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41985" y="920750"/>
            <a:ext cx="4423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功能</a:t>
            </a:r>
            <a:r>
              <a:rPr lang="en-US" altLang="zh-CN" sz="2800">
                <a:sym typeface="+mn-ea"/>
              </a:rPr>
              <a:t>3 </a:t>
            </a:r>
            <a:r>
              <a:rPr lang="zh-CN" altLang="en-US" sz="2800">
                <a:sym typeface="+mn-ea"/>
              </a:rPr>
              <a:t>文章发布</a:t>
            </a:r>
            <a:r>
              <a:rPr lang="en-US" altLang="zh-CN" sz="2800">
                <a:sym typeface="+mn-ea"/>
              </a:rPr>
              <a:t> 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10" y="1590040"/>
            <a:ext cx="8882380" cy="4663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414655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44550" y="1062355"/>
            <a:ext cx="4423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功能</a:t>
            </a:r>
            <a:r>
              <a:rPr lang="en-US" altLang="zh-CN" sz="2800">
                <a:sym typeface="+mn-ea"/>
              </a:rPr>
              <a:t>4 </a:t>
            </a:r>
            <a:r>
              <a:rPr lang="zh-CN" altLang="en-US" sz="2800">
                <a:sym typeface="+mn-ea"/>
              </a:rPr>
              <a:t>内容管理</a:t>
            </a:r>
            <a:r>
              <a:rPr lang="en-US" altLang="zh-CN" sz="2800">
                <a:sym typeface="+mn-ea"/>
              </a:rPr>
              <a:t> 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" y="1907540"/>
            <a:ext cx="10356215" cy="44640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414655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44550" y="1062355"/>
            <a:ext cx="4423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功能</a:t>
            </a:r>
            <a:r>
              <a:rPr lang="en-US" altLang="zh-CN" sz="2800">
                <a:sym typeface="+mn-ea"/>
              </a:rPr>
              <a:t>5  </a:t>
            </a:r>
            <a:r>
              <a:rPr lang="zh-CN" altLang="en-US" sz="2800">
                <a:sym typeface="+mn-ea"/>
              </a:rPr>
              <a:t>偏好设置</a:t>
            </a:r>
            <a:r>
              <a:rPr lang="en-US" altLang="zh-CN" sz="2800">
                <a:sym typeface="+mn-ea"/>
              </a:rPr>
              <a:t> 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40" y="1584325"/>
            <a:ext cx="8275320" cy="50615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剪去对角的矩形 2"/>
          <p:cNvSpPr/>
          <p:nvPr/>
        </p:nvSpPr>
        <p:spPr>
          <a:xfrm>
            <a:off x="3486785" y="3133090"/>
            <a:ext cx="5858510" cy="49212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000500" y="2580005"/>
            <a:ext cx="5478145" cy="84328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5400"/>
              <a:t>应用测试</a:t>
            </a:r>
            <a:endParaRPr lang="zh-CN" altLang="en-US" sz="5400"/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36905" y="273050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11835" y="920750"/>
            <a:ext cx="755713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单元测试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    使用</a:t>
            </a:r>
            <a:r>
              <a:rPr lang="en-US" altLang="zh-CN" sz="2800"/>
              <a:t>Junit</a:t>
            </a:r>
            <a:r>
              <a:rPr lang="zh-CN" altLang="en-US" sz="2800"/>
              <a:t>进行各个单元测试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  <p:pic>
        <p:nvPicPr>
          <p:cNvPr id="5" name="图片 4" descr="1Y2DUS_CS2@ME]R5}98XA}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0" y="2270125"/>
            <a:ext cx="6534150" cy="1562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6415" y="2956560"/>
            <a:ext cx="2350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引入</a:t>
            </a:r>
            <a:r>
              <a:rPr lang="en-US" altLang="zh-CN" sz="2400"/>
              <a:t>Junit</a:t>
            </a:r>
            <a:r>
              <a:rPr lang="zh-CN" altLang="en-US" sz="2400"/>
              <a:t>相关包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1796415" y="487997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编写测试类</a:t>
            </a:r>
            <a:endParaRPr lang="zh-CN" altLang="en-US" sz="2400"/>
          </a:p>
        </p:txBody>
      </p:sp>
      <p:pic>
        <p:nvPicPr>
          <p:cNvPr id="9" name="图片 8" descr="OW}2KI~2B}1L80F2WET49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960" y="4028440"/>
            <a:ext cx="4502150" cy="26841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414655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41705" y="998220"/>
            <a:ext cx="4423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功能测试</a:t>
            </a:r>
            <a:r>
              <a:rPr lang="en-US" altLang="zh-CN" sz="2800">
                <a:sym typeface="+mn-ea"/>
              </a:rPr>
              <a:t> 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438910" y="1894840"/>
            <a:ext cx="5721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对网站各项功能进行测试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实例：使用已存在的用户名进行注册</a:t>
            </a:r>
            <a:endParaRPr lang="zh-CN" altLang="en-US"/>
          </a:p>
          <a:p>
            <a:r>
              <a:rPr lang="zh-CN" altLang="en-US"/>
              <a:t>网站返回错误，功能正常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770" y="1740535"/>
            <a:ext cx="4434840" cy="47015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414655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13105" y="1567815"/>
            <a:ext cx="90208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性能测试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我们使用了</a:t>
            </a:r>
            <a:r>
              <a:rPr lang="en-US" altLang="zh-CN" sz="2800">
                <a:sym typeface="+mn-ea"/>
              </a:rPr>
              <a:t>chrome</a:t>
            </a:r>
            <a:r>
              <a:rPr lang="zh-CN" altLang="en-US" sz="2800">
                <a:sym typeface="+mn-ea"/>
              </a:rPr>
              <a:t>自带的</a:t>
            </a:r>
            <a:r>
              <a:rPr lang="en-US" altLang="zh-CN" sz="2800">
                <a:sym typeface="+mn-ea"/>
              </a:rPr>
              <a:t>Devtools</a:t>
            </a:r>
            <a:r>
              <a:rPr lang="zh-CN" altLang="en-US" sz="2800">
                <a:sym typeface="+mn-ea"/>
              </a:rPr>
              <a:t>进行速度测试</a:t>
            </a:r>
            <a:r>
              <a:rPr lang="zh-CN" altLang="en-US" sz="2800">
                <a:sym typeface="+mn-ea"/>
              </a:rPr>
              <a:t> 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  </a:t>
            </a:r>
            <a:r>
              <a:rPr lang="en-US" altLang="zh-CN" sz="2800">
                <a:sym typeface="+mn-ea"/>
              </a:rPr>
              <a:t> 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414655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44550" y="1062355"/>
            <a:ext cx="4423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 </a:t>
            </a:r>
            <a:endParaRPr lang="zh-CN" altLang="en-US" sz="2800"/>
          </a:p>
        </p:txBody>
      </p:sp>
      <p:pic>
        <p:nvPicPr>
          <p:cNvPr id="5" name="图片 4" descr="50M506Y7{HL0(ULEDU9I9%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345" y="1177925"/>
            <a:ext cx="5042535" cy="2679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370" y="1498600"/>
            <a:ext cx="4049395" cy="2359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45590" y="4765040"/>
            <a:ext cx="8752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根据分析结果，可看出除去等待的空白时间，大部分时间用在了</a:t>
            </a:r>
            <a:r>
              <a:rPr lang="en-US" altLang="zh-CN"/>
              <a:t>JavaScript</a:t>
            </a:r>
            <a:r>
              <a:rPr lang="zh-CN" altLang="en-US"/>
              <a:t>运行和样式渲染上，资源响应的平均时间在</a:t>
            </a:r>
            <a:r>
              <a:rPr lang="en-US" altLang="zh-CN"/>
              <a:t>100ms</a:t>
            </a:r>
            <a:r>
              <a:rPr lang="zh-CN" altLang="en-US"/>
              <a:t>左右，性能还算不错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82040" y="78105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数据</a:t>
            </a:r>
            <a:r>
              <a:rPr lang="zh-CN" altLang="en-US" sz="2800"/>
              <a:t>安全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741805" y="1574800"/>
            <a:ext cx="95465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如何防止SQL注入攻击？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不要使用动态SQL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避免将用户提供的输入直接放入SQL语句中；最好使用准备好的语句和参数化查询，这样更安全。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不要将敏感数据保留在纯文本中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加密存储在数据库中的私有/机密数据；这样可以提供了另一级保护，以防攻击者成功地排出敏感数据。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29945" y="1583055"/>
            <a:ext cx="108057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限制数据库权限和特权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将数据库用户的功能设置为最低要求；这将限制攻击者在设法获取访问权限时可以执行的操作。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避免直接向用户显示数据库错误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攻击者可以使用这些错误消息来获取有关数据库的信息。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对访问数据库的Web应用程序使用Web应用程序防火墙（WAF）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这为面向Web的应用程序提供了保护，它可以帮助识别SQL注入尝试；根据设置，它还可以帮助防止SQL注入尝试到达应用程序（以及数据库）。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273050"/>
            <a:ext cx="313563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团队组建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3130" y="1564005"/>
            <a:ext cx="676465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400"/>
              <a:t> </a:t>
            </a:r>
            <a:r>
              <a:rPr lang="zh-CN" altLang="en-US" sz="2400"/>
              <a:t>团队共</a:t>
            </a:r>
            <a:r>
              <a:rPr lang="en-US" altLang="zh-CN" sz="2400"/>
              <a:t>8</a:t>
            </a:r>
            <a:r>
              <a:rPr lang="zh-CN" altLang="en-US" sz="2400"/>
              <a:t>人，合理分工，各司其职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   王凯正：功能设计</a:t>
            </a:r>
            <a:r>
              <a:rPr lang="zh-CN" altLang="en-US" sz="2400"/>
              <a:t>，架构搭建</a:t>
            </a:r>
            <a:endParaRPr lang="zh-CN" altLang="en-US" sz="2400"/>
          </a:p>
          <a:p>
            <a:r>
              <a:rPr lang="zh-CN" altLang="en-US" sz="2400"/>
              <a:t>   陈晓武：前端设计与实现</a:t>
            </a:r>
            <a:endParaRPr lang="zh-CN" altLang="en-US" sz="2400"/>
          </a:p>
          <a:p>
            <a:r>
              <a:rPr lang="zh-CN" altLang="en-US" sz="2400"/>
              <a:t>   贺同庆：数据库搭建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  张珈豪：注册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登录功能</a:t>
            </a:r>
            <a:endParaRPr lang="zh-CN" altLang="en-US" sz="2400"/>
          </a:p>
          <a:p>
            <a:r>
              <a:rPr lang="zh-CN" altLang="en-US" sz="2400"/>
              <a:t>   于雷 ：  内容发布功能</a:t>
            </a:r>
            <a:endParaRPr lang="zh-CN" altLang="en-US" sz="2400"/>
          </a:p>
          <a:p>
            <a:r>
              <a:rPr lang="zh-CN" altLang="en-US" sz="2400"/>
              <a:t>   樊徐铭：后台 动态修改功能</a:t>
            </a:r>
            <a:endParaRPr lang="zh-CN" altLang="en-US" sz="2400"/>
          </a:p>
          <a:p>
            <a:r>
              <a:rPr lang="zh-CN" altLang="en-US" sz="2400"/>
              <a:t>   裴有金：后台 统计功能</a:t>
            </a:r>
            <a:endParaRPr lang="zh-CN" altLang="en-US" sz="2400"/>
          </a:p>
          <a:p>
            <a:r>
              <a:rPr lang="zh-CN" altLang="en-US" sz="2400"/>
              <a:t>   任佳辉：服务器会话功能</a:t>
            </a:r>
            <a:endParaRPr lang="zh-CN" altLang="en-US" sz="2400"/>
          </a:p>
          <a:p>
            <a:r>
              <a:rPr lang="zh-CN" altLang="en-US" sz="2400"/>
              <a:t>   </a:t>
            </a:r>
            <a:endParaRPr lang="zh-CN" altLang="en-US" sz="2400"/>
          </a:p>
          <a:p>
            <a:r>
              <a:rPr lang="zh-CN" altLang="en-US" sz="2400"/>
              <a:t>   </a:t>
            </a:r>
            <a:endParaRPr lang="zh-CN" altLang="en-US" sz="2400"/>
          </a:p>
          <a:p>
            <a:r>
              <a:rPr lang="zh-CN" altLang="en-US"/>
              <a:t>        </a:t>
            </a:r>
            <a:r>
              <a:rPr lang="zh-CN" altLang="en-US" b="1"/>
              <a:t>          </a:t>
            </a:r>
            <a:endParaRPr lang="en-US" altLang="zh-CN" b="1"/>
          </a:p>
        </p:txBody>
      </p:sp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剪去对角的矩形 2"/>
          <p:cNvSpPr/>
          <p:nvPr/>
        </p:nvSpPr>
        <p:spPr>
          <a:xfrm>
            <a:off x="3486785" y="3133090"/>
            <a:ext cx="5858510" cy="49212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000500" y="2580005"/>
            <a:ext cx="5478145" cy="84328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5400"/>
              <a:t>应用运维</a:t>
            </a:r>
            <a:endParaRPr lang="zh-CN" altLang="en-US" sz="5400"/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36905" y="273050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56615" y="998220"/>
            <a:ext cx="755713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+mn-ea"/>
                <a:cs typeface="+mn-ea"/>
              </a:rPr>
              <a:t>1.</a:t>
            </a:r>
            <a:r>
              <a:rPr lang="zh-CN" altLang="en-US" sz="2800">
                <a:latin typeface="+mn-ea"/>
                <a:cs typeface="+mn-ea"/>
              </a:rPr>
              <a:t>内容维护</a:t>
            </a:r>
            <a:endParaRPr lang="zh-CN" altLang="en-US" sz="2800">
              <a:latin typeface="+mn-ea"/>
              <a:cs typeface="+mn-ea"/>
            </a:endParaRPr>
          </a:p>
          <a:p>
            <a:endParaRPr lang="zh-CN" altLang="en-US" sz="2800"/>
          </a:p>
          <a:p>
            <a:r>
              <a:rPr lang="zh-CN" altLang="en-US" sz="2000"/>
              <a:t>适时更新内容，多发布文章，吸引更多读者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栏目更新：当有热点事件发生，可以对此开设一个专栏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页面更换：如在各种节日的时候对博客的整体风格进行改变，比如更换主题背景等，以符合节日特色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社区维护：对各个分区进行监管，对不合乎规定的发言进行删除，甚至对违规用户进行封禁处理。以保证网站的环境健康</a:t>
            </a:r>
            <a:endParaRPr lang="zh-CN" altLang="en-US" sz="20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414655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13105" y="1062355"/>
            <a:ext cx="9020810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2. SEO策略分析：搜索引擎优化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000">
                <a:sym typeface="+mn-ea"/>
              </a:rPr>
              <a:t>我们在&lt;title&gt;标签中加入各种关键字。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我们的&lt;meta&gt;标签中提供针对搜索引擎和更新频度的描述和关键词。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我们把各种重要的标题内容都放进了&lt;h1&gt;标签内。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我们所有的&lt;img&gt;标签都对alt属性进行了描述，所有的图片都具有该属性。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我们网站的代码简洁干净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我们大部分页面都可以用两次点击到达。</a:t>
            </a:r>
            <a:r>
              <a:rPr lang="zh-CN" altLang="en-US" sz="2400">
                <a:sym typeface="+mn-ea"/>
              </a:rPr>
              <a:t> 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</a:t>
            </a:r>
            <a:r>
              <a:rPr lang="en-US" altLang="zh-CN" sz="2400">
                <a:sym typeface="+mn-ea"/>
              </a:rPr>
              <a:t> 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剪去对角的矩形 2"/>
          <p:cNvSpPr/>
          <p:nvPr/>
        </p:nvSpPr>
        <p:spPr>
          <a:xfrm>
            <a:off x="3486785" y="3133090"/>
            <a:ext cx="5858510" cy="49212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56890" y="2029460"/>
            <a:ext cx="7094855" cy="1844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500" b="1"/>
              <a:t>THANKS</a:t>
            </a:r>
            <a:endParaRPr lang="en-US" altLang="zh-CN" sz="11500" b="1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剪去对角的矩形 2"/>
          <p:cNvSpPr/>
          <p:nvPr/>
        </p:nvSpPr>
        <p:spPr>
          <a:xfrm>
            <a:off x="3486785" y="3133090"/>
            <a:ext cx="5858510" cy="49212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000500" y="2580005"/>
            <a:ext cx="5478145" cy="84328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5400"/>
              <a:t>项目建议书</a:t>
            </a:r>
            <a:endParaRPr lang="zh-CN" altLang="en-US" sz="54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13105" y="273050"/>
            <a:ext cx="313563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一、项目建议书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2490" y="1263650"/>
            <a:ext cx="1605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（一）</a:t>
            </a:r>
            <a:r>
              <a:rPr lang="en-US" altLang="zh-CN" b="1"/>
              <a:t> </a:t>
            </a:r>
            <a:r>
              <a:rPr lang="zh-CN" altLang="en-US" b="1"/>
              <a:t>名称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        小</a:t>
            </a:r>
            <a:r>
              <a:rPr lang="zh-CN" altLang="en-US" b="1"/>
              <a:t>电博客</a:t>
            </a:r>
            <a:r>
              <a:rPr lang="zh-CN" altLang="en-US" b="1"/>
              <a:t>   </a:t>
            </a:r>
            <a:endParaRPr lang="en-US" altLang="zh-CN" b="1"/>
          </a:p>
        </p:txBody>
      </p:sp>
      <p:sp>
        <p:nvSpPr>
          <p:cNvPr id="8" name="文本框 7"/>
          <p:cNvSpPr txBox="1"/>
          <p:nvPr/>
        </p:nvSpPr>
        <p:spPr>
          <a:xfrm>
            <a:off x="872490" y="2599055"/>
            <a:ext cx="67646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（二）</a:t>
            </a:r>
            <a:r>
              <a:rPr lang="en-US" altLang="zh-CN" b="1"/>
              <a:t> </a:t>
            </a:r>
            <a:r>
              <a:rPr lang="zh-CN" altLang="en-US" b="1"/>
              <a:t>简介</a:t>
            </a:r>
            <a:endParaRPr lang="zh-CN" altLang="en-US" b="1"/>
          </a:p>
          <a:p>
            <a:r>
              <a:rPr lang="zh-CN" altLang="en-US" b="1"/>
              <a:t>   </a:t>
            </a:r>
            <a:endParaRPr lang="zh-CN" altLang="en-US" b="1"/>
          </a:p>
          <a:p>
            <a:r>
              <a:rPr lang="zh-CN" altLang="en-US" b="1"/>
              <a:t>        小电博客是专为客户定制化打造的个人博客应用，可以满足</a:t>
            </a:r>
            <a:endParaRPr lang="zh-CN" altLang="en-US" b="1"/>
          </a:p>
          <a:p>
            <a:r>
              <a:rPr lang="zh-CN" altLang="en-US" b="1"/>
              <a:t>用户的种种个性化需求，为用户提供一个高度客制化的博客网站</a:t>
            </a:r>
            <a:endParaRPr lang="zh-CN" altLang="en-US" b="1"/>
          </a:p>
          <a:p>
            <a:r>
              <a:rPr lang="zh-CN" altLang="en-US" b="1"/>
              <a:t>          </a:t>
            </a:r>
            <a:endParaRPr lang="en-US" altLang="zh-CN" b="1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剪去对角的矩形 2"/>
          <p:cNvSpPr/>
          <p:nvPr/>
        </p:nvSpPr>
        <p:spPr>
          <a:xfrm>
            <a:off x="3486785" y="3133090"/>
            <a:ext cx="5858510" cy="49212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000500" y="2580005"/>
            <a:ext cx="5478145" cy="84328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5400"/>
              <a:t>需求分析</a:t>
            </a:r>
            <a:endParaRPr lang="zh-CN" altLang="en-US" sz="54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对角的矩形 2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36905" y="273050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二、需求分析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09335" y="1816100"/>
            <a:ext cx="1029335" cy="4546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访客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70930" y="3289935"/>
            <a:ext cx="967740" cy="454660"/>
          </a:xfrm>
          <a:prstGeom prst="rect">
            <a:avLst/>
          </a:prstGeom>
          <a:solidFill>
            <a:srgbClr val="EDB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博主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96720" y="2550160"/>
            <a:ext cx="2719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两类用户身份</a:t>
            </a:r>
            <a:endParaRPr lang="zh-CN" altLang="en-US" sz="280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255770" y="2112645"/>
            <a:ext cx="1675765" cy="682625"/>
          </a:xfrm>
          <a:prstGeom prst="straightConnector1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269740" y="2812415"/>
            <a:ext cx="1602740" cy="699770"/>
          </a:xfrm>
          <a:prstGeom prst="straightConnector1">
            <a:avLst/>
          </a:prstGeom>
          <a:ln w="22225">
            <a:solidFill>
              <a:srgbClr val="CB7FB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剪去对角的矩形 11"/>
          <p:cNvSpPr/>
          <p:nvPr/>
        </p:nvSpPr>
        <p:spPr>
          <a:xfrm>
            <a:off x="991870" y="1329690"/>
            <a:ext cx="3501390" cy="36004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一般用户功能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03605" y="2397760"/>
            <a:ext cx="9386570" cy="2416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访客</a:t>
            </a:r>
            <a:r>
              <a:rPr lang="zh-CN" altLang="en-US"/>
              <a:t>能做这些事：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       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•  </a:t>
            </a:r>
            <a:r>
              <a:rPr lang="zh-CN" altLang="en-US"/>
              <a:t>浏览网站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•  </a:t>
            </a:r>
            <a:r>
              <a:rPr lang="zh-CN" altLang="en-US">
                <a:sym typeface="+mn-ea"/>
              </a:rPr>
              <a:t>添加评论</a:t>
            </a:r>
            <a:endParaRPr lang="zh-CN" altLang="en-US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•  </a:t>
            </a:r>
            <a:r>
              <a:rPr lang="zh-CN" altLang="en-US">
                <a:sym typeface="+mn-ea"/>
              </a:rPr>
              <a:t>在留言板留言</a:t>
            </a:r>
            <a:endParaRPr lang="zh-CN" altLang="en-US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•  </a:t>
            </a:r>
            <a:r>
              <a:rPr lang="zh-CN" altLang="en-US">
                <a:sym typeface="+mn-ea"/>
              </a:rPr>
              <a:t>修改个人信息</a:t>
            </a:r>
            <a:endParaRPr lang="zh-CN" altLang="en-US"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03605" y="1301115"/>
            <a:ext cx="417195" cy="4171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" name="剪去对角的矩形 15"/>
          <p:cNvSpPr/>
          <p:nvPr/>
        </p:nvSpPr>
        <p:spPr>
          <a:xfrm>
            <a:off x="3460115" y="88265"/>
            <a:ext cx="8731885" cy="8324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剪去对角的矩形 16"/>
          <p:cNvSpPr/>
          <p:nvPr/>
        </p:nvSpPr>
        <p:spPr>
          <a:xfrm>
            <a:off x="5968365" y="-34925"/>
            <a:ext cx="6223635" cy="9556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713105" y="273050"/>
            <a:ext cx="27470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二、需求分析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0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SPECIAL_SOURCE" val="bdnull"/>
</p:tagLst>
</file>

<file path=ppt/tags/tag10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LIDE_MODEL_TYPE" val="dynamicNum"/>
  <p:tag name="KSO_WM_SPECIAL_SOURCE" val="bdnull"/>
</p:tagLst>
</file>

<file path=ppt/tags/tag10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LIDE_MODEL_TYPE" val="dynamicNum"/>
  <p:tag name="KSO_WM_SPECIAL_SOURCE" val="bdnull"/>
</p:tagLst>
</file>

<file path=ppt/tags/tag10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LIDE_MODEL_TYPE" val="dynamicNum"/>
  <p:tag name="KSO_WM_SPECIAL_SOURCE" val="bdnull"/>
</p:tagLst>
</file>

<file path=ppt/tags/tag10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LIDE_MODEL_TYPE" val="dynamicNum"/>
  <p:tag name="KSO_WM_SPECIAL_SOURCE" val="bdnull"/>
</p:tagLst>
</file>

<file path=ppt/tags/tag11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LIDE_MODEL_TYPE" val="dynamicNum"/>
  <p:tag name="KSO_WM_SPECIAL_SOURCE" val="bdnull"/>
</p:tagLst>
</file>

<file path=ppt/tags/tag11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LIDE_MODEL_TYPE" val="dynamicNum"/>
  <p:tag name="KSO_WM_SPECIAL_SOURCE" val="bdnull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767_1*i*1"/>
  <p:tag name="KSO_WM_TEMPLATE_CATEGORY" val="diagram"/>
  <p:tag name="KSO_WM_TEMPLATE_INDEX" val="20200767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BEAUTIFY_FLAG" val="#wm#"/>
  <p:tag name="KSO_WM_TEMPLATE_CATEGORY" val="diagram"/>
  <p:tag name="KSO_WM_TEMPLATE_INDEX" val="20200767"/>
  <p:tag name="KSO_WM_SLIDE_ID" val="diagram20200767_1"/>
  <p:tag name="KSO_WM_TEMPLATE_SUBCATEGORY" val="0"/>
  <p:tag name="KSO_WM_SLIDE_TYPE" val="text"/>
  <p:tag name="KSO_WM_SLIDE_SUBTYPE" val="picTxt"/>
  <p:tag name="KSO_WM_SLIDE_ITEM_CNT" val="0"/>
  <p:tag name="KSO_WM_SLIDE_INDEX" val="1"/>
  <p:tag name="KSO_WM_SLIDE_SIZE" val="906*540"/>
  <p:tag name="KSO_WM_SLIDE_POSITION" val="53*0"/>
  <p:tag name="KSO_WM_TAG_VERSION" val="1.0"/>
  <p:tag name="KSO_WM_SLIDE_LAYOUT" val="a_d_f"/>
  <p:tag name="KSO_WM_SLIDE_LAYOUT_CNT" val="1_1_1"/>
  <p:tag name="KSO_WM_SPECIAL_SOURCE" val="bdnull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767_1*i*1"/>
  <p:tag name="KSO_WM_TEMPLATE_CATEGORY" val="diagram"/>
  <p:tag name="KSO_WM_TEMPLATE_INDEX" val="20200767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767"/>
  <p:tag name="KSO_WM_SLIDE_ID" val="diagram20200767_1"/>
  <p:tag name="KSO_WM_TEMPLATE_SUBCATEGORY" val="0"/>
  <p:tag name="KSO_WM_SLIDE_TYPE" val="text"/>
  <p:tag name="KSO_WM_SLIDE_SUBTYPE" val="picTxt"/>
  <p:tag name="KSO_WM_SLIDE_ITEM_CNT" val="0"/>
  <p:tag name="KSO_WM_SLIDE_INDEX" val="1"/>
  <p:tag name="KSO_WM_SLIDE_SIZE" val="906*540"/>
  <p:tag name="KSO_WM_SLIDE_POSITION" val="53*0"/>
  <p:tag name="KSO_WM_TAG_VERSION" val="1.0"/>
  <p:tag name="KSO_WM_SLIDE_LAYOUT" val="a_d_f"/>
  <p:tag name="KSO_WM_SLIDE_LAYOUT_CNT" val="1_1_1"/>
  <p:tag name="KSO_WM_SPECIAL_SOURCE" val="bdnull"/>
</p:tagLst>
</file>

<file path=ppt/tags/tag12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p="http://schemas.openxmlformats.org/presentationml/2006/main">
  <p:tag name="KSO_WM_SPECIAL_SOURCE" val="bdnull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2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2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2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PECIAL_SOURCE" val="bdnull"/>
</p:tagLst>
</file>

<file path=ppt/tags/tag1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3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SPECIAL_SOURCE" val="bdnull"/>
</p:tagLst>
</file>

<file path=ppt/tags/tag13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3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4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4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SPECIAL_SOURCE" val="bdnull"/>
</p:tagLst>
</file>

<file path=ppt/tags/tag14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5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5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5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5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PECIAL_SOURCE" val="bdnull"/>
</p:tagLst>
</file>

<file path=ppt/tags/tag1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165.xml><?xml version="1.0" encoding="utf-8"?>
<p:tagLst xmlns:p="http://schemas.openxmlformats.org/presentationml/2006/main">
  <p:tag name="KSO_WM_SPECIAL_SOURCE" val="bdnull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REFSHAPE" val="218251052"/>
</p:tagLst>
</file>

<file path=ppt/tags/tag63.xml><?xml version="1.0" encoding="utf-8"?>
<p:tagLst xmlns:p="http://schemas.openxmlformats.org/presentationml/2006/main">
  <p:tag name="REFSHAPE" val="218249828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5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8.xml><?xml version="1.0" encoding="utf-8"?>
<p:tagLst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  <p:tag name="KSO_WM_SPECIAL_SOURCE" val="bdnull"/>
</p:tagLst>
</file>

<file path=ppt/tags/tag8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SPECIAL_SOURCE" val="bdnull"/>
</p:tagLst>
</file>

<file path=ppt/tags/tag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PECIAL_SOURCE" val="bdnull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9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SPECIAL_SOURCE" val="bdnull"/>
</p:tagLst>
</file>

<file path=ppt/tags/tag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9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PECIAL_SOURCE" val="bdnull"/>
</p:tagLst>
</file>

<file path=ppt/tags/tag9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1861</Words>
  <Application>WPS 演示</Application>
  <PresentationFormat>宽屏</PresentationFormat>
  <Paragraphs>334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黑体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μ’sic forever</cp:lastModifiedBy>
  <cp:revision>111</cp:revision>
  <dcterms:created xsi:type="dcterms:W3CDTF">2019-08-13T08:59:00Z</dcterms:created>
  <dcterms:modified xsi:type="dcterms:W3CDTF">2020-06-09T11:23:14Z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