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259" r:id="rId5"/>
    <p:sldId id="786" r:id="rId6"/>
    <p:sldId id="787" r:id="rId7"/>
    <p:sldId id="262" r:id="rId8"/>
    <p:sldId id="263" r:id="rId9"/>
    <p:sldId id="734" r:id="rId10"/>
    <p:sldId id="265" r:id="rId11"/>
    <p:sldId id="294" r:id="rId12"/>
    <p:sldId id="295" r:id="rId13"/>
    <p:sldId id="735" r:id="rId14"/>
    <p:sldId id="316" r:id="rId15"/>
    <p:sldId id="748" r:id="rId16"/>
    <p:sldId id="781" r:id="rId17"/>
    <p:sldId id="782" r:id="rId18"/>
    <p:sldId id="783" r:id="rId19"/>
    <p:sldId id="749" r:id="rId20"/>
    <p:sldId id="784" r:id="rId21"/>
    <p:sldId id="785" r:id="rId22"/>
    <p:sldId id="742" r:id="rId23"/>
    <p:sldId id="743" r:id="rId24"/>
    <p:sldId id="744" r:id="rId25"/>
    <p:sldId id="745" r:id="rId26"/>
    <p:sldId id="756" r:id="rId27"/>
    <p:sldId id="757" r:id="rId28"/>
    <p:sldId id="758" r:id="rId29"/>
    <p:sldId id="764" r:id="rId30"/>
    <p:sldId id="765" r:id="rId31"/>
    <p:sldId id="766" r:id="rId32"/>
    <p:sldId id="768" r:id="rId33"/>
    <p:sldId id="769" r:id="rId34"/>
    <p:sldId id="770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79" r:id="rId43"/>
    <p:sldId id="73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E2"/>
    <a:srgbClr val="FBE5D6"/>
    <a:srgbClr val="EDEDED"/>
    <a:srgbClr val="ED7D31"/>
    <a:srgbClr val="9DC3E6"/>
    <a:srgbClr val="BDD7EE"/>
    <a:srgbClr val="1AA3AA"/>
    <a:srgbClr val="9C407F"/>
    <a:srgbClr val="FFC000"/>
    <a:srgbClr val="CB7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73"/>
        <p:guide pos="3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2" Type="http://schemas.openxmlformats.org/officeDocument/2006/relationships/image" Target="../media/image1.emf"/><Relationship Id="rId1" Type="http://schemas.openxmlformats.org/officeDocument/2006/relationships/tags" Target="../tags/tag10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0.xml"/><Relationship Id="rId2" Type="http://schemas.openxmlformats.org/officeDocument/2006/relationships/image" Target="../media/image2.png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2.xml"/><Relationship Id="rId2" Type="http://schemas.openxmlformats.org/officeDocument/2006/relationships/image" Target="../media/image3.png"/><Relationship Id="rId1" Type="http://schemas.openxmlformats.org/officeDocument/2006/relationships/tags" Target="../tags/tag11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image" Target="../media/image4.png"/><Relationship Id="rId1" Type="http://schemas.openxmlformats.org/officeDocument/2006/relationships/tags" Target="../tags/tag1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.xml"/><Relationship Id="rId3" Type="http://schemas.openxmlformats.org/officeDocument/2006/relationships/image" Target="../media/image5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0.xml"/><Relationship Id="rId3" Type="http://schemas.openxmlformats.org/officeDocument/2006/relationships/image" Target="../media/image6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4.xml"/><Relationship Id="rId2" Type="http://schemas.openxmlformats.org/officeDocument/2006/relationships/image" Target="../media/image7.emf"/><Relationship Id="rId1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8.xml"/><Relationship Id="rId2" Type="http://schemas.openxmlformats.org/officeDocument/2006/relationships/image" Target="../media/image8.emf"/><Relationship Id="rId1" Type="http://schemas.openxmlformats.org/officeDocument/2006/relationships/tags" Target="../tags/tag1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2.xml"/><Relationship Id="rId2" Type="http://schemas.openxmlformats.org/officeDocument/2006/relationships/image" Target="../media/image9.png"/><Relationship Id="rId1" Type="http://schemas.openxmlformats.org/officeDocument/2006/relationships/tags" Target="../tags/tag13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4.xml"/><Relationship Id="rId2" Type="http://schemas.openxmlformats.org/officeDocument/2006/relationships/image" Target="../media/image10.png"/><Relationship Id="rId1" Type="http://schemas.openxmlformats.org/officeDocument/2006/relationships/tags" Target="../tags/tag1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3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0.xml"/><Relationship Id="rId2" Type="http://schemas.openxmlformats.org/officeDocument/2006/relationships/image" Target="../media/image13.png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2.xml"/><Relationship Id="rId2" Type="http://schemas.openxmlformats.org/officeDocument/2006/relationships/image" Target="../media/image14.png"/><Relationship Id="rId1" Type="http://schemas.openxmlformats.org/officeDocument/2006/relationships/tags" Target="../tags/tag14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4.xml"/><Relationship Id="rId2" Type="http://schemas.openxmlformats.org/officeDocument/2006/relationships/image" Target="../media/image15.png"/><Relationship Id="rId1" Type="http://schemas.openxmlformats.org/officeDocument/2006/relationships/tags" Target="../tags/tag14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6.xml"/><Relationship Id="rId2" Type="http://schemas.openxmlformats.org/officeDocument/2006/relationships/image" Target="../media/image16.png"/><Relationship Id="rId1" Type="http://schemas.openxmlformats.org/officeDocument/2006/relationships/tags" Target="../tags/tag1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4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2.xml"/><Relationship Id="rId2" Type="http://schemas.openxmlformats.org/officeDocument/2006/relationships/image" Target="../media/image19.png"/><Relationship Id="rId1" Type="http://schemas.openxmlformats.org/officeDocument/2006/relationships/tags" Target="../tags/tag15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5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9200" y="2001520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600">
                <a:latin typeface="黑体" panose="02010609060101010101" charset="-122"/>
                <a:ea typeface="黑体" panose="02010609060101010101" charset="-122"/>
              </a:rPr>
              <a:t>项目展示</a:t>
            </a:r>
            <a:endParaRPr lang="zh-CN" altLang="en-US" sz="6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981200" y="1443355"/>
            <a:ext cx="3030855" cy="1938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6000"/>
              <a:t>小</a:t>
            </a:r>
            <a:r>
              <a:rPr lang="zh-CN" altLang="en-US" sz="6000"/>
              <a:t>电</a:t>
            </a:r>
            <a:r>
              <a:rPr lang="en-US" altLang="zh-CN" sz="6000"/>
              <a:t> BLOG</a:t>
            </a:r>
            <a:endParaRPr lang="en-US" altLang="zh-CN" sz="6000"/>
          </a:p>
        </p:txBody>
      </p:sp>
      <p:sp>
        <p:nvSpPr>
          <p:cNvPr id="2" name="文本框 1"/>
          <p:cNvSpPr txBox="1"/>
          <p:nvPr/>
        </p:nvSpPr>
        <p:spPr>
          <a:xfrm>
            <a:off x="2778760" y="4954905"/>
            <a:ext cx="663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成员：王凯正  张珈豪 陈晓武 贺同庆 裴有金 任佳辉 于雷 樊徐铭</a:t>
            </a: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920" y="2351405"/>
            <a:ext cx="93325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博主</a:t>
            </a:r>
            <a:r>
              <a:rPr lang="zh-CN" altLang="en-US"/>
              <a:t>能做这些事：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 查看所有用户基本信息</a:t>
            </a:r>
            <a:endParaRPr lang="zh-CN" altLang="en-US"/>
          </a:p>
          <a:p>
            <a:r>
              <a:rPr lang="zh-CN" altLang="en-US"/>
              <a:t>•  发布文章</a:t>
            </a:r>
            <a:endParaRPr lang="zh-CN" altLang="en-US"/>
          </a:p>
          <a:p>
            <a:r>
              <a:rPr lang="zh-CN" altLang="en-US"/>
              <a:t>•  发布随笔</a:t>
            </a:r>
            <a:endParaRPr lang="zh-CN" altLang="en-US"/>
          </a:p>
          <a:p>
            <a:r>
              <a:rPr lang="zh-CN" altLang="en-US">
                <a:sym typeface="+mn-ea"/>
              </a:rPr>
              <a:t>•  修改文章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  <a:p>
            <a:r>
              <a:rPr lang="zh-CN" altLang="en-US">
                <a:sym typeface="+mn-ea"/>
              </a:rPr>
              <a:t>•  修改欢迎语</a:t>
            </a:r>
            <a:endParaRPr lang="zh-CN" altLang="en-US"/>
          </a:p>
          <a:p>
            <a:r>
              <a:rPr lang="zh-CN" altLang="en-US">
                <a:sym typeface="+mn-ea"/>
              </a:rPr>
              <a:t>•  上传云文件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注：博主</a:t>
            </a:r>
            <a:r>
              <a:rPr lang="zh-CN" altLang="en-US"/>
              <a:t>账户不能在客户端注册，只能在后台初始化</a:t>
            </a:r>
            <a:endParaRPr lang="zh-CN" altLang="en-US"/>
          </a:p>
        </p:txBody>
      </p:sp>
      <p:sp>
        <p:nvSpPr>
          <p:cNvPr id="21" name="剪去对角的矩形 20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剪去对角的矩形 21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二、需求分析</a:t>
            </a:r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991870" y="1329690"/>
            <a:ext cx="3501390" cy="36004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博主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03605" y="1301115"/>
            <a:ext cx="417195" cy="417195"/>
          </a:xfrm>
          <a:prstGeom prst="ellipse">
            <a:avLst/>
          </a:prstGeom>
          <a:solidFill>
            <a:srgbClr val="FFA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网站模型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105" y="1283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（一）功能模块</a:t>
            </a:r>
            <a:endParaRPr lang="zh-CN" altLang="en-US" b="1"/>
          </a:p>
        </p:txBody>
      </p:sp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网站模型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19225" y="2092325"/>
            <a:ext cx="575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公共主页：包含登录，登出入口，个人空间跳转入口，以及所有的博文，按时间排列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0350" y="3872865"/>
            <a:ext cx="553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留言板：进行留言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网站模型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0185" y="4942205"/>
            <a:ext cx="856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管理模块：需要管理员身份才能进入，可进行文章发布，个性化</a:t>
            </a:r>
            <a:r>
              <a:rPr lang="zh-CN" altLang="en-US" sz="2000"/>
              <a:t>更改等操作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480185" y="1899285"/>
            <a:ext cx="7873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注册</a:t>
            </a:r>
            <a:r>
              <a:rPr lang="en-US" altLang="zh-CN" sz="2000"/>
              <a:t>/</a:t>
            </a:r>
            <a:r>
              <a:rPr lang="zh-CN" altLang="en-US" sz="2000"/>
              <a:t>登录模块：从主页进入，若有账号可直接登录，否则先进行注册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510665" y="3308985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个人信息页面：提供个人信息的填写，修改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84225" y="50482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用例</a:t>
            </a:r>
            <a:r>
              <a:rPr sz="2400"/>
              <a:t>图</a:t>
            </a:r>
            <a:endParaRPr sz="2400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7035" y="920750"/>
            <a:ext cx="6297930" cy="59359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105" y="1283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（一）访客</a:t>
            </a:r>
            <a:r>
              <a:rPr lang="zh-CN" altLang="en-US" b="1"/>
              <a:t>功能</a:t>
            </a:r>
            <a:endParaRPr lang="zh-CN" altLang="en-US" b="1"/>
          </a:p>
        </p:txBody>
      </p:sp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37274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活动</a:t>
            </a:r>
            <a:r>
              <a:rPr sz="2400"/>
              <a:t>图</a:t>
            </a:r>
            <a:endParaRPr sz="2400"/>
          </a:p>
        </p:txBody>
      </p:sp>
      <p:pic>
        <p:nvPicPr>
          <p:cNvPr id="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85" y="1764030"/>
            <a:ext cx="8187055" cy="4879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105" y="1283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（二）博主</a:t>
            </a:r>
            <a:r>
              <a:rPr lang="zh-CN" altLang="en-US" b="1"/>
              <a:t>功能</a:t>
            </a:r>
            <a:endParaRPr lang="zh-CN" altLang="en-US" b="1"/>
          </a:p>
        </p:txBody>
      </p:sp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37274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活动</a:t>
            </a:r>
            <a:r>
              <a:rPr sz="2400"/>
              <a:t>图</a:t>
            </a:r>
            <a:endParaRPr sz="2400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652270"/>
            <a:ext cx="8047355" cy="4939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37274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类图</a:t>
            </a:r>
            <a:endParaRPr sz="2400"/>
          </a:p>
        </p:txBody>
      </p:sp>
      <p:pic>
        <p:nvPicPr>
          <p:cNvPr id="3" name="图片 2" descr="无标题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1495425"/>
            <a:ext cx="10239375" cy="4839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reeform 53"/>
          <p:cNvSpPr/>
          <p:nvPr>
            <p:custDataLst>
              <p:tags r:id="rId1"/>
            </p:custDataLst>
          </p:nvPr>
        </p:nvSpPr>
        <p:spPr bwMode="auto">
          <a:xfrm>
            <a:off x="8759439" y="-130"/>
            <a:ext cx="3432561" cy="6861305"/>
          </a:xfrm>
          <a:custGeom>
            <a:avLst/>
            <a:gdLst>
              <a:gd name="T0" fmla="*/ 1798 w 1798"/>
              <a:gd name="T1" fmla="*/ 0 h 3594"/>
              <a:gd name="T2" fmla="*/ 0 w 1798"/>
              <a:gd name="T3" fmla="*/ 1797 h 3594"/>
              <a:gd name="T4" fmla="*/ 1798 w 1798"/>
              <a:gd name="T5" fmla="*/ 3594 h 3594"/>
              <a:gd name="T6" fmla="*/ 1798 w 1798"/>
              <a:gd name="T7" fmla="*/ 2866 h 3594"/>
              <a:gd name="T8" fmla="*/ 729 w 1798"/>
              <a:gd name="T9" fmla="*/ 1797 h 3594"/>
              <a:gd name="T10" fmla="*/ 1798 w 1798"/>
              <a:gd name="T11" fmla="*/ 728 h 3594"/>
              <a:gd name="T12" fmla="*/ 1798 w 1798"/>
              <a:gd name="T13" fmla="*/ 0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8" h="3594">
                <a:moveTo>
                  <a:pt x="1798" y="0"/>
                </a:moveTo>
                <a:lnTo>
                  <a:pt x="0" y="1797"/>
                </a:lnTo>
                <a:lnTo>
                  <a:pt x="1798" y="3594"/>
                </a:lnTo>
                <a:lnTo>
                  <a:pt x="1798" y="2866"/>
                </a:lnTo>
                <a:lnTo>
                  <a:pt x="729" y="1797"/>
                </a:lnTo>
                <a:lnTo>
                  <a:pt x="1798" y="728"/>
                </a:lnTo>
                <a:lnTo>
                  <a:pt x="1798" y="0"/>
                </a:lnTo>
                <a:close/>
              </a:path>
            </a:pathLst>
          </a:custGeom>
          <a:solidFill>
            <a:sysClr val="window" lastClr="FFFFFF">
              <a:lumMod val="95000"/>
              <a:alpha val="43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83375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超文本链接图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剪去对角的矩形 16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713105" y="273050"/>
            <a:ext cx="29108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3" name="图片 2" descr="无标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5" y="1552575"/>
            <a:ext cx="10058400" cy="4686300"/>
          </a:xfrm>
          <a:prstGeom prst="rect">
            <a:avLst/>
          </a:prstGeom>
        </p:spPr>
      </p:pic>
      <p:pic>
        <p:nvPicPr>
          <p:cNvPr id="5" name="图片 4" descr="无标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1679575"/>
            <a:ext cx="100584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reeform 53"/>
          <p:cNvSpPr/>
          <p:nvPr>
            <p:custDataLst>
              <p:tags r:id="rId1"/>
            </p:custDataLst>
          </p:nvPr>
        </p:nvSpPr>
        <p:spPr bwMode="auto">
          <a:xfrm>
            <a:off x="8759439" y="-130"/>
            <a:ext cx="3432561" cy="6861305"/>
          </a:xfrm>
          <a:custGeom>
            <a:avLst/>
            <a:gdLst>
              <a:gd name="T0" fmla="*/ 1798 w 1798"/>
              <a:gd name="T1" fmla="*/ 0 h 3594"/>
              <a:gd name="T2" fmla="*/ 0 w 1798"/>
              <a:gd name="T3" fmla="*/ 1797 h 3594"/>
              <a:gd name="T4" fmla="*/ 1798 w 1798"/>
              <a:gd name="T5" fmla="*/ 3594 h 3594"/>
              <a:gd name="T6" fmla="*/ 1798 w 1798"/>
              <a:gd name="T7" fmla="*/ 2866 h 3594"/>
              <a:gd name="T8" fmla="*/ 729 w 1798"/>
              <a:gd name="T9" fmla="*/ 1797 h 3594"/>
              <a:gd name="T10" fmla="*/ 1798 w 1798"/>
              <a:gd name="T11" fmla="*/ 728 h 3594"/>
              <a:gd name="T12" fmla="*/ 1798 w 1798"/>
              <a:gd name="T13" fmla="*/ 0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8" h="3594">
                <a:moveTo>
                  <a:pt x="1798" y="0"/>
                </a:moveTo>
                <a:lnTo>
                  <a:pt x="0" y="1797"/>
                </a:lnTo>
                <a:lnTo>
                  <a:pt x="1798" y="3594"/>
                </a:lnTo>
                <a:lnTo>
                  <a:pt x="1798" y="2866"/>
                </a:lnTo>
                <a:lnTo>
                  <a:pt x="729" y="1797"/>
                </a:lnTo>
                <a:lnTo>
                  <a:pt x="1798" y="728"/>
                </a:lnTo>
                <a:lnTo>
                  <a:pt x="1798" y="0"/>
                </a:lnTo>
                <a:close/>
              </a:path>
            </a:pathLst>
          </a:custGeom>
          <a:solidFill>
            <a:sysClr val="window" lastClr="FFFFFF">
              <a:lumMod val="95000"/>
              <a:alpha val="43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833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适应性图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剪去对角的矩形 16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713105" y="273050"/>
            <a:ext cx="29108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 descr="无标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1522095"/>
            <a:ext cx="100584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20809" y="19666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2570" y="1332865"/>
            <a:ext cx="100901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371600" y="1966595"/>
            <a:ext cx="1149985" cy="63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681606" y="2295221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项目建议书</a:t>
            </a:r>
            <a:endParaRPr lang="zh-CN" altLang="en-US" sz="28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719077" y="2295516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692401" y="3002268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需求分析</a:t>
            </a:r>
            <a:endParaRPr lang="zh-CN" altLang="en-US" sz="28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719077" y="3002329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4692401" y="3753460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网站模型</a:t>
            </a:r>
            <a:endParaRPr lang="zh-CN" altLang="en-US" sz="28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719077" y="375379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3719077" y="4531506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2650" y="45954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应用</a:t>
            </a:r>
            <a:r>
              <a:rPr lang="zh-CN" altLang="en-US" sz="2800"/>
              <a:t>架构</a:t>
            </a:r>
            <a:endParaRPr lang="zh-CN" altLang="en-US" sz="2800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8390006" y="1644346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应用设计</a:t>
            </a:r>
            <a:endParaRPr lang="zh-CN" altLang="en-US" sz="2800" spc="12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7416682" y="164464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8390006" y="2444103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应用部署</a:t>
            </a:r>
            <a:endParaRPr lang="zh-CN" altLang="en-US" sz="28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7427477" y="2444164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8390006" y="3398495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应用测试</a:t>
            </a:r>
            <a:endParaRPr lang="zh-CN" altLang="en-US" sz="2800" spc="120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7416682" y="3398826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08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7427477" y="427814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09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90255" y="44069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应用运维</a:t>
            </a:r>
            <a:endParaRPr lang="zh-CN" altLang="en-US" sz="2800"/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3719077" y="155828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4692401" y="1557986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团队组建</a:t>
            </a:r>
            <a:endParaRPr lang="zh-CN" altLang="en-US" sz="2800" spc="120"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</a:t>
            </a:r>
            <a:r>
              <a:rPr lang="zh-CN" altLang="en-US" sz="5400"/>
              <a:t>架构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35355" y="1820545"/>
            <a:ext cx="75571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整体为</a:t>
            </a:r>
            <a:r>
              <a:rPr lang="en-US" altLang="zh-CN" sz="2800"/>
              <a:t>B/S</a:t>
            </a:r>
            <a:r>
              <a:rPr lang="zh-CN" altLang="en-US" sz="2800"/>
              <a:t>架构，采用</a:t>
            </a:r>
            <a:r>
              <a:rPr lang="en-US" altLang="zh-CN" sz="2800"/>
              <a:t>SpringBoot</a:t>
            </a:r>
            <a:endParaRPr lang="en-US" altLang="zh-CN" sz="2800"/>
          </a:p>
          <a:p>
            <a:r>
              <a:rPr lang="zh-CN" altLang="en-US" sz="2800"/>
              <a:t>配合</a:t>
            </a:r>
            <a:r>
              <a:rPr lang="en-US" altLang="zh-CN" sz="2800"/>
              <a:t>Maven</a:t>
            </a:r>
            <a:r>
              <a:rPr lang="zh-CN" altLang="en-US" sz="2800"/>
              <a:t>进行项目管理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程序语言为</a:t>
            </a:r>
            <a:r>
              <a:rPr lang="en-US" altLang="zh-CN" sz="2800"/>
              <a:t>Java</a:t>
            </a:r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95" y="1338580"/>
            <a:ext cx="4198620" cy="5052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7755" y="1201420"/>
            <a:ext cx="44234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前端设计：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</a:t>
            </a:r>
            <a:r>
              <a:rPr lang="en-US" altLang="zh-CN" sz="2800">
                <a:sym typeface="+mn-ea"/>
              </a:rPr>
              <a:t>• Html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CSS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JavaScript (</a:t>
            </a:r>
            <a:r>
              <a:rPr lang="zh-CN" altLang="en-US" sz="2800">
                <a:sym typeface="+mn-ea"/>
              </a:rPr>
              <a:t>以及一些常用的库，如</a:t>
            </a:r>
            <a:r>
              <a:rPr lang="en-US" altLang="zh-CN" sz="2800">
                <a:sym typeface="+mn-ea"/>
              </a:rPr>
              <a:t>JQuery)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• layui:</a:t>
            </a:r>
            <a:r>
              <a:rPr lang="zh-CN" altLang="en-US" sz="2800">
                <a:sym typeface="+mn-ea"/>
              </a:rPr>
              <a:t>简单好用的前端框架，提供大量的动画效果和图案素材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654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7755" y="1201420"/>
            <a:ext cx="46767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后</a:t>
            </a:r>
            <a:r>
              <a:rPr lang="zh-CN" altLang="en-US" sz="2800"/>
              <a:t>端设计：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</a:t>
            </a:r>
            <a:r>
              <a:rPr lang="en-US" altLang="zh-CN" sz="2800">
                <a:sym typeface="+mn-ea"/>
              </a:rPr>
              <a:t>• </a:t>
            </a: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Tomcat</a:t>
            </a:r>
            <a:r>
              <a:rPr lang="zh-CN" altLang="en-US" sz="2800">
                <a:sym typeface="+mn-ea"/>
              </a:rPr>
              <a:t>作为</a:t>
            </a:r>
            <a:r>
              <a:rPr lang="zh-CN" altLang="en-US" sz="2800">
                <a:sym typeface="+mn-ea"/>
              </a:rPr>
              <a:t>服务器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</a:t>
            </a: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Maven</a:t>
            </a:r>
            <a:r>
              <a:rPr lang="zh-CN" altLang="en-US" sz="2800">
                <a:sym typeface="+mn-ea"/>
              </a:rPr>
              <a:t>进行依赖包的管理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</a:t>
            </a: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Mysql</a:t>
            </a:r>
            <a:r>
              <a:rPr lang="zh-CN" altLang="en-US" sz="2800">
                <a:sym typeface="+mn-ea"/>
              </a:rPr>
              <a:t>数据库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1714500"/>
            <a:ext cx="5403215" cy="4481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应用设计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1835" y="920750"/>
            <a:ext cx="7557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主页面</a:t>
            </a:r>
            <a:r>
              <a:rPr lang="en-US" altLang="zh-CN" sz="2800"/>
              <a:t>T</a:t>
            </a:r>
            <a:r>
              <a:rPr lang="zh-CN" altLang="en-US" sz="2800"/>
              <a:t>字型布局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 descr="49]$$K)D2T{}G80RX%Z@B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1647825"/>
            <a:ext cx="9672955" cy="4888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后台为左边框布局</a:t>
            </a:r>
            <a:r>
              <a:rPr lang="en-US" altLang="zh-CN" sz="2800">
                <a:sym typeface="+mn-ea"/>
              </a:rPr>
              <a:t>  </a:t>
            </a:r>
            <a:endParaRPr lang="zh-CN" altLang="en-US" sz="2800"/>
          </a:p>
        </p:txBody>
      </p:sp>
      <p:pic>
        <p:nvPicPr>
          <p:cNvPr id="2" name="图片 1" descr="%GOZN4C%ZVV5UZ[(_}{PY]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1816735"/>
            <a:ext cx="9409430" cy="4704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应用部署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1835" y="920750"/>
            <a:ext cx="7557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功能</a:t>
            </a:r>
            <a:r>
              <a:rPr lang="en-US" altLang="zh-CN" sz="2800"/>
              <a:t>1 </a:t>
            </a:r>
            <a:r>
              <a:rPr lang="zh-CN" altLang="en-US" sz="2800"/>
              <a:t>登录</a:t>
            </a:r>
            <a:r>
              <a:rPr lang="en-US" altLang="zh-CN" sz="2800"/>
              <a:t>/</a:t>
            </a:r>
            <a:r>
              <a:rPr lang="zh-CN" altLang="en-US" sz="2800"/>
              <a:t>注册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2" name="图片 1" descr="UYXDVLKX0CQ)_A4`@TGJLK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1743075"/>
            <a:ext cx="5507355" cy="4592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40" y="1639570"/>
            <a:ext cx="4879975" cy="479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2 </a:t>
            </a:r>
            <a:r>
              <a:rPr lang="zh-CN" altLang="en-US" sz="2800">
                <a:sym typeface="+mn-ea"/>
              </a:rPr>
              <a:t>留言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95" y="1766570"/>
            <a:ext cx="8973820" cy="4761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团队组建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1985" y="920750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3 </a:t>
            </a:r>
            <a:r>
              <a:rPr lang="zh-CN" altLang="en-US" sz="2800">
                <a:sym typeface="+mn-ea"/>
              </a:rPr>
              <a:t>文章发布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0" y="1590040"/>
            <a:ext cx="8882380" cy="4663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4 </a:t>
            </a:r>
            <a:r>
              <a:rPr lang="zh-CN" altLang="en-US" sz="2800">
                <a:sym typeface="+mn-ea"/>
              </a:rPr>
              <a:t>内容管理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907540"/>
            <a:ext cx="10356215" cy="4464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5  </a:t>
            </a:r>
            <a:r>
              <a:rPr lang="zh-CN" altLang="en-US" sz="2800">
                <a:sym typeface="+mn-ea"/>
              </a:rPr>
              <a:t>偏好设置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0" y="1584325"/>
            <a:ext cx="8275320" cy="5061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应用测试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1835" y="920750"/>
            <a:ext cx="75571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单元测试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使用</a:t>
            </a:r>
            <a:r>
              <a:rPr lang="en-US" altLang="zh-CN" sz="2800"/>
              <a:t>Junit</a:t>
            </a:r>
            <a:r>
              <a:rPr lang="zh-CN" altLang="en-US" sz="2800"/>
              <a:t>进行各个单元测试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 descr="1Y2DUS_CS2@ME]R5}98XA}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2270125"/>
            <a:ext cx="6534150" cy="1562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6415" y="2956560"/>
            <a:ext cx="2350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引入</a:t>
            </a:r>
            <a:r>
              <a:rPr lang="en-US" altLang="zh-CN" sz="2400"/>
              <a:t>Junit</a:t>
            </a:r>
            <a:r>
              <a:rPr lang="zh-CN" altLang="en-US" sz="2400"/>
              <a:t>相关包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796415" y="487997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编写测试类</a:t>
            </a:r>
            <a:endParaRPr lang="zh-CN" altLang="en-US" sz="2400"/>
          </a:p>
        </p:txBody>
      </p:sp>
      <p:pic>
        <p:nvPicPr>
          <p:cNvPr id="9" name="图片 8" descr="OW}2KI~2B}1L80F2WET49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60" y="4028440"/>
            <a:ext cx="4502150" cy="2684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1705" y="998220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功能测试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438910" y="1894840"/>
            <a:ext cx="5721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对网站各项功能进行测试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实例：使用已存在的用户名进行注册</a:t>
            </a:r>
            <a:endParaRPr lang="zh-CN" altLang="en-US"/>
          </a:p>
          <a:p>
            <a:r>
              <a:rPr lang="zh-CN" altLang="en-US"/>
              <a:t>网站返回错误，功能正常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70" y="1740535"/>
            <a:ext cx="4434840" cy="4701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3105" y="1567815"/>
            <a:ext cx="90208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性能测试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我们使用了</a:t>
            </a:r>
            <a:r>
              <a:rPr lang="en-US" altLang="zh-CN" sz="2800">
                <a:sym typeface="+mn-ea"/>
              </a:rPr>
              <a:t>chrome</a:t>
            </a:r>
            <a:r>
              <a:rPr lang="zh-CN" altLang="en-US" sz="2800">
                <a:sym typeface="+mn-ea"/>
              </a:rPr>
              <a:t>自带的</a:t>
            </a:r>
            <a:r>
              <a:rPr lang="en-US" altLang="zh-CN" sz="2800">
                <a:sym typeface="+mn-ea"/>
              </a:rPr>
              <a:t>Devtools</a:t>
            </a:r>
            <a:r>
              <a:rPr lang="zh-CN" altLang="en-US" sz="2800">
                <a:sym typeface="+mn-ea"/>
              </a:rPr>
              <a:t>进行速度测试</a:t>
            </a:r>
            <a:r>
              <a:rPr lang="zh-CN" altLang="en-US" sz="2800">
                <a:sym typeface="+mn-ea"/>
              </a:rPr>
              <a:t> 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5" name="图片 4" descr="50M506Y7{HL0(ULEDU9I9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45" y="1177925"/>
            <a:ext cx="5042535" cy="267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70" y="1498600"/>
            <a:ext cx="4049395" cy="2359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5590" y="4765040"/>
            <a:ext cx="8752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根据分析结果，可看出除去等待的空白时间，大部分时间用在了</a:t>
            </a:r>
            <a:r>
              <a:rPr lang="en-US" altLang="zh-CN"/>
              <a:t>JavaScript</a:t>
            </a:r>
            <a:r>
              <a:rPr lang="zh-CN" altLang="en-US"/>
              <a:t>运行和样式渲染上，资源响应的平均时间在</a:t>
            </a:r>
            <a:r>
              <a:rPr lang="en-US" altLang="zh-CN"/>
              <a:t>100ms</a:t>
            </a:r>
            <a:r>
              <a:rPr lang="zh-CN" altLang="en-US"/>
              <a:t>左右，性能还算不错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应用运维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56615" y="998220"/>
            <a:ext cx="75571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1.</a:t>
            </a:r>
            <a:r>
              <a:rPr lang="zh-CN" altLang="en-US" sz="2800">
                <a:latin typeface="+mn-ea"/>
                <a:cs typeface="+mn-ea"/>
              </a:rPr>
              <a:t>内容维护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 sz="2800"/>
          </a:p>
          <a:p>
            <a:r>
              <a:rPr lang="zh-CN" altLang="en-US" sz="2000"/>
              <a:t>适时更新内容，多发布文章，吸引更多读者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栏目更新：当有热点事件发生，可以对此开设一个专栏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页面更换：如在各种节日的时候对博客的整体风格进行改变，比如更换主题背景等，以符合节日特色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社区维护：对各个分区进行监管，对不合乎规定的发言进行删除，甚至对违规用户进行封禁处理。以保证网站的环境健康</a:t>
            </a:r>
            <a:endParaRPr lang="zh-CN" altLang="en-US" sz="20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313563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团队组建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3130" y="1564005"/>
            <a:ext cx="67646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400"/>
              <a:t> </a:t>
            </a:r>
            <a:r>
              <a:rPr lang="zh-CN" altLang="en-US" sz="2400"/>
              <a:t>团队共</a:t>
            </a:r>
            <a:r>
              <a:rPr lang="en-US" altLang="zh-CN" sz="2400"/>
              <a:t>8</a:t>
            </a:r>
            <a:r>
              <a:rPr lang="zh-CN" altLang="en-US" sz="2400"/>
              <a:t>人，合理分工，各司其职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王凯正：环境部署，项目架构搭建</a:t>
            </a:r>
            <a:endParaRPr lang="zh-CN" altLang="en-US" sz="2400"/>
          </a:p>
          <a:p>
            <a:r>
              <a:rPr lang="zh-CN" altLang="en-US" sz="2400"/>
              <a:t>   陈晓武：前端设计</a:t>
            </a:r>
            <a:endParaRPr lang="zh-CN" altLang="en-US" sz="2400"/>
          </a:p>
          <a:p>
            <a:r>
              <a:rPr lang="zh-CN" altLang="en-US" sz="2400"/>
              <a:t>   贺同庆：数据库及</a:t>
            </a:r>
            <a:r>
              <a:rPr lang="en-US" altLang="zh-CN" sz="2400"/>
              <a:t>DAO</a:t>
            </a:r>
            <a:r>
              <a:rPr lang="zh-CN" altLang="en-US" sz="2400"/>
              <a:t>编写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张珈豪：注册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登录功能</a:t>
            </a:r>
            <a:endParaRPr lang="zh-CN" altLang="en-US" sz="2400"/>
          </a:p>
          <a:p>
            <a:r>
              <a:rPr lang="zh-CN" altLang="en-US" sz="2400"/>
              <a:t>   于雷 ：  内容发布功能</a:t>
            </a:r>
            <a:endParaRPr lang="zh-CN" altLang="en-US" sz="2400"/>
          </a:p>
          <a:p>
            <a:r>
              <a:rPr lang="zh-CN" altLang="en-US" sz="2400"/>
              <a:t>   樊徐铭：后台 动态修改功能</a:t>
            </a:r>
            <a:endParaRPr lang="zh-CN" altLang="en-US" sz="2400"/>
          </a:p>
          <a:p>
            <a:r>
              <a:rPr lang="zh-CN" altLang="en-US" sz="2400"/>
              <a:t>   裴有金：后台 统计功能</a:t>
            </a:r>
            <a:endParaRPr lang="zh-CN" altLang="en-US" sz="2400"/>
          </a:p>
          <a:p>
            <a:r>
              <a:rPr lang="zh-CN" altLang="en-US" sz="2400"/>
              <a:t>   任佳辉：服务器会话功能</a:t>
            </a:r>
            <a:endParaRPr lang="zh-CN" altLang="en-US" sz="2400"/>
          </a:p>
          <a:p>
            <a:r>
              <a:rPr lang="zh-CN" altLang="en-US" sz="2400"/>
              <a:t>   </a:t>
            </a:r>
            <a:endParaRPr lang="zh-CN" altLang="en-US" sz="2400"/>
          </a:p>
          <a:p>
            <a:r>
              <a:rPr lang="zh-CN" altLang="en-US" sz="2400"/>
              <a:t>   </a:t>
            </a:r>
            <a:endParaRPr lang="zh-CN" altLang="en-US" sz="2400"/>
          </a:p>
          <a:p>
            <a:r>
              <a:rPr lang="zh-CN" altLang="en-US"/>
              <a:t>        </a:t>
            </a:r>
            <a:r>
              <a:rPr lang="zh-CN" altLang="en-US" b="1"/>
              <a:t>          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3105" y="1062355"/>
            <a:ext cx="902081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2. SEO策略分析：搜索引擎优化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000">
                <a:sym typeface="+mn-ea"/>
              </a:rPr>
              <a:t>我们在&lt;title&gt;标签中加入各种关键字。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我们的&lt;meta&gt;标签中提供针对搜索引擎和更新频度的描述和关键词。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我们把各种重要的标题内容都放进了&lt;h1&gt;标签内。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我们所有的&lt;img&gt;标签都对alt属性进行了描述，所有的图片都具有该属性。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我们网站的代码简洁干净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我们大部分页面都可以用两次点击到达。</a:t>
            </a:r>
            <a:r>
              <a:rPr lang="zh-CN" altLang="en-US" sz="2400">
                <a:sym typeface="+mn-ea"/>
              </a:rPr>
              <a:t> 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 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6890" y="2029460"/>
            <a:ext cx="7094855" cy="184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 b="1"/>
              <a:t>THANKS</a:t>
            </a:r>
            <a:endParaRPr lang="en-US" altLang="zh-CN" sz="115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项目建议书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313563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一、项目建议书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2490" y="1263650"/>
            <a:ext cx="160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（一）</a:t>
            </a:r>
            <a:r>
              <a:rPr lang="en-US" altLang="zh-CN" b="1"/>
              <a:t> </a:t>
            </a:r>
            <a:r>
              <a:rPr lang="zh-CN" altLang="en-US" b="1"/>
              <a:t>名称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       小</a:t>
            </a:r>
            <a:r>
              <a:rPr lang="zh-CN" altLang="en-US" b="1"/>
              <a:t>电博客</a:t>
            </a:r>
            <a:r>
              <a:rPr lang="zh-CN" altLang="en-US" b="1"/>
              <a:t>   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72490" y="2599055"/>
            <a:ext cx="6764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（二）</a:t>
            </a:r>
            <a:r>
              <a:rPr lang="en-US" altLang="zh-CN" b="1"/>
              <a:t> </a:t>
            </a:r>
            <a:r>
              <a:rPr lang="zh-CN" altLang="en-US" b="1"/>
              <a:t>简介</a:t>
            </a:r>
            <a:endParaRPr lang="zh-CN" altLang="en-US" b="1"/>
          </a:p>
          <a:p>
            <a:r>
              <a:rPr lang="zh-CN" altLang="en-US" b="1"/>
              <a:t>   </a:t>
            </a:r>
            <a:endParaRPr lang="zh-CN" altLang="en-US" b="1"/>
          </a:p>
          <a:p>
            <a:r>
              <a:rPr lang="zh-CN" altLang="en-US" b="1"/>
              <a:t>        小电博客是专为客户定制化打造的个人博客应用，可以满足</a:t>
            </a:r>
            <a:endParaRPr lang="zh-CN" altLang="en-US" b="1"/>
          </a:p>
          <a:p>
            <a:r>
              <a:rPr lang="zh-CN" altLang="en-US" b="1"/>
              <a:t>用户的种种个性化需求，为用户提供一个高度客制化的博客网站</a:t>
            </a:r>
            <a:endParaRPr lang="zh-CN" altLang="en-US" b="1"/>
          </a:p>
          <a:p>
            <a:r>
              <a:rPr lang="zh-CN" altLang="en-US" b="1"/>
              <a:t>          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需求分析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二、需求分析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9335" y="1816100"/>
            <a:ext cx="1029335" cy="4546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访客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0930" y="3289935"/>
            <a:ext cx="967740" cy="454660"/>
          </a:xfrm>
          <a:prstGeom prst="rect">
            <a:avLst/>
          </a:prstGeom>
          <a:solidFill>
            <a:srgbClr val="EDB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博主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6720" y="2550160"/>
            <a:ext cx="2719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两类用户身份</a:t>
            </a:r>
            <a:endParaRPr lang="zh-CN" altLang="en-US" sz="28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255770" y="2112645"/>
            <a:ext cx="1675765" cy="682625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69740" y="2812415"/>
            <a:ext cx="1602740" cy="699770"/>
          </a:xfrm>
          <a:prstGeom prst="straightConnector1">
            <a:avLst/>
          </a:prstGeom>
          <a:ln w="22225">
            <a:solidFill>
              <a:srgbClr val="CB7F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剪去对角的矩形 11"/>
          <p:cNvSpPr/>
          <p:nvPr/>
        </p:nvSpPr>
        <p:spPr>
          <a:xfrm>
            <a:off x="991870" y="1329690"/>
            <a:ext cx="3501390" cy="36004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一般用户功能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3605" y="2397760"/>
            <a:ext cx="9386570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访客</a:t>
            </a:r>
            <a:r>
              <a:rPr lang="zh-CN" altLang="en-US"/>
              <a:t>能做这些事：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    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•  </a:t>
            </a:r>
            <a:r>
              <a:rPr lang="zh-CN" altLang="en-US"/>
              <a:t>浏览网站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•  </a:t>
            </a:r>
            <a:r>
              <a:rPr lang="zh-CN" altLang="en-US">
                <a:sym typeface="+mn-ea"/>
              </a:rPr>
              <a:t>添加评论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•  </a:t>
            </a:r>
            <a:r>
              <a:rPr lang="zh-CN" altLang="en-US">
                <a:sym typeface="+mn-ea"/>
              </a:rPr>
              <a:t>在留言板留言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•  </a:t>
            </a:r>
            <a:r>
              <a:rPr lang="zh-CN" altLang="en-US">
                <a:sym typeface="+mn-ea"/>
              </a:rPr>
              <a:t>修改个人信息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3605" y="1301115"/>
            <a:ext cx="417195" cy="4171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剪去对角的矩形 15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剪去对角的矩形 16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二、需求分析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SPECIAL_SOURCE" val="bdnull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767_1*i*1"/>
  <p:tag name="KSO_WM_TEMPLATE_CATEGORY" val="diagram"/>
  <p:tag name="KSO_WM_TEMPLATE_INDEX" val="20200767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67"/>
  <p:tag name="KSO_WM_SLIDE_ID" val="diagram20200767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06*540"/>
  <p:tag name="KSO_WM_SLIDE_POSITION" val="53*0"/>
  <p:tag name="KSO_WM_TAG_VERSION" val="1.0"/>
  <p:tag name="KSO_WM_SLIDE_LAYOUT" val="a_d_f"/>
  <p:tag name="KSO_WM_SLIDE_LAYOUT_CNT" val="1_1_1"/>
  <p:tag name="KSO_WM_SPECIAL_SOURCE" val="bdnull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767_1*i*1"/>
  <p:tag name="KSO_WM_TEMPLATE_CATEGORY" val="diagram"/>
  <p:tag name="KSO_WM_TEMPLATE_INDEX" val="20200767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67"/>
  <p:tag name="KSO_WM_SLIDE_ID" val="diagram20200767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06*540"/>
  <p:tag name="KSO_WM_SLIDE_POSITION" val="53*0"/>
  <p:tag name="KSO_WM_TAG_VERSION" val="1.0"/>
  <p:tag name="KSO_WM_SLIDE_LAYOUT" val="a_d_f"/>
  <p:tag name="KSO_WM_SLIDE_LAYOUT_CNT" val="1_1_1"/>
  <p:tag name="KSO_WM_SPECIAL_SOURCE" val="bdnull"/>
</p:tagLst>
</file>

<file path=ppt/tags/tag1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SPECIAL_SOURCE" val="bdnull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PECIAL_SOURCE" val="bdnull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SPECIAL_SOURCE" val="bdnull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SPECIAL_SOURCE" val="bdnull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SPECIAL_SOURCE" val="bdnull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63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REFSHAPE" val="218251052"/>
</p:tagLst>
</file>

<file path=ppt/tags/tag63.xml><?xml version="1.0" encoding="utf-8"?>
<p:tagLst xmlns:p="http://schemas.openxmlformats.org/presentationml/2006/main">
  <p:tag name="REFSHAPE" val="218249828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  <p:tag name="KSO_WM_SPECIAL_SOURCE" val="bdnull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SPECIAL_SOURCE" val="bdnull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PECIAL_SOURCE" val="bdnull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SPECIAL_SOURCE" val="bdnull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演示</Application>
  <PresentationFormat>宽屏</PresentationFormat>
  <Paragraphs>306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μ’sic forever</cp:lastModifiedBy>
  <cp:revision>106</cp:revision>
  <dcterms:created xsi:type="dcterms:W3CDTF">2019-08-13T08:59:00Z</dcterms:created>
  <dcterms:modified xsi:type="dcterms:W3CDTF">2020-06-04T14:56:15Z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