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5" r:id="rId3"/>
    <p:sldId id="625" r:id="rId5"/>
    <p:sldId id="626" r:id="rId6"/>
    <p:sldId id="627" r:id="rId7"/>
    <p:sldId id="628" r:id="rId8"/>
    <p:sldId id="629" r:id="rId9"/>
    <p:sldId id="643" r:id="rId10"/>
    <p:sldId id="642" r:id="rId11"/>
    <p:sldId id="655" r:id="rId12"/>
    <p:sldId id="656" r:id="rId13"/>
    <p:sldId id="644" r:id="rId14"/>
    <p:sldId id="569" r:id="rId15"/>
    <p:sldId id="570" r:id="rId16"/>
    <p:sldId id="572" r:id="rId17"/>
    <p:sldId id="573" r:id="rId18"/>
    <p:sldId id="574" r:id="rId19"/>
    <p:sldId id="578" r:id="rId20"/>
    <p:sldId id="5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D9"/>
    <a:srgbClr val="DCE6F1"/>
    <a:srgbClr val="000000"/>
    <a:srgbClr val="FF7C7F"/>
    <a:srgbClr val="FFC000"/>
    <a:srgbClr val="00B0F0"/>
    <a:srgbClr val="92D050"/>
    <a:srgbClr val="F1F2F2"/>
    <a:srgbClr val="00206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5130" autoAdjust="0"/>
  </p:normalViewPr>
  <p:slideViewPr>
    <p:cSldViewPr>
      <p:cViewPr varScale="1">
        <p:scale>
          <a:sx n="70" d="100"/>
          <a:sy n="70" d="100"/>
        </p:scale>
        <p:origin x="534" y="66"/>
      </p:cViewPr>
      <p:guideLst>
        <p:guide orient="horz" pos="2159"/>
        <p:guide pos="38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60124-F7D6-4660-8F52-42C9D701E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55B49-7D3C-4C31-BE75-32D72ADA2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endParaRPr lang="zh-CN" altLang="en-US" sz="19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endParaRPr lang="zh-CN" altLang="en-US" sz="19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3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200"/>
            <a:r>
              <a:rPr lang="zh-CN" altLang="en-US" sz="170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70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 hidden="1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12273231" y="173482"/>
            <a:ext cx="40076" cy="4110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65" b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+mn-lt"/>
              </a:defRPr>
            </a:lvl1pPr>
          </a:lstStyle>
          <a:p>
            <a:fld id="{01940DDA-0656-452C-A408-68789653BD9B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Footer Placeholder" hidden="1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12273242" y="228650"/>
            <a:ext cx="65" cy="4110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lang="en-US" sz="265" b="0" kern="120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de-DE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9" name="Picture 2" descr="D:\市场宣传资料\BYD logo\BYD-logo-13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"/>
            <a:ext cx="2370875" cy="87560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9859997" y="6496348"/>
            <a:ext cx="2821937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55"/>
              </a:spcBef>
              <a:buClr>
                <a:srgbClr val="000000"/>
              </a:buClr>
              <a:buSzPct val="100000"/>
            </a:pPr>
            <a:r>
              <a:rPr lang="en-US" altLang="zh-CN" sz="2000" b="1" i="1" dirty="0" err="1">
                <a:solidFill>
                  <a:srgbClr val="CC0000"/>
                </a:solidFill>
                <a:cs typeface="Arial Narrow" panose="020B0606020202030204" pitchFamily="34" charset="0"/>
              </a:rPr>
              <a:t>BuildYourDreams</a:t>
            </a:r>
            <a:endParaRPr lang="zh-CN" altLang="en-US" sz="2000" b="1" i="1" dirty="0">
              <a:solidFill>
                <a:srgbClr val="CC0000"/>
              </a:solidFill>
              <a:cs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1.emf"/><Relationship Id="rId1" Type="http://schemas.openxmlformats.org/officeDocument/2006/relationships/oleObject" Target="file:///C:\Users\yang.pan\Desktop\&#26032;&#24314; XLSX &#24037;&#20316;&#34920;.xlsx!Sheet1!R5C4:R32C8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.png"/><Relationship Id="rId13" Type="http://schemas.openxmlformats.org/officeDocument/2006/relationships/image" Target="../media/image18.jpe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9.emf"/><Relationship Id="rId1" Type="http://schemas.openxmlformats.org/officeDocument/2006/relationships/oleObject" Target="file:///C:\Users\yang.pan\Desktop\&#26032;&#24314; XLSX &#24037;&#20316;&#34920;.xlsx!Sheet1!R5C4:R31C7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0.emf"/><Relationship Id="rId1" Type="http://schemas.openxmlformats.org/officeDocument/2006/relationships/oleObject" Target="file:///C:\Users\yang.pan\Desktop\&#26032;&#24314; XLSX &#24037;&#20316;&#34920;.xlsx!Sheet1!R5C4:R31C7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64" y="2492896"/>
            <a:ext cx="943304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比亚迪半导体</a:t>
            </a:r>
            <a:endParaRPr lang="zh-CN" altLang="en-US" sz="4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1684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5865" y="249555"/>
            <a:ext cx="2668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MCU—M4F/2M</a:t>
            </a:r>
            <a:endParaRPr lang="zh-CN" altLang="en-US"/>
          </a:p>
        </p:txBody>
      </p:sp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49375" y="779145"/>
          <a:ext cx="9740900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233805"/>
                <a:gridCol w="1819275"/>
                <a:gridCol w="1818005"/>
                <a:gridCol w="1818640"/>
                <a:gridCol w="181737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2B9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BS9x48AMXX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BS9x49AMXX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42989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计数器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32bit LPTMR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4*Timer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8*Timer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8*Timer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749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32Bit LPIT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755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bitRTC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65278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PWM (16-bit counter) 8 channels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4686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模拟外设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12bit SARADC（1MSPS）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 32ch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 32ch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 32ch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2755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比较器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1（8-bitDAC）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1（8-bitDAC）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1（8-bitDAC）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45466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通信外设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SCI(UART、LIN2.1)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749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762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I2C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755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3（3*CAN-FD）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8（8*CAN-FD）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8（8*CAN-FD）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8（8*CAN-FD）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4679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调试开发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SWD, JTAG (ITM, SWV, SWO)，ETM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SWD, JTAG (ITM, SWV, SWO)，ETM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SWD, JTAG (ITM, SWV, SWO)，ETM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SWD, JTAG (ITM, SWV, SWO)，ETM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469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S32DS、IAR、GHS、COSMIC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green hills、IAR、WICED Studio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Keil + U/Jlink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Keil + U/Jlink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安全监控模块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FCU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4110" y="249555"/>
            <a:ext cx="292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MCU—M0+/256K</a:t>
            </a: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43660" y="752475"/>
          <a:ext cx="9791700" cy="588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80250" imgH="4260850" progId="Excel.Sheet.12">
                  <p:link updateAutomatic="1"/>
                </p:oleObj>
              </mc:Choice>
              <mc:Fallback>
                <p:oleObj name="" r:id="rId1" imgW="7080250" imgH="4260850" progId="Excel.Sheet.12">
                  <p:link updateAutomatic="1"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752475"/>
                        <a:ext cx="9791700" cy="588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资源 344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2732" y="591071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前大灯功能简介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3592" y="1340768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前大灯控制包括：近光灯、远光灯、动态转向灯、昼行灯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位置灯、角灯、大灯氛围灯、近光灯高度调节、高温保护、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局域网管理、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升级等。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27" y="2708920"/>
            <a:ext cx="6669162" cy="31683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" name="图片 4" descr="资源 344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0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3752" y="476672"/>
            <a:ext cx="35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前大灯应用方案原理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44" y="1340768"/>
            <a:ext cx="8371134" cy="47255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005483"/>
            <a:ext cx="2747797" cy="2060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资源 344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116205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764540" y="1344930"/>
            <a:ext cx="3747770" cy="1692910"/>
          </a:xfrm>
          <a:prstGeom prst="roundRect">
            <a:avLst/>
          </a:prstGeom>
          <a:solidFill>
            <a:srgbClr val="FFF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83150" y="5343525"/>
            <a:ext cx="6296025" cy="1181100"/>
          </a:xfrm>
          <a:prstGeom prst="roundRect">
            <a:avLst/>
          </a:prstGeom>
          <a:solidFill>
            <a:srgbClr val="81B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63752" y="476672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起动电池管理应用原理框图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2947" y="3423336"/>
            <a:ext cx="707366" cy="668547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12V</a:t>
            </a:r>
            <a:r>
              <a:rPr lang="zh-CN" altLang="en-US" dirty="0" smtClean="0"/>
              <a:t>供电</a:t>
            </a:r>
            <a:endParaRPr lang="zh-CN" altLang="en-US" dirty="0"/>
          </a:p>
        </p:txBody>
      </p:sp>
      <p:sp>
        <p:nvSpPr>
          <p:cNvPr id="10" name="流程图: 终止 9"/>
          <p:cNvSpPr/>
          <p:nvPr/>
        </p:nvSpPr>
        <p:spPr>
          <a:xfrm>
            <a:off x="2456221" y="3417308"/>
            <a:ext cx="1085681" cy="668547"/>
          </a:xfrm>
          <a:prstGeom prst="flowChartTerminator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LDO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12V-&gt;5V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432259" y="2930528"/>
            <a:ext cx="1664898" cy="16648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MCU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BF7006AM64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706552" y="5627600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三路</a:t>
            </a:r>
            <a:r>
              <a:rPr lang="zh-CN" altLang="en-US" sz="1200" dirty="0" smtClean="0">
                <a:solidFill>
                  <a:schemeClr val="bg1"/>
                </a:solidFill>
              </a:rPr>
              <a:t>温度检测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温敏电阻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三</a:t>
            </a:r>
            <a:r>
              <a:rPr lang="zh-CN" altLang="en-US" sz="1200" dirty="0" smtClean="0">
                <a:solidFill>
                  <a:schemeClr val="bg1"/>
                </a:solidFill>
              </a:rPr>
              <a:t>路</a:t>
            </a:r>
            <a:r>
              <a:rPr lang="en-US" altLang="zh-CN" sz="1200" dirty="0" smtClean="0">
                <a:solidFill>
                  <a:schemeClr val="bg1"/>
                </a:solidFill>
              </a:rPr>
              <a:t>ADC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80165" y="5627600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CD4051BM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四选一电压采样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一路</a:t>
            </a:r>
            <a:r>
              <a:rPr lang="en-US" altLang="zh-CN" sz="1200" dirty="0" smtClean="0">
                <a:solidFill>
                  <a:schemeClr val="bg1"/>
                </a:solidFill>
              </a:rPr>
              <a:t>ADC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91682" y="5663201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硬件看门狗</a:t>
            </a:r>
            <a:endParaRPr lang="en-US" altLang="zh-CN" sz="1200" dirty="0" smtClean="0"/>
          </a:p>
        </p:txBody>
      </p:sp>
      <p:sp>
        <p:nvSpPr>
          <p:cNvPr id="15" name="矩形 14"/>
          <p:cNvSpPr/>
          <p:nvPr/>
        </p:nvSpPr>
        <p:spPr>
          <a:xfrm>
            <a:off x="5230714" y="5618972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总电压采样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一路</a:t>
            </a:r>
            <a:r>
              <a:rPr lang="en-US" altLang="zh-CN" sz="1200" dirty="0" smtClean="0"/>
              <a:t>ADC</a:t>
            </a:r>
            <a:endParaRPr lang="en-US" altLang="zh-CN" sz="12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841639" y="2859604"/>
            <a:ext cx="1307592" cy="628277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74HC595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输出保持</a:t>
            </a:r>
            <a:endParaRPr lang="en-US" altLang="zh-CN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3405379" y="5622520"/>
            <a:ext cx="1373478" cy="721442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电压均衡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四</a:t>
            </a:r>
            <a:r>
              <a:rPr lang="zh-CN" altLang="en-US" sz="1200" dirty="0" smtClean="0"/>
              <a:t>路</a:t>
            </a:r>
            <a:r>
              <a:rPr lang="en-US" altLang="zh-CN" sz="1200" dirty="0" smtClean="0"/>
              <a:t>IO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MOS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维持四块电池电压平衡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610912" y="1321147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CAN</a:t>
            </a:r>
            <a:r>
              <a:rPr lang="zh-CN" altLang="en-US" sz="1200" dirty="0" smtClean="0"/>
              <a:t>收发器</a:t>
            </a:r>
            <a:endParaRPr lang="en-US" altLang="zh-CN" sz="1200" dirty="0" smtClean="0"/>
          </a:p>
        </p:txBody>
      </p:sp>
      <p:sp>
        <p:nvSpPr>
          <p:cNvPr id="20" name="矩形 19"/>
          <p:cNvSpPr/>
          <p:nvPr/>
        </p:nvSpPr>
        <p:spPr>
          <a:xfrm>
            <a:off x="9665750" y="5627600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电流放大检测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一路</a:t>
            </a:r>
            <a:r>
              <a:rPr lang="en-US" altLang="zh-CN" sz="1200" dirty="0" smtClean="0">
                <a:solidFill>
                  <a:schemeClr val="bg1"/>
                </a:solidFill>
              </a:rPr>
              <a:t>ADC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08413" y="3729870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过温</a:t>
            </a:r>
            <a:r>
              <a:rPr lang="zh-CN" altLang="en-US" sz="1200" dirty="0" smtClean="0"/>
              <a:t>过流唤醒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NCV2903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两</a:t>
            </a:r>
            <a:r>
              <a:rPr lang="zh-CN" altLang="en-US" sz="1200" dirty="0" smtClean="0"/>
              <a:t>路外部中断</a:t>
            </a:r>
            <a:endParaRPr lang="en-US" altLang="zh-CN" sz="1200" dirty="0" smtClean="0"/>
          </a:p>
        </p:txBody>
      </p:sp>
      <p:sp>
        <p:nvSpPr>
          <p:cNvPr id="22" name="矩形 21"/>
          <p:cNvSpPr/>
          <p:nvPr/>
        </p:nvSpPr>
        <p:spPr>
          <a:xfrm>
            <a:off x="6770707" y="1328733"/>
            <a:ext cx="1368653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高边驱动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AUIR3241STR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控制继电器开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</a:t>
            </a:r>
            <a:endParaRPr lang="en-US" altLang="zh-CN" sz="1200" dirty="0" smtClean="0"/>
          </a:p>
        </p:txBody>
      </p:sp>
      <p:sp>
        <p:nvSpPr>
          <p:cNvPr id="2" name="矩形 1"/>
          <p:cNvSpPr/>
          <p:nvPr/>
        </p:nvSpPr>
        <p:spPr>
          <a:xfrm>
            <a:off x="9052624" y="1321147"/>
            <a:ext cx="1080928" cy="859536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继电器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421070" y="3643541"/>
            <a:ext cx="1007441" cy="21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528695" y="3652520"/>
            <a:ext cx="87439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5027295" y="1968500"/>
            <a:ext cx="400685" cy="96202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69595" y="226500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16200000">
            <a:off x="7008517" y="2317034"/>
            <a:ext cx="887822" cy="1913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9611661">
            <a:off x="7916460" y="2469240"/>
            <a:ext cx="1613897" cy="143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3487911">
            <a:off x="5546725" y="2494915"/>
            <a:ext cx="1602740" cy="1600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8839707" y="2897512"/>
            <a:ext cx="1582341" cy="1628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0800000">
            <a:off x="6097157" y="3957619"/>
            <a:ext cx="2711256" cy="2120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6528235">
            <a:off x="3957320" y="4973320"/>
            <a:ext cx="1010920" cy="2120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9859961">
            <a:off x="2228850" y="4904105"/>
            <a:ext cx="2292350" cy="2273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 rot="5035258">
            <a:off x="5467985" y="4815840"/>
            <a:ext cx="773430" cy="1828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直角上箭头 17"/>
          <p:cNvSpPr/>
          <p:nvPr/>
        </p:nvSpPr>
        <p:spPr>
          <a:xfrm rot="16200000">
            <a:off x="8590915" y="3133090"/>
            <a:ext cx="3712210" cy="626745"/>
          </a:xfrm>
          <a:prstGeom prst="bentUpArrow">
            <a:avLst>
              <a:gd name="adj1" fmla="val 7914"/>
              <a:gd name="adj2" fmla="val 9759"/>
              <a:gd name="adj3" fmla="val 82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089526" y="3196487"/>
            <a:ext cx="752112" cy="2322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8138012" y="1583716"/>
            <a:ext cx="914612" cy="1904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88058" y="4823175"/>
            <a:ext cx="106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多路</a:t>
            </a:r>
            <a:r>
              <a:rPr lang="en-US" altLang="zh-CN" dirty="0" smtClean="0">
                <a:solidFill>
                  <a:schemeClr val="bg1"/>
                </a:solidFill>
              </a:rPr>
              <a:t>ADC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26479" y="3716114"/>
            <a:ext cx="143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</a:rPr>
              <a:t>中断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2490" y="1463040"/>
            <a:ext cx="3583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起动电池管理用于控制汽车蓄电池充放电、电池安全监测和维持电压电流均衡。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：与整车通信，支持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：监测电压电流和温度；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中断：过温过流唤醒。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1072" y="1318607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CAN</a:t>
            </a:r>
            <a:r>
              <a:rPr lang="zh-CN" altLang="en-US" sz="1200" dirty="0" smtClean="0"/>
              <a:t>收发器</a:t>
            </a:r>
            <a:endParaRPr lang="en-US" altLang="zh-CN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6780867" y="1326193"/>
            <a:ext cx="1368653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高边驱动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AUIR3241STR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控制继电器开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</a:t>
            </a:r>
            <a:endParaRPr lang="en-US" altLang="zh-CN" sz="1200" dirty="0" smtClean="0"/>
          </a:p>
        </p:txBody>
      </p:sp>
      <p:sp>
        <p:nvSpPr>
          <p:cNvPr id="38" name="圆角矩形 37"/>
          <p:cNvSpPr/>
          <p:nvPr/>
        </p:nvSpPr>
        <p:spPr>
          <a:xfrm>
            <a:off x="737392" y="3418256"/>
            <a:ext cx="707366" cy="668547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12V</a:t>
            </a:r>
            <a:r>
              <a:rPr lang="zh-CN" altLang="en-US" dirty="0" smtClean="0">
                <a:solidFill>
                  <a:schemeClr val="bg1"/>
                </a:solidFill>
              </a:rPr>
              <a:t>供电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1" name="流程图: 终止 40"/>
          <p:cNvSpPr/>
          <p:nvPr/>
        </p:nvSpPr>
        <p:spPr>
          <a:xfrm>
            <a:off x="2460666" y="3412228"/>
            <a:ext cx="1085681" cy="668547"/>
          </a:xfrm>
          <a:prstGeom prst="flowChartTerminator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LDO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12V-&gt;5V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436704" y="2925448"/>
            <a:ext cx="1664898" cy="16648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MCU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BF7006AM64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96127" y="5663201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硬件看门狗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35159" y="5613892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总电压采样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一路</a:t>
            </a:r>
            <a:r>
              <a:rPr lang="en-US" altLang="zh-CN" sz="1200" dirty="0" smtClean="0">
                <a:solidFill>
                  <a:schemeClr val="bg1"/>
                </a:solidFill>
              </a:rPr>
              <a:t>ADC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46084" y="2854524"/>
            <a:ext cx="1307592" cy="628277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74HC595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IO</a:t>
            </a:r>
            <a:r>
              <a:rPr lang="zh-CN" altLang="en-US" sz="1200" dirty="0" smtClean="0">
                <a:solidFill>
                  <a:schemeClr val="bg1"/>
                </a:solidFill>
              </a:rPr>
              <a:t>输出保持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09824" y="5622520"/>
            <a:ext cx="1373478" cy="721442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电压均衡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四</a:t>
            </a:r>
            <a:r>
              <a:rPr lang="zh-CN" altLang="en-US" sz="1200" dirty="0" smtClean="0">
                <a:solidFill>
                  <a:schemeClr val="bg1"/>
                </a:solidFill>
              </a:rPr>
              <a:t>路</a:t>
            </a:r>
            <a:r>
              <a:rPr lang="en-US" altLang="zh-CN" sz="1200" dirty="0" smtClean="0">
                <a:solidFill>
                  <a:schemeClr val="bg1"/>
                </a:solidFill>
              </a:rPr>
              <a:t>IO</a:t>
            </a:r>
            <a:r>
              <a:rPr lang="zh-CN" altLang="en-US" sz="1200" dirty="0" smtClean="0">
                <a:solidFill>
                  <a:schemeClr val="bg1"/>
                </a:solidFill>
              </a:rPr>
              <a:t>控制</a:t>
            </a:r>
            <a:r>
              <a:rPr lang="en-US" altLang="zh-CN" sz="1200" dirty="0" smtClean="0">
                <a:solidFill>
                  <a:schemeClr val="bg1"/>
                </a:solidFill>
              </a:rPr>
              <a:t>MOS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维持四块电池电压平衡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12858" y="3724790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过温</a:t>
            </a:r>
            <a:r>
              <a:rPr lang="zh-CN" altLang="en-US" sz="1200" dirty="0" smtClean="0">
                <a:solidFill>
                  <a:schemeClr val="bg1"/>
                </a:solidFill>
              </a:rPr>
              <a:t>过流唤醒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NCV2903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两</a:t>
            </a:r>
            <a:r>
              <a:rPr lang="zh-CN" altLang="en-US" sz="1200" dirty="0" smtClean="0">
                <a:solidFill>
                  <a:schemeClr val="bg1"/>
                </a:solidFill>
              </a:rPr>
              <a:t>路外部中断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57069" y="1316067"/>
            <a:ext cx="1080928" cy="859536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继电器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25517" y="1313527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CAN</a:t>
            </a:r>
            <a:r>
              <a:rPr lang="zh-CN" altLang="en-US" sz="1200" dirty="0" smtClean="0">
                <a:solidFill>
                  <a:schemeClr val="bg1"/>
                </a:solidFill>
              </a:rPr>
              <a:t>收发器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85312" y="1321113"/>
            <a:ext cx="1368653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高边驱动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AUIR3241STR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控制继电器开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合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51" name="图片 50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116205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7091680" y="2837180"/>
            <a:ext cx="3460115" cy="2616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07262" y="763692"/>
            <a:ext cx="359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检测应用原理框图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27075" y="5733195"/>
            <a:ext cx="707366" cy="668547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12V</a:t>
            </a:r>
            <a:r>
              <a:rPr lang="zh-CN" altLang="en-US" dirty="0" smtClean="0">
                <a:solidFill>
                  <a:schemeClr val="bg1"/>
                </a:solidFill>
              </a:rPr>
              <a:t>供电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20030" y="3568700"/>
            <a:ext cx="1537970" cy="14928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MCU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BF7006AM28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0674" y="3469859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激光管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80674" y="4635677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光敏管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81435" y="1733517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马达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84027" y="4635677"/>
            <a:ext cx="796648" cy="640080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运放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78320" y="4462145"/>
            <a:ext cx="921385" cy="516255"/>
            <a:chOff x="4981978" y="4066524"/>
            <a:chExt cx="1070815" cy="506382"/>
          </a:xfrm>
        </p:grpSpPr>
        <p:sp>
          <p:nvSpPr>
            <p:cNvPr id="2" name="右箭头 1"/>
            <p:cNvSpPr/>
            <p:nvPr/>
          </p:nvSpPr>
          <p:spPr>
            <a:xfrm rot="10800000">
              <a:off x="4981978" y="4360004"/>
              <a:ext cx="1070815" cy="212902"/>
            </a:xfrm>
            <a:prstGeom prst="rightArrow">
              <a:avLst/>
            </a:prstGeom>
            <a:solidFill>
              <a:srgbClr val="F1F1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2927" y="4066524"/>
              <a:ext cx="729128" cy="36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ADC</a:t>
              </a:r>
              <a:endParaRPr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左箭头 22"/>
          <p:cNvSpPr/>
          <p:nvPr/>
        </p:nvSpPr>
        <p:spPr>
          <a:xfrm rot="16200000">
            <a:off x="8962586" y="4235992"/>
            <a:ext cx="525738" cy="273632"/>
          </a:xfrm>
          <a:prstGeom prst="leftArrow">
            <a:avLst/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841490" y="3733165"/>
            <a:ext cx="1741805" cy="158750"/>
          </a:xfrm>
          <a:prstGeom prst="rightArrow">
            <a:avLst/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rot="16200000" flipV="1">
            <a:off x="6599555" y="1233170"/>
            <a:ext cx="1651000" cy="2876550"/>
          </a:xfrm>
          <a:prstGeom prst="bentUpArrow">
            <a:avLst>
              <a:gd name="adj1" fmla="val 6088"/>
              <a:gd name="adj2" fmla="val 7170"/>
              <a:gd name="adj3" fmla="val 8951"/>
            </a:avLst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314487" y="3661206"/>
            <a:ext cx="957801" cy="1307592"/>
            <a:chOff x="580829" y="2150178"/>
            <a:chExt cx="957801" cy="1307592"/>
          </a:xfrm>
        </p:grpSpPr>
        <p:sp>
          <p:nvSpPr>
            <p:cNvPr id="19" name="矩形 18"/>
            <p:cNvSpPr/>
            <p:nvPr/>
          </p:nvSpPr>
          <p:spPr>
            <a:xfrm rot="5400000">
              <a:off x="405934" y="2325073"/>
              <a:ext cx="1307592" cy="957801"/>
            </a:xfrm>
            <a:prstGeom prst="rect">
              <a:avLst/>
            </a:prstGeom>
            <a:solidFill>
              <a:srgbClr val="39C7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200" dirty="0" smtClean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21357" y="2547794"/>
              <a:ext cx="876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CAN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收发器</a:t>
              </a:r>
              <a:endParaRPr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左右箭头 28"/>
          <p:cNvSpPr/>
          <p:nvPr/>
        </p:nvSpPr>
        <p:spPr>
          <a:xfrm>
            <a:off x="4272280" y="4109720"/>
            <a:ext cx="1098550" cy="391160"/>
          </a:xfrm>
          <a:prstGeom prst="leftRightArrow">
            <a:avLst/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1934210" y="6029960"/>
            <a:ext cx="115951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3344955" y="5300810"/>
            <a:ext cx="842057" cy="19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5762942" y="5396479"/>
            <a:ext cx="657392" cy="18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574924" y="280777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PM2.5</a:t>
            </a:r>
            <a:r>
              <a:rPr lang="zh-CN" altLang="en-US" dirty="0" smtClean="0">
                <a:solidFill>
                  <a:schemeClr val="bg1"/>
                </a:solidFill>
              </a:rPr>
              <a:t>检测模块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车内车外各一套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7644" y="3640444"/>
            <a:ext cx="1016079" cy="1349114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左右箭头 27"/>
          <p:cNvSpPr/>
          <p:nvPr/>
        </p:nvSpPr>
        <p:spPr>
          <a:xfrm>
            <a:off x="1947545" y="4130675"/>
            <a:ext cx="1364615" cy="422275"/>
          </a:xfrm>
          <a:prstGeom prst="leftRightArrow">
            <a:avLst/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</a:rPr>
              <a:t>总线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05785" y="5819140"/>
            <a:ext cx="8365490" cy="538480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电源模块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直角上箭头 9"/>
          <p:cNvSpPr/>
          <p:nvPr/>
        </p:nvSpPr>
        <p:spPr>
          <a:xfrm rot="16200000">
            <a:off x="9629140" y="5099685"/>
            <a:ext cx="1029970" cy="4152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上箭头 36"/>
          <p:cNvSpPr/>
          <p:nvPr/>
        </p:nvSpPr>
        <p:spPr>
          <a:xfrm rot="16200000">
            <a:off x="8746490" y="3321685"/>
            <a:ext cx="3931285" cy="1064260"/>
          </a:xfrm>
          <a:prstGeom prst="bentUpArrow">
            <a:avLst>
              <a:gd name="adj1" fmla="val 5867"/>
              <a:gd name="adj2" fmla="val 7506"/>
              <a:gd name="adj3" fmla="val 9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上箭头 37"/>
          <p:cNvSpPr/>
          <p:nvPr/>
        </p:nvSpPr>
        <p:spPr>
          <a:xfrm rot="16200000">
            <a:off x="9329726" y="4321628"/>
            <a:ext cx="2075379" cy="919848"/>
          </a:xfrm>
          <a:prstGeom prst="bentUpArrow">
            <a:avLst>
              <a:gd name="adj1" fmla="val 10514"/>
              <a:gd name="adj2" fmla="val 12948"/>
              <a:gd name="adj3" fmla="val 9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2681" y="51924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76595" y="52571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19619" y="16355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43950" y="34969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4.2V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907492" y="45557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3.3V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111885" y="1614170"/>
            <a:ext cx="4363720" cy="1633855"/>
          </a:xfrm>
          <a:prstGeom prst="roundRect">
            <a:avLst/>
          </a:prstGeom>
          <a:solidFill>
            <a:srgbClr val="FFF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7075" y="1697432"/>
            <a:ext cx="4032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检测工作原理：使用马达吸入空气，激光管透过空气照射光敏管，使光敏管电流发生变化，放大后经由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转换，得出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浓度。此部件通过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与整车通信，支持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3752" y="476672"/>
            <a:ext cx="2750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应用原理框图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7405" y="5871646"/>
            <a:ext cx="707366" cy="668547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12V</a:t>
            </a:r>
            <a:r>
              <a:rPr lang="zh-CN" altLang="en-US" sz="1600" dirty="0" smtClean="0">
                <a:solidFill>
                  <a:schemeClr val="bg1"/>
                </a:solidFill>
              </a:rPr>
              <a:t>供电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3461000" y="5839160"/>
            <a:ext cx="1085681" cy="668547"/>
          </a:xfrm>
          <a:prstGeom prst="flowChartTerminator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LDO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12V-&gt;5V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13183" y="3444209"/>
            <a:ext cx="1664898" cy="16648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MCU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BF7006AM64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5524547" y="5795568"/>
            <a:ext cx="1179062" cy="668547"/>
          </a:xfrm>
          <a:prstGeom prst="flowChartTerminator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LDO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>
              <a:buClrTx/>
              <a:buSzTx/>
              <a:buNone/>
            </a:pPr>
            <a:r>
              <a:rPr lang="en-US" altLang="zh-CN" sz="1600" dirty="0" smtClean="0">
                <a:solidFill>
                  <a:schemeClr val="bg1"/>
                </a:solidFill>
              </a:rPr>
              <a:t>5V-&gt;3.6V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44091" y="4397495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GSENSOR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重力</a:t>
            </a:r>
            <a:r>
              <a:rPr lang="zh-CN" altLang="en-US" sz="1200" dirty="0" smtClean="0"/>
              <a:t>传感器</a:t>
            </a:r>
            <a:endParaRPr lang="en-US" altLang="zh-CN" sz="1200" dirty="0" smtClean="0"/>
          </a:p>
        </p:txBody>
      </p:sp>
      <p:sp>
        <p:nvSpPr>
          <p:cNvPr id="25" name="矩形 24"/>
          <p:cNvSpPr/>
          <p:nvPr/>
        </p:nvSpPr>
        <p:spPr>
          <a:xfrm>
            <a:off x="9708266" y="3354694"/>
            <a:ext cx="1919315" cy="1682881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SOC</a:t>
            </a:r>
            <a:endParaRPr lang="en-US" altLang="zh-CN" sz="1600" dirty="0" smtClean="0"/>
          </a:p>
        </p:txBody>
      </p:sp>
      <p:sp>
        <p:nvSpPr>
          <p:cNvPr id="8" name="右箭头 7"/>
          <p:cNvSpPr/>
          <p:nvPr/>
        </p:nvSpPr>
        <p:spPr>
          <a:xfrm>
            <a:off x="2174770" y="6124755"/>
            <a:ext cx="1286229" cy="17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4954382" y="5717055"/>
            <a:ext cx="162467" cy="977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>
            <a:off x="6695858" y="5037575"/>
            <a:ext cx="2387817" cy="1118750"/>
          </a:xfrm>
          <a:prstGeom prst="bentUpArrow">
            <a:avLst>
              <a:gd name="adj1" fmla="val 6034"/>
              <a:gd name="adj2" fmla="val 7451"/>
              <a:gd name="adj3" fmla="val 7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5770275" y="5365726"/>
            <a:ext cx="686461" cy="17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6200000">
            <a:off x="4522697" y="3845548"/>
            <a:ext cx="475016" cy="862220"/>
            <a:chOff x="6268785" y="2116682"/>
            <a:chExt cx="475016" cy="862220"/>
          </a:xfrm>
        </p:grpSpPr>
        <p:sp>
          <p:nvSpPr>
            <p:cNvPr id="14" name="上下箭头 13"/>
            <p:cNvSpPr/>
            <p:nvPr/>
          </p:nvSpPr>
          <p:spPr>
            <a:xfrm>
              <a:off x="6268785" y="2116682"/>
              <a:ext cx="475016" cy="862220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6211180" y="233882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CAN</a:t>
              </a:r>
              <a:endParaRPr lang="en-US" altLang="zh-CN" dirty="0" smtClean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96639" y="4480028"/>
            <a:ext cx="1328894" cy="475016"/>
            <a:chOff x="6795039" y="4805137"/>
            <a:chExt cx="1328894" cy="475016"/>
          </a:xfrm>
        </p:grpSpPr>
        <p:sp>
          <p:nvSpPr>
            <p:cNvPr id="7" name="上下箭头 6"/>
            <p:cNvSpPr/>
            <p:nvPr/>
          </p:nvSpPr>
          <p:spPr>
            <a:xfrm rot="16200000">
              <a:off x="7221978" y="4378198"/>
              <a:ext cx="475016" cy="1328894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99949" y="4857979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IO</a:t>
              </a:r>
              <a:r>
                <a:rPr lang="zh-CN" altLang="en-US" dirty="0" smtClean="0"/>
                <a:t>模拟</a:t>
              </a:r>
              <a:r>
                <a:rPr lang="en-US" altLang="zh-CN" dirty="0" smtClean="0"/>
                <a:t>IIC</a:t>
              </a:r>
              <a:endParaRPr lang="en-US" altLang="zh-CN" dirty="0" smtClean="0"/>
            </a:p>
          </p:txBody>
        </p:sp>
      </p:grpSp>
      <p:sp>
        <p:nvSpPr>
          <p:cNvPr id="4" name="左右箭头 3"/>
          <p:cNvSpPr/>
          <p:nvPr/>
        </p:nvSpPr>
        <p:spPr>
          <a:xfrm>
            <a:off x="6878320" y="3608070"/>
            <a:ext cx="2800985" cy="45402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26311" y="3678302"/>
            <a:ext cx="162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UART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3510487" y="3426224"/>
            <a:ext cx="877163" cy="1682882"/>
            <a:chOff x="2915583" y="3488969"/>
            <a:chExt cx="877163" cy="1307592"/>
          </a:xfrm>
        </p:grpSpPr>
        <p:sp>
          <p:nvSpPr>
            <p:cNvPr id="19" name="矩形 18"/>
            <p:cNvSpPr/>
            <p:nvPr/>
          </p:nvSpPr>
          <p:spPr>
            <a:xfrm rot="5400000">
              <a:off x="2700368" y="3772157"/>
              <a:ext cx="1307592" cy="741216"/>
            </a:xfrm>
            <a:prstGeom prst="rect">
              <a:avLst/>
            </a:prstGeom>
            <a:solidFill>
              <a:srgbClr val="39C7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915583" y="3774839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CAN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收发器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224149" y="3426223"/>
            <a:ext cx="1016079" cy="1682881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整车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 rot="16200000">
            <a:off x="3607571" y="5387521"/>
            <a:ext cx="730054" cy="17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708266" y="1641694"/>
            <a:ext cx="1919315" cy="954855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中控屏幕</a:t>
            </a:r>
            <a:endParaRPr lang="zh-CN" altLang="en-US" dirty="0"/>
          </a:p>
        </p:txBody>
      </p:sp>
      <p:sp>
        <p:nvSpPr>
          <p:cNvPr id="33" name="上箭头 32"/>
          <p:cNvSpPr/>
          <p:nvPr/>
        </p:nvSpPr>
        <p:spPr>
          <a:xfrm>
            <a:off x="10267690" y="2596550"/>
            <a:ext cx="800466" cy="758143"/>
          </a:xfrm>
          <a:prstGeom prst="upArrow">
            <a:avLst>
              <a:gd name="adj1" fmla="val 50000"/>
              <a:gd name="adj2" fmla="val 359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177527" y="1357010"/>
            <a:ext cx="8334565" cy="1733296"/>
          </a:xfrm>
          <a:prstGeom prst="roundRect">
            <a:avLst/>
          </a:prstGeom>
          <a:solidFill>
            <a:srgbClr val="FFF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08503" y="1537290"/>
            <a:ext cx="8072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是一个用于拍摄驾驶舱内部情况的摄像头，用于驾驶员手势识别，疲劳驾驶识别，事故记录等功能。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与负责算法识别和图像处理的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通信，通过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将算法识别结果传输到整车，同时也传输整车控制信息给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与重力传感器通信，用于检测事故发生，控制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自动记录发生事故时的车内情况。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44091" y="4384795"/>
            <a:ext cx="1307592" cy="64008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GSENSOR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重力</a:t>
            </a:r>
            <a:r>
              <a:rPr lang="zh-CN" altLang="en-US" sz="1200" dirty="0" smtClean="0">
                <a:solidFill>
                  <a:schemeClr val="bg1"/>
                </a:solidFill>
              </a:rPr>
              <a:t>传感器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08266" y="3341994"/>
            <a:ext cx="1919315" cy="1682881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SOC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 rot="16200000">
            <a:off x="4522697" y="3832848"/>
            <a:ext cx="475016" cy="862220"/>
            <a:chOff x="6268785" y="2116682"/>
            <a:chExt cx="475016" cy="862220"/>
          </a:xfrm>
        </p:grpSpPr>
        <p:sp>
          <p:nvSpPr>
            <p:cNvPr id="27" name="上下箭头 26"/>
            <p:cNvSpPr/>
            <p:nvPr/>
          </p:nvSpPr>
          <p:spPr>
            <a:xfrm>
              <a:off x="6268785" y="2116682"/>
              <a:ext cx="475016" cy="862220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rot="5400000">
              <a:off x="6211180" y="233882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CAN</a:t>
              </a:r>
              <a:endParaRPr lang="en-US" altLang="zh-CN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6639" y="4467328"/>
            <a:ext cx="1328894" cy="475016"/>
            <a:chOff x="6795039" y="4805137"/>
            <a:chExt cx="1328894" cy="475016"/>
          </a:xfrm>
        </p:grpSpPr>
        <p:sp>
          <p:nvSpPr>
            <p:cNvPr id="38" name="上下箭头 37"/>
            <p:cNvSpPr/>
            <p:nvPr/>
          </p:nvSpPr>
          <p:spPr>
            <a:xfrm rot="16200000">
              <a:off x="7221978" y="4378198"/>
              <a:ext cx="475016" cy="1328894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99949" y="4857979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IO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模拟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IIC</a:t>
              </a:r>
              <a:endParaRPr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626311" y="3665602"/>
            <a:ext cx="162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UART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2204720" y="4029075"/>
            <a:ext cx="1373505" cy="503555"/>
          </a:xfrm>
          <a:prstGeom prst="leftRightArrow">
            <a:avLst/>
          </a:prstGeom>
          <a:solidFill>
            <a:srgbClr val="F1F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</a:rPr>
              <a:t>总线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08266" y="1628994"/>
            <a:ext cx="1919315" cy="954855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中控屏幕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08503" y="1524590"/>
            <a:ext cx="8072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是一个用于拍摄驾驶舱内部情况的摄像头，用于驾驶员手势识别，疲劳驾驶识别，事故记录等功能。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与负责算法识别和图像处理的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通信，通过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将算法识别结果传输到整车，同时也传输整车控制信息给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与重力传感器通信，用于检测事故发生，控制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自动记录发生事故时的车内情况。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188418" y="3440399"/>
            <a:ext cx="1664898" cy="16648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MCU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BF7006AM64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99384" y="3422413"/>
            <a:ext cx="1016079" cy="1682881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</a:rPr>
              <a:t>整车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" name="图片 29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9017" y="548427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充电枪应用实例原理框图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4904" y="5717088"/>
            <a:ext cx="1260882" cy="712602"/>
          </a:xfrm>
          <a:prstGeom prst="roundRect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AC-DC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辅助</a:t>
            </a:r>
            <a:r>
              <a:rPr lang="zh-CN" altLang="en-US" dirty="0">
                <a:solidFill>
                  <a:schemeClr val="bg1"/>
                </a:solidFill>
              </a:rPr>
              <a:t>电源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1362506" y="3010153"/>
            <a:ext cx="1085681" cy="668547"/>
          </a:xfrm>
          <a:prstGeom prst="flowChartTerminator">
            <a:avLst/>
          </a:prstGeom>
          <a:solidFill>
            <a:srgbClr val="E9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EMI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滤波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50488" y="3589850"/>
            <a:ext cx="1966111" cy="1885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MCU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BF7006AM64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1571732" y="2590420"/>
            <a:ext cx="667228" cy="17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9862" y="1388070"/>
            <a:ext cx="954855" cy="954855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继电器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4940" y="1388070"/>
            <a:ext cx="1919315" cy="954855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AC220V</a:t>
            </a:r>
            <a:r>
              <a:rPr lang="zh-CN" altLang="en-US" dirty="0" smtClean="0">
                <a:solidFill>
                  <a:schemeClr val="bg1"/>
                </a:solidFill>
              </a:rPr>
              <a:t>输入插头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06658" y="1388069"/>
            <a:ext cx="1919315" cy="954855"/>
          </a:xfrm>
          <a:prstGeom prst="rect">
            <a:avLst/>
          </a:prstGeom>
          <a:solidFill>
            <a:srgbClr val="F7AD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AC220V</a:t>
            </a:r>
            <a:r>
              <a:rPr lang="zh-CN" altLang="en-US" dirty="0" smtClean="0">
                <a:solidFill>
                  <a:schemeClr val="bg1"/>
                </a:solidFill>
              </a:rPr>
              <a:t>输出枪头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5956" y="3845579"/>
            <a:ext cx="1205853" cy="60814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电压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检测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25956" y="4607795"/>
            <a:ext cx="1205853" cy="60814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接地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检测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32455" y="2461178"/>
            <a:ext cx="1205853" cy="60814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漏电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检测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10520" y="2459603"/>
            <a:ext cx="1205853" cy="60814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电流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检测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89010" y="4617500"/>
            <a:ext cx="1205853" cy="608140"/>
          </a:xfrm>
          <a:prstGeom prst="rect">
            <a:avLst/>
          </a:prstGeom>
          <a:solidFill>
            <a:srgbClr val="39C73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车载充电器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状态检测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5400000">
            <a:off x="886151" y="4611777"/>
            <a:ext cx="2038389" cy="17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1953260" y="4050665"/>
            <a:ext cx="872490" cy="177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953260" y="4841240"/>
            <a:ext cx="873125" cy="1682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2954020" y="1795145"/>
            <a:ext cx="4925695" cy="161925"/>
          </a:xfrm>
          <a:prstGeom prst="rightArrow">
            <a:avLst/>
          </a:prstGeom>
          <a:solidFill>
            <a:srgbClr val="F880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4030697" y="4079698"/>
            <a:ext cx="1016206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4030697" y="4835451"/>
            <a:ext cx="1016206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右箭头 51"/>
          <p:cNvSpPr/>
          <p:nvPr/>
        </p:nvSpPr>
        <p:spPr>
          <a:xfrm rot="5400000">
            <a:off x="5136993" y="3242678"/>
            <a:ext cx="522109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 rot="5400000">
            <a:off x="6392867" y="3242677"/>
            <a:ext cx="522106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直角上箭头 19"/>
          <p:cNvSpPr/>
          <p:nvPr/>
        </p:nvSpPr>
        <p:spPr>
          <a:xfrm>
            <a:off x="2535555" y="5485130"/>
            <a:ext cx="3575050" cy="657225"/>
          </a:xfrm>
          <a:prstGeom prst="bentUpArrow">
            <a:avLst>
              <a:gd name="adj1" fmla="val 9502"/>
              <a:gd name="adj2" fmla="val 13728"/>
              <a:gd name="adj3" fmla="val 17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 rot="5400000">
            <a:off x="5131863" y="2108877"/>
            <a:ext cx="532367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5400000">
            <a:off x="6386742" y="2108092"/>
            <a:ext cx="530793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直角上箭头 55"/>
          <p:cNvSpPr/>
          <p:nvPr/>
        </p:nvSpPr>
        <p:spPr>
          <a:xfrm>
            <a:off x="7016600" y="2353056"/>
            <a:ext cx="1489226" cy="1847389"/>
          </a:xfrm>
          <a:prstGeom prst="bentUpArrow">
            <a:avLst>
              <a:gd name="adj1" fmla="val 6193"/>
              <a:gd name="adj2" fmla="val 5890"/>
              <a:gd name="adj3" fmla="val 68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8834755" y="1795145"/>
            <a:ext cx="582930" cy="161925"/>
          </a:xfrm>
          <a:prstGeom prst="rightArrow">
            <a:avLst/>
          </a:prstGeom>
          <a:solidFill>
            <a:srgbClr val="F880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 rot="5400000">
            <a:off x="9234093" y="3399159"/>
            <a:ext cx="2264444" cy="17223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rot="10800000">
            <a:off x="7016115" y="4837430"/>
            <a:ext cx="2672715" cy="151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657824" y="5496961"/>
            <a:ext cx="4524639" cy="1034468"/>
          </a:xfrm>
          <a:prstGeom prst="roundRect">
            <a:avLst/>
          </a:prstGeom>
          <a:solidFill>
            <a:srgbClr val="FFF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73780" y="5625366"/>
            <a:ext cx="4293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充电枪项目用于检测汽车与充电桩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连接并控制开始充电，同时监测充电过程中的电流、电压等状态保障充电安全。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00330"/>
            <a:ext cx="1733550" cy="5308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2670770"/>
            <a:ext cx="94330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更多项目的</a:t>
            </a:r>
            <a:r>
              <a:rPr 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r>
              <a:rPr 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请与原厂</a:t>
            </a: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FAE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6895" y="4149090"/>
            <a:ext cx="34671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谢谢大家！</a:t>
            </a:r>
            <a:endParaRPr lang="zh-CN" altLang="en-US" sz="4800"/>
          </a:p>
        </p:txBody>
      </p:sp>
      <p:pic>
        <p:nvPicPr>
          <p:cNvPr id="4" name="图片 3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90371" y="2372926"/>
            <a:ext cx="8205021" cy="2571264"/>
            <a:chOff x="1308228" y="1784572"/>
            <a:chExt cx="8915484" cy="2793908"/>
          </a:xfrm>
        </p:grpSpPr>
        <p:sp>
          <p:nvSpPr>
            <p:cNvPr id="5" name="圆角矩形 4"/>
            <p:cNvSpPr/>
            <p:nvPr/>
          </p:nvSpPr>
          <p:spPr>
            <a:xfrm>
              <a:off x="1326285" y="1784572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51821" y="2890932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6285" y="2887379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78135" y="1784572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29984" y="1802037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08228" y="4013701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807474" y="1802037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EFEFE">
                    <a:alpha val="100000"/>
                  </a:srgbClr>
                </a:clrFrom>
                <a:clrTo>
                  <a:srgbClr val="FEFEFE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64003" y="3007005"/>
              <a:ext cx="1341560" cy="282816"/>
            </a:xfrm>
            <a:prstGeom prst="rect">
              <a:avLst/>
            </a:prstGeom>
          </p:spPr>
        </p:pic>
        <p:sp>
          <p:nvSpPr>
            <p:cNvPr id="14" name="圆角矩形 13"/>
            <p:cNvSpPr/>
            <p:nvPr/>
          </p:nvSpPr>
          <p:spPr>
            <a:xfrm>
              <a:off x="6226401" y="2887378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777033" y="4056097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807474" y="2887378"/>
              <a:ext cx="1416238" cy="5223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91" b="89674" l="9854" r="89781">
                          <a14:foregroundMark x1="34672" y1="51087" x2="34672" y2="51087"/>
                          <a14:foregroundMark x1="48905" y1="64130" x2="48905" y2="64130"/>
                          <a14:foregroundMark x1="57299" y1="61957" x2="57299" y2="61957"/>
                          <a14:foregroundMark x1="64964" y1="26630" x2="64964" y2="26630"/>
                          <a14:foregroundMark x1="53285" y1="11957" x2="53285" y2="11957"/>
                          <a14:foregroundMark x1="40146" y1="16848" x2="40146" y2="16848"/>
                          <a14:foregroundMark x1="32117" y1="28261" x2="32117" y2="28261"/>
                          <a14:foregroundMark x1="44161" y1="13043" x2="44161" y2="13043"/>
                          <a14:foregroundMark x1="45620" y1="13043" x2="45620" y2="13043"/>
                          <a14:foregroundMark x1="47810" y1="12500" x2="47810" y2="12500"/>
                          <a14:foregroundMark x1="36496" y1="19022" x2="36496" y2="19022"/>
                          <a14:foregroundMark x1="35036" y1="19565" x2="35036" y2="19565"/>
                          <a14:foregroundMark x1="37956" y1="16304" x2="37956" y2="16304"/>
                          <a14:foregroundMark x1="40146" y1="13587" x2="40146" y2="13587"/>
                          <a14:foregroundMark x1="43066" y1="11413" x2="43066" y2="11413"/>
                          <a14:foregroundMark x1="51095" y1="9783" x2="51095" y2="9783"/>
                          <a14:foregroundMark x1="46715" y1="9239" x2="46715" y2="9239"/>
                          <a14:foregroundMark x1="45255" y1="10326" x2="45255" y2="10326"/>
                          <a14:foregroundMark x1="28102" y1="78261" x2="28102" y2="78261"/>
                          <a14:foregroundMark x1="39416" y1="72283" x2="39416" y2="72283"/>
                          <a14:foregroundMark x1="32482" y1="84239" x2="32482" y2="84239"/>
                          <a14:foregroundMark x1="24818" y1="83152" x2="24818" y2="83152"/>
                          <a14:foregroundMark x1="43431" y1="77174" x2="43431" y2="77174"/>
                          <a14:foregroundMark x1="52920" y1="73370" x2="52920" y2="73370"/>
                          <a14:foregroundMark x1="69343" y1="72826" x2="69343" y2="728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9" r="16786" b="6462"/>
            <a:stretch>
              <a:fillRect/>
            </a:stretch>
          </p:blipFill>
          <p:spPr>
            <a:xfrm>
              <a:off x="9258010" y="2844885"/>
              <a:ext cx="612469" cy="579878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02" y="2306472"/>
            <a:ext cx="620266" cy="5906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23" y="2319624"/>
            <a:ext cx="677328" cy="6211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3381375"/>
            <a:ext cx="505460" cy="4800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74" y="3427028"/>
            <a:ext cx="435291" cy="435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34" y="4366922"/>
            <a:ext cx="599650" cy="5996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44" y="4178850"/>
            <a:ext cx="1011425" cy="1011425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6793129" y="4457085"/>
            <a:ext cx="1303380" cy="4807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40" y="4165724"/>
            <a:ext cx="1063476" cy="1063476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9194097" y="4426369"/>
            <a:ext cx="1303380" cy="4807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07" y="4302952"/>
            <a:ext cx="1143000" cy="76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4103" y="1268889"/>
            <a:ext cx="3376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车规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合作汽车品牌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62" y="2125662"/>
            <a:ext cx="952500" cy="952500"/>
          </a:xfrm>
          <a:prstGeom prst="rect">
            <a:avLst/>
          </a:prstGeom>
        </p:spPr>
      </p:pic>
      <p:pic>
        <p:nvPicPr>
          <p:cNvPr id="2" name="图片 1" descr="mmexport1657333438209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DFE">
                  <a:alpha val="100000"/>
                </a:srgbClr>
              </a:clrFrom>
              <a:clrTo>
                <a:srgbClr val="FFFD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1350" y="2401570"/>
            <a:ext cx="9429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8" name="图片 17" descr="资源 344@4x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1270" y="11684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3474" y="836712"/>
          <a:ext cx="10009110" cy="48609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29873"/>
                <a:gridCol w="1429873"/>
                <a:gridCol w="1429873"/>
                <a:gridCol w="1510030"/>
                <a:gridCol w="1429238"/>
                <a:gridCol w="1472418"/>
                <a:gridCol w="1307805"/>
              </a:tblGrid>
              <a:tr h="592068"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电动车窗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PM2.5</a:t>
                      </a:r>
                      <a:endParaRPr 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组合开关</a:t>
                      </a:r>
                      <a:endParaRPr lang="en-US" altLang="zh-CN" sz="1300" b="1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BCM </a:t>
                      </a:r>
                      <a:b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（车身控制模块）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SCU</a:t>
                      </a:r>
                      <a:b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</a:b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档位控制器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VCU</a:t>
                      </a:r>
                      <a:b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（整车控制器）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BMS</a:t>
                      </a: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②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8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电动座椅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前大灯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DMS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车身域控制器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油泵、水泵</a:t>
                      </a:r>
                      <a:endParaRPr lang="zh-CN" altLang="en-US" sz="1300" b="1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控制器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TCU</a:t>
                      </a:r>
                      <a:b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（变速箱控制器）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OBC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554996"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电动尾门</a:t>
                      </a:r>
                      <a:endParaRPr lang="en-US" altLang="zh-CN" sz="1300" b="1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后尾灯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kern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电子转向管柱锁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kern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矩阵大灯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自动启停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FMCU</a:t>
                      </a:r>
                      <a:b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前电机控制器）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3270">
                <a:tc>
                  <a:txBody>
                    <a:bodyPr/>
                    <a:lstStyle/>
                    <a:p>
                      <a:pPr marL="0" marR="0" lvl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电动后视镜</a:t>
                      </a:r>
                      <a:endParaRPr kumimoji="0" lang="zh-CN" alt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300" b="1" u="none" strike="noStrike" kern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室内照明灯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i="0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启动电池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1" u="none" strike="noStrike" kern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TBOX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全景天窗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RMCU</a:t>
                      </a:r>
                      <a:b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后电机控制器）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3270">
                <a:tc>
                  <a:txBody>
                    <a:bodyPr/>
                    <a:lstStyle/>
                    <a:p>
                      <a:pPr marL="0" marR="0" lvl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电机旋转机构</a:t>
                      </a:r>
                      <a:endParaRPr kumimoji="0" lang="zh-CN" alt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无线充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i="0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漏电传感器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中控台多媒体</a:t>
                      </a:r>
                      <a:endParaRPr lang="en-US" altLang="zh-CN" sz="1300" b="1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（协处理</a:t>
                      </a:r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MCU</a:t>
                      </a: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散热风扇（</a:t>
                      </a:r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FOC</a:t>
                      </a: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ECM</a:t>
                      </a:r>
                      <a:b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（发动机控制模块）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8879"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kern="120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空调面板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kern="120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阳光传感器</a:t>
                      </a:r>
                      <a:endParaRPr lang="en-US" altLang="zh-CN" sz="1300" b="1" u="none" strike="noStrike" kern="120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触摸门把手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Compressor</a:t>
                      </a:r>
                      <a:b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空调压缩机）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方向盘电动调节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CEPS</a:t>
                      </a:r>
                      <a:br>
                        <a:rPr lang="en-US" altLang="zh-CN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（电动助力转向系统）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8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空调及电池热管理控制器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i="0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</a:rPr>
                        <a:t>充电枪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氛围灯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BMS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LED</a:t>
                      </a: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前大灯②</a:t>
                      </a:r>
                      <a:endParaRPr lang="en-US" altLang="zh-CN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BSG</a:t>
                      </a:r>
                      <a:br>
                        <a:rPr lang="en-US" altLang="zh-CN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</a:b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（皮带轮驱动电机）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  <a:tr h="618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引擎音发生器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i="0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充电盒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i="0" u="none" strike="noStrike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雨刮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u="none" strike="noStrike" kern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全液晶仪表</a:t>
                      </a:r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300" b="1" u="none" strike="noStrike" kern="12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SRS </a:t>
                      </a:r>
                      <a:br>
                        <a:rPr 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</a:br>
                      <a:r>
                        <a:rPr 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（</a:t>
                      </a:r>
                      <a:r>
                        <a:rPr lang="zh-CN" altLang="en-US" sz="13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+mn-ea"/>
                        </a:rPr>
                        <a:t>安全气囊）</a:t>
                      </a:r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300" b="1" i="0" u="none" strike="noStrike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7" name="标题 3"/>
          <p:cNvSpPr txBox="1"/>
          <p:nvPr/>
        </p:nvSpPr>
        <p:spPr>
          <a:xfrm>
            <a:off x="3743510" y="360000"/>
            <a:ext cx="4896544" cy="361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defTabSz="914400" eaLnBrk="1" latinLnBrk="0" hangingPunct="1">
              <a:lnSpc>
                <a:spcPct val="100000"/>
              </a:lnSpc>
              <a:buNone/>
              <a:defRPr lang="en-US" sz="28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defRPr>
            </a:lvl1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2060"/>
                </a:solidFill>
              </a:rPr>
              <a:t>BYD</a:t>
            </a:r>
            <a:r>
              <a:rPr lang="zh-CN" altLang="en-US" sz="2400" b="1" kern="0" dirty="0">
                <a:solidFill>
                  <a:srgbClr val="002060"/>
                </a:solidFill>
              </a:rPr>
              <a:t>车规</a:t>
            </a:r>
            <a:r>
              <a:rPr lang="en-US" altLang="zh-CN" sz="2400" b="1" kern="0" dirty="0">
                <a:solidFill>
                  <a:srgbClr val="002060"/>
                </a:solidFill>
              </a:rPr>
              <a:t>MCU</a:t>
            </a:r>
            <a:r>
              <a:rPr lang="zh-CN" altLang="en-US" sz="2400" b="1" kern="0" dirty="0">
                <a:solidFill>
                  <a:srgbClr val="002060"/>
                </a:solidFill>
              </a:rPr>
              <a:t>上车应用模块</a:t>
            </a:r>
            <a:endParaRPr lang="en-US" altLang="zh-CN" sz="2400" b="1" kern="0" dirty="0">
              <a:solidFill>
                <a:srgbClr val="00206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43660" y="5682615"/>
          <a:ext cx="10008871" cy="10096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90060"/>
                <a:gridCol w="1509395"/>
                <a:gridCol w="1429068"/>
                <a:gridCol w="2780348"/>
              </a:tblGrid>
              <a:tr h="603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已上车应用模块</a:t>
                      </a:r>
                      <a:endParaRPr lang="zh-CN" alt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3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M4F-512K/1M/2M</a:t>
                      </a:r>
                      <a:endParaRPr lang="en-US" altLang="zh-CN" sz="1300" b="1" u="none" strike="noStrik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algn="ctr" rtl="0" fontAlgn="ctr"/>
                      <a:r>
                        <a:rPr lang="en-US" altLang="zh-CN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2022/12</a:t>
                      </a:r>
                      <a:r>
                        <a:rPr lang="zh-CN" altLang="en-US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送样</a:t>
                      </a:r>
                      <a:endParaRPr lang="zh-CN" alt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zh-CN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M0+ 256K</a:t>
                      </a:r>
                      <a:endParaRPr lang="en-US" altLang="zh-CN" sz="1300" b="1" i="0" u="none" strike="noStrike" dirty="0"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altLang="zh-CN" sz="1300" b="1" dirty="0"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2023/1</a:t>
                      </a:r>
                      <a:r>
                        <a:rPr lang="zh-CN" altLang="en-US" sz="1300" b="1" dirty="0">
                          <a:solidFill>
                            <a:srgbClr val="00206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送样</a:t>
                      </a:r>
                      <a:endParaRPr lang="en-US" altLang="zh-CN" sz="1300" b="1" i="0" u="none" strike="noStrike" dirty="0"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3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高端多核</a:t>
                      </a:r>
                      <a:r>
                        <a:rPr lang="en-US" altLang="zh-CN" sz="13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MCU</a:t>
                      </a:r>
                      <a:r>
                        <a:rPr lang="zh-CN" altLang="en-US" sz="13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可应用模块</a:t>
                      </a:r>
                      <a:endParaRPr lang="zh-CN" alt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7C7F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118745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4311" y="260236"/>
            <a:ext cx="343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车规级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 Roadmap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24645" y="6613525"/>
            <a:ext cx="2776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FM-MSP-15-D</a:t>
            </a:r>
            <a:r>
              <a:rPr lang="zh-CN" altLang="en-US" sz="1400" dirty="0" smtClean="0"/>
              <a:t>06-0001-09</a:t>
            </a:r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987800" y="1496060"/>
            <a:ext cx="3361690" cy="715010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512KB Flash 车规级32位通用MCU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512KB Flash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64KB SRAM</a:t>
            </a:r>
            <a:endParaRPr lang="en-US" altLang="zh-CN" sz="10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M4F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CANFD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DMA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81605" y="6585585"/>
            <a:ext cx="1732915" cy="24892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5901" y="6585024"/>
            <a:ext cx="1680065" cy="249527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22770" y="6584950"/>
            <a:ext cx="2388870" cy="25908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91685" y="6585585"/>
            <a:ext cx="2134235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509125" y="6584950"/>
            <a:ext cx="1651635" cy="25908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240645" y="1624330"/>
            <a:ext cx="479425" cy="268605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4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569989" y="1684550"/>
            <a:ext cx="1028231" cy="184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p>
            <a:pPr algn="ctr"/>
            <a:r>
              <a:rPr lang="zh-CN" altLang="en-US" sz="1200" b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量产产品</a:t>
            </a:r>
            <a:endParaRPr lang="zh-CN" altLang="en-US" sz="12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240645" y="2021840"/>
            <a:ext cx="479425" cy="268605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4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594705" y="2082343"/>
            <a:ext cx="1028231" cy="1689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p>
            <a:pPr algn="ctr"/>
            <a:r>
              <a:rPr lang="zh-CN" altLang="en-US" sz="1100" b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</a:t>
            </a:r>
            <a:endParaRPr lang="zh-CN" altLang="en-US" sz="12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240645" y="2426335"/>
            <a:ext cx="479425" cy="268605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4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580598" y="2486532"/>
            <a:ext cx="1028231" cy="184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p>
            <a:pPr algn="ctr"/>
            <a:r>
              <a:rPr lang="zh-CN" altLang="en-US" sz="1200" b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</a:t>
            </a:r>
            <a:endParaRPr lang="zh-CN" altLang="en-US" sz="12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95140" y="2231390"/>
            <a:ext cx="3054350" cy="73342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1MB Flash 车规级32位通用MCU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1MB Flash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128KB SRAM</a:t>
            </a:r>
            <a:endParaRPr lang="en-US" altLang="zh-CN" sz="10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M4F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CANFD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DMA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99965" y="2984500"/>
            <a:ext cx="2926715" cy="71564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256KB Flash 车规级32位通用MCU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256KB Flash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32KB SRAM</a:t>
            </a:r>
            <a:endParaRPr lang="en-US" altLang="zh-CN" sz="10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M0+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CANFD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DMA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12230" y="5771515"/>
            <a:ext cx="3578860" cy="73152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R52+</a:t>
            </a: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多核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车规级32位</a:t>
            </a: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高端系列化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4M~16MB Flash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R52+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CANFD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GTM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ISO26262 ASILD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70" y="1489075"/>
            <a:ext cx="2039620" cy="743585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第一代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车规级8位MCU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32KB Flash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8051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43660" y="2963545"/>
            <a:ext cx="2022475" cy="72898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车规级32位通用MCU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96KB Flash </a:t>
            </a: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SRAM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M0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17135" y="3716655"/>
            <a:ext cx="2927985" cy="65468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2MB Flash 车规级32位通用MCU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2MB Flash</a:t>
            </a:r>
            <a:endParaRPr lang="en-US" altLang="zh-CN" sz="1000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Cortex M4F内核</a:t>
            </a: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CANFD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DMA</a:t>
            </a:r>
            <a:endParaRPr lang="en-US" altLang="zh-CN" sz="1000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35320" y="4384040"/>
            <a:ext cx="3402965" cy="466725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LED</a:t>
            </a: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控制专用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32KB Flash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S8051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内核、集成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LIN/LDO/LED 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驱动控制、</a:t>
            </a:r>
            <a:endParaRPr lang="zh-CN" altLang="en-US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AECQ100 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240145" y="5328285"/>
            <a:ext cx="3408045" cy="44323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无刷电机控制专用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64KB Flash  Cortex M4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内核、集成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LIN/LDO/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驱动模块、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AECQ100 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168390" y="4869815"/>
            <a:ext cx="360489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有刷</a:t>
            </a: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电机控制专用</a:t>
            </a: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</a:t>
            </a:r>
            <a:endParaRPr lang="en-US" altLang="zh-CN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64KB Flash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Cortex M0+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内核、集成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LIN/LDO/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驱动模块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AECQ100 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5975" y="792480"/>
            <a:ext cx="2039620" cy="68961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lvl="0" algn="l">
              <a:buClrTx/>
              <a:buSzTx/>
              <a:buFontTx/>
            </a:pP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10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二代车规级8位通用MCU</a:t>
            </a:r>
            <a:endParaRPr lang="zh-CN" altLang="en-US" sz="10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32K</a:t>
            </a: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Flash、2K</a:t>
            </a: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SRAM</a:t>
            </a:r>
            <a:endParaRPr lang="zh-CN" altLang="en-US" sz="1000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S8051内核、PWM、LIN、</a:t>
            </a:r>
            <a:r>
              <a:rPr lang="en-US" altLang="zh-CN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</a:t>
            </a:r>
            <a:endParaRPr lang="zh-CN" altLang="en-US" sz="1000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000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AECQ100 Grade1</a:t>
            </a:r>
            <a:endParaRPr lang="en-US" altLang="zh-CN" sz="1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8382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271010" y="331470"/>
            <a:ext cx="4164330" cy="3613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defTabSz="914400" eaLnBrk="1" latinLnBrk="0" hangingPunct="1">
              <a:lnSpc>
                <a:spcPct val="100000"/>
              </a:lnSpc>
              <a:buNone/>
              <a:defRPr lang="en-US" sz="28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defRPr>
            </a:lvl1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已量产</a:t>
            </a:r>
            <a:r>
              <a:rPr lang="en-US" altLang="zh-CN" sz="2400" b="1" dirty="0">
                <a:solidFill>
                  <a:srgbClr val="002060"/>
                </a:solidFill>
                <a:cs typeface="+mn-cs"/>
              </a:rPr>
              <a:t>8</a:t>
            </a: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位车规</a:t>
            </a:r>
            <a:r>
              <a:rPr lang="en-US" altLang="zh-CN" sz="2400" b="1" dirty="0">
                <a:solidFill>
                  <a:srgbClr val="002060"/>
                </a:solidFill>
                <a:cs typeface="+mn-cs"/>
              </a:rPr>
              <a:t>MCU</a:t>
            </a: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资源对比</a:t>
            </a:r>
            <a:endParaRPr lang="zh-CN" altLang="en-US" sz="2400" b="1" dirty="0">
              <a:solidFill>
                <a:srgbClr val="002060"/>
              </a:solidFill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30960" y="764540"/>
          <a:ext cx="10062210" cy="59410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86A5B4"/>
                  </a:outerShdw>
                </a:effectLst>
                <a:tableStyleId>{5C22544A-7EE6-4342-B048-85BDC9FD1C3A}</a:tableStyleId>
              </a:tblPr>
              <a:tblGrid>
                <a:gridCol w="1200150"/>
                <a:gridCol w="2205355"/>
                <a:gridCol w="2205355"/>
                <a:gridCol w="2205355"/>
                <a:gridCol w="2245995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厂家</a:t>
                      </a:r>
                      <a:endParaRPr lang="zh-CN" altLang="en-US" sz="1200" b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BYDS</a:t>
                      </a: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emi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料号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1616/1617</a:t>
                      </a:r>
                      <a:endParaRPr lang="en-US" sz="1200" b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16LF1559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8A100ENG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BS9000AMxx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核心处理器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AVR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PIC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V2</a:t>
                      </a:r>
                      <a:endParaRPr lang="en-US" altLang="zh-CN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1T S8051</a:t>
                      </a:r>
                      <a:endParaRPr lang="en-US" altLang="zh-CN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内核规格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工作频率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16MHZ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32MHz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16MHZ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24MHz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连接能力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LINbus，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USART，SPI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，IIC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LINbus，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USART，SPI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，IIC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SPI、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IIC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LINbus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UART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200" b="0" kern="120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IIC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106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外设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1个16bit timerA：3路(支持输出比较)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2个16bit timerB：支持输入捕获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1个12bit timer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支持电机控制；                                  16bit RTC、ADC、DAC、电容按键、INT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WDT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10bit PWM1/PWM2：支持PWM波形输出、                                          ADC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INT、                     (2x8bit +1x16bit )TIMER、                    17个电容按键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WDT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8bit PWM1/PWM2</a:t>
                      </a:r>
                      <a:r>
                        <a:rPr 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</a:t>
                      </a:r>
                      <a:endParaRPr sz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ADC、14个电容按键、INT、                 （1x8bit +3x16bit）TIMER</a:t>
                      </a:r>
                      <a:r>
                        <a:rPr 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WDT</a:t>
                      </a:r>
                      <a:endParaRPr lang="en-US" altLang="zh-CN" sz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16bit PWM0：4路(支持6路互补输出) 、16bit PWM1：3路(支持捕获/比较)、支持BLDC电机控制；</a:t>
                      </a:r>
                      <a:endParaRPr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ADC、电容按键、INT、3x16bit TIMER、RTC</a:t>
                      </a:r>
                      <a:r>
                        <a:rPr 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WDT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I/O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18/21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en-US" altLang="zh-CN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18/26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程序存储容量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程序存储器类型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闪存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闪存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闪存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闪存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程序在线升级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EEPROM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容量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 BYTE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RAM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大小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512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2K BYTE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电压 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供电 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sz="1200" b="0" kern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Vcc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200" b="0" kern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Vdd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2.7-5.5V(0-8MHZ)/4.5-5.5V(0-16MHZ)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1.8V ~ 3.6V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2.6V ~ 5.5V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3.0V ~ 5.5V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数据转换器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A/D 12x10bit; D/A 3x8bit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A/D 17x10bit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 14x12bit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A/D 24x12bit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振荡器类型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内部、外部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内部、外部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内部、外部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内部、外部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工作温度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-40°C ~ 125°C（TA）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-40°C ~ 125°C（TA）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-40°C ~ 125°C（TA）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-40°C ~ 125°C（TA）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安装类型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表面贴装型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表面贴装型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表面贴装型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表面贴装型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封装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外壳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QFN20(3*3)、QFN24(4*4)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QFN20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QFN20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QFN20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）、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TSSOP28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226560" y="331470"/>
            <a:ext cx="4345305" cy="3613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defTabSz="914400" eaLnBrk="1" latinLnBrk="0" hangingPunct="1">
              <a:lnSpc>
                <a:spcPct val="100000"/>
              </a:lnSpc>
              <a:buNone/>
              <a:defRPr lang="en-US" sz="28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defRPr>
            </a:lvl1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已量产</a:t>
            </a:r>
            <a:r>
              <a:rPr lang="en-US" altLang="zh-CN" sz="2400" b="1" dirty="0">
                <a:solidFill>
                  <a:srgbClr val="002060"/>
                </a:solidFill>
                <a:cs typeface="+mn-cs"/>
              </a:rPr>
              <a:t>32</a:t>
            </a: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位车规</a:t>
            </a:r>
            <a:r>
              <a:rPr lang="en-US" altLang="zh-CN" sz="2400" b="1" dirty="0">
                <a:solidFill>
                  <a:srgbClr val="002060"/>
                </a:solidFill>
                <a:cs typeface="+mn-cs"/>
              </a:rPr>
              <a:t>MCU</a:t>
            </a:r>
            <a:r>
              <a:rPr lang="zh-CN" altLang="en-US" sz="2400" b="1" dirty="0">
                <a:solidFill>
                  <a:srgbClr val="002060"/>
                </a:solidFill>
                <a:cs typeface="+mn-cs"/>
              </a:rPr>
              <a:t>资源对比</a:t>
            </a:r>
            <a:endParaRPr lang="zh-CN" altLang="en-US" sz="2400" b="1" dirty="0">
              <a:solidFill>
                <a:srgbClr val="002060"/>
              </a:solidFill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4780" y="836295"/>
          <a:ext cx="9865360" cy="576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25"/>
                <a:gridCol w="3960495"/>
                <a:gridCol w="3672840"/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厂家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BYDsemi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芯片名称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DZ60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BF7006AMXX </a:t>
                      </a:r>
                      <a:endParaRPr lang="en-US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PIN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脚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64/48/32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64/48/28</a:t>
                      </a:r>
                      <a:endParaRPr lang="en-US" altLang="zh-CN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内核资源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 </a:t>
                      </a: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M0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指令宽度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16/32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Thumb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工作频率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40MHz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32MHz</a:t>
                      </a:r>
                      <a:endParaRPr 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乘法器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位乘法器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Flash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60K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96K/ECC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校验</a:t>
                      </a:r>
                      <a:b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（比</a:t>
                      </a: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位编译代码空间增加</a:t>
                      </a: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％）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EEPROM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2K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2K/ECC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校验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7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RAM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4K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4K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DIDO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53/40/26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54/40/22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ADC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24/16/10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24/16/8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CAP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8/6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PWM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8/6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SPI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路数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SCI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</a:t>
                      </a:r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）路数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PWM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边沿对齐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边沿和中心对齐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块保护和中断向量重定向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电压 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- 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供电 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Vcc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Vdd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2.7-5.5V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3.3-5.5V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工作温度 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-40~125℃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-40~125℃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外部晶振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8、16 MHz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8、12、16 MHz</a:t>
                      </a:r>
                      <a:endParaRPr lang="en-US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ESD_HBM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+/- 2000V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+/- 6000V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烧录方式</a:t>
                      </a:r>
                      <a:endParaRPr lang="zh-CN" altLang="en-US" sz="1200" b="0" kern="12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BKGD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ARM SWD</a:t>
                      </a:r>
                      <a:endParaRPr lang="en-US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封装</a:t>
                      </a:r>
                      <a:endParaRPr lang="zh-CN" altLang="en-US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LQFP32/48/64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LQFP48/64</a:t>
                      </a:r>
                      <a:r>
                        <a:rPr lang="zh-CN" altLang="en-US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TSSOP28</a:t>
                      </a:r>
                      <a:endParaRPr lang="en-US" altLang="zh-CN" sz="1200" b="0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5865" y="249555"/>
            <a:ext cx="29419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 —M4F/512K</a:t>
            </a:r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43660" y="709930"/>
          <a:ext cx="9852025" cy="58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7010400" imgH="4273550" progId="Excel.Sheet.12">
                  <p:link updateAutomatic="1"/>
                </p:oleObj>
              </mc:Choice>
              <mc:Fallback>
                <p:oleObj name="" r:id="rId1" imgW="7010400" imgH="4273550" progId="Excel.Sheet.12">
                  <p:link updateAutomatic="1"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709930"/>
                        <a:ext cx="9852025" cy="588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5865" y="249555"/>
            <a:ext cx="2668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MCU—M4F/1M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43660" y="734060"/>
          <a:ext cx="9797415" cy="59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819900" imgH="4330700" progId="Excel.Sheet.12">
                  <p:link updateAutomatic="1"/>
                </p:oleObj>
              </mc:Choice>
              <mc:Fallback>
                <p:oleObj name="" r:id="rId1" imgW="6819900" imgH="4330700" progId="Excel.Sheet.12">
                  <p:link updateAutomatic="1"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660" y="734060"/>
                        <a:ext cx="9797415" cy="59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5865" y="249555"/>
            <a:ext cx="2668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车规级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MCU—M4F/2M</a:t>
            </a:r>
            <a:endParaRPr lang="zh-CN" altLang="en-US"/>
          </a:p>
        </p:txBody>
      </p:sp>
      <p:pic>
        <p:nvPicPr>
          <p:cNvPr id="3" name="图片 2" descr="资源 344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00330"/>
            <a:ext cx="1733550" cy="53086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402715" y="662940"/>
          <a:ext cx="9533255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925"/>
                <a:gridCol w="1178560"/>
                <a:gridCol w="1736090"/>
                <a:gridCol w="1734185"/>
                <a:gridCol w="1736090"/>
                <a:gridCol w="1970405"/>
              </a:tblGrid>
              <a:tr h="2565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2B9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BS9x48AMXX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BS9x49AMXX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</a:tr>
              <a:tr h="256540">
                <a:tc rowSpan="1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M4F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M4F、M0+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M4F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M4F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4546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112MHz Max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160MHz Max、100MHz Max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80MHz (全温)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120MHz (全温)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OSC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4~20M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4~33.34M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16、20M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16、20M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FPU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硬件加密模块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2(eSHE/HSM)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CRC模块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DMA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1（16ch）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3（89ch+33ch+4ch）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3（3*32ch）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3（3*32ch）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EWM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MPU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WDT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工作电压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2.7~5.5V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2.7~5.5V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2.7~5.5V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2.7~5.5V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工作温度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-40~+125℃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-40~+125℃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-40~+105℃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-40~+125℃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GPIO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65278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MAPBGA100/LQFP100/LQFP144/LQFP176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LQFP64/LQFP80/LQFP100/LQFP144/LQFP176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LQFP100/LQFP144/LQFP176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LQFP100/LQFP144/LQFP176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25654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存储体</a:t>
                      </a:r>
                      <a:endParaRPr lang="zh-CN" altLang="en-US" sz="13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SRAM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endParaRPr lang="zh-CN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2565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64~512KB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64KB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  <a:tr h="4546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ECC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Flash、SRAM、D-Flash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Flash、SRAM、D-Flash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Flash、SRAM、D-Flash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Flash、SRAM、D-Flash</a:t>
                      </a:r>
                      <a:endParaRPr lang="en-US" altLang="en-US" sz="13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OrT58Q_ruEyJMXah4bw0Iw"/>
</p:tagLst>
</file>

<file path=ppt/tags/tag2.xml><?xml version="1.0" encoding="utf-8"?>
<p:tagLst xmlns:p="http://schemas.openxmlformats.org/presentationml/2006/main">
  <p:tag name="THINKCELLSHAPEDONOTDELETE" val="pQpXX8FrQIE6NP2xhy7sApw"/>
</p:tagLst>
</file>

<file path=ppt/tags/tag3.xml><?xml version="1.0" encoding="utf-8"?>
<p:tagLst xmlns:p="http://schemas.openxmlformats.org/presentationml/2006/main">
  <p:tag name="TABLE_ENDDRAG_ORIGIN_RECT" val="788*57"/>
  <p:tag name="TABLE_ENDDRAG_RECT" val="105*447*788*57"/>
</p:tagLst>
</file>

<file path=ppt/tags/tag4.xml><?xml version="1.0" encoding="utf-8"?>
<p:tagLst xmlns:p="http://schemas.openxmlformats.org/presentationml/2006/main">
  <p:tag name="TABLE_ENDDRAG_ORIGIN_RECT" val="808*468"/>
  <p:tag name="TABLE_ENDDRAG_RECT" val="88*66*808*468"/>
</p:tagLst>
</file>

<file path=ppt/tags/tag5.xml><?xml version="1.0" encoding="utf-8"?>
<p:tagLst xmlns:p="http://schemas.openxmlformats.org/presentationml/2006/main">
  <p:tag name="TABLE_ENDDRAG_ORIGIN_RECT" val="776*453"/>
  <p:tag name="TABLE_ENDDRAG_RECT" val="111*65*776*453"/>
</p:tagLst>
</file>

<file path=ppt/tags/tag6.xml><?xml version="1.0" encoding="utf-8"?>
<p:tagLst xmlns:p="http://schemas.openxmlformats.org/presentationml/2006/main">
  <p:tag name="TABLE_ENDDRAG_ORIGIN_RECT" val="750*462"/>
  <p:tag name="TABLE_ENDDRAG_RECT" val="110*57*750*462"/>
</p:tagLst>
</file>

<file path=ppt/tags/tag7.xml><?xml version="1.0" encoding="utf-8"?>
<p:tagLst xmlns:p="http://schemas.openxmlformats.org/presentationml/2006/main">
  <p:tag name="TABLE_ENDDRAG_ORIGIN_RECT" val="766*464"/>
  <p:tag name="TABLE_ENDDRAG_RECT" val="106*61*767*46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电路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5605</Words>
  <Application>WPS 演示</Application>
  <PresentationFormat>宽屏</PresentationFormat>
  <Paragraphs>1223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Trebuchet MS</vt:lpstr>
      <vt:lpstr>Open Sans</vt:lpstr>
      <vt:lpstr>Segoe Print</vt:lpstr>
      <vt:lpstr>冬青黑体简体中文 W3</vt:lpstr>
      <vt:lpstr>黑体</vt:lpstr>
      <vt:lpstr>微软雅黑</vt:lpstr>
      <vt:lpstr>Arial Narrow</vt:lpstr>
      <vt:lpstr>Calibri</vt:lpstr>
      <vt:lpstr>Arial Unicode MS</vt:lpstr>
      <vt:lpstr>Tw Cen MT</vt:lpstr>
      <vt:lpstr>Arial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xie.huiping@byd.com</dc:creator>
  <cp:lastModifiedBy>yang.pan</cp:lastModifiedBy>
  <cp:revision>1945</cp:revision>
  <dcterms:created xsi:type="dcterms:W3CDTF">2017-10-17T05:48:00Z</dcterms:created>
  <dcterms:modified xsi:type="dcterms:W3CDTF">2022-10-21T02:49:37Z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1F87B861FF06425096508E5DDD0451A6</vt:lpwstr>
  </property>
</Properties>
</file>