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47" r:id="rId2"/>
    <p:sldId id="3148" r:id="rId3"/>
    <p:sldId id="3096" r:id="rId4"/>
    <p:sldId id="3088" r:id="rId5"/>
    <p:sldId id="3090" r:id="rId6"/>
    <p:sldId id="3163" r:id="rId7"/>
    <p:sldId id="3097" r:id="rId8"/>
    <p:sldId id="3092" r:id="rId9"/>
    <p:sldId id="3153" r:id="rId10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">
          <p15:clr>
            <a:srgbClr val="A4A3A4"/>
          </p15:clr>
        </p15:guide>
        <p15:guide id="2" orient="horz" pos="3937">
          <p15:clr>
            <a:srgbClr val="A4A3A4"/>
          </p15:clr>
        </p15:guide>
        <p15:guide id="3" pos="2838">
          <p15:clr>
            <a:srgbClr val="A4A3A4"/>
          </p15:clr>
        </p15:guide>
        <p15:guide id="4" pos="390">
          <p15:clr>
            <a:srgbClr val="A4A3A4"/>
          </p15:clr>
        </p15:guide>
        <p15:guide id="5" pos="5375">
          <p15:clr>
            <a:srgbClr val="A4A3A4"/>
          </p15:clr>
        </p15:guide>
        <p15:guide id="6" pos="9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B1686"/>
    <a:srgbClr val="00B369"/>
    <a:srgbClr val="1A8CE1"/>
    <a:srgbClr val="A78357"/>
    <a:srgbClr val="28C7D4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1" autoAdjust="0"/>
    <p:restoredTop sz="92986" autoAdjust="0"/>
  </p:normalViewPr>
  <p:slideViewPr>
    <p:cSldViewPr>
      <p:cViewPr varScale="1">
        <p:scale>
          <a:sx n="86" d="100"/>
          <a:sy n="86" d="100"/>
        </p:scale>
        <p:origin x="1512" y="67"/>
      </p:cViewPr>
      <p:guideLst>
        <p:guide orient="horz" pos="345"/>
        <p:guide orient="horz" pos="3937"/>
        <p:guide pos="2838"/>
        <p:guide pos="390"/>
        <p:guide pos="5375"/>
        <p:guide pos="99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2CFBE-1407-414C-AC03-95A5BCF50F7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8344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5920162" y="6206373"/>
            <a:ext cx="551208" cy="35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0" y="652"/>
            <a:ext cx="9141760" cy="68566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91" y="365781"/>
            <a:ext cx="7886418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91" y="1825890"/>
            <a:ext cx="7886418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91" y="6356746"/>
            <a:ext cx="205683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809" y="6356746"/>
            <a:ext cx="3086382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8374" y="6356746"/>
            <a:ext cx="205683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813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89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837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524000" y="2660904"/>
            <a:ext cx="7619548" cy="2018453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016" tIns="32507" rIns="65016" bIns="325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"/>
          </a:p>
        </p:txBody>
      </p:sp>
      <p:sp>
        <p:nvSpPr>
          <p:cNvPr id="67" name="圆角矩形 66"/>
          <p:cNvSpPr/>
          <p:nvPr/>
        </p:nvSpPr>
        <p:spPr>
          <a:xfrm>
            <a:off x="2282190" y="2289175"/>
            <a:ext cx="5113020" cy="1316355"/>
          </a:xfrm>
          <a:prstGeom prst="roundRect">
            <a:avLst>
              <a:gd name="adj" fmla="val 42270"/>
            </a:avLst>
          </a:prstGeom>
          <a:solidFill>
            <a:schemeClr val="bg1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8" name="TextBox 25"/>
          <p:cNvSpPr txBox="1"/>
          <p:nvPr/>
        </p:nvSpPr>
        <p:spPr>
          <a:xfrm>
            <a:off x="2282164" y="2463350"/>
            <a:ext cx="4942892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45" cap="all" dirty="0" err="1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xxxx</a:t>
            </a:r>
            <a:r>
              <a:rPr lang="zh-CN" altLang="en-US" sz="2845" cap="all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夏令营</a:t>
            </a:r>
          </a:p>
          <a:p>
            <a:pPr algn="ctr">
              <a:defRPr/>
            </a:pPr>
            <a:r>
              <a:rPr lang="zh-CN" altLang="en-US" sz="2845" cap="all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 我 陈 述</a:t>
            </a:r>
            <a:endParaRPr lang="zh-CN" altLang="zh-CN" sz="2845" cap="all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1" name="TextBox 26"/>
          <p:cNvSpPr txBox="1"/>
          <p:nvPr/>
        </p:nvSpPr>
        <p:spPr>
          <a:xfrm>
            <a:off x="3680629" y="3656584"/>
            <a:ext cx="2598702" cy="1024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705" b="1" dirty="0">
                <a:solidFill>
                  <a:schemeClr val="bg1"/>
                </a:solidFill>
              </a:rPr>
              <a:t>院校：</a:t>
            </a:r>
            <a:r>
              <a:rPr lang="en-US" altLang="zh-CN" sz="1705" b="1" dirty="0" err="1">
                <a:solidFill>
                  <a:schemeClr val="bg1"/>
                </a:solidFill>
              </a:rPr>
              <a:t>xxxxx</a:t>
            </a:r>
            <a:r>
              <a:rPr lang="zh-CN" altLang="en-US" sz="1705" b="1" dirty="0">
                <a:solidFill>
                  <a:schemeClr val="bg1"/>
                </a:solidFill>
              </a:rPr>
              <a:t>大学    </a:t>
            </a:r>
          </a:p>
          <a:p>
            <a:pPr>
              <a:lnSpc>
                <a:spcPct val="130000"/>
              </a:lnSpc>
            </a:pPr>
            <a:r>
              <a:rPr lang="zh-CN" altLang="en-US" sz="1705" b="1" dirty="0">
                <a:solidFill>
                  <a:schemeClr val="bg1"/>
                </a:solidFill>
              </a:rPr>
              <a:t>专业：</a:t>
            </a:r>
            <a:r>
              <a:rPr lang="en-US" altLang="zh-CN" sz="1705" b="1" dirty="0" err="1">
                <a:solidFill>
                  <a:schemeClr val="bg1"/>
                </a:solidFill>
              </a:rPr>
              <a:t>xxxx</a:t>
            </a:r>
            <a:endParaRPr lang="zh-CN" altLang="en-US" sz="1705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705" b="1" dirty="0">
                <a:solidFill>
                  <a:schemeClr val="bg1"/>
                </a:solidFill>
              </a:rPr>
              <a:t>姓名：</a:t>
            </a:r>
            <a:r>
              <a:rPr lang="en-US" altLang="zh-CN" sz="1705" b="1" dirty="0">
                <a:solidFill>
                  <a:schemeClr val="bg1"/>
                </a:solidFill>
              </a:rPr>
              <a:t>xx</a:t>
            </a:r>
            <a:endParaRPr lang="zh-CN" altLang="en-US" sz="1705" b="1" dirty="0">
              <a:solidFill>
                <a:schemeClr val="bg1"/>
              </a:solidFill>
            </a:endParaRPr>
          </a:p>
        </p:txBody>
      </p:sp>
      <p:sp>
        <p:nvSpPr>
          <p:cNvPr id="9" name="椭圆 9"/>
          <p:cNvSpPr>
            <a:spLocks noChangeArrowheads="1"/>
          </p:cNvSpPr>
          <p:nvPr/>
        </p:nvSpPr>
        <p:spPr bwMode="auto">
          <a:xfrm>
            <a:off x="132306" y="2289274"/>
            <a:ext cx="2354411" cy="2390084"/>
          </a:xfrm>
          <a:prstGeom prst="ellipse">
            <a:avLst/>
          </a:prstGeom>
          <a:solidFill>
            <a:srgbClr val="F2F2F2">
              <a:alpha val="39999"/>
            </a:srgbClr>
          </a:solidFill>
          <a:ln w="57150" cmpd="sng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zh-CN" sz="180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67" grpId="0" bldLvl="0" animBg="1"/>
      <p:bldP spid="68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等腰三角形 1"/>
          <p:cNvSpPr>
            <a:spLocks noChangeArrowheads="1"/>
          </p:cNvSpPr>
          <p:nvPr/>
        </p:nvSpPr>
        <p:spPr bwMode="auto">
          <a:xfrm flipV="1">
            <a:off x="1144037" y="858028"/>
            <a:ext cx="3049461" cy="127477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2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TextBox 12"/>
          <p:cNvSpPr>
            <a:spLocks noChangeArrowheads="1"/>
          </p:cNvSpPr>
          <p:nvPr/>
        </p:nvSpPr>
        <p:spPr bwMode="auto">
          <a:xfrm>
            <a:off x="1977222" y="978247"/>
            <a:ext cx="1440180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95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6150" name="TextBox 14"/>
          <p:cNvSpPr>
            <a:spLocks noChangeArrowheads="1"/>
          </p:cNvSpPr>
          <p:nvPr/>
        </p:nvSpPr>
        <p:spPr bwMode="auto">
          <a:xfrm>
            <a:off x="3052033" y="3138578"/>
            <a:ext cx="3410111" cy="458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/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99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科研经历</a:t>
            </a:r>
          </a:p>
        </p:txBody>
      </p:sp>
      <p:sp>
        <p:nvSpPr>
          <p:cNvPr id="6152" name="TextBox 16"/>
          <p:cNvSpPr>
            <a:spLocks noChangeArrowheads="1"/>
          </p:cNvSpPr>
          <p:nvPr/>
        </p:nvSpPr>
        <p:spPr bwMode="auto">
          <a:xfrm>
            <a:off x="3052033" y="4247906"/>
            <a:ext cx="3410111" cy="4584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/>
          <a:p>
            <a:pPr lvl="0" algn="ctr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199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兴趣爱好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74770" y="2583688"/>
            <a:ext cx="3887442" cy="458329"/>
            <a:chOff x="5702" y="3823"/>
            <a:chExt cx="8609" cy="1015"/>
          </a:xfrm>
        </p:grpSpPr>
        <p:sp>
          <p:nvSpPr>
            <p:cNvPr id="6149" name="TextBox 13"/>
            <p:cNvSpPr>
              <a:spLocks noChangeArrowheads="1"/>
            </p:cNvSpPr>
            <p:nvPr/>
          </p:nvSpPr>
          <p:spPr bwMode="auto">
            <a:xfrm>
              <a:off x="6759" y="3823"/>
              <a:ext cx="7552" cy="101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99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基本情况</a:t>
              </a:r>
            </a:p>
          </p:txBody>
        </p:sp>
        <p:sp>
          <p:nvSpPr>
            <p:cNvPr id="6153" name="五边形 2"/>
            <p:cNvSpPr>
              <a:spLocks noChangeArrowheads="1"/>
            </p:cNvSpPr>
            <p:nvPr/>
          </p:nvSpPr>
          <p:spPr bwMode="auto">
            <a:xfrm>
              <a:off x="5702" y="3823"/>
              <a:ext cx="1434" cy="767"/>
            </a:xfrm>
            <a:prstGeom prst="homePlate">
              <a:avLst>
                <a:gd name="adj" fmla="val 467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42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54" name="五边形 18"/>
          <p:cNvSpPr>
            <a:spLocks noChangeArrowheads="1"/>
          </p:cNvSpPr>
          <p:nvPr/>
        </p:nvSpPr>
        <p:spPr bwMode="auto">
          <a:xfrm>
            <a:off x="2574734" y="4247904"/>
            <a:ext cx="647505" cy="346368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2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5" name="五边形 19"/>
          <p:cNvSpPr>
            <a:spLocks noChangeArrowheads="1"/>
          </p:cNvSpPr>
          <p:nvPr/>
        </p:nvSpPr>
        <p:spPr bwMode="auto">
          <a:xfrm>
            <a:off x="2574734" y="3138576"/>
            <a:ext cx="647505" cy="346368"/>
          </a:xfrm>
          <a:prstGeom prst="homePlate">
            <a:avLst>
              <a:gd name="adj" fmla="val 46735"/>
            </a:avLst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sz="142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7" name="TextBox 5"/>
          <p:cNvSpPr>
            <a:spLocks noChangeArrowheads="1"/>
          </p:cNvSpPr>
          <p:nvPr/>
        </p:nvSpPr>
        <p:spPr bwMode="auto">
          <a:xfrm>
            <a:off x="2574734" y="2520775"/>
            <a:ext cx="436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6158" name="TextBox 7"/>
          <p:cNvSpPr>
            <a:spLocks noChangeArrowheads="1"/>
          </p:cNvSpPr>
          <p:nvPr/>
        </p:nvSpPr>
        <p:spPr bwMode="auto">
          <a:xfrm>
            <a:off x="2574734" y="3061156"/>
            <a:ext cx="436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2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4925" y="3600450"/>
            <a:ext cx="3886835" cy="645160"/>
            <a:chOff x="4055" y="5670"/>
            <a:chExt cx="6121" cy="1016"/>
          </a:xfrm>
        </p:grpSpPr>
        <p:sp>
          <p:nvSpPr>
            <p:cNvPr id="6151" name="TextBox 15"/>
            <p:cNvSpPr>
              <a:spLocks noChangeArrowheads="1"/>
            </p:cNvSpPr>
            <p:nvPr/>
          </p:nvSpPr>
          <p:spPr bwMode="auto">
            <a:xfrm>
              <a:off x="4806" y="5816"/>
              <a:ext cx="5370" cy="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99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工作实践</a:t>
              </a:r>
            </a:p>
          </p:txBody>
        </p:sp>
        <p:sp>
          <p:nvSpPr>
            <p:cNvPr id="6156" name="五边形 20"/>
            <p:cNvSpPr>
              <a:spLocks noChangeArrowheads="1"/>
            </p:cNvSpPr>
            <p:nvPr/>
          </p:nvSpPr>
          <p:spPr bwMode="auto">
            <a:xfrm>
              <a:off x="4055" y="5816"/>
              <a:ext cx="1020" cy="545"/>
            </a:xfrm>
            <a:prstGeom prst="homePlate">
              <a:avLst>
                <a:gd name="adj" fmla="val 467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42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9" name="TextBox 9"/>
            <p:cNvSpPr>
              <a:spLocks noChangeArrowheads="1"/>
            </p:cNvSpPr>
            <p:nvPr/>
          </p:nvSpPr>
          <p:spPr bwMode="auto">
            <a:xfrm>
              <a:off x="4055" y="5670"/>
              <a:ext cx="688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 Unicode MS" panose="020B0604020202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60" name="TextBox 11"/>
          <p:cNvSpPr>
            <a:spLocks noChangeArrowheads="1"/>
          </p:cNvSpPr>
          <p:nvPr/>
        </p:nvSpPr>
        <p:spPr bwMode="auto">
          <a:xfrm>
            <a:off x="2574734" y="4140726"/>
            <a:ext cx="4368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 Unicode MS" panose="020B0604020202020204" pitchFamily="34" charset="-122"/>
                <a:sym typeface="Arial" panose="020B0604020202020204" pitchFamily="34" charset="0"/>
              </a:rPr>
              <a:t>4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403350" y="2491583"/>
            <a:ext cx="546100" cy="5429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222" name="Group 6"/>
          <p:cNvGrpSpPr/>
          <p:nvPr/>
        </p:nvGrpSpPr>
        <p:grpSpPr bwMode="auto">
          <a:xfrm>
            <a:off x="1544638" y="2629694"/>
            <a:ext cx="266700" cy="273050"/>
            <a:chOff x="0" y="0"/>
            <a:chExt cx="276" cy="281"/>
          </a:xfrm>
        </p:grpSpPr>
        <p:sp>
          <p:nvSpPr>
            <p:cNvPr id="9223" name="Freeform 7"/>
            <p:cNvSpPr/>
            <p:nvPr/>
          </p:nvSpPr>
          <p:spPr bwMode="auto">
            <a:xfrm>
              <a:off x="0" y="0"/>
              <a:ext cx="276" cy="203"/>
            </a:xfrm>
            <a:custGeom>
              <a:avLst/>
              <a:gdLst>
                <a:gd name="T0" fmla="*/ 106 w 138"/>
                <a:gd name="T1" fmla="*/ 37 h 101"/>
                <a:gd name="T2" fmla="*/ 100 w 138"/>
                <a:gd name="T3" fmla="*/ 38 h 101"/>
                <a:gd name="T4" fmla="*/ 100 w 138"/>
                <a:gd name="T5" fmla="*/ 35 h 101"/>
                <a:gd name="T6" fmla="*/ 66 w 138"/>
                <a:gd name="T7" fmla="*/ 0 h 101"/>
                <a:gd name="T8" fmla="*/ 32 w 138"/>
                <a:gd name="T9" fmla="*/ 29 h 101"/>
                <a:gd name="T10" fmla="*/ 22 w 138"/>
                <a:gd name="T11" fmla="*/ 30 h 101"/>
                <a:gd name="T12" fmla="*/ 22 w 138"/>
                <a:gd name="T13" fmla="*/ 30 h 101"/>
                <a:gd name="T14" fmla="*/ 8 w 138"/>
                <a:gd name="T15" fmla="*/ 51 h 101"/>
                <a:gd name="T16" fmla="*/ 10 w 138"/>
                <a:gd name="T17" fmla="*/ 60 h 101"/>
                <a:gd name="T18" fmla="*/ 0 w 138"/>
                <a:gd name="T19" fmla="*/ 79 h 101"/>
                <a:gd name="T20" fmla="*/ 22 w 138"/>
                <a:gd name="T21" fmla="*/ 101 h 101"/>
                <a:gd name="T22" fmla="*/ 45 w 138"/>
                <a:gd name="T23" fmla="*/ 101 h 101"/>
                <a:gd name="T24" fmla="*/ 51 w 138"/>
                <a:gd name="T25" fmla="*/ 95 h 101"/>
                <a:gd name="T26" fmla="*/ 45 w 138"/>
                <a:gd name="T27" fmla="*/ 89 h 101"/>
                <a:gd name="T28" fmla="*/ 22 w 138"/>
                <a:gd name="T29" fmla="*/ 89 h 101"/>
                <a:gd name="T30" fmla="*/ 12 w 138"/>
                <a:gd name="T31" fmla="*/ 79 h 101"/>
                <a:gd name="T32" fmla="*/ 20 w 138"/>
                <a:gd name="T33" fmla="*/ 69 h 101"/>
                <a:gd name="T34" fmla="*/ 25 w 138"/>
                <a:gd name="T35" fmla="*/ 65 h 101"/>
                <a:gd name="T36" fmla="*/ 23 w 138"/>
                <a:gd name="T37" fmla="*/ 58 h 101"/>
                <a:gd name="T38" fmla="*/ 20 w 138"/>
                <a:gd name="T39" fmla="*/ 51 h 101"/>
                <a:gd name="T40" fmla="*/ 26 w 138"/>
                <a:gd name="T41" fmla="*/ 41 h 101"/>
                <a:gd name="T42" fmla="*/ 26 w 138"/>
                <a:gd name="T43" fmla="*/ 41 h 101"/>
                <a:gd name="T44" fmla="*/ 35 w 138"/>
                <a:gd name="T45" fmla="*/ 42 h 101"/>
                <a:gd name="T46" fmla="*/ 41 w 138"/>
                <a:gd name="T47" fmla="*/ 42 h 101"/>
                <a:gd name="T48" fmla="*/ 43 w 138"/>
                <a:gd name="T49" fmla="*/ 36 h 101"/>
                <a:gd name="T50" fmla="*/ 43 w 138"/>
                <a:gd name="T51" fmla="*/ 35 h 101"/>
                <a:gd name="T52" fmla="*/ 43 w 138"/>
                <a:gd name="T53" fmla="*/ 35 h 101"/>
                <a:gd name="T54" fmla="*/ 66 w 138"/>
                <a:gd name="T55" fmla="*/ 12 h 101"/>
                <a:gd name="T56" fmla="*/ 88 w 138"/>
                <a:gd name="T57" fmla="*/ 35 h 101"/>
                <a:gd name="T58" fmla="*/ 84 w 138"/>
                <a:gd name="T59" fmla="*/ 46 h 101"/>
                <a:gd name="T60" fmla="*/ 86 w 138"/>
                <a:gd name="T61" fmla="*/ 54 h 101"/>
                <a:gd name="T62" fmla="*/ 93 w 138"/>
                <a:gd name="T63" fmla="*/ 54 h 101"/>
                <a:gd name="T64" fmla="*/ 106 w 138"/>
                <a:gd name="T65" fmla="*/ 49 h 101"/>
                <a:gd name="T66" fmla="*/ 126 w 138"/>
                <a:gd name="T67" fmla="*/ 69 h 101"/>
                <a:gd name="T68" fmla="*/ 106 w 138"/>
                <a:gd name="T69" fmla="*/ 89 h 101"/>
                <a:gd name="T70" fmla="*/ 93 w 138"/>
                <a:gd name="T71" fmla="*/ 89 h 101"/>
                <a:gd name="T72" fmla="*/ 87 w 138"/>
                <a:gd name="T73" fmla="*/ 95 h 101"/>
                <a:gd name="T74" fmla="*/ 93 w 138"/>
                <a:gd name="T75" fmla="*/ 101 h 101"/>
                <a:gd name="T76" fmla="*/ 106 w 138"/>
                <a:gd name="T77" fmla="*/ 101 h 101"/>
                <a:gd name="T78" fmla="*/ 138 w 138"/>
                <a:gd name="T79" fmla="*/ 69 h 101"/>
                <a:gd name="T80" fmla="*/ 106 w 138"/>
                <a:gd name="T81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01">
                  <a:moveTo>
                    <a:pt x="106" y="37"/>
                  </a:moveTo>
                  <a:cubicBezTo>
                    <a:pt x="104" y="37"/>
                    <a:pt x="102" y="37"/>
                    <a:pt x="100" y="38"/>
                  </a:cubicBezTo>
                  <a:cubicBezTo>
                    <a:pt x="100" y="37"/>
                    <a:pt x="100" y="36"/>
                    <a:pt x="100" y="35"/>
                  </a:cubicBezTo>
                  <a:cubicBezTo>
                    <a:pt x="100" y="16"/>
                    <a:pt x="84" y="0"/>
                    <a:pt x="66" y="0"/>
                  </a:cubicBezTo>
                  <a:cubicBezTo>
                    <a:pt x="49" y="0"/>
                    <a:pt x="35" y="13"/>
                    <a:pt x="32" y="29"/>
                  </a:cubicBezTo>
                  <a:cubicBezTo>
                    <a:pt x="28" y="28"/>
                    <a:pt x="25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13" y="33"/>
                    <a:pt x="8" y="42"/>
                    <a:pt x="8" y="51"/>
                  </a:cubicBezTo>
                  <a:cubicBezTo>
                    <a:pt x="8" y="54"/>
                    <a:pt x="8" y="57"/>
                    <a:pt x="10" y="60"/>
                  </a:cubicBezTo>
                  <a:cubicBezTo>
                    <a:pt x="4" y="64"/>
                    <a:pt x="0" y="71"/>
                    <a:pt x="0" y="79"/>
                  </a:cubicBezTo>
                  <a:cubicBezTo>
                    <a:pt x="0" y="91"/>
                    <a:pt x="10" y="101"/>
                    <a:pt x="22" y="101"/>
                  </a:cubicBezTo>
                  <a:cubicBezTo>
                    <a:pt x="45" y="101"/>
                    <a:pt x="45" y="101"/>
                    <a:pt x="45" y="101"/>
                  </a:cubicBezTo>
                  <a:cubicBezTo>
                    <a:pt x="48" y="101"/>
                    <a:pt x="51" y="98"/>
                    <a:pt x="51" y="95"/>
                  </a:cubicBezTo>
                  <a:cubicBezTo>
                    <a:pt x="51" y="92"/>
                    <a:pt x="48" y="89"/>
                    <a:pt x="45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9"/>
                    <a:pt x="12" y="84"/>
                    <a:pt x="12" y="79"/>
                  </a:cubicBezTo>
                  <a:cubicBezTo>
                    <a:pt x="12" y="74"/>
                    <a:pt x="16" y="70"/>
                    <a:pt x="20" y="69"/>
                  </a:cubicBezTo>
                  <a:cubicBezTo>
                    <a:pt x="23" y="69"/>
                    <a:pt x="25" y="67"/>
                    <a:pt x="25" y="65"/>
                  </a:cubicBezTo>
                  <a:cubicBezTo>
                    <a:pt x="26" y="62"/>
                    <a:pt x="25" y="60"/>
                    <a:pt x="23" y="58"/>
                  </a:cubicBezTo>
                  <a:cubicBezTo>
                    <a:pt x="21" y="57"/>
                    <a:pt x="20" y="54"/>
                    <a:pt x="20" y="51"/>
                  </a:cubicBezTo>
                  <a:cubicBezTo>
                    <a:pt x="20" y="47"/>
                    <a:pt x="22" y="43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40"/>
                    <a:pt x="32" y="40"/>
                    <a:pt x="35" y="42"/>
                  </a:cubicBezTo>
                  <a:cubicBezTo>
                    <a:pt x="36" y="43"/>
                    <a:pt x="39" y="43"/>
                    <a:pt x="41" y="42"/>
                  </a:cubicBezTo>
                  <a:cubicBezTo>
                    <a:pt x="43" y="41"/>
                    <a:pt x="44" y="39"/>
                    <a:pt x="43" y="36"/>
                  </a:cubicBezTo>
                  <a:cubicBezTo>
                    <a:pt x="43" y="36"/>
                    <a:pt x="43" y="36"/>
                    <a:pt x="43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22"/>
                    <a:pt x="53" y="12"/>
                    <a:pt x="66" y="12"/>
                  </a:cubicBezTo>
                  <a:cubicBezTo>
                    <a:pt x="78" y="12"/>
                    <a:pt x="88" y="22"/>
                    <a:pt x="88" y="35"/>
                  </a:cubicBezTo>
                  <a:cubicBezTo>
                    <a:pt x="88" y="39"/>
                    <a:pt x="87" y="43"/>
                    <a:pt x="84" y="46"/>
                  </a:cubicBezTo>
                  <a:cubicBezTo>
                    <a:pt x="83" y="49"/>
                    <a:pt x="83" y="52"/>
                    <a:pt x="86" y="54"/>
                  </a:cubicBezTo>
                  <a:cubicBezTo>
                    <a:pt x="88" y="56"/>
                    <a:pt x="91" y="56"/>
                    <a:pt x="93" y="54"/>
                  </a:cubicBezTo>
                  <a:cubicBezTo>
                    <a:pt x="96" y="52"/>
                    <a:pt x="100" y="49"/>
                    <a:pt x="106" y="49"/>
                  </a:cubicBezTo>
                  <a:cubicBezTo>
                    <a:pt x="117" y="49"/>
                    <a:pt x="126" y="58"/>
                    <a:pt x="126" y="69"/>
                  </a:cubicBezTo>
                  <a:cubicBezTo>
                    <a:pt x="126" y="80"/>
                    <a:pt x="117" y="89"/>
                    <a:pt x="106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0" y="89"/>
                    <a:pt x="87" y="92"/>
                    <a:pt x="87" y="95"/>
                  </a:cubicBezTo>
                  <a:cubicBezTo>
                    <a:pt x="87" y="98"/>
                    <a:pt x="90" y="101"/>
                    <a:pt x="93" y="101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24" y="101"/>
                    <a:pt x="138" y="87"/>
                    <a:pt x="138" y="69"/>
                  </a:cubicBezTo>
                  <a:cubicBezTo>
                    <a:pt x="138" y="51"/>
                    <a:pt x="124" y="37"/>
                    <a:pt x="106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24" name="Freeform 8"/>
            <p:cNvSpPr/>
            <p:nvPr/>
          </p:nvSpPr>
          <p:spPr bwMode="auto">
            <a:xfrm>
              <a:off x="84" y="115"/>
              <a:ext cx="108" cy="166"/>
            </a:xfrm>
            <a:custGeom>
              <a:avLst/>
              <a:gdLst>
                <a:gd name="T0" fmla="*/ 43 w 54"/>
                <a:gd name="T1" fmla="*/ 53 h 83"/>
                <a:gd name="T2" fmla="*/ 33 w 54"/>
                <a:gd name="T3" fmla="*/ 63 h 83"/>
                <a:gd name="T4" fmla="*/ 33 w 54"/>
                <a:gd name="T5" fmla="*/ 6 h 83"/>
                <a:gd name="T6" fmla="*/ 27 w 54"/>
                <a:gd name="T7" fmla="*/ 0 h 83"/>
                <a:gd name="T8" fmla="*/ 21 w 54"/>
                <a:gd name="T9" fmla="*/ 6 h 83"/>
                <a:gd name="T10" fmla="*/ 21 w 54"/>
                <a:gd name="T11" fmla="*/ 63 h 83"/>
                <a:gd name="T12" fmla="*/ 11 w 54"/>
                <a:gd name="T13" fmla="*/ 53 h 83"/>
                <a:gd name="T14" fmla="*/ 2 w 54"/>
                <a:gd name="T15" fmla="*/ 53 h 83"/>
                <a:gd name="T16" fmla="*/ 2 w 54"/>
                <a:gd name="T17" fmla="*/ 61 h 83"/>
                <a:gd name="T18" fmla="*/ 23 w 54"/>
                <a:gd name="T19" fmla="*/ 82 h 83"/>
                <a:gd name="T20" fmla="*/ 27 w 54"/>
                <a:gd name="T21" fmla="*/ 83 h 83"/>
                <a:gd name="T22" fmla="*/ 31 w 54"/>
                <a:gd name="T23" fmla="*/ 82 h 83"/>
                <a:gd name="T24" fmla="*/ 52 w 54"/>
                <a:gd name="T25" fmla="*/ 61 h 83"/>
                <a:gd name="T26" fmla="*/ 52 w 54"/>
                <a:gd name="T27" fmla="*/ 53 h 83"/>
                <a:gd name="T28" fmla="*/ 43 w 54"/>
                <a:gd name="T29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83">
                  <a:moveTo>
                    <a:pt x="43" y="53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2"/>
                    <a:pt x="30" y="0"/>
                    <a:pt x="27" y="0"/>
                  </a:cubicBezTo>
                  <a:cubicBezTo>
                    <a:pt x="24" y="0"/>
                    <a:pt x="21" y="2"/>
                    <a:pt x="21" y="6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50"/>
                    <a:pt x="5" y="50"/>
                    <a:pt x="2" y="53"/>
                  </a:cubicBezTo>
                  <a:cubicBezTo>
                    <a:pt x="0" y="55"/>
                    <a:pt x="0" y="59"/>
                    <a:pt x="2" y="61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3"/>
                    <a:pt x="25" y="83"/>
                    <a:pt x="27" y="83"/>
                  </a:cubicBezTo>
                  <a:cubicBezTo>
                    <a:pt x="28" y="83"/>
                    <a:pt x="30" y="83"/>
                    <a:pt x="31" y="8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4" y="59"/>
                    <a:pt x="54" y="55"/>
                    <a:pt x="52" y="53"/>
                  </a:cubicBezTo>
                  <a:cubicBezTo>
                    <a:pt x="49" y="50"/>
                    <a:pt x="45" y="50"/>
                    <a:pt x="4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404938" y="3428208"/>
            <a:ext cx="546100" cy="542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226" name="Group 10"/>
          <p:cNvGrpSpPr/>
          <p:nvPr/>
        </p:nvGrpSpPr>
        <p:grpSpPr bwMode="auto">
          <a:xfrm>
            <a:off x="1577975" y="3552032"/>
            <a:ext cx="200025" cy="292100"/>
            <a:chOff x="0" y="0"/>
            <a:chExt cx="206" cy="305"/>
          </a:xfrm>
        </p:grpSpPr>
        <p:sp>
          <p:nvSpPr>
            <p:cNvPr id="9227" name="Freeform 11"/>
            <p:cNvSpPr>
              <a:spLocks noEditPoints="1"/>
            </p:cNvSpPr>
            <p:nvPr/>
          </p:nvSpPr>
          <p:spPr bwMode="auto">
            <a:xfrm>
              <a:off x="0" y="43"/>
              <a:ext cx="206" cy="262"/>
            </a:xfrm>
            <a:custGeom>
              <a:avLst/>
              <a:gdLst>
                <a:gd name="T0" fmla="*/ 124 w 153"/>
                <a:gd name="T1" fmla="*/ 0 h 193"/>
                <a:gd name="T2" fmla="*/ 29 w 153"/>
                <a:gd name="T3" fmla="*/ 0 h 193"/>
                <a:gd name="T4" fmla="*/ 0 w 153"/>
                <a:gd name="T5" fmla="*/ 29 h 193"/>
                <a:gd name="T6" fmla="*/ 0 w 153"/>
                <a:gd name="T7" fmla="*/ 183 h 193"/>
                <a:gd name="T8" fmla="*/ 5 w 153"/>
                <a:gd name="T9" fmla="*/ 191 h 193"/>
                <a:gd name="T10" fmla="*/ 14 w 153"/>
                <a:gd name="T11" fmla="*/ 192 h 193"/>
                <a:gd name="T12" fmla="*/ 77 w 153"/>
                <a:gd name="T13" fmla="*/ 160 h 193"/>
                <a:gd name="T14" fmla="*/ 139 w 153"/>
                <a:gd name="T15" fmla="*/ 192 h 193"/>
                <a:gd name="T16" fmla="*/ 144 w 153"/>
                <a:gd name="T17" fmla="*/ 193 h 193"/>
                <a:gd name="T18" fmla="*/ 149 w 153"/>
                <a:gd name="T19" fmla="*/ 191 h 193"/>
                <a:gd name="T20" fmla="*/ 153 w 153"/>
                <a:gd name="T21" fmla="*/ 183 h 193"/>
                <a:gd name="T22" fmla="*/ 153 w 153"/>
                <a:gd name="T23" fmla="*/ 29 h 193"/>
                <a:gd name="T24" fmla="*/ 124 w 153"/>
                <a:gd name="T25" fmla="*/ 0 h 193"/>
                <a:gd name="T26" fmla="*/ 134 w 153"/>
                <a:gd name="T27" fmla="*/ 168 h 193"/>
                <a:gd name="T28" fmla="*/ 81 w 153"/>
                <a:gd name="T29" fmla="*/ 140 h 193"/>
                <a:gd name="T30" fmla="*/ 77 w 153"/>
                <a:gd name="T31" fmla="*/ 139 h 193"/>
                <a:gd name="T32" fmla="*/ 72 w 153"/>
                <a:gd name="T33" fmla="*/ 140 h 193"/>
                <a:gd name="T34" fmla="*/ 19 w 153"/>
                <a:gd name="T35" fmla="*/ 168 h 193"/>
                <a:gd name="T36" fmla="*/ 19 w 153"/>
                <a:gd name="T37" fmla="*/ 29 h 193"/>
                <a:gd name="T38" fmla="*/ 29 w 153"/>
                <a:gd name="T39" fmla="*/ 19 h 193"/>
                <a:gd name="T40" fmla="*/ 124 w 153"/>
                <a:gd name="T41" fmla="*/ 19 h 193"/>
                <a:gd name="T42" fmla="*/ 134 w 153"/>
                <a:gd name="T43" fmla="*/ 29 h 193"/>
                <a:gd name="T44" fmla="*/ 134 w 153"/>
                <a:gd name="T45" fmla="*/ 16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93">
                  <a:moveTo>
                    <a:pt x="12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7"/>
                    <a:pt x="2" y="190"/>
                    <a:pt x="5" y="191"/>
                  </a:cubicBezTo>
                  <a:cubicBezTo>
                    <a:pt x="8" y="193"/>
                    <a:pt x="11" y="193"/>
                    <a:pt x="14" y="192"/>
                  </a:cubicBezTo>
                  <a:cubicBezTo>
                    <a:pt x="77" y="160"/>
                    <a:pt x="77" y="160"/>
                    <a:pt x="77" y="160"/>
                  </a:cubicBezTo>
                  <a:cubicBezTo>
                    <a:pt x="139" y="192"/>
                    <a:pt x="139" y="192"/>
                    <a:pt x="139" y="192"/>
                  </a:cubicBezTo>
                  <a:cubicBezTo>
                    <a:pt x="141" y="193"/>
                    <a:pt x="142" y="193"/>
                    <a:pt x="144" y="193"/>
                  </a:cubicBezTo>
                  <a:cubicBezTo>
                    <a:pt x="146" y="193"/>
                    <a:pt x="147" y="192"/>
                    <a:pt x="149" y="191"/>
                  </a:cubicBezTo>
                  <a:cubicBezTo>
                    <a:pt x="152" y="190"/>
                    <a:pt x="153" y="187"/>
                    <a:pt x="153" y="18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13"/>
                    <a:pt x="140" y="0"/>
                    <a:pt x="124" y="0"/>
                  </a:cubicBezTo>
                  <a:close/>
                  <a:moveTo>
                    <a:pt x="134" y="168"/>
                  </a:move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78" y="139"/>
                    <a:pt x="77" y="139"/>
                  </a:cubicBezTo>
                  <a:cubicBezTo>
                    <a:pt x="75" y="139"/>
                    <a:pt x="74" y="140"/>
                    <a:pt x="72" y="140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3"/>
                    <a:pt x="24" y="19"/>
                    <a:pt x="29" y="19"/>
                  </a:cubicBezTo>
                  <a:cubicBezTo>
                    <a:pt x="124" y="19"/>
                    <a:pt x="124" y="19"/>
                    <a:pt x="124" y="19"/>
                  </a:cubicBezTo>
                  <a:cubicBezTo>
                    <a:pt x="130" y="19"/>
                    <a:pt x="134" y="23"/>
                    <a:pt x="134" y="29"/>
                  </a:cubicBezTo>
                  <a:lnTo>
                    <a:pt x="134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28" name="Freeform 12"/>
            <p:cNvSpPr/>
            <p:nvPr/>
          </p:nvSpPr>
          <p:spPr bwMode="auto">
            <a:xfrm>
              <a:off x="42" y="0"/>
              <a:ext cx="123" cy="26"/>
            </a:xfrm>
            <a:custGeom>
              <a:avLst/>
              <a:gdLst>
                <a:gd name="T0" fmla="*/ 10 w 91"/>
                <a:gd name="T1" fmla="*/ 19 h 19"/>
                <a:gd name="T2" fmla="*/ 82 w 91"/>
                <a:gd name="T3" fmla="*/ 19 h 19"/>
                <a:gd name="T4" fmla="*/ 91 w 91"/>
                <a:gd name="T5" fmla="*/ 10 h 19"/>
                <a:gd name="T6" fmla="*/ 82 w 91"/>
                <a:gd name="T7" fmla="*/ 0 h 19"/>
                <a:gd name="T8" fmla="*/ 10 w 91"/>
                <a:gd name="T9" fmla="*/ 0 h 19"/>
                <a:gd name="T10" fmla="*/ 0 w 91"/>
                <a:gd name="T11" fmla="*/ 10 h 19"/>
                <a:gd name="T12" fmla="*/ 10 w 91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9">
                  <a:moveTo>
                    <a:pt x="10" y="19"/>
                  </a:moveTo>
                  <a:cubicBezTo>
                    <a:pt x="82" y="19"/>
                    <a:pt x="82" y="19"/>
                    <a:pt x="82" y="19"/>
                  </a:cubicBezTo>
                  <a:cubicBezTo>
                    <a:pt x="87" y="19"/>
                    <a:pt x="91" y="15"/>
                    <a:pt x="91" y="10"/>
                  </a:cubicBezTo>
                  <a:cubicBezTo>
                    <a:pt x="91" y="4"/>
                    <a:pt x="87" y="0"/>
                    <a:pt x="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29" name="Freeform 13"/>
            <p:cNvSpPr/>
            <p:nvPr/>
          </p:nvSpPr>
          <p:spPr bwMode="auto">
            <a:xfrm>
              <a:off x="56" y="105"/>
              <a:ext cx="94" cy="94"/>
            </a:xfrm>
            <a:custGeom>
              <a:avLst/>
              <a:gdLst>
                <a:gd name="T0" fmla="*/ 60 w 69"/>
                <a:gd name="T1" fmla="*/ 25 h 69"/>
                <a:gd name="T2" fmla="*/ 44 w 69"/>
                <a:gd name="T3" fmla="*/ 25 h 69"/>
                <a:gd name="T4" fmla="*/ 44 w 69"/>
                <a:gd name="T5" fmla="*/ 9 h 69"/>
                <a:gd name="T6" fmla="*/ 35 w 69"/>
                <a:gd name="T7" fmla="*/ 0 h 69"/>
                <a:gd name="T8" fmla="*/ 25 w 69"/>
                <a:gd name="T9" fmla="*/ 9 h 69"/>
                <a:gd name="T10" fmla="*/ 25 w 69"/>
                <a:gd name="T11" fmla="*/ 25 h 69"/>
                <a:gd name="T12" fmla="*/ 10 w 69"/>
                <a:gd name="T13" fmla="*/ 25 h 69"/>
                <a:gd name="T14" fmla="*/ 0 w 69"/>
                <a:gd name="T15" fmla="*/ 34 h 69"/>
                <a:gd name="T16" fmla="*/ 10 w 69"/>
                <a:gd name="T17" fmla="*/ 44 h 69"/>
                <a:gd name="T18" fmla="*/ 25 w 69"/>
                <a:gd name="T19" fmla="*/ 44 h 69"/>
                <a:gd name="T20" fmla="*/ 25 w 69"/>
                <a:gd name="T21" fmla="*/ 59 h 69"/>
                <a:gd name="T22" fmla="*/ 35 w 69"/>
                <a:gd name="T23" fmla="*/ 69 h 69"/>
                <a:gd name="T24" fmla="*/ 44 w 69"/>
                <a:gd name="T25" fmla="*/ 59 h 69"/>
                <a:gd name="T26" fmla="*/ 44 w 69"/>
                <a:gd name="T27" fmla="*/ 44 h 69"/>
                <a:gd name="T28" fmla="*/ 60 w 69"/>
                <a:gd name="T29" fmla="*/ 44 h 69"/>
                <a:gd name="T30" fmla="*/ 69 w 69"/>
                <a:gd name="T31" fmla="*/ 34 h 69"/>
                <a:gd name="T32" fmla="*/ 60 w 69"/>
                <a:gd name="T33" fmla="*/ 2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60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4"/>
                    <a:pt x="40" y="0"/>
                    <a:pt x="35" y="0"/>
                  </a:cubicBezTo>
                  <a:cubicBezTo>
                    <a:pt x="30" y="0"/>
                    <a:pt x="25" y="4"/>
                    <a:pt x="25" y="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5" y="25"/>
                    <a:pt x="0" y="29"/>
                    <a:pt x="0" y="34"/>
                  </a:cubicBezTo>
                  <a:cubicBezTo>
                    <a:pt x="0" y="39"/>
                    <a:pt x="5" y="44"/>
                    <a:pt x="10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5" y="64"/>
                    <a:pt x="30" y="69"/>
                    <a:pt x="35" y="69"/>
                  </a:cubicBezTo>
                  <a:cubicBezTo>
                    <a:pt x="40" y="69"/>
                    <a:pt x="44" y="64"/>
                    <a:pt x="44" y="5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5" y="44"/>
                    <a:pt x="69" y="39"/>
                    <a:pt x="69" y="34"/>
                  </a:cubicBezTo>
                  <a:cubicBezTo>
                    <a:pt x="69" y="29"/>
                    <a:pt x="65" y="25"/>
                    <a:pt x="6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1404938" y="4352132"/>
            <a:ext cx="546100" cy="5429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 sz="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231" name="Group 15"/>
          <p:cNvGrpSpPr/>
          <p:nvPr/>
        </p:nvGrpSpPr>
        <p:grpSpPr bwMode="auto">
          <a:xfrm>
            <a:off x="1560513" y="4528344"/>
            <a:ext cx="260350" cy="225425"/>
            <a:chOff x="0" y="0"/>
            <a:chExt cx="346" cy="301"/>
          </a:xfrm>
        </p:grpSpPr>
        <p:sp>
          <p:nvSpPr>
            <p:cNvPr id="9232" name="Freeform 16"/>
            <p:cNvSpPr/>
            <p:nvPr/>
          </p:nvSpPr>
          <p:spPr bwMode="auto">
            <a:xfrm>
              <a:off x="0" y="0"/>
              <a:ext cx="291" cy="254"/>
            </a:xfrm>
            <a:custGeom>
              <a:avLst/>
              <a:gdLst>
                <a:gd name="T0" fmla="*/ 30 w 291"/>
                <a:gd name="T1" fmla="*/ 28 h 254"/>
                <a:gd name="T2" fmla="*/ 261 w 291"/>
                <a:gd name="T3" fmla="*/ 28 h 254"/>
                <a:gd name="T4" fmla="*/ 261 w 291"/>
                <a:gd name="T5" fmla="*/ 126 h 254"/>
                <a:gd name="T6" fmla="*/ 291 w 291"/>
                <a:gd name="T7" fmla="*/ 126 h 254"/>
                <a:gd name="T8" fmla="*/ 291 w 291"/>
                <a:gd name="T9" fmla="*/ 0 h 254"/>
                <a:gd name="T10" fmla="*/ 0 w 291"/>
                <a:gd name="T11" fmla="*/ 0 h 254"/>
                <a:gd name="T12" fmla="*/ 0 w 291"/>
                <a:gd name="T13" fmla="*/ 254 h 254"/>
                <a:gd name="T14" fmla="*/ 146 w 291"/>
                <a:gd name="T15" fmla="*/ 254 h 254"/>
                <a:gd name="T16" fmla="*/ 146 w 291"/>
                <a:gd name="T17" fmla="*/ 224 h 254"/>
                <a:gd name="T18" fmla="*/ 30 w 291"/>
                <a:gd name="T19" fmla="*/ 224 h 254"/>
                <a:gd name="T20" fmla="*/ 30 w 291"/>
                <a:gd name="T21" fmla="*/ 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1" h="254">
                  <a:moveTo>
                    <a:pt x="30" y="28"/>
                  </a:moveTo>
                  <a:lnTo>
                    <a:pt x="261" y="28"/>
                  </a:lnTo>
                  <a:lnTo>
                    <a:pt x="261" y="126"/>
                  </a:lnTo>
                  <a:lnTo>
                    <a:pt x="291" y="126"/>
                  </a:lnTo>
                  <a:lnTo>
                    <a:pt x="291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146" y="254"/>
                  </a:lnTo>
                  <a:lnTo>
                    <a:pt x="146" y="224"/>
                  </a:lnTo>
                  <a:lnTo>
                    <a:pt x="30" y="224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33" name="Freeform 17"/>
            <p:cNvSpPr/>
            <p:nvPr/>
          </p:nvSpPr>
          <p:spPr bwMode="auto">
            <a:xfrm>
              <a:off x="207" y="161"/>
              <a:ext cx="139" cy="140"/>
            </a:xfrm>
            <a:custGeom>
              <a:avLst/>
              <a:gdLst>
                <a:gd name="T0" fmla="*/ 139 w 139"/>
                <a:gd name="T1" fmla="*/ 56 h 140"/>
                <a:gd name="T2" fmla="*/ 84 w 139"/>
                <a:gd name="T3" fmla="*/ 56 h 140"/>
                <a:gd name="T4" fmla="*/ 84 w 139"/>
                <a:gd name="T5" fmla="*/ 0 h 140"/>
                <a:gd name="T6" fmla="*/ 54 w 139"/>
                <a:gd name="T7" fmla="*/ 0 h 140"/>
                <a:gd name="T8" fmla="*/ 54 w 139"/>
                <a:gd name="T9" fmla="*/ 56 h 140"/>
                <a:gd name="T10" fmla="*/ 0 w 139"/>
                <a:gd name="T11" fmla="*/ 56 h 140"/>
                <a:gd name="T12" fmla="*/ 0 w 139"/>
                <a:gd name="T13" fmla="*/ 86 h 140"/>
                <a:gd name="T14" fmla="*/ 54 w 139"/>
                <a:gd name="T15" fmla="*/ 86 h 140"/>
                <a:gd name="T16" fmla="*/ 54 w 139"/>
                <a:gd name="T17" fmla="*/ 140 h 140"/>
                <a:gd name="T18" fmla="*/ 84 w 139"/>
                <a:gd name="T19" fmla="*/ 140 h 140"/>
                <a:gd name="T20" fmla="*/ 84 w 139"/>
                <a:gd name="T21" fmla="*/ 86 h 140"/>
                <a:gd name="T22" fmla="*/ 139 w 139"/>
                <a:gd name="T23" fmla="*/ 86 h 140"/>
                <a:gd name="T24" fmla="*/ 139 w 139"/>
                <a:gd name="T25" fmla="*/ 5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" h="140">
                  <a:moveTo>
                    <a:pt x="139" y="56"/>
                  </a:moveTo>
                  <a:lnTo>
                    <a:pt x="84" y="56"/>
                  </a:lnTo>
                  <a:lnTo>
                    <a:pt x="84" y="0"/>
                  </a:lnTo>
                  <a:lnTo>
                    <a:pt x="54" y="0"/>
                  </a:lnTo>
                  <a:lnTo>
                    <a:pt x="54" y="56"/>
                  </a:lnTo>
                  <a:lnTo>
                    <a:pt x="0" y="56"/>
                  </a:lnTo>
                  <a:lnTo>
                    <a:pt x="0" y="86"/>
                  </a:lnTo>
                  <a:lnTo>
                    <a:pt x="54" y="86"/>
                  </a:lnTo>
                  <a:lnTo>
                    <a:pt x="54" y="140"/>
                  </a:lnTo>
                  <a:lnTo>
                    <a:pt x="84" y="140"/>
                  </a:lnTo>
                  <a:lnTo>
                    <a:pt x="84" y="86"/>
                  </a:lnTo>
                  <a:lnTo>
                    <a:pt x="139" y="86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70" y="75"/>
              <a:ext cx="127" cy="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70" y="134"/>
              <a:ext cx="96" cy="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2109788" y="2523025"/>
            <a:ext cx="2820987" cy="28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前五学期成绩排名前</a:t>
            </a:r>
            <a:r>
              <a:rPr lang="en-US" altLang="zh-CN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xx%</a:t>
            </a:r>
            <a:endParaRPr lang="en-US" altLang="zh-CN" sz="1705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065084" y="3529599"/>
            <a:ext cx="2820987" cy="31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英语四级</a:t>
            </a:r>
            <a:r>
              <a:rPr lang="en-US" altLang="zh-CN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537</a:t>
            </a:r>
            <a:r>
              <a:rPr lang="zh-CN" altLang="en-US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   </a:t>
            </a:r>
            <a:r>
              <a:rPr lang="zh-CN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六级</a:t>
            </a:r>
            <a:r>
              <a:rPr lang="en-US" altLang="zh-CN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538</a:t>
            </a:r>
            <a:r>
              <a:rPr lang="zh-CN" altLang="en-US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</a:t>
            </a:r>
            <a:endParaRPr lang="zh-CN" altLang="en-US" sz="1705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2109668" y="4482931"/>
            <a:ext cx="3187531" cy="31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GB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通过计算机二级</a:t>
            </a:r>
            <a:r>
              <a:rPr lang="en-US" altLang="zh-CN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MS Office</a:t>
            </a:r>
            <a:r>
              <a:rPr lang="zh-CN" altLang="en-US" sz="1705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二级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09355" y="1039820"/>
            <a:ext cx="3887442" cy="483164"/>
            <a:chOff x="1128" y="404"/>
            <a:chExt cx="8609" cy="1070"/>
          </a:xfrm>
        </p:grpSpPr>
        <p:grpSp>
          <p:nvGrpSpPr>
            <p:cNvPr id="3" name="组合 2"/>
            <p:cNvGrpSpPr/>
            <p:nvPr/>
          </p:nvGrpSpPr>
          <p:grpSpPr>
            <a:xfrm>
              <a:off x="1128" y="459"/>
              <a:ext cx="8609" cy="1015"/>
              <a:chOff x="5702" y="3823"/>
              <a:chExt cx="8609" cy="1015"/>
            </a:xfrm>
          </p:grpSpPr>
          <p:sp>
            <p:nvSpPr>
              <p:cNvPr id="6149" name="TextBox 13"/>
              <p:cNvSpPr>
                <a:spLocks noChangeArrowheads="1"/>
              </p:cNvSpPr>
              <p:nvPr/>
            </p:nvSpPr>
            <p:spPr bwMode="auto">
              <a:xfrm>
                <a:off x="6759" y="3823"/>
                <a:ext cx="7552" cy="10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>
                <a:spAutoFit/>
              </a:bodyPr>
              <a:lstStyle/>
              <a:p>
                <a:pPr lvl="0" algn="ctr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99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基本情况</a:t>
                </a:r>
              </a:p>
            </p:txBody>
          </p:sp>
          <p:sp>
            <p:nvSpPr>
              <p:cNvPr id="6153" name="五边形 2"/>
              <p:cNvSpPr>
                <a:spLocks noChangeArrowheads="1"/>
              </p:cNvSpPr>
              <p:nvPr/>
            </p:nvSpPr>
            <p:spPr bwMode="auto">
              <a:xfrm>
                <a:off x="5702" y="3823"/>
                <a:ext cx="1434" cy="767"/>
              </a:xfrm>
              <a:prstGeom prst="homePlate">
                <a:avLst>
                  <a:gd name="adj" fmla="val 467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 sz="142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316" y="404"/>
              <a:ext cx="1059" cy="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">
                  <a:solidFill>
                    <a:schemeClr val="bg1"/>
                  </a:solidFill>
                </a:rPr>
                <a:t>01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920740" y="4895215"/>
            <a:ext cx="225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籍贯：江苏南通</a:t>
            </a:r>
          </a:p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政治面貌：共青团员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700A16-C22D-45B8-B711-D73C0E76FA9B}"/>
              </a:ext>
            </a:extLst>
          </p:cNvPr>
          <p:cNvSpPr txBox="1"/>
          <p:nvPr/>
        </p:nvSpPr>
        <p:spPr>
          <a:xfrm>
            <a:off x="6012160" y="1522984"/>
            <a:ext cx="1944216" cy="295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gallery dir="l"/>
      </p:transition>
    </mc:Choice>
    <mc:Fallback xmlns="">
      <p:transition spd="slow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 p14:presetBounceEnd="3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7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8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bldLvl="0" animBg="1"/>
          <p:bldP spid="9221" grpId="1" bldLvl="0" animBg="1"/>
          <p:bldP spid="9225" grpId="0" bldLvl="0" animBg="1"/>
          <p:bldP spid="9225" grpId="1" bldLvl="0" animBg="1"/>
          <p:bldP spid="9230" grpId="0" bldLvl="0" animBg="1"/>
          <p:bldP spid="9230" grpId="1" bldLvl="0" animBg="1"/>
          <p:bldP spid="9236" grpId="0"/>
          <p:bldP spid="9237" grpId="0"/>
          <p:bldP spid="92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92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92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92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92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92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92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92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300" fill="hold"/>
                                            <p:tgtEl>
                                              <p:spTgt spid="92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300"/>
                                            <p:tgtEl>
                                              <p:spTgt spid="92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29" dur="150" fill="hold"/>
                                            <p:tgtEl>
                                              <p:spTgt spid="92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300" fill="hold"/>
                                            <p:tgtEl>
                                              <p:spTgt spid="92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300"/>
                                            <p:tgtEl>
                                              <p:spTgt spid="92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6" presetClass="emph" presetSubtype="0" autoRev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6" dur="150" fill="hold"/>
                                            <p:tgtEl>
                                              <p:spTgt spid="92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92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92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47" dur="150" fill="hold"/>
                                            <p:tgtEl>
                                              <p:spTgt spid="92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2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300"/>
                                            <p:tgtEl>
                                              <p:spTgt spid="9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6" presetClass="emph" presetSubtype="0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54" dur="150" fill="hold"/>
                                            <p:tgtEl>
                                              <p:spTgt spid="92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92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221" grpId="0" bldLvl="0" animBg="1"/>
          <p:bldP spid="9221" grpId="1" bldLvl="0" animBg="1"/>
          <p:bldP spid="9225" grpId="0" bldLvl="0" animBg="1"/>
          <p:bldP spid="9225" grpId="1" bldLvl="0" animBg="1"/>
          <p:bldP spid="9230" grpId="0" bldLvl="0" animBg="1"/>
          <p:bldP spid="9230" grpId="1" bldLvl="0" animBg="1"/>
          <p:bldP spid="9236" grpId="0"/>
          <p:bldP spid="9237" grpId="0"/>
          <p:bldP spid="9238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 rot="5400000">
            <a:off x="4118472" y="348113"/>
            <a:ext cx="907425" cy="9143499"/>
          </a:xfrm>
          <a:prstGeom prst="rect">
            <a:avLst/>
          </a:prstGeom>
          <a:solidFill>
            <a:schemeClr val="accent6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30916" y="5678773"/>
            <a:ext cx="5562571" cy="603471"/>
            <a:chOff x="3914" y="4967"/>
            <a:chExt cx="12319" cy="1336"/>
          </a:xfrm>
        </p:grpSpPr>
        <p:sp>
          <p:nvSpPr>
            <p:cNvPr id="11" name="Rectangle 10"/>
            <p:cNvSpPr/>
            <p:nvPr/>
          </p:nvSpPr>
          <p:spPr>
            <a:xfrm>
              <a:off x="4591" y="5249"/>
              <a:ext cx="2681" cy="7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843" y="5249"/>
              <a:ext cx="2681" cy="7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92" y="5249"/>
              <a:ext cx="2681" cy="7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1" y="5249"/>
              <a:ext cx="2681" cy="7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914" y="4967"/>
              <a:ext cx="1336" cy="1336"/>
              <a:chOff x="817364" y="1776265"/>
              <a:chExt cx="826181" cy="8261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17364" y="1776265"/>
                <a:ext cx="826181" cy="82618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1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1014427" y="1973328"/>
                <a:ext cx="432054" cy="432054"/>
              </a:xfrm>
              <a:custGeom>
                <a:avLst/>
                <a:gdLst>
                  <a:gd name="T0" fmla="*/ 347 w 376"/>
                  <a:gd name="T1" fmla="*/ 284 h 376"/>
                  <a:gd name="T2" fmla="*/ 347 w 376"/>
                  <a:gd name="T3" fmla="*/ 238 h 376"/>
                  <a:gd name="T4" fmla="*/ 278 w 376"/>
                  <a:gd name="T5" fmla="*/ 169 h 376"/>
                  <a:gd name="T6" fmla="*/ 238 w 376"/>
                  <a:gd name="T7" fmla="*/ 169 h 376"/>
                  <a:gd name="T8" fmla="*/ 207 w 376"/>
                  <a:gd name="T9" fmla="*/ 148 h 376"/>
                  <a:gd name="T10" fmla="*/ 207 w 376"/>
                  <a:gd name="T11" fmla="*/ 92 h 376"/>
                  <a:gd name="T12" fmla="*/ 236 w 376"/>
                  <a:gd name="T13" fmla="*/ 48 h 376"/>
                  <a:gd name="T14" fmla="*/ 188 w 376"/>
                  <a:gd name="T15" fmla="*/ 0 h 376"/>
                  <a:gd name="T16" fmla="*/ 140 w 376"/>
                  <a:gd name="T17" fmla="*/ 48 h 376"/>
                  <a:gd name="T18" fmla="*/ 169 w 376"/>
                  <a:gd name="T19" fmla="*/ 92 h 376"/>
                  <a:gd name="T20" fmla="*/ 169 w 376"/>
                  <a:gd name="T21" fmla="*/ 148 h 376"/>
                  <a:gd name="T22" fmla="*/ 138 w 376"/>
                  <a:gd name="T23" fmla="*/ 169 h 376"/>
                  <a:gd name="T24" fmla="*/ 98 w 376"/>
                  <a:gd name="T25" fmla="*/ 169 h 376"/>
                  <a:gd name="T26" fmla="*/ 29 w 376"/>
                  <a:gd name="T27" fmla="*/ 238 h 376"/>
                  <a:gd name="T28" fmla="*/ 29 w 376"/>
                  <a:gd name="T29" fmla="*/ 284 h 376"/>
                  <a:gd name="T30" fmla="*/ 0 w 376"/>
                  <a:gd name="T31" fmla="*/ 328 h 376"/>
                  <a:gd name="T32" fmla="*/ 48 w 376"/>
                  <a:gd name="T33" fmla="*/ 376 h 376"/>
                  <a:gd name="T34" fmla="*/ 96 w 376"/>
                  <a:gd name="T35" fmla="*/ 328 h 376"/>
                  <a:gd name="T36" fmla="*/ 67 w 376"/>
                  <a:gd name="T37" fmla="*/ 284 h 376"/>
                  <a:gd name="T38" fmla="*/ 67 w 376"/>
                  <a:gd name="T39" fmla="*/ 238 h 376"/>
                  <a:gd name="T40" fmla="*/ 98 w 376"/>
                  <a:gd name="T41" fmla="*/ 207 h 376"/>
                  <a:gd name="T42" fmla="*/ 138 w 376"/>
                  <a:gd name="T43" fmla="*/ 207 h 376"/>
                  <a:gd name="T44" fmla="*/ 169 w 376"/>
                  <a:gd name="T45" fmla="*/ 202 h 376"/>
                  <a:gd name="T46" fmla="*/ 169 w 376"/>
                  <a:gd name="T47" fmla="*/ 284 h 376"/>
                  <a:gd name="T48" fmla="*/ 140 w 376"/>
                  <a:gd name="T49" fmla="*/ 328 h 376"/>
                  <a:gd name="T50" fmla="*/ 188 w 376"/>
                  <a:gd name="T51" fmla="*/ 376 h 376"/>
                  <a:gd name="T52" fmla="*/ 236 w 376"/>
                  <a:gd name="T53" fmla="*/ 328 h 376"/>
                  <a:gd name="T54" fmla="*/ 207 w 376"/>
                  <a:gd name="T55" fmla="*/ 284 h 376"/>
                  <a:gd name="T56" fmla="*/ 207 w 376"/>
                  <a:gd name="T57" fmla="*/ 202 h 376"/>
                  <a:gd name="T58" fmla="*/ 238 w 376"/>
                  <a:gd name="T59" fmla="*/ 207 h 376"/>
                  <a:gd name="T60" fmla="*/ 278 w 376"/>
                  <a:gd name="T61" fmla="*/ 207 h 376"/>
                  <a:gd name="T62" fmla="*/ 309 w 376"/>
                  <a:gd name="T63" fmla="*/ 238 h 376"/>
                  <a:gd name="T64" fmla="*/ 309 w 376"/>
                  <a:gd name="T65" fmla="*/ 284 h 376"/>
                  <a:gd name="T66" fmla="*/ 280 w 376"/>
                  <a:gd name="T67" fmla="*/ 328 h 376"/>
                  <a:gd name="T68" fmla="*/ 328 w 376"/>
                  <a:gd name="T69" fmla="*/ 376 h 376"/>
                  <a:gd name="T70" fmla="*/ 376 w 376"/>
                  <a:gd name="T71" fmla="*/ 328 h 376"/>
                  <a:gd name="T72" fmla="*/ 347 w 376"/>
                  <a:gd name="T73" fmla="*/ 284 h 376"/>
                  <a:gd name="T74" fmla="*/ 75 w 376"/>
                  <a:gd name="T75" fmla="*/ 328 h 376"/>
                  <a:gd name="T76" fmla="*/ 48 w 376"/>
                  <a:gd name="T77" fmla="*/ 356 h 376"/>
                  <a:gd name="T78" fmla="*/ 20 w 376"/>
                  <a:gd name="T79" fmla="*/ 328 h 376"/>
                  <a:gd name="T80" fmla="*/ 48 w 376"/>
                  <a:gd name="T81" fmla="*/ 300 h 376"/>
                  <a:gd name="T82" fmla="*/ 75 w 376"/>
                  <a:gd name="T83" fmla="*/ 328 h 376"/>
                  <a:gd name="T84" fmla="*/ 160 w 376"/>
                  <a:gd name="T85" fmla="*/ 48 h 376"/>
                  <a:gd name="T86" fmla="*/ 188 w 376"/>
                  <a:gd name="T87" fmla="*/ 20 h 376"/>
                  <a:gd name="T88" fmla="*/ 215 w 376"/>
                  <a:gd name="T89" fmla="*/ 48 h 376"/>
                  <a:gd name="T90" fmla="*/ 188 w 376"/>
                  <a:gd name="T91" fmla="*/ 76 h 376"/>
                  <a:gd name="T92" fmla="*/ 160 w 376"/>
                  <a:gd name="T93" fmla="*/ 48 h 376"/>
                  <a:gd name="T94" fmla="*/ 215 w 376"/>
                  <a:gd name="T95" fmla="*/ 328 h 376"/>
                  <a:gd name="T96" fmla="*/ 188 w 376"/>
                  <a:gd name="T97" fmla="*/ 356 h 376"/>
                  <a:gd name="T98" fmla="*/ 160 w 376"/>
                  <a:gd name="T99" fmla="*/ 328 h 376"/>
                  <a:gd name="T100" fmla="*/ 188 w 376"/>
                  <a:gd name="T101" fmla="*/ 300 h 376"/>
                  <a:gd name="T102" fmla="*/ 215 w 376"/>
                  <a:gd name="T103" fmla="*/ 328 h 376"/>
                  <a:gd name="T104" fmla="*/ 328 w 376"/>
                  <a:gd name="T105" fmla="*/ 356 h 376"/>
                  <a:gd name="T106" fmla="*/ 300 w 376"/>
                  <a:gd name="T107" fmla="*/ 328 h 376"/>
                  <a:gd name="T108" fmla="*/ 328 w 376"/>
                  <a:gd name="T109" fmla="*/ 300 h 376"/>
                  <a:gd name="T110" fmla="*/ 355 w 376"/>
                  <a:gd name="T111" fmla="*/ 328 h 376"/>
                  <a:gd name="T112" fmla="*/ 328 w 376"/>
                  <a:gd name="T113" fmla="*/ 35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6" h="376">
                    <a:moveTo>
                      <a:pt x="347" y="284"/>
                    </a:moveTo>
                    <a:cubicBezTo>
                      <a:pt x="347" y="238"/>
                      <a:pt x="347" y="238"/>
                      <a:pt x="347" y="238"/>
                    </a:cubicBezTo>
                    <a:cubicBezTo>
                      <a:pt x="347" y="210"/>
                      <a:pt x="328" y="169"/>
                      <a:pt x="278" y="169"/>
                    </a:cubicBezTo>
                    <a:cubicBezTo>
                      <a:pt x="238" y="169"/>
                      <a:pt x="238" y="169"/>
                      <a:pt x="238" y="169"/>
                    </a:cubicBezTo>
                    <a:cubicBezTo>
                      <a:pt x="210" y="169"/>
                      <a:pt x="207" y="155"/>
                      <a:pt x="207" y="148"/>
                    </a:cubicBezTo>
                    <a:cubicBezTo>
                      <a:pt x="207" y="92"/>
                      <a:pt x="207" y="92"/>
                      <a:pt x="207" y="92"/>
                    </a:cubicBezTo>
                    <a:cubicBezTo>
                      <a:pt x="224" y="85"/>
                      <a:pt x="236" y="68"/>
                      <a:pt x="236" y="48"/>
                    </a:cubicBezTo>
                    <a:cubicBezTo>
                      <a:pt x="236" y="21"/>
                      <a:pt x="214" y="0"/>
                      <a:pt x="188" y="0"/>
                    </a:cubicBezTo>
                    <a:cubicBezTo>
                      <a:pt x="161" y="0"/>
                      <a:pt x="140" y="21"/>
                      <a:pt x="140" y="48"/>
                    </a:cubicBezTo>
                    <a:cubicBezTo>
                      <a:pt x="140" y="68"/>
                      <a:pt x="152" y="85"/>
                      <a:pt x="169" y="92"/>
                    </a:cubicBezTo>
                    <a:cubicBezTo>
                      <a:pt x="169" y="148"/>
                      <a:pt x="169" y="148"/>
                      <a:pt x="169" y="148"/>
                    </a:cubicBezTo>
                    <a:cubicBezTo>
                      <a:pt x="169" y="153"/>
                      <a:pt x="167" y="169"/>
                      <a:pt x="138" y="169"/>
                    </a:cubicBezTo>
                    <a:cubicBezTo>
                      <a:pt x="98" y="169"/>
                      <a:pt x="98" y="169"/>
                      <a:pt x="98" y="169"/>
                    </a:cubicBezTo>
                    <a:cubicBezTo>
                      <a:pt x="47" y="169"/>
                      <a:pt x="29" y="210"/>
                      <a:pt x="29" y="238"/>
                    </a:cubicBezTo>
                    <a:cubicBezTo>
                      <a:pt x="29" y="284"/>
                      <a:pt x="29" y="284"/>
                      <a:pt x="29" y="284"/>
                    </a:cubicBezTo>
                    <a:cubicBezTo>
                      <a:pt x="12" y="291"/>
                      <a:pt x="0" y="308"/>
                      <a:pt x="0" y="328"/>
                    </a:cubicBezTo>
                    <a:cubicBezTo>
                      <a:pt x="0" y="354"/>
                      <a:pt x="21" y="376"/>
                      <a:pt x="48" y="376"/>
                    </a:cubicBezTo>
                    <a:cubicBezTo>
                      <a:pt x="74" y="376"/>
                      <a:pt x="96" y="354"/>
                      <a:pt x="96" y="328"/>
                    </a:cubicBezTo>
                    <a:cubicBezTo>
                      <a:pt x="96" y="308"/>
                      <a:pt x="84" y="291"/>
                      <a:pt x="67" y="284"/>
                    </a:cubicBezTo>
                    <a:cubicBezTo>
                      <a:pt x="67" y="238"/>
                      <a:pt x="67" y="238"/>
                      <a:pt x="67" y="238"/>
                    </a:cubicBezTo>
                    <a:cubicBezTo>
                      <a:pt x="67" y="233"/>
                      <a:pt x="68" y="207"/>
                      <a:pt x="98" y="207"/>
                    </a:cubicBezTo>
                    <a:cubicBezTo>
                      <a:pt x="138" y="207"/>
                      <a:pt x="138" y="207"/>
                      <a:pt x="138" y="207"/>
                    </a:cubicBezTo>
                    <a:cubicBezTo>
                      <a:pt x="150" y="207"/>
                      <a:pt x="160" y="205"/>
                      <a:pt x="169" y="202"/>
                    </a:cubicBezTo>
                    <a:cubicBezTo>
                      <a:pt x="169" y="284"/>
                      <a:pt x="169" y="284"/>
                      <a:pt x="169" y="284"/>
                    </a:cubicBezTo>
                    <a:cubicBezTo>
                      <a:pt x="152" y="291"/>
                      <a:pt x="140" y="308"/>
                      <a:pt x="140" y="328"/>
                    </a:cubicBezTo>
                    <a:cubicBezTo>
                      <a:pt x="140" y="354"/>
                      <a:pt x="161" y="376"/>
                      <a:pt x="188" y="376"/>
                    </a:cubicBezTo>
                    <a:cubicBezTo>
                      <a:pt x="214" y="376"/>
                      <a:pt x="236" y="354"/>
                      <a:pt x="236" y="328"/>
                    </a:cubicBezTo>
                    <a:cubicBezTo>
                      <a:pt x="236" y="308"/>
                      <a:pt x="224" y="291"/>
                      <a:pt x="207" y="284"/>
                    </a:cubicBezTo>
                    <a:cubicBezTo>
                      <a:pt x="207" y="202"/>
                      <a:pt x="207" y="202"/>
                      <a:pt x="207" y="202"/>
                    </a:cubicBezTo>
                    <a:cubicBezTo>
                      <a:pt x="215" y="205"/>
                      <a:pt x="226" y="207"/>
                      <a:pt x="238" y="207"/>
                    </a:cubicBezTo>
                    <a:cubicBezTo>
                      <a:pt x="278" y="207"/>
                      <a:pt x="278" y="207"/>
                      <a:pt x="278" y="207"/>
                    </a:cubicBezTo>
                    <a:cubicBezTo>
                      <a:pt x="306" y="207"/>
                      <a:pt x="309" y="231"/>
                      <a:pt x="309" y="238"/>
                    </a:cubicBezTo>
                    <a:cubicBezTo>
                      <a:pt x="309" y="284"/>
                      <a:pt x="309" y="284"/>
                      <a:pt x="309" y="284"/>
                    </a:cubicBezTo>
                    <a:cubicBezTo>
                      <a:pt x="292" y="291"/>
                      <a:pt x="280" y="308"/>
                      <a:pt x="280" y="328"/>
                    </a:cubicBezTo>
                    <a:cubicBezTo>
                      <a:pt x="280" y="354"/>
                      <a:pt x="301" y="376"/>
                      <a:pt x="328" y="376"/>
                    </a:cubicBezTo>
                    <a:cubicBezTo>
                      <a:pt x="354" y="376"/>
                      <a:pt x="376" y="354"/>
                      <a:pt x="376" y="328"/>
                    </a:cubicBezTo>
                    <a:cubicBezTo>
                      <a:pt x="376" y="308"/>
                      <a:pt x="364" y="291"/>
                      <a:pt x="347" y="284"/>
                    </a:cubicBezTo>
                    <a:close/>
                    <a:moveTo>
                      <a:pt x="75" y="328"/>
                    </a:moveTo>
                    <a:cubicBezTo>
                      <a:pt x="75" y="343"/>
                      <a:pt x="63" y="356"/>
                      <a:pt x="48" y="356"/>
                    </a:cubicBezTo>
                    <a:cubicBezTo>
                      <a:pt x="32" y="356"/>
                      <a:pt x="20" y="343"/>
                      <a:pt x="20" y="328"/>
                    </a:cubicBezTo>
                    <a:cubicBezTo>
                      <a:pt x="20" y="313"/>
                      <a:pt x="32" y="300"/>
                      <a:pt x="48" y="300"/>
                    </a:cubicBezTo>
                    <a:cubicBezTo>
                      <a:pt x="63" y="300"/>
                      <a:pt x="75" y="313"/>
                      <a:pt x="75" y="328"/>
                    </a:cubicBezTo>
                    <a:close/>
                    <a:moveTo>
                      <a:pt x="160" y="48"/>
                    </a:moveTo>
                    <a:cubicBezTo>
                      <a:pt x="160" y="33"/>
                      <a:pt x="172" y="20"/>
                      <a:pt x="188" y="20"/>
                    </a:cubicBezTo>
                    <a:cubicBezTo>
                      <a:pt x="203" y="20"/>
                      <a:pt x="215" y="33"/>
                      <a:pt x="215" y="48"/>
                    </a:cubicBezTo>
                    <a:cubicBezTo>
                      <a:pt x="215" y="63"/>
                      <a:pt x="203" y="76"/>
                      <a:pt x="188" y="76"/>
                    </a:cubicBezTo>
                    <a:cubicBezTo>
                      <a:pt x="172" y="76"/>
                      <a:pt x="160" y="63"/>
                      <a:pt x="160" y="48"/>
                    </a:cubicBezTo>
                    <a:close/>
                    <a:moveTo>
                      <a:pt x="215" y="328"/>
                    </a:moveTo>
                    <a:cubicBezTo>
                      <a:pt x="215" y="343"/>
                      <a:pt x="203" y="356"/>
                      <a:pt x="188" y="356"/>
                    </a:cubicBezTo>
                    <a:cubicBezTo>
                      <a:pt x="172" y="356"/>
                      <a:pt x="160" y="343"/>
                      <a:pt x="160" y="328"/>
                    </a:cubicBezTo>
                    <a:cubicBezTo>
                      <a:pt x="160" y="313"/>
                      <a:pt x="172" y="300"/>
                      <a:pt x="188" y="300"/>
                    </a:cubicBezTo>
                    <a:cubicBezTo>
                      <a:pt x="203" y="300"/>
                      <a:pt x="215" y="313"/>
                      <a:pt x="215" y="328"/>
                    </a:cubicBezTo>
                    <a:close/>
                    <a:moveTo>
                      <a:pt x="328" y="356"/>
                    </a:moveTo>
                    <a:cubicBezTo>
                      <a:pt x="312" y="356"/>
                      <a:pt x="300" y="343"/>
                      <a:pt x="300" y="328"/>
                    </a:cubicBezTo>
                    <a:cubicBezTo>
                      <a:pt x="300" y="313"/>
                      <a:pt x="312" y="300"/>
                      <a:pt x="328" y="300"/>
                    </a:cubicBezTo>
                    <a:cubicBezTo>
                      <a:pt x="343" y="300"/>
                      <a:pt x="355" y="313"/>
                      <a:pt x="355" y="328"/>
                    </a:cubicBezTo>
                    <a:cubicBezTo>
                      <a:pt x="355" y="343"/>
                      <a:pt x="343" y="356"/>
                      <a:pt x="328" y="3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6" tIns="34288" rIns="68576" bIns="3428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71" y="4967"/>
              <a:ext cx="1336" cy="1336"/>
              <a:chOff x="5773542" y="1776265"/>
              <a:chExt cx="826181" cy="826181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5773542" y="1776265"/>
                <a:ext cx="826181" cy="82618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1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22"/>
              <p:cNvSpPr>
                <a:spLocks noEditPoints="1"/>
              </p:cNvSpPr>
              <p:nvPr/>
            </p:nvSpPr>
            <p:spPr bwMode="auto">
              <a:xfrm>
                <a:off x="5989302" y="1999111"/>
                <a:ext cx="394661" cy="394133"/>
              </a:xfrm>
              <a:custGeom>
                <a:avLst/>
                <a:gdLst>
                  <a:gd name="T0" fmla="*/ 287 w 316"/>
                  <a:gd name="T1" fmla="*/ 29 h 316"/>
                  <a:gd name="T2" fmla="*/ 236 w 316"/>
                  <a:gd name="T3" fmla="*/ 4 h 316"/>
                  <a:gd name="T4" fmla="*/ 135 w 316"/>
                  <a:gd name="T5" fmla="*/ 105 h 316"/>
                  <a:gd name="T6" fmla="*/ 20 w 316"/>
                  <a:gd name="T7" fmla="*/ 221 h 316"/>
                  <a:gd name="T8" fmla="*/ 0 w 316"/>
                  <a:gd name="T9" fmla="*/ 316 h 316"/>
                  <a:gd name="T10" fmla="*/ 95 w 316"/>
                  <a:gd name="T11" fmla="*/ 296 h 316"/>
                  <a:gd name="T12" fmla="*/ 210 w 316"/>
                  <a:gd name="T13" fmla="*/ 180 h 316"/>
                  <a:gd name="T14" fmla="*/ 312 w 316"/>
                  <a:gd name="T15" fmla="*/ 79 h 316"/>
                  <a:gd name="T16" fmla="*/ 287 w 316"/>
                  <a:gd name="T17" fmla="*/ 29 h 316"/>
                  <a:gd name="T18" fmla="*/ 89 w 316"/>
                  <a:gd name="T19" fmla="*/ 284 h 316"/>
                  <a:gd name="T20" fmla="*/ 57 w 316"/>
                  <a:gd name="T21" fmla="*/ 291 h 316"/>
                  <a:gd name="T22" fmla="*/ 43 w 316"/>
                  <a:gd name="T23" fmla="*/ 273 h 316"/>
                  <a:gd name="T24" fmla="*/ 24 w 316"/>
                  <a:gd name="T25" fmla="*/ 259 h 316"/>
                  <a:gd name="T26" fmla="*/ 31 w 316"/>
                  <a:gd name="T27" fmla="*/ 226 h 316"/>
                  <a:gd name="T28" fmla="*/ 41 w 316"/>
                  <a:gd name="T29" fmla="*/ 217 h 316"/>
                  <a:gd name="T30" fmla="*/ 78 w 316"/>
                  <a:gd name="T31" fmla="*/ 237 h 316"/>
                  <a:gd name="T32" fmla="*/ 99 w 316"/>
                  <a:gd name="T33" fmla="*/ 275 h 316"/>
                  <a:gd name="T34" fmla="*/ 89 w 316"/>
                  <a:gd name="T35" fmla="*/ 284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6" h="316">
                    <a:moveTo>
                      <a:pt x="287" y="29"/>
                    </a:moveTo>
                    <a:cubicBezTo>
                      <a:pt x="258" y="0"/>
                      <a:pt x="236" y="4"/>
                      <a:pt x="236" y="4"/>
                    </a:cubicBezTo>
                    <a:cubicBezTo>
                      <a:pt x="135" y="105"/>
                      <a:pt x="135" y="105"/>
                      <a:pt x="135" y="105"/>
                    </a:cubicBezTo>
                    <a:cubicBezTo>
                      <a:pt x="20" y="221"/>
                      <a:pt x="20" y="221"/>
                      <a:pt x="20" y="221"/>
                    </a:cubicBezTo>
                    <a:cubicBezTo>
                      <a:pt x="0" y="316"/>
                      <a:pt x="0" y="316"/>
                      <a:pt x="0" y="316"/>
                    </a:cubicBezTo>
                    <a:cubicBezTo>
                      <a:pt x="95" y="296"/>
                      <a:pt x="95" y="296"/>
                      <a:pt x="95" y="296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312" y="79"/>
                      <a:pt x="312" y="79"/>
                      <a:pt x="312" y="79"/>
                    </a:cubicBezTo>
                    <a:cubicBezTo>
                      <a:pt x="312" y="79"/>
                      <a:pt x="316" y="58"/>
                      <a:pt x="287" y="29"/>
                    </a:cubicBezTo>
                    <a:close/>
                    <a:moveTo>
                      <a:pt x="89" y="284"/>
                    </a:moveTo>
                    <a:cubicBezTo>
                      <a:pt x="57" y="291"/>
                      <a:pt x="57" y="291"/>
                      <a:pt x="57" y="291"/>
                    </a:cubicBezTo>
                    <a:cubicBezTo>
                      <a:pt x="54" y="285"/>
                      <a:pt x="50" y="280"/>
                      <a:pt x="43" y="273"/>
                    </a:cubicBezTo>
                    <a:cubicBezTo>
                      <a:pt x="36" y="266"/>
                      <a:pt x="30" y="262"/>
                      <a:pt x="24" y="259"/>
                    </a:cubicBezTo>
                    <a:cubicBezTo>
                      <a:pt x="31" y="226"/>
                      <a:pt x="31" y="226"/>
                      <a:pt x="31" y="226"/>
                    </a:cubicBezTo>
                    <a:cubicBezTo>
                      <a:pt x="41" y="217"/>
                      <a:pt x="41" y="217"/>
                      <a:pt x="41" y="217"/>
                    </a:cubicBezTo>
                    <a:cubicBezTo>
                      <a:pt x="41" y="217"/>
                      <a:pt x="58" y="217"/>
                      <a:pt x="78" y="237"/>
                    </a:cubicBezTo>
                    <a:cubicBezTo>
                      <a:pt x="98" y="257"/>
                      <a:pt x="99" y="275"/>
                      <a:pt x="99" y="275"/>
                    </a:cubicBezTo>
                    <a:lnTo>
                      <a:pt x="89" y="2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6" tIns="34288" rIns="68576" bIns="3428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2164" y="4967"/>
              <a:ext cx="1336" cy="1336"/>
              <a:chOff x="4168892" y="2012305"/>
              <a:chExt cx="739552" cy="74379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168892" y="2012305"/>
                <a:ext cx="739552" cy="74379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374990" y="2274029"/>
                <a:ext cx="335260" cy="209340"/>
                <a:chOff x="7507288" y="3873501"/>
                <a:chExt cx="338138" cy="211137"/>
              </a:xfrm>
              <a:solidFill>
                <a:schemeClr val="bg1"/>
              </a:solidFill>
            </p:grpSpPr>
            <p:sp>
              <p:nvSpPr>
                <p:cNvPr id="45" name="Freeform 8"/>
                <p:cNvSpPr/>
                <p:nvPr/>
              </p:nvSpPr>
              <p:spPr bwMode="auto">
                <a:xfrm>
                  <a:off x="7507288" y="3873501"/>
                  <a:ext cx="338138" cy="79375"/>
                </a:xfrm>
                <a:custGeom>
                  <a:avLst/>
                  <a:gdLst>
                    <a:gd name="T0" fmla="*/ 154 w 213"/>
                    <a:gd name="T1" fmla="*/ 50 h 50"/>
                    <a:gd name="T2" fmla="*/ 213 w 213"/>
                    <a:gd name="T3" fmla="*/ 50 h 50"/>
                    <a:gd name="T4" fmla="*/ 170 w 213"/>
                    <a:gd name="T5" fmla="*/ 0 h 50"/>
                    <a:gd name="T6" fmla="*/ 106 w 213"/>
                    <a:gd name="T7" fmla="*/ 0 h 50"/>
                    <a:gd name="T8" fmla="*/ 42 w 213"/>
                    <a:gd name="T9" fmla="*/ 0 h 50"/>
                    <a:gd name="T10" fmla="*/ 0 w 213"/>
                    <a:gd name="T11" fmla="*/ 50 h 50"/>
                    <a:gd name="T12" fmla="*/ 59 w 213"/>
                    <a:gd name="T13" fmla="*/ 50 h 50"/>
                    <a:gd name="T14" fmla="*/ 154 w 213"/>
                    <a:gd name="T15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50">
                      <a:moveTo>
                        <a:pt x="154" y="50"/>
                      </a:moveTo>
                      <a:lnTo>
                        <a:pt x="213" y="50"/>
                      </a:lnTo>
                      <a:lnTo>
                        <a:pt x="170" y="0"/>
                      </a:lnTo>
                      <a:lnTo>
                        <a:pt x="106" y="0"/>
                      </a:lnTo>
                      <a:lnTo>
                        <a:pt x="42" y="0"/>
                      </a:lnTo>
                      <a:lnTo>
                        <a:pt x="0" y="50"/>
                      </a:lnTo>
                      <a:lnTo>
                        <a:pt x="59" y="50"/>
                      </a:lnTo>
                      <a:lnTo>
                        <a:pt x="154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1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Freeform 9"/>
                <p:cNvSpPr/>
                <p:nvPr/>
              </p:nvSpPr>
              <p:spPr bwMode="auto">
                <a:xfrm>
                  <a:off x="7507288" y="3978276"/>
                  <a:ext cx="338138" cy="38100"/>
                </a:xfrm>
                <a:custGeom>
                  <a:avLst/>
                  <a:gdLst>
                    <a:gd name="T0" fmla="*/ 21 w 213"/>
                    <a:gd name="T1" fmla="*/ 0 h 24"/>
                    <a:gd name="T2" fmla="*/ 0 w 213"/>
                    <a:gd name="T3" fmla="*/ 24 h 24"/>
                    <a:gd name="T4" fmla="*/ 59 w 213"/>
                    <a:gd name="T5" fmla="*/ 24 h 24"/>
                    <a:gd name="T6" fmla="*/ 154 w 213"/>
                    <a:gd name="T7" fmla="*/ 24 h 24"/>
                    <a:gd name="T8" fmla="*/ 213 w 213"/>
                    <a:gd name="T9" fmla="*/ 24 h 24"/>
                    <a:gd name="T10" fmla="*/ 191 w 213"/>
                    <a:gd name="T11" fmla="*/ 0 h 24"/>
                    <a:gd name="T12" fmla="*/ 21 w 213"/>
                    <a:gd name="T13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3" h="24">
                      <a:moveTo>
                        <a:pt x="21" y="0"/>
                      </a:moveTo>
                      <a:lnTo>
                        <a:pt x="0" y="24"/>
                      </a:lnTo>
                      <a:lnTo>
                        <a:pt x="59" y="24"/>
                      </a:lnTo>
                      <a:lnTo>
                        <a:pt x="154" y="24"/>
                      </a:lnTo>
                      <a:lnTo>
                        <a:pt x="213" y="24"/>
                      </a:lnTo>
                      <a:lnTo>
                        <a:pt x="19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1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7" name="Freeform 10"/>
                <p:cNvSpPr/>
                <p:nvPr/>
              </p:nvSpPr>
              <p:spPr bwMode="auto">
                <a:xfrm>
                  <a:off x="7507288" y="4043363"/>
                  <a:ext cx="338138" cy="41275"/>
                </a:xfrm>
                <a:custGeom>
                  <a:avLst/>
                  <a:gdLst>
                    <a:gd name="T0" fmla="*/ 21 w 213"/>
                    <a:gd name="T1" fmla="*/ 0 h 26"/>
                    <a:gd name="T2" fmla="*/ 0 w 213"/>
                    <a:gd name="T3" fmla="*/ 26 h 26"/>
                    <a:gd name="T4" fmla="*/ 59 w 213"/>
                    <a:gd name="T5" fmla="*/ 26 h 26"/>
                    <a:gd name="T6" fmla="*/ 154 w 213"/>
                    <a:gd name="T7" fmla="*/ 26 h 26"/>
                    <a:gd name="T8" fmla="*/ 213 w 213"/>
                    <a:gd name="T9" fmla="*/ 26 h 26"/>
                    <a:gd name="T10" fmla="*/ 191 w 213"/>
                    <a:gd name="T11" fmla="*/ 0 h 26"/>
                    <a:gd name="T12" fmla="*/ 21 w 213"/>
                    <a:gd name="T1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3" h="26">
                      <a:moveTo>
                        <a:pt x="21" y="0"/>
                      </a:moveTo>
                      <a:lnTo>
                        <a:pt x="0" y="26"/>
                      </a:lnTo>
                      <a:lnTo>
                        <a:pt x="59" y="26"/>
                      </a:lnTo>
                      <a:lnTo>
                        <a:pt x="154" y="26"/>
                      </a:lnTo>
                      <a:lnTo>
                        <a:pt x="213" y="26"/>
                      </a:lnTo>
                      <a:lnTo>
                        <a:pt x="191" y="0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1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9344" y="4967"/>
              <a:ext cx="1336" cy="1336"/>
              <a:chOff x="8173630" y="2776471"/>
              <a:chExt cx="1039365" cy="104532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8173630" y="2776471"/>
                <a:ext cx="1039365" cy="104532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8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8473738" y="3091969"/>
                <a:ext cx="429464" cy="359632"/>
                <a:chOff x="5099051" y="3930651"/>
                <a:chExt cx="390525" cy="327025"/>
              </a:xfrm>
              <a:solidFill>
                <a:schemeClr val="bg1"/>
              </a:solidFill>
            </p:grpSpPr>
            <p:sp>
              <p:nvSpPr>
                <p:cNvPr id="51" name="Freeform 103"/>
                <p:cNvSpPr/>
                <p:nvPr/>
              </p:nvSpPr>
              <p:spPr bwMode="auto">
                <a:xfrm>
                  <a:off x="5165726" y="4027488"/>
                  <a:ext cx="255588" cy="230188"/>
                </a:xfrm>
                <a:custGeom>
                  <a:avLst/>
                  <a:gdLst>
                    <a:gd name="T0" fmla="*/ 0 w 161"/>
                    <a:gd name="T1" fmla="*/ 62 h 145"/>
                    <a:gd name="T2" fmla="*/ 0 w 161"/>
                    <a:gd name="T3" fmla="*/ 145 h 145"/>
                    <a:gd name="T4" fmla="*/ 31 w 161"/>
                    <a:gd name="T5" fmla="*/ 145 h 145"/>
                    <a:gd name="T6" fmla="*/ 130 w 161"/>
                    <a:gd name="T7" fmla="*/ 145 h 145"/>
                    <a:gd name="T8" fmla="*/ 161 w 161"/>
                    <a:gd name="T9" fmla="*/ 145 h 145"/>
                    <a:gd name="T10" fmla="*/ 161 w 161"/>
                    <a:gd name="T11" fmla="*/ 62 h 145"/>
                    <a:gd name="T12" fmla="*/ 81 w 161"/>
                    <a:gd name="T13" fmla="*/ 0 h 145"/>
                    <a:gd name="T14" fmla="*/ 0 w 161"/>
                    <a:gd name="T15" fmla="*/ 62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1" h="145">
                      <a:moveTo>
                        <a:pt x="0" y="62"/>
                      </a:moveTo>
                      <a:lnTo>
                        <a:pt x="0" y="145"/>
                      </a:lnTo>
                      <a:lnTo>
                        <a:pt x="31" y="145"/>
                      </a:lnTo>
                      <a:lnTo>
                        <a:pt x="130" y="145"/>
                      </a:lnTo>
                      <a:lnTo>
                        <a:pt x="161" y="145"/>
                      </a:lnTo>
                      <a:lnTo>
                        <a:pt x="161" y="62"/>
                      </a:lnTo>
                      <a:lnTo>
                        <a:pt x="81" y="0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1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Freeform 104"/>
                <p:cNvSpPr/>
                <p:nvPr/>
              </p:nvSpPr>
              <p:spPr bwMode="auto">
                <a:xfrm>
                  <a:off x="5099051" y="3930651"/>
                  <a:ext cx="390525" cy="195263"/>
                </a:xfrm>
                <a:custGeom>
                  <a:avLst/>
                  <a:gdLst>
                    <a:gd name="T0" fmla="*/ 225 w 246"/>
                    <a:gd name="T1" fmla="*/ 80 h 123"/>
                    <a:gd name="T2" fmla="*/ 225 w 246"/>
                    <a:gd name="T3" fmla="*/ 21 h 123"/>
                    <a:gd name="T4" fmla="*/ 182 w 246"/>
                    <a:gd name="T5" fmla="*/ 21 h 123"/>
                    <a:gd name="T6" fmla="*/ 182 w 246"/>
                    <a:gd name="T7" fmla="*/ 47 h 123"/>
                    <a:gd name="T8" fmla="*/ 123 w 246"/>
                    <a:gd name="T9" fmla="*/ 0 h 123"/>
                    <a:gd name="T10" fmla="*/ 123 w 246"/>
                    <a:gd name="T11" fmla="*/ 0 h 123"/>
                    <a:gd name="T12" fmla="*/ 123 w 246"/>
                    <a:gd name="T13" fmla="*/ 0 h 123"/>
                    <a:gd name="T14" fmla="*/ 123 w 246"/>
                    <a:gd name="T15" fmla="*/ 0 h 123"/>
                    <a:gd name="T16" fmla="*/ 123 w 246"/>
                    <a:gd name="T17" fmla="*/ 0 h 123"/>
                    <a:gd name="T18" fmla="*/ 0 w 246"/>
                    <a:gd name="T19" fmla="*/ 97 h 123"/>
                    <a:gd name="T20" fmla="*/ 21 w 246"/>
                    <a:gd name="T21" fmla="*/ 123 h 123"/>
                    <a:gd name="T22" fmla="*/ 123 w 246"/>
                    <a:gd name="T23" fmla="*/ 42 h 123"/>
                    <a:gd name="T24" fmla="*/ 225 w 246"/>
                    <a:gd name="T25" fmla="*/ 123 h 123"/>
                    <a:gd name="T26" fmla="*/ 246 w 246"/>
                    <a:gd name="T27" fmla="*/ 97 h 123"/>
                    <a:gd name="T28" fmla="*/ 225 w 246"/>
                    <a:gd name="T29" fmla="*/ 8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6" h="123">
                      <a:moveTo>
                        <a:pt x="225" y="80"/>
                      </a:moveTo>
                      <a:lnTo>
                        <a:pt x="225" y="21"/>
                      </a:lnTo>
                      <a:lnTo>
                        <a:pt x="182" y="21"/>
                      </a:lnTo>
                      <a:lnTo>
                        <a:pt x="182" y="47"/>
                      </a:lnTo>
                      <a:lnTo>
                        <a:pt x="123" y="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lnTo>
                        <a:pt x="123" y="0"/>
                      </a:lnTo>
                      <a:lnTo>
                        <a:pt x="0" y="97"/>
                      </a:lnTo>
                      <a:lnTo>
                        <a:pt x="21" y="123"/>
                      </a:lnTo>
                      <a:lnTo>
                        <a:pt x="123" y="42"/>
                      </a:lnTo>
                      <a:lnTo>
                        <a:pt x="225" y="123"/>
                      </a:lnTo>
                      <a:lnTo>
                        <a:pt x="246" y="97"/>
                      </a:lnTo>
                      <a:lnTo>
                        <a:pt x="225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76" tIns="34288" rIns="68576" bIns="34288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sz="1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14896" y="4967"/>
              <a:ext cx="1336" cy="1336"/>
              <a:chOff x="6740410" y="578561"/>
              <a:chExt cx="826181" cy="82618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6740410" y="578561"/>
                <a:ext cx="826181" cy="82618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1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>
                <a:off x="6895800" y="727929"/>
                <a:ext cx="515401" cy="527448"/>
              </a:xfrm>
              <a:custGeom>
                <a:avLst/>
                <a:gdLst>
                  <a:gd name="T0" fmla="*/ 121 w 417"/>
                  <a:gd name="T1" fmla="*/ 94 h 426"/>
                  <a:gd name="T2" fmla="*/ 85 w 417"/>
                  <a:gd name="T3" fmla="*/ 341 h 426"/>
                  <a:gd name="T4" fmla="*/ 332 w 417"/>
                  <a:gd name="T5" fmla="*/ 305 h 426"/>
                  <a:gd name="T6" fmla="*/ 267 w 417"/>
                  <a:gd name="T7" fmla="*/ 159 h 426"/>
                  <a:gd name="T8" fmla="*/ 121 w 417"/>
                  <a:gd name="T9" fmla="*/ 94 h 426"/>
                  <a:gd name="T10" fmla="*/ 306 w 417"/>
                  <a:gd name="T11" fmla="*/ 286 h 426"/>
                  <a:gd name="T12" fmla="*/ 199 w 417"/>
                  <a:gd name="T13" fmla="*/ 227 h 426"/>
                  <a:gd name="T14" fmla="*/ 140 w 417"/>
                  <a:gd name="T15" fmla="*/ 120 h 426"/>
                  <a:gd name="T16" fmla="*/ 247 w 417"/>
                  <a:gd name="T17" fmla="*/ 179 h 426"/>
                  <a:gd name="T18" fmla="*/ 306 w 417"/>
                  <a:gd name="T19" fmla="*/ 286 h 426"/>
                  <a:gd name="T20" fmla="*/ 309 w 417"/>
                  <a:gd name="T21" fmla="*/ 128 h 426"/>
                  <a:gd name="T22" fmla="*/ 323 w 417"/>
                  <a:gd name="T23" fmla="*/ 122 h 426"/>
                  <a:gd name="T24" fmla="*/ 361 w 417"/>
                  <a:gd name="T25" fmla="*/ 84 h 426"/>
                  <a:gd name="T26" fmla="*/ 361 w 417"/>
                  <a:gd name="T27" fmla="*/ 56 h 426"/>
                  <a:gd name="T28" fmla="*/ 333 w 417"/>
                  <a:gd name="T29" fmla="*/ 56 h 426"/>
                  <a:gd name="T30" fmla="*/ 295 w 417"/>
                  <a:gd name="T31" fmla="*/ 94 h 426"/>
                  <a:gd name="T32" fmla="*/ 295 w 417"/>
                  <a:gd name="T33" fmla="*/ 122 h 426"/>
                  <a:gd name="T34" fmla="*/ 309 w 417"/>
                  <a:gd name="T35" fmla="*/ 128 h 426"/>
                  <a:gd name="T36" fmla="*/ 237 w 417"/>
                  <a:gd name="T37" fmla="*/ 79 h 426"/>
                  <a:gd name="T38" fmla="*/ 247 w 417"/>
                  <a:gd name="T39" fmla="*/ 81 h 426"/>
                  <a:gd name="T40" fmla="*/ 264 w 417"/>
                  <a:gd name="T41" fmla="*/ 71 h 426"/>
                  <a:gd name="T42" fmla="*/ 286 w 417"/>
                  <a:gd name="T43" fmla="*/ 33 h 426"/>
                  <a:gd name="T44" fmla="*/ 278 w 417"/>
                  <a:gd name="T45" fmla="*/ 5 h 426"/>
                  <a:gd name="T46" fmla="*/ 251 w 417"/>
                  <a:gd name="T47" fmla="*/ 13 h 426"/>
                  <a:gd name="T48" fmla="*/ 229 w 417"/>
                  <a:gd name="T49" fmla="*/ 52 h 426"/>
                  <a:gd name="T50" fmla="*/ 237 w 417"/>
                  <a:gd name="T51" fmla="*/ 79 h 426"/>
                  <a:gd name="T52" fmla="*/ 412 w 417"/>
                  <a:gd name="T53" fmla="*/ 139 h 426"/>
                  <a:gd name="T54" fmla="*/ 385 w 417"/>
                  <a:gd name="T55" fmla="*/ 131 h 426"/>
                  <a:gd name="T56" fmla="*/ 346 w 417"/>
                  <a:gd name="T57" fmla="*/ 153 h 426"/>
                  <a:gd name="T58" fmla="*/ 338 w 417"/>
                  <a:gd name="T59" fmla="*/ 180 h 426"/>
                  <a:gd name="T60" fmla="*/ 356 w 417"/>
                  <a:gd name="T61" fmla="*/ 190 h 426"/>
                  <a:gd name="T62" fmla="*/ 366 w 417"/>
                  <a:gd name="T63" fmla="*/ 188 h 426"/>
                  <a:gd name="T64" fmla="*/ 404 w 417"/>
                  <a:gd name="T65" fmla="*/ 166 h 426"/>
                  <a:gd name="T66" fmla="*/ 412 w 417"/>
                  <a:gd name="T67" fmla="*/ 139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426">
                    <a:moveTo>
                      <a:pt x="121" y="94"/>
                    </a:moveTo>
                    <a:cubicBezTo>
                      <a:pt x="98" y="116"/>
                      <a:pt x="0" y="256"/>
                      <a:pt x="85" y="341"/>
                    </a:cubicBezTo>
                    <a:cubicBezTo>
                      <a:pt x="170" y="426"/>
                      <a:pt x="309" y="328"/>
                      <a:pt x="332" y="305"/>
                    </a:cubicBezTo>
                    <a:cubicBezTo>
                      <a:pt x="354" y="283"/>
                      <a:pt x="325" y="217"/>
                      <a:pt x="267" y="159"/>
                    </a:cubicBezTo>
                    <a:cubicBezTo>
                      <a:pt x="209" y="101"/>
                      <a:pt x="143" y="72"/>
                      <a:pt x="121" y="94"/>
                    </a:cubicBezTo>
                    <a:close/>
                    <a:moveTo>
                      <a:pt x="306" y="286"/>
                    </a:moveTo>
                    <a:cubicBezTo>
                      <a:pt x="299" y="292"/>
                      <a:pt x="248" y="277"/>
                      <a:pt x="199" y="227"/>
                    </a:cubicBezTo>
                    <a:cubicBezTo>
                      <a:pt x="149" y="178"/>
                      <a:pt x="134" y="127"/>
                      <a:pt x="140" y="120"/>
                    </a:cubicBezTo>
                    <a:cubicBezTo>
                      <a:pt x="147" y="113"/>
                      <a:pt x="198" y="129"/>
                      <a:pt x="247" y="179"/>
                    </a:cubicBezTo>
                    <a:cubicBezTo>
                      <a:pt x="297" y="228"/>
                      <a:pt x="313" y="279"/>
                      <a:pt x="306" y="286"/>
                    </a:cubicBezTo>
                    <a:close/>
                    <a:moveTo>
                      <a:pt x="309" y="128"/>
                    </a:moveTo>
                    <a:cubicBezTo>
                      <a:pt x="314" y="128"/>
                      <a:pt x="319" y="126"/>
                      <a:pt x="323" y="122"/>
                    </a:cubicBezTo>
                    <a:cubicBezTo>
                      <a:pt x="361" y="84"/>
                      <a:pt x="361" y="84"/>
                      <a:pt x="361" y="84"/>
                    </a:cubicBezTo>
                    <a:cubicBezTo>
                      <a:pt x="369" y="76"/>
                      <a:pt x="369" y="64"/>
                      <a:pt x="361" y="56"/>
                    </a:cubicBezTo>
                    <a:cubicBezTo>
                      <a:pt x="353" y="48"/>
                      <a:pt x="341" y="48"/>
                      <a:pt x="333" y="56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87" y="102"/>
                      <a:pt x="287" y="115"/>
                      <a:pt x="295" y="122"/>
                    </a:cubicBezTo>
                    <a:cubicBezTo>
                      <a:pt x="299" y="126"/>
                      <a:pt x="304" y="128"/>
                      <a:pt x="309" y="128"/>
                    </a:cubicBezTo>
                    <a:close/>
                    <a:moveTo>
                      <a:pt x="237" y="79"/>
                    </a:moveTo>
                    <a:cubicBezTo>
                      <a:pt x="240" y="81"/>
                      <a:pt x="243" y="81"/>
                      <a:pt x="247" y="81"/>
                    </a:cubicBezTo>
                    <a:cubicBezTo>
                      <a:pt x="254" y="81"/>
                      <a:pt x="260" y="78"/>
                      <a:pt x="264" y="71"/>
                    </a:cubicBezTo>
                    <a:cubicBezTo>
                      <a:pt x="286" y="33"/>
                      <a:pt x="286" y="33"/>
                      <a:pt x="286" y="33"/>
                    </a:cubicBezTo>
                    <a:cubicBezTo>
                      <a:pt x="291" y="23"/>
                      <a:pt x="288" y="11"/>
                      <a:pt x="278" y="5"/>
                    </a:cubicBezTo>
                    <a:cubicBezTo>
                      <a:pt x="268" y="0"/>
                      <a:pt x="256" y="3"/>
                      <a:pt x="251" y="13"/>
                    </a:cubicBezTo>
                    <a:cubicBezTo>
                      <a:pt x="229" y="52"/>
                      <a:pt x="229" y="52"/>
                      <a:pt x="229" y="52"/>
                    </a:cubicBezTo>
                    <a:cubicBezTo>
                      <a:pt x="224" y="61"/>
                      <a:pt x="227" y="73"/>
                      <a:pt x="237" y="79"/>
                    </a:cubicBezTo>
                    <a:close/>
                    <a:moveTo>
                      <a:pt x="412" y="139"/>
                    </a:moveTo>
                    <a:cubicBezTo>
                      <a:pt x="406" y="129"/>
                      <a:pt x="394" y="126"/>
                      <a:pt x="385" y="131"/>
                    </a:cubicBezTo>
                    <a:cubicBezTo>
                      <a:pt x="346" y="153"/>
                      <a:pt x="346" y="153"/>
                      <a:pt x="346" y="153"/>
                    </a:cubicBezTo>
                    <a:cubicBezTo>
                      <a:pt x="336" y="158"/>
                      <a:pt x="333" y="171"/>
                      <a:pt x="338" y="180"/>
                    </a:cubicBezTo>
                    <a:cubicBezTo>
                      <a:pt x="342" y="187"/>
                      <a:pt x="349" y="190"/>
                      <a:pt x="356" y="190"/>
                    </a:cubicBezTo>
                    <a:cubicBezTo>
                      <a:pt x="359" y="190"/>
                      <a:pt x="363" y="190"/>
                      <a:pt x="366" y="188"/>
                    </a:cubicBezTo>
                    <a:cubicBezTo>
                      <a:pt x="404" y="166"/>
                      <a:pt x="404" y="166"/>
                      <a:pt x="404" y="166"/>
                    </a:cubicBezTo>
                    <a:cubicBezTo>
                      <a:pt x="414" y="161"/>
                      <a:pt x="417" y="149"/>
                      <a:pt x="412" y="1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6" tIns="34288" rIns="68576" bIns="34288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566702" y="4347012"/>
            <a:ext cx="303897" cy="17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35172" y="4566087"/>
            <a:ext cx="1598958" cy="70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两学年</a:t>
            </a:r>
            <a:r>
              <a:rPr lang="zh-CN" altLang="en-US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中国矿业大学二等奖学金及</a:t>
            </a:r>
            <a:r>
              <a:rPr lang="en-US" altLang="zh-CN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优秀学生</a:t>
            </a:r>
            <a:r>
              <a:rPr lang="en-US" altLang="zh-CN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47097" y="4347012"/>
            <a:ext cx="322411" cy="17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19893" y="4347012"/>
            <a:ext cx="339570" cy="17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25376" y="4566087"/>
            <a:ext cx="2256423" cy="70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中国矿业大学能源学部“恒宇杯”第六届大学生金相技能大赛三等奖</a:t>
            </a:r>
          </a:p>
        </p:txBody>
      </p:sp>
      <p:sp>
        <p:nvSpPr>
          <p:cNvPr id="3" name="Rectangle 78"/>
          <p:cNvSpPr/>
          <p:nvPr/>
        </p:nvSpPr>
        <p:spPr>
          <a:xfrm>
            <a:off x="3369508" y="4566087"/>
            <a:ext cx="2256423" cy="70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第十六届</a:t>
            </a:r>
            <a:r>
              <a:rPr lang="en-US" altLang="zh-CN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挑战杯</a:t>
            </a:r>
            <a:r>
              <a:rPr lang="en-US" altLang="zh-CN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128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全国大学生课外学术科技作品竞赛校内选拔赛二等奖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63" grpId="0"/>
      <p:bldP spid="64" grpId="0"/>
      <p:bldP spid="75" grpId="0"/>
      <p:bldP spid="78" grpId="0"/>
      <p:bldP spid="7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roup 2155"/>
          <p:cNvGrpSpPr/>
          <p:nvPr/>
        </p:nvGrpSpPr>
        <p:grpSpPr>
          <a:xfrm>
            <a:off x="5423617" y="3675365"/>
            <a:ext cx="3001038" cy="645795"/>
            <a:chOff x="-34006" y="150019"/>
            <a:chExt cx="9453265" cy="2034253"/>
          </a:xfrm>
        </p:grpSpPr>
        <p:sp>
          <p:nvSpPr>
            <p:cNvPr id="2151" name="Shape 2151"/>
            <p:cNvSpPr/>
            <p:nvPr/>
          </p:nvSpPr>
          <p:spPr>
            <a:xfrm>
              <a:off x="-34006" y="239192"/>
              <a:ext cx="1269970" cy="12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1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1751105" y="150019"/>
              <a:ext cx="7668154" cy="20342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l" defTabSz="457200">
                <a:defRPr sz="3400">
                  <a:solidFill>
                    <a:srgbClr val="828589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l">
                <a:lnSpc>
                  <a:spcPct val="15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在功率密度为383.8 W·kg-1时</a:t>
              </a:r>
              <a:r>
                <a:rPr 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sz="1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能量密度为36.89 Wh·kg-1</a:t>
              </a: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400065" y="544628"/>
              <a:ext cx="508063" cy="6620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600">
                  <a:solidFill>
                    <a:srgbClr val="FFFFFF"/>
                  </a:solidFill>
                  <a:latin typeface="Sosa"/>
                  <a:ea typeface="Sosa"/>
                  <a:cs typeface="Sosa"/>
                  <a:sym typeface="Sosa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14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14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37562" y="2446655"/>
            <a:ext cx="2596388" cy="655320"/>
            <a:chOff x="10508" y="3518"/>
            <a:chExt cx="5750" cy="1451"/>
          </a:xfrm>
        </p:grpSpPr>
        <p:sp>
          <p:nvSpPr>
            <p:cNvPr id="9" name="Shape 2146"/>
            <p:cNvSpPr/>
            <p:nvPr/>
          </p:nvSpPr>
          <p:spPr>
            <a:xfrm>
              <a:off x="10508" y="3595"/>
              <a:ext cx="893" cy="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/>
              </a:pPr>
              <a:endParaRPr sz="1015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160" name="Group 2160"/>
            <p:cNvGrpSpPr/>
            <p:nvPr/>
          </p:nvGrpSpPr>
          <p:grpSpPr>
            <a:xfrm>
              <a:off x="10740" y="3518"/>
              <a:ext cx="5518" cy="1451"/>
              <a:chOff x="2377293" y="-986459"/>
              <a:chExt cx="6242738" cy="1124185"/>
            </a:xfrm>
          </p:grpSpPr>
          <p:sp>
            <p:nvSpPr>
              <p:cNvPr id="2157" name="Shape 2157"/>
              <p:cNvSpPr/>
              <p:nvPr/>
            </p:nvSpPr>
            <p:spPr>
              <a:xfrm>
                <a:off x="3500714" y="-986459"/>
                <a:ext cx="5119317" cy="11241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spAutoFit/>
              </a:bodyPr>
              <a:lstStyle>
                <a:lvl1pPr algn="l" defTabSz="457200">
                  <a:defRPr sz="3400">
                    <a:solidFill>
                      <a:srgbClr val="828589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l">
                  <a:lnSpc>
                    <a:spcPct val="15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42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0.5 A·g-1电流密度下比电容可达到113.5 F·g-1</a:t>
                </a:r>
              </a:p>
            </p:txBody>
          </p:sp>
          <p:sp>
            <p:nvSpPr>
              <p:cNvPr id="2159" name="Shape 2159"/>
              <p:cNvSpPr/>
              <p:nvPr/>
            </p:nvSpPr>
            <p:spPr>
              <a:xfrm>
                <a:off x="2377293" y="-760979"/>
                <a:ext cx="533996" cy="3605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Sosa"/>
                    <a:ea typeface="Sosa"/>
                    <a:cs typeface="Sosa"/>
                    <a:sym typeface="Sosa"/>
                  </a:defRPr>
                </a:lvl1pPr>
              </a:lstStyle>
              <a:p>
                <a:pPr lvl="0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en-US" sz="114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02</a:t>
                </a:r>
                <a:endParaRPr sz="114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88950" y="273685"/>
            <a:ext cx="3887470" cy="557006"/>
            <a:chOff x="1128" y="404"/>
            <a:chExt cx="8609" cy="822"/>
          </a:xfrm>
        </p:grpSpPr>
        <p:grpSp>
          <p:nvGrpSpPr>
            <p:cNvPr id="3" name="组合 2"/>
            <p:cNvGrpSpPr/>
            <p:nvPr/>
          </p:nvGrpSpPr>
          <p:grpSpPr>
            <a:xfrm>
              <a:off x="1128" y="459"/>
              <a:ext cx="8609" cy="767"/>
              <a:chOff x="5702" y="3823"/>
              <a:chExt cx="8609" cy="767"/>
            </a:xfrm>
          </p:grpSpPr>
          <p:sp>
            <p:nvSpPr>
              <p:cNvPr id="6149" name="TextBox 13"/>
              <p:cNvSpPr>
                <a:spLocks noChangeArrowheads="1"/>
              </p:cNvSpPr>
              <p:nvPr/>
            </p:nvSpPr>
            <p:spPr bwMode="auto">
              <a:xfrm>
                <a:off x="6759" y="3823"/>
                <a:ext cx="7552" cy="6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>
                <a:spAutoFit/>
              </a:bodyPr>
              <a:lstStyle/>
              <a:p>
                <a:pPr lvl="0" algn="ctr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99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科研经历</a:t>
                </a:r>
              </a:p>
            </p:txBody>
          </p:sp>
          <p:sp>
            <p:nvSpPr>
              <p:cNvPr id="6153" name="五边形 2"/>
              <p:cNvSpPr>
                <a:spLocks noChangeArrowheads="1"/>
              </p:cNvSpPr>
              <p:nvPr/>
            </p:nvSpPr>
            <p:spPr bwMode="auto">
              <a:xfrm>
                <a:off x="5702" y="3823"/>
                <a:ext cx="1434" cy="767"/>
              </a:xfrm>
              <a:prstGeom prst="homePlate">
                <a:avLst>
                  <a:gd name="adj" fmla="val 467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 sz="142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316" y="404"/>
              <a:ext cx="1059" cy="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">
                  <a:solidFill>
                    <a:schemeClr val="bg1"/>
                  </a:solidFill>
                </a:rPr>
                <a:t>02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" y="3434715"/>
            <a:ext cx="4030980" cy="2976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9355" y="1132205"/>
            <a:ext cx="4039164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玉米须基N掺杂多孔碳</a:t>
            </a:r>
          </a:p>
          <a:p>
            <a:pPr algn="ctr"/>
            <a:r>
              <a:rPr lang="zh-CN" alt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非对称超级电容器的制备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423369" y="4944745"/>
            <a:ext cx="2900211" cy="1060450"/>
            <a:chOff x="7392" y="7216"/>
            <a:chExt cx="4567" cy="1670"/>
          </a:xfrm>
        </p:grpSpPr>
        <p:grpSp>
          <p:nvGrpSpPr>
            <p:cNvPr id="2165" name="Group 2165"/>
            <p:cNvGrpSpPr/>
            <p:nvPr/>
          </p:nvGrpSpPr>
          <p:grpSpPr>
            <a:xfrm>
              <a:off x="7392" y="7315"/>
              <a:ext cx="1366" cy="752"/>
              <a:chOff x="0" y="0"/>
              <a:chExt cx="2732429" cy="1505163"/>
            </a:xfrm>
          </p:grpSpPr>
          <p:sp>
            <p:nvSpPr>
              <p:cNvPr id="2161" name="Shape 2161"/>
              <p:cNvSpPr/>
              <p:nvPr/>
            </p:nvSpPr>
            <p:spPr>
              <a:xfrm>
                <a:off x="0" y="235192"/>
                <a:ext cx="1269969" cy="1269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/>
                </a:pPr>
                <a:endParaRPr sz="1015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62" name="Shape 2162"/>
              <p:cNvSpPr/>
              <p:nvPr/>
            </p:nvSpPr>
            <p:spPr>
              <a:xfrm>
                <a:off x="1507743" y="0"/>
                <a:ext cx="1224686" cy="4124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spAutoFit/>
              </a:bodyPr>
              <a:lstStyle>
                <a:lvl1pPr algn="l" defTabSz="457200">
                  <a:defRPr sz="3400">
                    <a:solidFill>
                      <a:srgbClr val="828589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9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64" name="Shape 2164"/>
              <p:cNvSpPr/>
              <p:nvPr/>
            </p:nvSpPr>
            <p:spPr>
              <a:xfrm>
                <a:off x="400066" y="544628"/>
                <a:ext cx="508063" cy="6620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Sosa"/>
                    <a:ea typeface="Sosa"/>
                    <a:cs typeface="Sosa"/>
                    <a:sym typeface="Sosa"/>
                  </a:defRPr>
                </a:lvl1pPr>
              </a:lstStyle>
              <a:p>
                <a:pPr lvl="0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en-US" sz="114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04</a:t>
                </a:r>
                <a:endParaRPr sz="114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8179" y="7216"/>
              <a:ext cx="3780" cy="16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sz="1400" b="1" dirty="0">
                  <a:latin typeface="Arial" panose="020B0604020202020204" pitchFamily="34" charset="0"/>
                  <a:ea typeface="微软雅黑" panose="020B0503020204020204" pitchFamily="34" charset="-122"/>
                  <a:cs typeface="STIXGeneral-Bold"/>
                </a:rPr>
                <a:t>串联两个这样的CSPC-N/ NiCo</a:t>
              </a:r>
              <a:r>
                <a:rPr sz="1400" b="1" baseline="-25000" dirty="0">
                  <a:latin typeface="Arial" panose="020B0604020202020204" pitchFamily="34" charset="0"/>
                  <a:ea typeface="微软雅黑" panose="020B0503020204020204" pitchFamily="34" charset="-122"/>
                  <a:cs typeface="STIXGeneral-Bold"/>
                </a:rPr>
                <a:t>2</a:t>
              </a:r>
              <a:r>
                <a:rPr sz="1400" b="1" dirty="0">
                  <a:latin typeface="Arial" panose="020B0604020202020204" pitchFamily="34" charset="0"/>
                  <a:ea typeface="微软雅黑" panose="020B0503020204020204" pitchFamily="34" charset="-122"/>
                  <a:cs typeface="STIXGeneral-Bold"/>
                </a:rPr>
                <a:t>O</a:t>
              </a:r>
              <a:r>
                <a:rPr sz="1400" b="1" baseline="-25000" dirty="0">
                  <a:latin typeface="Arial" panose="020B0604020202020204" pitchFamily="34" charset="0"/>
                  <a:ea typeface="微软雅黑" panose="020B0503020204020204" pitchFamily="34" charset="-122"/>
                  <a:cs typeface="STIXGeneral-Bold"/>
                </a:rPr>
                <a:t>4</a:t>
              </a:r>
              <a:r>
                <a:rPr sz="1400" b="1" dirty="0">
                  <a:latin typeface="Arial" panose="020B0604020202020204" pitchFamily="34" charset="0"/>
                  <a:ea typeface="微软雅黑" panose="020B0503020204020204" pitchFamily="34" charset="-122"/>
                  <a:cs typeface="STIXGeneral-Bold"/>
                </a:rPr>
                <a:t>两电极可以将发光二极管点亮接近4 min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28615" y="1097280"/>
            <a:ext cx="2996565" cy="962660"/>
            <a:chOff x="7447" y="2152"/>
            <a:chExt cx="4719" cy="1516"/>
          </a:xfrm>
        </p:grpSpPr>
        <p:grpSp>
          <p:nvGrpSpPr>
            <p:cNvPr id="2150" name="Group 2150"/>
            <p:cNvGrpSpPr/>
            <p:nvPr/>
          </p:nvGrpSpPr>
          <p:grpSpPr>
            <a:xfrm>
              <a:off x="7447" y="2152"/>
              <a:ext cx="2121" cy="752"/>
              <a:chOff x="-1" y="0"/>
              <a:chExt cx="4186741" cy="1505164"/>
            </a:xfrm>
          </p:grpSpPr>
          <p:sp>
            <p:nvSpPr>
              <p:cNvPr id="2146" name="Shape 2146"/>
              <p:cNvSpPr/>
              <p:nvPr/>
            </p:nvSpPr>
            <p:spPr>
              <a:xfrm>
                <a:off x="-1" y="235194"/>
                <a:ext cx="1269970" cy="1269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/>
                </a:pPr>
                <a:endParaRPr sz="1015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47" name="Shape 2147"/>
              <p:cNvSpPr/>
              <p:nvPr/>
            </p:nvSpPr>
            <p:spPr>
              <a:xfrm>
                <a:off x="1371613" y="0"/>
                <a:ext cx="2815127" cy="4124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spAutoFit/>
              </a:bodyPr>
              <a:lstStyle>
                <a:lvl1pPr algn="l" defTabSz="457200">
                  <a:defRPr sz="3400">
                    <a:solidFill>
                      <a:srgbClr val="828589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lvl="0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endParaRPr sz="995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49" name="Shape 2149"/>
              <p:cNvSpPr/>
              <p:nvPr/>
            </p:nvSpPr>
            <p:spPr>
              <a:xfrm>
                <a:off x="400065" y="538957"/>
                <a:ext cx="508063" cy="662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latin typeface="Sosa"/>
                    <a:ea typeface="Sosa"/>
                    <a:cs typeface="Sosa"/>
                    <a:sym typeface="Sosa"/>
                  </a:defRPr>
                </a:lvl1pPr>
              </a:lstStyle>
              <a:p>
                <a:pPr lvl="0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en-US" sz="114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01</a:t>
                </a:r>
                <a:endParaRPr sz="114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8226" y="2152"/>
              <a:ext cx="3940" cy="151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20"/>
                <a:t>玉米丝属于丝状、纤维状结构，质轻，微观结构易被破坏</a:t>
              </a:r>
              <a:r>
                <a:rPr lang="zh-CN" altLang="en-US" sz="1420" b="1"/>
                <a:t>造孔</a:t>
              </a:r>
              <a:r>
                <a:rPr lang="zh-CN" altLang="en-US" sz="1420"/>
                <a:t>；</a:t>
              </a:r>
              <a:r>
                <a:rPr lang="zh-CN" altLang="en-US" sz="1420" b="1"/>
                <a:t>生物质</a:t>
              </a:r>
              <a:r>
                <a:rPr lang="zh-CN" altLang="en-US" sz="1420"/>
                <a:t>碳材料价格低廉，原料种类繁多。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95605" y="2059940"/>
            <a:ext cx="46247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/>
              <a:t>主要负责：以玉米须生物质作为前驱体，通过碳化、活化及尿素掺N，制备N掺杂多孔碳。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9355" y="417520"/>
            <a:ext cx="3887442" cy="483164"/>
            <a:chOff x="1128" y="404"/>
            <a:chExt cx="8609" cy="1070"/>
          </a:xfrm>
        </p:grpSpPr>
        <p:grpSp>
          <p:nvGrpSpPr>
            <p:cNvPr id="3" name="组合 2"/>
            <p:cNvGrpSpPr/>
            <p:nvPr/>
          </p:nvGrpSpPr>
          <p:grpSpPr>
            <a:xfrm>
              <a:off x="1128" y="459"/>
              <a:ext cx="8609" cy="1015"/>
              <a:chOff x="5702" y="3823"/>
              <a:chExt cx="8609" cy="1015"/>
            </a:xfrm>
          </p:grpSpPr>
          <p:sp>
            <p:nvSpPr>
              <p:cNvPr id="6149" name="TextBox 13"/>
              <p:cNvSpPr>
                <a:spLocks noChangeArrowheads="1"/>
              </p:cNvSpPr>
              <p:nvPr/>
            </p:nvSpPr>
            <p:spPr bwMode="auto">
              <a:xfrm>
                <a:off x="6759" y="3823"/>
                <a:ext cx="7552" cy="10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>
                <a:spAutoFit/>
              </a:bodyPr>
              <a:lstStyle/>
              <a:p>
                <a:pPr lvl="0" algn="ctr">
                  <a:lnSpc>
                    <a:spcPct val="12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99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科研经历</a:t>
                </a:r>
              </a:p>
            </p:txBody>
          </p:sp>
          <p:sp>
            <p:nvSpPr>
              <p:cNvPr id="6153" name="五边形 2"/>
              <p:cNvSpPr>
                <a:spLocks noChangeArrowheads="1"/>
              </p:cNvSpPr>
              <p:nvPr/>
            </p:nvSpPr>
            <p:spPr bwMode="auto">
              <a:xfrm>
                <a:off x="5702" y="3823"/>
                <a:ext cx="1434" cy="767"/>
              </a:xfrm>
              <a:prstGeom prst="homePlate">
                <a:avLst>
                  <a:gd name="adj" fmla="val 467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altLang="zh-CN" sz="142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316" y="404"/>
              <a:ext cx="1059" cy="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84999" y="1388801"/>
            <a:ext cx="4413504" cy="1260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主持一项国家级大学生创新训练项目：</a:t>
            </a:r>
            <a:r>
              <a:rPr lang="zh-CN" altLang="en-US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异原子掺杂碳材料制备及轻质固态超级电容器设计与性能研究。</a:t>
            </a:r>
            <a:endParaRPr lang="zh-CN" altLang="en-US" sz="100"/>
          </a:p>
          <a:p>
            <a:endParaRPr lang="zh-CN" altLang="en-US" sz="100"/>
          </a:p>
        </p:txBody>
      </p:sp>
      <p:sp>
        <p:nvSpPr>
          <p:cNvPr id="2147" name="Shape 2147"/>
          <p:cNvSpPr/>
          <p:nvPr/>
        </p:nvSpPr>
        <p:spPr>
          <a:xfrm>
            <a:off x="5689148" y="1504470"/>
            <a:ext cx="893628" cy="184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 algn="l" defTabSz="457200">
              <a:defRPr sz="34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endParaRPr sz="995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4971" y="2829645"/>
            <a:ext cx="441350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/>
              <a:t>主要负责：以富含P、S的大蒜、黄豆作为生物质原料，通过</a:t>
            </a:r>
            <a:r>
              <a:rPr lang="zh-CN" altLang="en-US" sz="1600" b="1"/>
              <a:t>碳化及KOH活化</a:t>
            </a:r>
            <a:r>
              <a:rPr lang="zh-CN" altLang="en-US" sz="1600"/>
              <a:t>制备原位掺杂碳材料，成分更均一，操作更简便。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88965" y="3698240"/>
            <a:ext cx="2865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大蒜在不同扫速下的循环伏安曲线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1" r="5718"/>
          <a:stretch>
            <a:fillRect/>
          </a:stretch>
        </p:blipFill>
        <p:spPr>
          <a:xfrm>
            <a:off x="5471795" y="1019810"/>
            <a:ext cx="3255645" cy="255841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255905" y="4629150"/>
            <a:ext cx="8698865" cy="1587500"/>
            <a:chOff x="403" y="7290"/>
            <a:chExt cx="13699" cy="2500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42" y="7988"/>
              <a:ext cx="1884" cy="1172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rcRect t="2496"/>
            <a:stretch>
              <a:fillRect/>
            </a:stretch>
          </p:blipFill>
          <p:spPr>
            <a:xfrm>
              <a:off x="12126" y="7290"/>
              <a:ext cx="1977" cy="25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" y="7324"/>
              <a:ext cx="9731" cy="24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9760" y="362585"/>
            <a:ext cx="3886835" cy="515620"/>
            <a:chOff x="4055" y="5726"/>
            <a:chExt cx="6121" cy="812"/>
          </a:xfrm>
        </p:grpSpPr>
        <p:sp>
          <p:nvSpPr>
            <p:cNvPr id="6151" name="TextBox 15"/>
            <p:cNvSpPr>
              <a:spLocks noChangeArrowheads="1"/>
            </p:cNvSpPr>
            <p:nvPr/>
          </p:nvSpPr>
          <p:spPr bwMode="auto">
            <a:xfrm>
              <a:off x="4806" y="5816"/>
              <a:ext cx="5370" cy="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99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工作实践</a:t>
              </a:r>
            </a:p>
          </p:txBody>
        </p:sp>
        <p:sp>
          <p:nvSpPr>
            <p:cNvPr id="6156" name="五边形 20"/>
            <p:cNvSpPr>
              <a:spLocks noChangeArrowheads="1"/>
            </p:cNvSpPr>
            <p:nvPr/>
          </p:nvSpPr>
          <p:spPr bwMode="auto">
            <a:xfrm>
              <a:off x="4055" y="5816"/>
              <a:ext cx="1020" cy="545"/>
            </a:xfrm>
            <a:prstGeom prst="homePlate">
              <a:avLst>
                <a:gd name="adj" fmla="val 467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42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9" name="TextBox 9"/>
            <p:cNvSpPr>
              <a:spLocks noChangeArrowheads="1"/>
            </p:cNvSpPr>
            <p:nvPr/>
          </p:nvSpPr>
          <p:spPr bwMode="auto">
            <a:xfrm>
              <a:off x="4055" y="5726"/>
              <a:ext cx="822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 Unicode MS" panose="020B0604020202020204" pitchFamily="34" charset="-122"/>
                  <a:sym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6890" y="1746250"/>
            <a:ext cx="8098270" cy="3482340"/>
            <a:chOff x="501" y="3906"/>
            <a:chExt cx="13472" cy="5484"/>
          </a:xfrm>
        </p:grpSpPr>
        <p:sp>
          <p:nvSpPr>
            <p:cNvPr id="80" name="U-Turn Arrow 79"/>
            <p:cNvSpPr/>
            <p:nvPr/>
          </p:nvSpPr>
          <p:spPr>
            <a:xfrm rot="16200000" flipV="1">
              <a:off x="10239" y="2466"/>
              <a:ext cx="1671" cy="5797"/>
            </a:xfrm>
            <a:prstGeom prst="uturnArrow">
              <a:avLst>
                <a:gd name="adj1" fmla="val 11268"/>
                <a:gd name="adj2" fmla="val 25000"/>
                <a:gd name="adj3" fmla="val 0"/>
                <a:gd name="adj4" fmla="val 40317"/>
                <a:gd name="adj5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5" name="U-Turn Arrow 84"/>
            <p:cNvSpPr/>
            <p:nvPr/>
          </p:nvSpPr>
          <p:spPr>
            <a:xfrm rot="5400000" flipV="1">
              <a:off x="2483" y="4036"/>
              <a:ext cx="1671" cy="5635"/>
            </a:xfrm>
            <a:prstGeom prst="uturnArrow">
              <a:avLst>
                <a:gd name="adj1" fmla="val 11268"/>
                <a:gd name="adj2" fmla="val 25000"/>
                <a:gd name="adj3" fmla="val 0"/>
                <a:gd name="adj4" fmla="val 40317"/>
                <a:gd name="adj5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6" name="U-Turn Arrow 85"/>
            <p:cNvSpPr/>
            <p:nvPr/>
          </p:nvSpPr>
          <p:spPr>
            <a:xfrm rot="16200000" flipV="1">
              <a:off x="10020" y="5008"/>
              <a:ext cx="1848" cy="5538"/>
            </a:xfrm>
            <a:prstGeom prst="uturnArrow">
              <a:avLst>
                <a:gd name="adj1" fmla="val 11268"/>
                <a:gd name="adj2" fmla="val 25000"/>
                <a:gd name="adj3" fmla="val 0"/>
                <a:gd name="adj4" fmla="val 40317"/>
                <a:gd name="adj5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" name="Group 117"/>
            <p:cNvGrpSpPr/>
            <p:nvPr/>
          </p:nvGrpSpPr>
          <p:grpSpPr>
            <a:xfrm>
              <a:off x="5775" y="4467"/>
              <a:ext cx="2654" cy="898"/>
              <a:chOff x="3657600" y="1978993"/>
              <a:chExt cx="1685120" cy="570236"/>
            </a:xfrm>
          </p:grpSpPr>
          <p:sp>
            <p:nvSpPr>
              <p:cNvPr id="115" name="Rounded Rectangle 114"/>
              <p:cNvSpPr/>
              <p:nvPr/>
            </p:nvSpPr>
            <p:spPr bwMode="auto">
              <a:xfrm>
                <a:off x="3657600" y="1978993"/>
                <a:ext cx="1685120" cy="530231"/>
              </a:xfrm>
              <a:prstGeom prst="roundRect">
                <a:avLst/>
              </a:pr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91434" tIns="45717" rIns="91434" bIns="45717" numCol="1" rtlCol="0" anchor="ctr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14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 bwMode="auto">
              <a:xfrm>
                <a:off x="3657600" y="2018998"/>
                <a:ext cx="1685120" cy="530231"/>
              </a:xfrm>
              <a:prstGeom prst="roundRect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34" tIns="45717" rIns="91434" bIns="45717" numCol="1" rtlCol="0" anchor="ctr" anchorCtr="0" compatLnSpc="1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爱心</a:t>
                </a:r>
              </a:p>
            </p:txBody>
          </p:sp>
        </p:grpSp>
        <p:grpSp>
          <p:nvGrpSpPr>
            <p:cNvPr id="4" name="Group 118"/>
            <p:cNvGrpSpPr/>
            <p:nvPr/>
          </p:nvGrpSpPr>
          <p:grpSpPr>
            <a:xfrm>
              <a:off x="5775" y="5628"/>
              <a:ext cx="2656" cy="898"/>
              <a:chOff x="3657600" y="2716743"/>
              <a:chExt cx="1686461" cy="570236"/>
            </a:xfrm>
          </p:grpSpPr>
          <p:sp>
            <p:nvSpPr>
              <p:cNvPr id="116" name="Rounded Rectangle 115"/>
              <p:cNvSpPr/>
              <p:nvPr/>
            </p:nvSpPr>
            <p:spPr bwMode="auto">
              <a:xfrm>
                <a:off x="3657600" y="2716743"/>
                <a:ext cx="1686461" cy="530231"/>
              </a:xfrm>
              <a:prstGeom prst="roundRect">
                <a:avLst/>
              </a:pr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vert="horz" wrap="square" lIns="91434" tIns="45717" rIns="91434" bIns="45717" numCol="1" rtlCol="0" anchor="ctr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14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 bwMode="auto">
              <a:xfrm>
                <a:off x="3657600" y="2756748"/>
                <a:ext cx="1684449" cy="530231"/>
              </a:xfrm>
              <a:prstGeom prst="roundRect">
                <a:avLst/>
              </a:pr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vert="horz" wrap="square" lIns="91434" tIns="45717" rIns="91434" bIns="45717" numCol="1" rtlCol="0" anchor="ctr" anchorCtr="0" compatLnSpc="1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耐心</a:t>
                </a:r>
              </a:p>
            </p:txBody>
          </p:sp>
        </p:grpSp>
        <p:grpSp>
          <p:nvGrpSpPr>
            <p:cNvPr id="5" name="Group 119"/>
            <p:cNvGrpSpPr/>
            <p:nvPr/>
          </p:nvGrpSpPr>
          <p:grpSpPr>
            <a:xfrm>
              <a:off x="5775" y="6790"/>
              <a:ext cx="2656" cy="898"/>
              <a:chOff x="3657600" y="3454494"/>
              <a:chExt cx="1686461" cy="570236"/>
            </a:xfrm>
          </p:grpSpPr>
          <p:sp>
            <p:nvSpPr>
              <p:cNvPr id="117" name="Rounded Rectangle 116"/>
              <p:cNvSpPr/>
              <p:nvPr/>
            </p:nvSpPr>
            <p:spPr bwMode="auto">
              <a:xfrm>
                <a:off x="3657600" y="3454494"/>
                <a:ext cx="1684449" cy="530231"/>
              </a:xfrm>
              <a:prstGeom prst="roundRect">
                <a:avLst/>
              </a:pr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vert="horz" wrap="square" lIns="91434" tIns="45717" rIns="91434" bIns="45717" numCol="1" rtlCol="0" anchor="ctr" anchorCtr="0" compatLnSpc="1"/>
              <a:lstStyle/>
              <a:p>
                <a:pPr algn="ctr">
                  <a:lnSpc>
                    <a:spcPct val="120000"/>
                  </a:lnSpc>
                </a:pPr>
                <a:endParaRPr lang="en-US" sz="114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 bwMode="auto">
              <a:xfrm>
                <a:off x="3657600" y="3494499"/>
                <a:ext cx="1686461" cy="530231"/>
              </a:xfrm>
              <a:prstGeom prst="roundRect">
                <a:avLst/>
              </a:pr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vert="horz" wrap="square" lIns="91434" tIns="45717" rIns="91434" bIns="45717" numCol="1" rtlCol="0" anchor="ctr" anchorCtr="0" compatLnSpc="1"/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责任心</a:t>
                </a:r>
              </a:p>
            </p:txBody>
          </p:sp>
        </p:grpSp>
        <p:grpSp>
          <p:nvGrpSpPr>
            <p:cNvPr id="6" name="Group 90"/>
            <p:cNvGrpSpPr/>
            <p:nvPr/>
          </p:nvGrpSpPr>
          <p:grpSpPr>
            <a:xfrm>
              <a:off x="7590" y="8550"/>
              <a:ext cx="840" cy="840"/>
              <a:chOff x="618873" y="1239440"/>
              <a:chExt cx="650476" cy="65047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618873" y="1239440"/>
                <a:ext cx="650476" cy="650470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Freeform 38"/>
              <p:cNvSpPr>
                <a:spLocks noEditPoints="1"/>
              </p:cNvSpPr>
              <p:nvPr/>
            </p:nvSpPr>
            <p:spPr bwMode="auto">
              <a:xfrm rot="5400000" flipH="1">
                <a:off x="736069" y="1356633"/>
                <a:ext cx="416084" cy="416084"/>
              </a:xfrm>
              <a:custGeom>
                <a:avLst/>
                <a:gdLst/>
                <a:ahLst/>
                <a:cxnLst>
                  <a:cxn ang="0">
                    <a:pos x="31" y="62"/>
                  </a:cxn>
                  <a:cxn ang="0">
                    <a:pos x="0" y="31"/>
                  </a:cxn>
                  <a:cxn ang="0">
                    <a:pos x="31" y="0"/>
                  </a:cxn>
                  <a:cxn ang="0">
                    <a:pos x="62" y="31"/>
                  </a:cxn>
                  <a:cxn ang="0">
                    <a:pos x="31" y="62"/>
                  </a:cxn>
                  <a:cxn ang="0">
                    <a:pos x="51" y="30"/>
                  </a:cxn>
                  <a:cxn ang="0">
                    <a:pos x="48" y="26"/>
                  </a:cxn>
                  <a:cxn ang="0">
                    <a:pos x="46" y="25"/>
                  </a:cxn>
                  <a:cxn ang="0">
                    <a:pos x="44" y="26"/>
                  </a:cxn>
                  <a:cxn ang="0">
                    <a:pos x="36" y="33"/>
                  </a:cxn>
                  <a:cxn ang="0">
                    <a:pos x="36" y="13"/>
                  </a:cxn>
                  <a:cxn ang="0">
                    <a:pos x="34" y="11"/>
                  </a:cxn>
                  <a:cxn ang="0">
                    <a:pos x="29" y="11"/>
                  </a:cxn>
                  <a:cxn ang="0">
                    <a:pos x="26" y="13"/>
                  </a:cxn>
                  <a:cxn ang="0">
                    <a:pos x="26" y="33"/>
                  </a:cxn>
                  <a:cxn ang="0">
                    <a:pos x="19" y="26"/>
                  </a:cxn>
                  <a:cxn ang="0">
                    <a:pos x="17" y="25"/>
                  </a:cxn>
                  <a:cxn ang="0">
                    <a:pos x="15" y="26"/>
                  </a:cxn>
                  <a:cxn ang="0">
                    <a:pos x="11" y="30"/>
                  </a:cxn>
                  <a:cxn ang="0">
                    <a:pos x="11" y="31"/>
                  </a:cxn>
                  <a:cxn ang="0">
                    <a:pos x="11" y="33"/>
                  </a:cxn>
                  <a:cxn ang="0">
                    <a:pos x="26" y="48"/>
                  </a:cxn>
                  <a:cxn ang="0">
                    <a:pos x="30" y="51"/>
                  </a:cxn>
                  <a:cxn ang="0">
                    <a:pos x="31" y="52"/>
                  </a:cxn>
                  <a:cxn ang="0">
                    <a:pos x="33" y="51"/>
                  </a:cxn>
                  <a:cxn ang="0">
                    <a:pos x="37" y="48"/>
                  </a:cxn>
                  <a:cxn ang="0">
                    <a:pos x="51" y="33"/>
                  </a:cxn>
                  <a:cxn ang="0">
                    <a:pos x="52" y="31"/>
                  </a:cxn>
                  <a:cxn ang="0">
                    <a:pos x="51" y="30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1" y="30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6" y="25"/>
                    </a:cubicBezTo>
                    <a:cubicBezTo>
                      <a:pt x="45" y="25"/>
                      <a:pt x="45" y="25"/>
                      <a:pt x="44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5" y="11"/>
                      <a:pt x="34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7" y="11"/>
                      <a:pt x="26" y="12"/>
                      <a:pt x="26" y="1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5"/>
                      <a:pt x="17" y="25"/>
                      <a:pt x="17" y="25"/>
                    </a:cubicBezTo>
                    <a:cubicBezTo>
                      <a:pt x="16" y="25"/>
                      <a:pt x="15" y="25"/>
                      <a:pt x="15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2"/>
                      <a:pt x="31" y="52"/>
                      <a:pt x="31" y="52"/>
                    </a:cubicBezTo>
                    <a:cubicBezTo>
                      <a:pt x="32" y="52"/>
                      <a:pt x="33" y="52"/>
                      <a:pt x="33" y="51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2" y="33"/>
                      <a:pt x="52" y="32"/>
                      <a:pt x="52" y="31"/>
                    </a:cubicBezTo>
                    <a:cubicBezTo>
                      <a:pt x="52" y="31"/>
                      <a:pt x="52" y="30"/>
                      <a:pt x="51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34" tIns="45717" rIns="91434" bIns="45717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1" name="Rectangle 110"/>
            <p:cNvSpPr/>
            <p:nvPr/>
          </p:nvSpPr>
          <p:spPr>
            <a:xfrm>
              <a:off x="8365" y="5255"/>
              <a:ext cx="5419" cy="43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担任学部青年志愿者协会副主席</a:t>
              </a:r>
            </a:p>
          </p:txBody>
        </p:sp>
        <p:sp>
          <p:nvSpPr>
            <p:cNvPr id="41" name="Rectangle 110"/>
            <p:cNvSpPr/>
            <p:nvPr/>
          </p:nvSpPr>
          <p:spPr>
            <a:xfrm>
              <a:off x="919" y="6463"/>
              <a:ext cx="4800" cy="63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中国矿业大学“优秀青年志愿者”</a:t>
              </a:r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l"/>
              <a:endParaRPr lang="zh-CN" alt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Rectangle 110"/>
            <p:cNvSpPr/>
            <p:nvPr/>
          </p:nvSpPr>
          <p:spPr>
            <a:xfrm>
              <a:off x="7124" y="7811"/>
              <a:ext cx="6120" cy="43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徐州国际马拉松赛“优秀青年志愿者”</a:t>
              </a:r>
            </a:p>
          </p:txBody>
        </p:sp>
        <p:grpSp>
          <p:nvGrpSpPr>
            <p:cNvPr id="8" name="Group 90"/>
            <p:cNvGrpSpPr/>
            <p:nvPr/>
          </p:nvGrpSpPr>
          <p:grpSpPr>
            <a:xfrm>
              <a:off x="5031" y="3906"/>
              <a:ext cx="840" cy="840"/>
              <a:chOff x="618873" y="1121708"/>
              <a:chExt cx="650476" cy="650470"/>
            </a:xfrm>
          </p:grpSpPr>
          <p:sp>
            <p:nvSpPr>
              <p:cNvPr id="9" name="Oval 91"/>
              <p:cNvSpPr/>
              <p:nvPr/>
            </p:nvSpPr>
            <p:spPr>
              <a:xfrm>
                <a:off x="618873" y="1121708"/>
                <a:ext cx="650476" cy="650470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16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38"/>
              <p:cNvSpPr>
                <a:spLocks noEditPoints="1"/>
              </p:cNvSpPr>
              <p:nvPr/>
            </p:nvSpPr>
            <p:spPr bwMode="auto">
              <a:xfrm rot="16200000">
                <a:off x="736069" y="1238901"/>
                <a:ext cx="416084" cy="416084"/>
              </a:xfrm>
              <a:custGeom>
                <a:avLst/>
                <a:gdLst/>
                <a:ahLst/>
                <a:cxnLst>
                  <a:cxn ang="0">
                    <a:pos x="31" y="62"/>
                  </a:cxn>
                  <a:cxn ang="0">
                    <a:pos x="0" y="31"/>
                  </a:cxn>
                  <a:cxn ang="0">
                    <a:pos x="31" y="0"/>
                  </a:cxn>
                  <a:cxn ang="0">
                    <a:pos x="62" y="31"/>
                  </a:cxn>
                  <a:cxn ang="0">
                    <a:pos x="31" y="62"/>
                  </a:cxn>
                  <a:cxn ang="0">
                    <a:pos x="51" y="30"/>
                  </a:cxn>
                  <a:cxn ang="0">
                    <a:pos x="48" y="26"/>
                  </a:cxn>
                  <a:cxn ang="0">
                    <a:pos x="46" y="25"/>
                  </a:cxn>
                  <a:cxn ang="0">
                    <a:pos x="44" y="26"/>
                  </a:cxn>
                  <a:cxn ang="0">
                    <a:pos x="36" y="33"/>
                  </a:cxn>
                  <a:cxn ang="0">
                    <a:pos x="36" y="13"/>
                  </a:cxn>
                  <a:cxn ang="0">
                    <a:pos x="34" y="11"/>
                  </a:cxn>
                  <a:cxn ang="0">
                    <a:pos x="29" y="11"/>
                  </a:cxn>
                  <a:cxn ang="0">
                    <a:pos x="26" y="13"/>
                  </a:cxn>
                  <a:cxn ang="0">
                    <a:pos x="26" y="33"/>
                  </a:cxn>
                  <a:cxn ang="0">
                    <a:pos x="19" y="26"/>
                  </a:cxn>
                  <a:cxn ang="0">
                    <a:pos x="17" y="25"/>
                  </a:cxn>
                  <a:cxn ang="0">
                    <a:pos x="15" y="26"/>
                  </a:cxn>
                  <a:cxn ang="0">
                    <a:pos x="11" y="30"/>
                  </a:cxn>
                  <a:cxn ang="0">
                    <a:pos x="11" y="31"/>
                  </a:cxn>
                  <a:cxn ang="0">
                    <a:pos x="11" y="33"/>
                  </a:cxn>
                  <a:cxn ang="0">
                    <a:pos x="26" y="48"/>
                  </a:cxn>
                  <a:cxn ang="0">
                    <a:pos x="30" y="51"/>
                  </a:cxn>
                  <a:cxn ang="0">
                    <a:pos x="31" y="52"/>
                  </a:cxn>
                  <a:cxn ang="0">
                    <a:pos x="33" y="51"/>
                  </a:cxn>
                  <a:cxn ang="0">
                    <a:pos x="37" y="48"/>
                  </a:cxn>
                  <a:cxn ang="0">
                    <a:pos x="51" y="33"/>
                  </a:cxn>
                  <a:cxn ang="0">
                    <a:pos x="52" y="31"/>
                  </a:cxn>
                  <a:cxn ang="0">
                    <a:pos x="51" y="30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51" y="30"/>
                    </a:move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5"/>
                      <a:pt x="47" y="25"/>
                      <a:pt x="46" y="25"/>
                    </a:cubicBezTo>
                    <a:cubicBezTo>
                      <a:pt x="45" y="25"/>
                      <a:pt x="45" y="25"/>
                      <a:pt x="44" y="26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5" y="11"/>
                      <a:pt x="34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7" y="11"/>
                      <a:pt x="26" y="12"/>
                      <a:pt x="26" y="1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8" y="25"/>
                      <a:pt x="17" y="25"/>
                      <a:pt x="17" y="25"/>
                    </a:cubicBezTo>
                    <a:cubicBezTo>
                      <a:pt x="16" y="25"/>
                      <a:pt x="15" y="25"/>
                      <a:pt x="15" y="26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2"/>
                      <a:pt x="31" y="52"/>
                      <a:pt x="31" y="52"/>
                    </a:cubicBezTo>
                    <a:cubicBezTo>
                      <a:pt x="32" y="52"/>
                      <a:pt x="33" y="52"/>
                      <a:pt x="33" y="51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52" y="33"/>
                      <a:pt x="52" y="32"/>
                      <a:pt x="52" y="31"/>
                    </a:cubicBezTo>
                    <a:cubicBezTo>
                      <a:pt x="52" y="31"/>
                      <a:pt x="52" y="30"/>
                      <a:pt x="51" y="3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34" tIns="45717" rIns="91434" bIns="45717" numCol="1" anchor="t" anchorCtr="0" compatLnSpc="1"/>
              <a:lstStyle/>
              <a:p>
                <a:pPr>
                  <a:lnSpc>
                    <a:spcPct val="120000"/>
                  </a:lnSpc>
                </a:pPr>
                <a:endParaRPr lang="en-US" sz="1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00">
        <p14:gallery dir="l"/>
      </p:transition>
    </mc:Choice>
    <mc:Fallback xmlns="">
      <p:transition spd="slow" advTm="6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roup 824"/>
          <p:cNvGrpSpPr/>
          <p:nvPr/>
        </p:nvGrpSpPr>
        <p:grpSpPr>
          <a:xfrm>
            <a:off x="1150620" y="1481455"/>
            <a:ext cx="2072640" cy="1091565"/>
            <a:chOff x="0" y="0"/>
            <a:chExt cx="4568213" cy="3197797"/>
          </a:xfrm>
        </p:grpSpPr>
        <p:sp>
          <p:nvSpPr>
            <p:cNvPr id="820" name="Shape 820"/>
            <p:cNvSpPr/>
            <p:nvPr/>
          </p:nvSpPr>
          <p:spPr>
            <a:xfrm>
              <a:off x="874798" y="0"/>
              <a:ext cx="3693415" cy="3197797"/>
            </a:xfrm>
            <a:prstGeom prst="rightArrow">
              <a:avLst>
                <a:gd name="adj1" fmla="val 70636"/>
                <a:gd name="adj2" fmla="val 4867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01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0" y="710622"/>
              <a:ext cx="1242823" cy="1774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778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01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1570323" y="1261260"/>
              <a:ext cx="2471650" cy="6734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/>
            <a:lstStyle>
              <a:lvl1pPr algn="l" defTabSz="817245">
                <a:defRPr sz="297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  </a:t>
              </a:r>
              <a:r>
                <a:rPr lang="zh-CN" alt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主持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459061" y="1213824"/>
              <a:ext cx="783762" cy="857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59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sz="159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9" name="Group 829"/>
          <p:cNvGrpSpPr/>
          <p:nvPr/>
        </p:nvGrpSpPr>
        <p:grpSpPr>
          <a:xfrm>
            <a:off x="3642360" y="1496060"/>
            <a:ext cx="2025650" cy="1092200"/>
            <a:chOff x="0" y="0"/>
            <a:chExt cx="4568213" cy="3197797"/>
          </a:xfrm>
        </p:grpSpPr>
        <p:sp>
          <p:nvSpPr>
            <p:cNvPr id="825" name="Shape 825"/>
            <p:cNvSpPr/>
            <p:nvPr/>
          </p:nvSpPr>
          <p:spPr>
            <a:xfrm>
              <a:off x="874798" y="0"/>
              <a:ext cx="3693415" cy="3197797"/>
            </a:xfrm>
            <a:prstGeom prst="rightArrow">
              <a:avLst>
                <a:gd name="adj1" fmla="val 70636"/>
                <a:gd name="adj2" fmla="val 48674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01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0" y="712068"/>
              <a:ext cx="1271653" cy="177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77800" cap="flat">
              <a:solidFill>
                <a:schemeClr val="accent2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01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2013756" y="1262130"/>
              <a:ext cx="2091856" cy="673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algn="l" defTabSz="817245">
                <a:defRPr sz="297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 algn="l">
                <a:lnSpc>
                  <a:spcPct val="140000"/>
                </a:lnSpc>
                <a:buClrTx/>
                <a:buSzTx/>
                <a:buFontTx/>
                <a:defRPr sz="1800">
                  <a:solidFill>
                    <a:srgbClr val="000000"/>
                  </a:solidFill>
                </a:defRPr>
              </a:pPr>
              <a:r>
                <a:rPr 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辩</a:t>
              </a:r>
              <a:r>
                <a:rPr lang="zh-CN" altLang="en-US" sz="1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论</a:t>
              </a:r>
            </a:p>
          </p:txBody>
        </p:sp>
        <p:sp>
          <p:nvSpPr>
            <p:cNvPr id="828" name="Shape 828"/>
            <p:cNvSpPr/>
            <p:nvPr/>
          </p:nvSpPr>
          <p:spPr>
            <a:xfrm>
              <a:off x="397753" y="1068104"/>
              <a:ext cx="708010" cy="8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59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sz="159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34" name="Group 834"/>
          <p:cNvGrpSpPr/>
          <p:nvPr/>
        </p:nvGrpSpPr>
        <p:grpSpPr>
          <a:xfrm>
            <a:off x="6118860" y="1457325"/>
            <a:ext cx="2175510" cy="1170305"/>
            <a:chOff x="0" y="0"/>
            <a:chExt cx="4568213" cy="3197797"/>
          </a:xfrm>
        </p:grpSpPr>
        <p:sp>
          <p:nvSpPr>
            <p:cNvPr id="830" name="Shape 830"/>
            <p:cNvSpPr/>
            <p:nvPr/>
          </p:nvSpPr>
          <p:spPr>
            <a:xfrm>
              <a:off x="874798" y="0"/>
              <a:ext cx="3693415" cy="3197797"/>
            </a:xfrm>
            <a:prstGeom prst="rightArrow">
              <a:avLst>
                <a:gd name="adj1" fmla="val 70636"/>
                <a:gd name="adj2" fmla="val 48674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01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0" y="711393"/>
              <a:ext cx="1341396" cy="1775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778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</a:defRPr>
              </a:pPr>
              <a:endParaRPr sz="1015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2114558" y="1199666"/>
              <a:ext cx="2091856" cy="673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/>
            <a:lstStyle>
              <a:lvl1pPr algn="l" defTabSz="817245">
                <a:defRPr sz="2970">
                  <a:solidFill>
                    <a:srgbClr val="F9FA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lvl="0">
                <a:lnSpc>
                  <a:spcPct val="14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sz="16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朗诵</a:t>
              </a:r>
            </a:p>
          </p:txBody>
        </p:sp>
        <p:sp>
          <p:nvSpPr>
            <p:cNvPr id="833" name="Shape 833"/>
            <p:cNvSpPr/>
            <p:nvPr/>
          </p:nvSpPr>
          <p:spPr>
            <a:xfrm>
              <a:off x="490125" y="1198959"/>
              <a:ext cx="708010" cy="799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>
                <a:defRPr>
                  <a:solidFill>
                    <a:srgbClr val="F9FAFC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159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sz="159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19760" y="362585"/>
            <a:ext cx="3886835" cy="515620"/>
            <a:chOff x="4055" y="5726"/>
            <a:chExt cx="6121" cy="812"/>
          </a:xfrm>
        </p:grpSpPr>
        <p:sp>
          <p:nvSpPr>
            <p:cNvPr id="6151" name="TextBox 15"/>
            <p:cNvSpPr>
              <a:spLocks noChangeArrowheads="1"/>
            </p:cNvSpPr>
            <p:nvPr/>
          </p:nvSpPr>
          <p:spPr bwMode="auto">
            <a:xfrm>
              <a:off x="4806" y="5816"/>
              <a:ext cx="5370" cy="7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>
              <a:spAutoFit/>
            </a:bodyPr>
            <a:lstStyle/>
            <a:p>
              <a:pPr lvl="0" algn="ct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zh-CN" altLang="en-US" sz="199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兴趣爱好</a:t>
              </a:r>
            </a:p>
          </p:txBody>
        </p:sp>
        <p:sp>
          <p:nvSpPr>
            <p:cNvPr id="6156" name="五边形 20"/>
            <p:cNvSpPr>
              <a:spLocks noChangeArrowheads="1"/>
            </p:cNvSpPr>
            <p:nvPr/>
          </p:nvSpPr>
          <p:spPr bwMode="auto">
            <a:xfrm>
              <a:off x="4055" y="5816"/>
              <a:ext cx="1020" cy="545"/>
            </a:xfrm>
            <a:prstGeom prst="homePlate">
              <a:avLst>
                <a:gd name="adj" fmla="val 4673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42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9" name="TextBox 9"/>
            <p:cNvSpPr>
              <a:spLocks noChangeArrowheads="1"/>
            </p:cNvSpPr>
            <p:nvPr/>
          </p:nvSpPr>
          <p:spPr bwMode="auto">
            <a:xfrm>
              <a:off x="4055" y="5726"/>
              <a:ext cx="822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 Unicode MS" panose="020B0604020202020204" pitchFamily="34" charset="-122"/>
                  <a:sym typeface="Arial" panose="020B0604020202020204" pitchFamily="34" charset="0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41730" y="5215890"/>
            <a:ext cx="71882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交叉学科新的人才培养模式</a:t>
            </a:r>
            <a:r>
              <a:rPr lang="en-US" altLang="zh-CN"/>
              <a:t>+</a:t>
            </a:r>
            <a:r>
              <a:rPr lang="zh-CN" altLang="en-US"/>
              <a:t>国际化教师队伍</a:t>
            </a:r>
            <a:r>
              <a:rPr lang="en-US" altLang="zh-CN"/>
              <a:t>+</a:t>
            </a:r>
            <a:r>
              <a:rPr lang="zh-CN" altLang="en-US"/>
              <a:t>良好的学术氛围和环境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" grpId="0" bldLvl="0" animBg="1" advAuto="0"/>
      <p:bldP spid="829" grpId="0" bldLvl="0" animBg="1" advAuto="0"/>
      <p:bldP spid="834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524000" y="2660915"/>
            <a:ext cx="7619436" cy="1526786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016" tIns="32507" rIns="65016" bIns="3250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"/>
          </a:p>
        </p:txBody>
      </p:sp>
      <p:sp>
        <p:nvSpPr>
          <p:cNvPr id="67" name="圆角矩形 66"/>
          <p:cNvSpPr/>
          <p:nvPr/>
        </p:nvSpPr>
        <p:spPr>
          <a:xfrm>
            <a:off x="2066350" y="3084675"/>
            <a:ext cx="5113202" cy="503966"/>
          </a:xfrm>
          <a:prstGeom prst="roundRect">
            <a:avLst>
              <a:gd name="adj" fmla="val 42270"/>
            </a:avLst>
          </a:prstGeom>
          <a:solidFill>
            <a:schemeClr val="bg1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68" name="TextBox 25"/>
          <p:cNvSpPr txBox="1"/>
          <p:nvPr/>
        </p:nvSpPr>
        <p:spPr>
          <a:xfrm>
            <a:off x="2100554" y="3085255"/>
            <a:ext cx="4942892" cy="5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45" cap="all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感谢聆听 批评指导</a:t>
            </a:r>
            <a:endParaRPr lang="zh-CN" altLang="zh-CN" sz="2845" cap="all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1" name="TextBox 26"/>
          <p:cNvSpPr txBox="1"/>
          <p:nvPr/>
        </p:nvSpPr>
        <p:spPr>
          <a:xfrm>
            <a:off x="4024715" y="3720705"/>
            <a:ext cx="1780032" cy="23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zh-CN" sz="1280" dirty="0">
                <a:solidFill>
                  <a:schemeClr val="bg1"/>
                </a:solidFill>
              </a:rPr>
              <a:t>xxx</a:t>
            </a:r>
            <a:r>
              <a:rPr lang="zh-CN" altLang="en-US" sz="1280" dirty="0">
                <a:solidFill>
                  <a:schemeClr val="bg1"/>
                </a:solidFill>
              </a:rPr>
              <a:t>大学    </a:t>
            </a:r>
            <a:r>
              <a:rPr lang="en-US" altLang="zh-CN" sz="1280" dirty="0">
                <a:solidFill>
                  <a:schemeClr val="bg1"/>
                </a:solidFill>
              </a:rPr>
              <a:t>xx</a:t>
            </a:r>
          </a:p>
        </p:txBody>
      </p:sp>
      <p:sp>
        <p:nvSpPr>
          <p:cNvPr id="9" name="椭圆 9"/>
          <p:cNvSpPr>
            <a:spLocks noChangeArrowheads="1"/>
          </p:cNvSpPr>
          <p:nvPr/>
        </p:nvSpPr>
        <p:spPr bwMode="auto">
          <a:xfrm>
            <a:off x="393756" y="2289274"/>
            <a:ext cx="2092960" cy="2094315"/>
          </a:xfrm>
          <a:prstGeom prst="ellipse">
            <a:avLst/>
          </a:prstGeom>
          <a:solidFill>
            <a:srgbClr val="F2F2F2">
              <a:alpha val="39999"/>
            </a:srgbClr>
          </a:solidFill>
          <a:ln w="57150" cmpd="sng">
            <a:solidFill>
              <a:srgbClr val="FFFFFF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zh-CN" sz="1800">
              <a:solidFill>
                <a:srgbClr val="FFFFFF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67" grpId="0" bldLvl="0" animBg="1"/>
      <p:bldP spid="68" grpId="0"/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20652E2-0B7D-4630-8141-8BDC29C9CFE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422.pptx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9CFA"/>
      </a:accent1>
      <a:accent2>
        <a:srgbClr val="0B37BC"/>
      </a:accent2>
      <a:accent3>
        <a:srgbClr val="459CFA"/>
      </a:accent3>
      <a:accent4>
        <a:srgbClr val="0B37BC"/>
      </a:accent4>
      <a:accent5>
        <a:srgbClr val="459CFA"/>
      </a:accent5>
      <a:accent6>
        <a:srgbClr val="0B37BC"/>
      </a:accent6>
      <a:hlink>
        <a:srgbClr val="459CFA"/>
      </a:hlink>
      <a:folHlink>
        <a:srgbClr val="0B37B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全屏显示(4:3)</PresentationFormat>
  <Paragraphs>73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FontAwesome</vt:lpstr>
      <vt:lpstr>Sosa</vt:lpstr>
      <vt:lpstr>STIXGeneral-Bold</vt:lpstr>
      <vt:lpstr>黑体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</dc:title>
  <dc:creator/>
  <cp:keywords>www.1ppt.com</cp:keywords>
  <cp:lastModifiedBy/>
  <cp:revision>13</cp:revision>
  <dcterms:created xsi:type="dcterms:W3CDTF">2016-10-17T14:00:00Z</dcterms:created>
  <dcterms:modified xsi:type="dcterms:W3CDTF">2021-06-13T06:34:27Z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