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3" r:id="rId3"/>
    <p:sldId id="269" r:id="rId4"/>
    <p:sldId id="267" r:id="rId5"/>
    <p:sldId id="266" r:id="rId6"/>
    <p:sldId id="270" r:id="rId7"/>
    <p:sldId id="265" r:id="rId8"/>
    <p:sldId id="268" r:id="rId9"/>
    <p:sldId id="272" r:id="rId10"/>
    <p:sldId id="27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9F9F"/>
    <a:srgbClr val="FF4F4F"/>
    <a:srgbClr val="FF1D1D"/>
    <a:srgbClr val="B40000"/>
    <a:srgbClr val="C80000"/>
    <a:srgbClr val="E60000"/>
    <a:srgbClr val="FA0000"/>
    <a:srgbClr val="BE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4" autoAdjust="0"/>
    <p:restoredTop sz="94610"/>
  </p:normalViewPr>
  <p:slideViewPr>
    <p:cSldViewPr snapToGrid="0" snapToObjects="1">
      <p:cViewPr varScale="1">
        <p:scale>
          <a:sx n="79" d="100"/>
          <a:sy n="79" d="100"/>
        </p:scale>
        <p:origin x="232" y="824"/>
      </p:cViewPr>
      <p:guideLst>
        <p:guide orient="horz" pos="2592"/>
        <p:guide pos="4631"/>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74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307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3841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6384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6863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58312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1425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45300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1091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alphaModFix amt="89000"/>
            <a:lum/>
          </a:blip>
          <a:srcRect/>
          <a:stretch>
            <a:fillRect/>
          </a:stretch>
        </a:blipFill>
        <a:effectLst/>
      </p:bgPr>
    </p:bg>
    <p:spTree>
      <p:nvGrpSpPr>
        <p:cNvPr id="1" name=""/>
        <p:cNvGrpSpPr/>
        <p:nvPr/>
      </p:nvGrpSpPr>
      <p:grpSpPr>
        <a:xfrm>
          <a:off x="0" y="0"/>
          <a:ext cx="0" cy="0"/>
          <a:chOff x="0" y="0"/>
          <a:chExt cx="0" cy="0"/>
        </a:xfrm>
      </p:grpSpPr>
      <p:sp>
        <p:nvSpPr>
          <p:cNvPr id="4" name="Text 1"/>
          <p:cNvSpPr/>
          <p:nvPr/>
        </p:nvSpPr>
        <p:spPr>
          <a:xfrm>
            <a:off x="6185759" y="175401"/>
            <a:ext cx="7750964" cy="2590524"/>
          </a:xfrm>
          <a:prstGeom prst="rect">
            <a:avLst/>
          </a:prstGeom>
          <a:noFill/>
          <a:ln/>
        </p:spPr>
        <p:txBody>
          <a:bodyPr wrap="none" rtlCol="0" anchor="t"/>
          <a:lstStyle/>
          <a:p>
            <a:pPr marL="0" indent="0">
              <a:lnSpc>
                <a:spcPct val="150000"/>
              </a:lnSpc>
              <a:buNone/>
            </a:pPr>
            <a:r>
              <a:rPr lang="zh-CN" altLang="en-US" sz="6600" b="1" kern="0" spc="-105" dirty="0">
                <a:solidFill>
                  <a:srgbClr val="FF1D1D"/>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6600" b="1" kern="0" spc="-105" dirty="0">
              <a:solidFill>
                <a:srgbClr val="FF1D1D"/>
              </a:solidFill>
              <a:latin typeface="华文宋体" panose="02010600040101010101" pitchFamily="2" charset="-122"/>
              <a:ea typeface="华文宋体" panose="02010600040101010101" pitchFamily="2" charset="-122"/>
              <a:cs typeface="adonis-web" pitchFamily="34" charset="-120"/>
            </a:endParaRPr>
          </a:p>
          <a:p>
            <a:pPr marL="0" indent="0">
              <a:lnSpc>
                <a:spcPct val="150000"/>
              </a:lnSpc>
              <a:buNone/>
            </a:pPr>
            <a:r>
              <a:rPr lang="zh-CN" altLang="en-US" sz="6600" b="1" kern="0" spc="-105" dirty="0">
                <a:solidFill>
                  <a:srgbClr val="FF1D1D"/>
                </a:solidFill>
                <a:latin typeface="华文宋体" panose="02010600040101010101" pitchFamily="2" charset="-122"/>
                <a:ea typeface="华文宋体" panose="02010600040101010101" pitchFamily="2" charset="-122"/>
              </a:rPr>
              <a:t>在新时代的有机结合</a:t>
            </a:r>
            <a:endParaRPr lang="en-US" sz="6600" dirty="0">
              <a:solidFill>
                <a:srgbClr val="FF1D1D"/>
              </a:solidFill>
              <a:latin typeface="华文宋体" panose="02010600040101010101" pitchFamily="2" charset="-122"/>
              <a:ea typeface="华文宋体" panose="02010600040101010101" pitchFamily="2" charset="-122"/>
            </a:endParaRPr>
          </a:p>
        </p:txBody>
      </p:sp>
      <p:sp>
        <p:nvSpPr>
          <p:cNvPr id="5" name="Text 2"/>
          <p:cNvSpPr/>
          <p:nvPr/>
        </p:nvSpPr>
        <p:spPr>
          <a:xfrm>
            <a:off x="1973178" y="3531155"/>
            <a:ext cx="6474303" cy="2534136"/>
          </a:xfrm>
          <a:prstGeom prst="rect">
            <a:avLst/>
          </a:prstGeom>
          <a:noFill/>
          <a:ln/>
        </p:spPr>
        <p:txBody>
          <a:bodyPr wrap="square" rtlCol="0" anchor="ctr" anchorCtr="0"/>
          <a:lstStyle/>
          <a:p>
            <a:pPr marL="0" indent="0" algn="just">
              <a:buNone/>
            </a:pPr>
            <a:endParaRPr lang="en-US" altLang="zh-CN" sz="3200" b="1" kern="0" dirty="0">
              <a:solidFill>
                <a:srgbClr val="272525"/>
              </a:solidFill>
              <a:latin typeface="方正楷体_GBK" panose="02000000000000000000" pitchFamily="2" charset="-122"/>
              <a:ea typeface="方正楷体_GBK" panose="02000000000000000000" pitchFamily="2" charset="-122"/>
              <a:cs typeface="Microsoft Sans Serif" panose="020B0604020202020204" pitchFamily="34" charset="0"/>
            </a:endParaRPr>
          </a:p>
        </p:txBody>
      </p:sp>
      <p:grpSp>
        <p:nvGrpSpPr>
          <p:cNvPr id="2" name="组合 1">
            <a:extLst>
              <a:ext uri="{FF2B5EF4-FFF2-40B4-BE49-F238E27FC236}">
                <a16:creationId xmlns:a16="http://schemas.microsoft.com/office/drawing/2014/main" id="{E42FE523-0F9F-4144-9B91-3DE4B86C0AFD}"/>
              </a:ext>
            </a:extLst>
          </p:cNvPr>
          <p:cNvGrpSpPr/>
          <p:nvPr/>
        </p:nvGrpSpPr>
        <p:grpSpPr>
          <a:xfrm>
            <a:off x="7010392" y="7267902"/>
            <a:ext cx="7397000" cy="388858"/>
            <a:chOff x="783580" y="6845588"/>
            <a:chExt cx="7397000" cy="388858"/>
          </a:xfrm>
        </p:grpSpPr>
        <p:sp>
          <p:nvSpPr>
            <p:cNvPr id="6" name="Shape 3"/>
            <p:cNvSpPr/>
            <p:nvPr/>
          </p:nvSpPr>
          <p:spPr>
            <a:xfrm>
              <a:off x="783580" y="6879044"/>
              <a:ext cx="355402" cy="355402"/>
            </a:xfrm>
            <a:prstGeom prst="roundRect">
              <a:avLst>
                <a:gd name="adj" fmla="val 25726039"/>
              </a:avLst>
            </a:prstGeom>
            <a:solidFill>
              <a:srgbClr val="FF0000"/>
            </a:solidFill>
            <a:ln w="7620">
              <a:solidFill>
                <a:srgbClr val="FFFFFF"/>
              </a:solidFill>
              <a:prstDash val="solid"/>
            </a:ln>
          </p:spPr>
        </p:sp>
        <p:sp>
          <p:nvSpPr>
            <p:cNvPr id="8" name="Text 5"/>
            <p:cNvSpPr/>
            <p:nvPr/>
          </p:nvSpPr>
          <p:spPr>
            <a:xfrm>
              <a:off x="1219085" y="6845588"/>
              <a:ext cx="6961495" cy="388858"/>
            </a:xfrm>
            <a:prstGeom prst="rect">
              <a:avLst/>
            </a:prstGeom>
            <a:noFill/>
            <a:ln/>
          </p:spPr>
          <p:txBody>
            <a:bodyPr wrap="none" rtlCol="0" anchor="t"/>
            <a:lstStyle/>
            <a:p>
              <a:pPr>
                <a:lnSpc>
                  <a:spcPts val="3062"/>
                </a:lnSpc>
              </a:pPr>
              <a:r>
                <a:rPr lang="en-US" altLang="zh-CN" sz="2400" b="1" kern="0" spc="-35" dirty="0">
                  <a:solidFill>
                    <a:srgbClr val="272525"/>
                  </a:solidFill>
                  <a:latin typeface="Microsoft JhengHei" panose="020B0604030504040204" pitchFamily="34" charset="-120"/>
                  <a:ea typeface="Microsoft JhengHei" panose="020B0604030504040204" pitchFamily="34" charset="-120"/>
                </a:rPr>
                <a:t>					2023/10/26</a:t>
              </a:r>
              <a:endParaRPr lang="en-US" sz="2400" dirty="0">
                <a:latin typeface="Microsoft JhengHei" panose="020B0604030504040204" pitchFamily="34" charset="-120"/>
                <a:ea typeface="Microsoft JhengHei" panose="020B0604030504040204" pitchFamily="34" charset="-120"/>
              </a:endParaRPr>
            </a:p>
          </p:txBody>
        </p:sp>
      </p:gr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7" name="文本框 6">
            <a:extLst>
              <a:ext uri="{FF2B5EF4-FFF2-40B4-BE49-F238E27FC236}">
                <a16:creationId xmlns:a16="http://schemas.microsoft.com/office/drawing/2014/main" id="{19A14D6D-6B13-42A9-A2BE-1E2737873274}"/>
              </a:ext>
            </a:extLst>
          </p:cNvPr>
          <p:cNvSpPr txBox="1"/>
          <p:nvPr/>
        </p:nvSpPr>
        <p:spPr>
          <a:xfrm>
            <a:off x="4704347" y="9282250"/>
            <a:ext cx="5221705" cy="923330"/>
          </a:xfrm>
          <a:prstGeom prst="rect">
            <a:avLst/>
          </a:prstGeom>
          <a:noFill/>
        </p:spPr>
        <p:txBody>
          <a:bodyPr wrap="square" rtlCol="0">
            <a:spAutoFit/>
          </a:bodyPr>
          <a:lstStyle/>
          <a:p>
            <a:r>
              <a:rPr lang="zh-CN" altLang="en-US" dirty="0">
                <a:highlight>
                  <a:srgbClr val="FFFF00"/>
                </a:highlight>
              </a:rPr>
              <a:t>你的信仰是什么？</a:t>
            </a:r>
            <a:endParaRPr lang="en-US" altLang="zh-CN" dirty="0">
              <a:highlight>
                <a:srgbClr val="FFFF00"/>
              </a:highlight>
            </a:endParaRPr>
          </a:p>
          <a:p>
            <a:r>
              <a:rPr lang="zh-CN" altLang="en-US" dirty="0">
                <a:highlight>
                  <a:srgbClr val="FFFF00"/>
                </a:highlight>
              </a:rPr>
              <a:t>自身信仰与远大理想可以让人积极进取</a:t>
            </a:r>
            <a:endParaRPr lang="en-US" altLang="zh-CN" dirty="0">
              <a:highlight>
                <a:srgbClr val="FFFF00"/>
              </a:highlight>
            </a:endParaRPr>
          </a:p>
          <a:p>
            <a:r>
              <a:rPr lang="zh-CN" altLang="en-US" dirty="0">
                <a:highlight>
                  <a:srgbClr val="FFFF00"/>
                </a:highlight>
              </a:rPr>
              <a:t>如何与新时代结合？</a:t>
            </a:r>
            <a:endParaRPr lang="en-US" altLang="zh-CN" dirty="0">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9000"/>
            <a:lum/>
          </a:blip>
          <a:srcRect/>
          <a:stretch>
            <a:fillRect/>
          </a:stretch>
        </a:blipFill>
        <a:effectLst/>
      </p:bgPr>
    </p:bg>
    <p:spTree>
      <p:nvGrpSpPr>
        <p:cNvPr id="1" name=""/>
        <p:cNvGrpSpPr/>
        <p:nvPr/>
      </p:nvGrpSpPr>
      <p:grpSpPr>
        <a:xfrm>
          <a:off x="0" y="0"/>
          <a:ext cx="0" cy="0"/>
          <a:chOff x="0" y="0"/>
          <a:chExt cx="0" cy="0"/>
        </a:xfrm>
      </p:grpSpPr>
      <p:sp>
        <p:nvSpPr>
          <p:cNvPr id="4" name="Text 1"/>
          <p:cNvSpPr/>
          <p:nvPr/>
        </p:nvSpPr>
        <p:spPr>
          <a:xfrm>
            <a:off x="412454" y="-21605"/>
            <a:ext cx="7441903" cy="3711830"/>
          </a:xfrm>
          <a:prstGeom prst="rect">
            <a:avLst/>
          </a:prstGeom>
          <a:noFill/>
          <a:ln/>
        </p:spPr>
        <p:txBody>
          <a:bodyPr wrap="none" rtlCol="0" anchor="t"/>
          <a:lstStyle/>
          <a:p>
            <a:pPr marL="0" indent="0">
              <a:lnSpc>
                <a:spcPct val="150000"/>
              </a:lnSpc>
              <a:buNone/>
            </a:pPr>
            <a:r>
              <a:rPr lang="zh-CN" altLang="en-US" sz="13800" b="1" kern="0" spc="-105" dirty="0">
                <a:solidFill>
                  <a:srgbClr val="FF1D1D"/>
                </a:solidFill>
                <a:latin typeface="华文宋体" panose="02010600040101010101" pitchFamily="2" charset="-122"/>
                <a:ea typeface="华文宋体" panose="02010600040101010101" pitchFamily="2" charset="-122"/>
                <a:cs typeface="adonis-web" pitchFamily="34" charset="-120"/>
              </a:rPr>
              <a:t>感谢聆听</a:t>
            </a:r>
            <a:endParaRPr lang="en-US" sz="13800" dirty="0">
              <a:solidFill>
                <a:srgbClr val="FF1D1D"/>
              </a:solidFill>
              <a:latin typeface="华文宋体" panose="02010600040101010101" pitchFamily="2" charset="-122"/>
              <a:ea typeface="华文宋体" panose="02010600040101010101" pitchFamily="2" charset="-122"/>
            </a:endParaRPr>
          </a:p>
        </p:txBody>
      </p:sp>
      <p:sp>
        <p:nvSpPr>
          <p:cNvPr id="5" name="Text 2"/>
          <p:cNvSpPr/>
          <p:nvPr/>
        </p:nvSpPr>
        <p:spPr>
          <a:xfrm>
            <a:off x="1973178" y="3531155"/>
            <a:ext cx="6474303" cy="2534136"/>
          </a:xfrm>
          <a:prstGeom prst="rect">
            <a:avLst/>
          </a:prstGeom>
          <a:noFill/>
          <a:ln/>
        </p:spPr>
        <p:txBody>
          <a:bodyPr wrap="square" rtlCol="0" anchor="ctr" anchorCtr="0"/>
          <a:lstStyle/>
          <a:p>
            <a:pPr marL="0" indent="0" algn="just">
              <a:buNone/>
            </a:pPr>
            <a:endParaRPr lang="en-US" altLang="zh-CN" sz="3200" b="1" kern="0" dirty="0">
              <a:solidFill>
                <a:srgbClr val="272525"/>
              </a:solidFill>
              <a:latin typeface="方正楷体_GBK" panose="02000000000000000000" pitchFamily="2" charset="-122"/>
              <a:ea typeface="方正楷体_GBK" panose="02000000000000000000" pitchFamily="2" charset="-122"/>
              <a:cs typeface="Microsoft Sans Serif" panose="020B0604020202020204" pitchFamily="34" charset="0"/>
            </a:endParaRPr>
          </a:p>
        </p:txBody>
      </p:sp>
      <p:grpSp>
        <p:nvGrpSpPr>
          <p:cNvPr id="2" name="组合 1">
            <a:extLst>
              <a:ext uri="{FF2B5EF4-FFF2-40B4-BE49-F238E27FC236}">
                <a16:creationId xmlns:a16="http://schemas.microsoft.com/office/drawing/2014/main" id="{E42FE523-0F9F-4144-9B91-3DE4B86C0AFD}"/>
              </a:ext>
            </a:extLst>
          </p:cNvPr>
          <p:cNvGrpSpPr/>
          <p:nvPr/>
        </p:nvGrpSpPr>
        <p:grpSpPr>
          <a:xfrm>
            <a:off x="1050481" y="7267902"/>
            <a:ext cx="7397000" cy="388858"/>
            <a:chOff x="783580" y="6845588"/>
            <a:chExt cx="7397000" cy="388858"/>
          </a:xfrm>
        </p:grpSpPr>
        <p:sp>
          <p:nvSpPr>
            <p:cNvPr id="6" name="Shape 3"/>
            <p:cNvSpPr/>
            <p:nvPr/>
          </p:nvSpPr>
          <p:spPr>
            <a:xfrm>
              <a:off x="783580" y="6879044"/>
              <a:ext cx="355402" cy="355402"/>
            </a:xfrm>
            <a:prstGeom prst="roundRect">
              <a:avLst>
                <a:gd name="adj" fmla="val 25726039"/>
              </a:avLst>
            </a:prstGeom>
            <a:solidFill>
              <a:srgbClr val="FF0000"/>
            </a:solidFill>
            <a:ln w="7620">
              <a:solidFill>
                <a:srgbClr val="FFFFFF"/>
              </a:solidFill>
              <a:prstDash val="solid"/>
            </a:ln>
          </p:spPr>
        </p:sp>
        <p:sp>
          <p:nvSpPr>
            <p:cNvPr id="8" name="Text 5"/>
            <p:cNvSpPr/>
            <p:nvPr/>
          </p:nvSpPr>
          <p:spPr>
            <a:xfrm>
              <a:off x="1219085" y="6845588"/>
              <a:ext cx="6961495" cy="388858"/>
            </a:xfrm>
            <a:prstGeom prst="rect">
              <a:avLst/>
            </a:prstGeom>
            <a:noFill/>
            <a:ln/>
          </p:spPr>
          <p:txBody>
            <a:bodyPr wrap="none" rtlCol="0" anchor="t"/>
            <a:lstStyle/>
            <a:p>
              <a:pPr>
                <a:lnSpc>
                  <a:spcPts val="3062"/>
                </a:lnSpc>
              </a:pPr>
              <a:r>
                <a:rPr lang="en-US" altLang="zh-CN" sz="2400" b="1" kern="0" spc="-35">
                  <a:solidFill>
                    <a:srgbClr val="272525"/>
                  </a:solidFill>
                  <a:latin typeface="Microsoft JhengHei" panose="020B0604030504040204" pitchFamily="34" charset="-120"/>
                  <a:ea typeface="Microsoft JhengHei" panose="020B0604030504040204" pitchFamily="34" charset="-120"/>
                </a:rPr>
                <a:t>						2023/10/26</a:t>
              </a:r>
              <a:endParaRPr lang="en-US" sz="2400" dirty="0">
                <a:latin typeface="Microsoft JhengHei" panose="020B0604030504040204" pitchFamily="34" charset="-120"/>
                <a:ea typeface="Microsoft JhengHei" panose="020B0604030504040204" pitchFamily="34" charset="-120"/>
              </a:endParaRPr>
            </a:p>
          </p:txBody>
        </p:sp>
      </p:gr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7" name="文本框 6">
            <a:extLst>
              <a:ext uri="{FF2B5EF4-FFF2-40B4-BE49-F238E27FC236}">
                <a16:creationId xmlns:a16="http://schemas.microsoft.com/office/drawing/2014/main" id="{19A14D6D-6B13-42A9-A2BE-1E2737873274}"/>
              </a:ext>
            </a:extLst>
          </p:cNvPr>
          <p:cNvSpPr txBox="1"/>
          <p:nvPr/>
        </p:nvSpPr>
        <p:spPr>
          <a:xfrm>
            <a:off x="4704347" y="9282250"/>
            <a:ext cx="5221705" cy="923330"/>
          </a:xfrm>
          <a:prstGeom prst="rect">
            <a:avLst/>
          </a:prstGeom>
          <a:noFill/>
        </p:spPr>
        <p:txBody>
          <a:bodyPr wrap="square" rtlCol="0">
            <a:spAutoFit/>
          </a:bodyPr>
          <a:lstStyle/>
          <a:p>
            <a:r>
              <a:rPr lang="zh-CN" altLang="en-US" dirty="0">
                <a:highlight>
                  <a:srgbClr val="FFFF00"/>
                </a:highlight>
              </a:rPr>
              <a:t>你的信仰是什么？</a:t>
            </a:r>
            <a:endParaRPr lang="en-US" altLang="zh-CN" dirty="0">
              <a:highlight>
                <a:srgbClr val="FFFF00"/>
              </a:highlight>
            </a:endParaRPr>
          </a:p>
          <a:p>
            <a:r>
              <a:rPr lang="zh-CN" altLang="en-US" dirty="0">
                <a:highlight>
                  <a:srgbClr val="FFFF00"/>
                </a:highlight>
              </a:rPr>
              <a:t>自身信仰与远大理想可以让人积极进取</a:t>
            </a:r>
            <a:endParaRPr lang="en-US" altLang="zh-CN" dirty="0">
              <a:highlight>
                <a:srgbClr val="FFFF00"/>
              </a:highlight>
            </a:endParaRPr>
          </a:p>
          <a:p>
            <a:r>
              <a:rPr lang="zh-CN" altLang="en-US" dirty="0">
                <a:highlight>
                  <a:srgbClr val="FFFF00"/>
                </a:highlight>
              </a:rPr>
              <a:t>如何与新时代结合？</a:t>
            </a:r>
            <a:endParaRPr lang="en-US" altLang="zh-CN" dirty="0">
              <a:highlight>
                <a:srgbClr val="FFFF00"/>
              </a:highlight>
            </a:endParaRPr>
          </a:p>
        </p:txBody>
      </p:sp>
      <p:pic>
        <p:nvPicPr>
          <p:cNvPr id="10" name="图片 9">
            <a:extLst>
              <a:ext uri="{FF2B5EF4-FFF2-40B4-BE49-F238E27FC236}">
                <a16:creationId xmlns:a16="http://schemas.microsoft.com/office/drawing/2014/main" id="{F6F197D9-0CB5-4466-B9D5-80AB0E5018F1}"/>
              </a:ext>
            </a:extLst>
          </p:cNvPr>
          <p:cNvPicPr>
            <a:picLocks noChangeAspect="1"/>
          </p:cNvPicPr>
          <p:nvPr/>
        </p:nvPicPr>
        <p:blipFill>
          <a:blip r:embed="rId5"/>
          <a:stretch>
            <a:fillRect/>
          </a:stretch>
        </p:blipFill>
        <p:spPr>
          <a:xfrm>
            <a:off x="5746887" y="3550689"/>
            <a:ext cx="3048853" cy="3048853"/>
          </a:xfrm>
          <a:prstGeom prst="rect">
            <a:avLst/>
          </a:prstGeom>
        </p:spPr>
      </p:pic>
    </p:spTree>
    <p:extLst>
      <p:ext uri="{BB962C8B-B14F-4D97-AF65-F5344CB8AC3E}">
        <p14:creationId xmlns:p14="http://schemas.microsoft.com/office/powerpoint/2010/main" val="213908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的定义和意义</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11" name="组合 10">
            <a:extLst>
              <a:ext uri="{FF2B5EF4-FFF2-40B4-BE49-F238E27FC236}">
                <a16:creationId xmlns:a16="http://schemas.microsoft.com/office/drawing/2014/main" id="{7DD2FCE3-9CC4-4D0A-9502-75013B67465E}"/>
              </a:ext>
            </a:extLst>
          </p:cNvPr>
          <p:cNvGrpSpPr/>
          <p:nvPr/>
        </p:nvGrpSpPr>
        <p:grpSpPr>
          <a:xfrm>
            <a:off x="-299" y="764581"/>
            <a:ext cx="3850403" cy="871714"/>
            <a:chOff x="-299" y="1019964"/>
            <a:chExt cx="3850403" cy="871714"/>
          </a:xfrm>
        </p:grpSpPr>
        <p:sp>
          <p:nvSpPr>
            <p:cNvPr id="7" name="矩形 6">
              <a:extLst>
                <a:ext uri="{FF2B5EF4-FFF2-40B4-BE49-F238E27FC236}">
                  <a16:creationId xmlns:a16="http://schemas.microsoft.com/office/drawing/2014/main" id="{D2BA8464-B166-4FEA-BC18-38DECA334835}"/>
                </a:ext>
              </a:extLst>
            </p:cNvPr>
            <p:cNvSpPr/>
            <p:nvPr/>
          </p:nvSpPr>
          <p:spPr>
            <a:xfrm>
              <a:off x="-299" y="101996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10" name="直角三角形 9">
              <a:extLst>
                <a:ext uri="{FF2B5EF4-FFF2-40B4-BE49-F238E27FC236}">
                  <a16:creationId xmlns:a16="http://schemas.microsoft.com/office/drawing/2014/main" id="{638ACFB4-77F9-4331-8A88-BD754DE590D7}"/>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C2C6C06-C15F-4259-809E-F8EC2B521D81}"/>
              </a:ext>
            </a:extLst>
          </p:cNvPr>
          <p:cNvSpPr txBox="1"/>
          <p:nvPr/>
        </p:nvSpPr>
        <p:spPr>
          <a:xfrm>
            <a:off x="1" y="185067"/>
            <a:ext cx="3182344"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9F5C6516-0BCB-4861-8409-3747D3BFA950}"/>
              </a:ext>
            </a:extLst>
          </p:cNvPr>
          <p:cNvSpPr txBox="1"/>
          <p:nvPr/>
        </p:nvSpPr>
        <p:spPr>
          <a:xfrm>
            <a:off x="4332513" y="2090058"/>
            <a:ext cx="7412183" cy="230832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此处视频过大，无法上传，请点击链接云盘获取</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信仰，光芒万丈！”</a:t>
            </a:r>
            <a:r>
              <a:rPr lang="en-US" altLang="zh-CN" sz="2400" dirty="0">
                <a:latin typeface="宋体" panose="02010600030101010101" pitchFamily="2" charset="-122"/>
                <a:ea typeface="宋体" panose="02010600030101010101" pitchFamily="2" charset="-122"/>
              </a:rPr>
              <a:t>-1080P </a:t>
            </a:r>
            <a:r>
              <a:rPr lang="zh-CN" altLang="en-US" sz="2400" dirty="0">
                <a:latin typeface="宋体" panose="02010600030101010101" pitchFamily="2" charset="-122"/>
                <a:ea typeface="宋体" panose="02010600030101010101" pitchFamily="2" charset="-122"/>
              </a:rPr>
              <a:t>高码率</a:t>
            </a:r>
            <a:r>
              <a:rPr lang="en-US" altLang="zh-CN" sz="2400" dirty="0">
                <a:latin typeface="宋体" panose="02010600030101010101" pitchFamily="2" charset="-122"/>
                <a:ea typeface="宋体" panose="02010600030101010101" pitchFamily="2" charset="-122"/>
              </a:rPr>
              <a:t>-AVC.mp4: https://url71.ctfile.com/f/47486571-964363200-a8cf56?p=5010 (</a:t>
            </a:r>
            <a:r>
              <a:rPr lang="zh-CN" altLang="en-US" sz="2400" dirty="0">
                <a:latin typeface="宋体" panose="02010600030101010101" pitchFamily="2" charset="-122"/>
                <a:ea typeface="宋体" panose="02010600030101010101" pitchFamily="2" charset="-122"/>
              </a:rPr>
              <a:t>访问密码</a:t>
            </a:r>
            <a:r>
              <a:rPr lang="en-US" altLang="zh-CN" sz="2400">
                <a:latin typeface="宋体" panose="02010600030101010101" pitchFamily="2" charset="-122"/>
                <a:ea typeface="宋体" panose="02010600030101010101" pitchFamily="2" charset="-122"/>
              </a:rPr>
              <a:t>: 5010)</a:t>
            </a: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的定义和意义</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5" name="Text 2"/>
          <p:cNvSpPr/>
          <p:nvPr/>
        </p:nvSpPr>
        <p:spPr>
          <a:xfrm>
            <a:off x="4298510" y="1636295"/>
            <a:ext cx="6951315" cy="5643652"/>
          </a:xfrm>
          <a:prstGeom prst="rect">
            <a:avLst/>
          </a:prstGeom>
          <a:noFill/>
          <a:ln/>
        </p:spPr>
        <p:txBody>
          <a:bodyPr wrap="square" rtlCol="0" anchor="t"/>
          <a:lstStyle/>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信仰</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r>
              <a:rPr lang="zh-CN" altLang="en-US" sz="2400" dirty="0">
                <a:latin typeface="方正仿宋_GBK" panose="02000000000000000000" pitchFamily="2" charset="-122"/>
                <a:ea typeface="方正仿宋_GBK" panose="02000000000000000000" pitchFamily="2" charset="-122"/>
              </a:rPr>
              <a:t>自身信仰指个人内心深处的信仰和价值观，它是指导个人行为和决策的重要因素。</a:t>
            </a: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r>
              <a:rPr lang="zh-CN" altLang="en-US" sz="2400" dirty="0">
                <a:latin typeface="方正仿宋_GBK" panose="02000000000000000000" pitchFamily="2" charset="-122"/>
                <a:ea typeface="方正仿宋_GBK" panose="02000000000000000000" pitchFamily="2" charset="-122"/>
              </a:rPr>
              <a:t>自身信仰的意义在于它能够赋予我们生活的目标和意义</a:t>
            </a: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理想</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远大理想是指对国家、民族和人民作出重大贡献的理想</a:t>
            </a:r>
            <a:r>
              <a:rPr lang="en-US" altLang="zh-CN" sz="2400" dirty="0">
                <a:latin typeface="方正仿宋_GBK" panose="02000000000000000000" pitchFamily="2" charset="-122"/>
                <a:ea typeface="方正仿宋_GBK" panose="02000000000000000000" pitchFamily="2" charset="-122"/>
              </a:rPr>
              <a:t>,</a:t>
            </a:r>
            <a:r>
              <a:rPr lang="zh-CN" altLang="en-US" sz="2400" dirty="0">
                <a:latin typeface="方正仿宋_GBK" panose="02000000000000000000" pitchFamily="2" charset="-122"/>
                <a:ea typeface="方正仿宋_GBK" panose="02000000000000000000" pitchFamily="2" charset="-122"/>
              </a:rPr>
              <a:t>对于国家的发展和民族的振兴具有重要意义，也是实现中华民族伟大复兴的必由之路。</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远大理想的意义在于它是一个国家、民族和人民发展壮大的精神支柱。</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sz="2400" dirty="0">
              <a:latin typeface="方正楷体_GBK" panose="02000000000000000000" pitchFamily="2" charset="-122"/>
              <a:ea typeface="方正楷体_GBK" panose="02000000000000000000" pitchFamily="2" charset="-122"/>
            </a:endParaRPr>
          </a:p>
          <a:p>
            <a:pPr>
              <a:lnSpc>
                <a:spcPts val="2799"/>
              </a:lnSpc>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方正楷体_GBK" panose="02000000000000000000" pitchFamily="2" charset="-122"/>
              <a:ea typeface="方正楷体_GBK" panose="02000000000000000000" pitchFamily="2" charset="-122"/>
            </a:endParaRPr>
          </a:p>
          <a:p>
            <a:pPr marL="0" indent="0">
              <a:lnSpc>
                <a:spcPts val="2799"/>
              </a:lnSpc>
              <a:buNone/>
            </a:pPr>
            <a:endParaRPr lang="en-US" sz="1750" dirty="0"/>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11" name="组合 10">
            <a:extLst>
              <a:ext uri="{FF2B5EF4-FFF2-40B4-BE49-F238E27FC236}">
                <a16:creationId xmlns:a16="http://schemas.microsoft.com/office/drawing/2014/main" id="{7DD2FCE3-9CC4-4D0A-9502-75013B67465E}"/>
              </a:ext>
            </a:extLst>
          </p:cNvPr>
          <p:cNvGrpSpPr/>
          <p:nvPr/>
        </p:nvGrpSpPr>
        <p:grpSpPr>
          <a:xfrm>
            <a:off x="-299" y="764581"/>
            <a:ext cx="3850403" cy="871714"/>
            <a:chOff x="-299" y="1019964"/>
            <a:chExt cx="3850403" cy="871714"/>
          </a:xfrm>
        </p:grpSpPr>
        <p:sp>
          <p:nvSpPr>
            <p:cNvPr id="7" name="矩形 6">
              <a:extLst>
                <a:ext uri="{FF2B5EF4-FFF2-40B4-BE49-F238E27FC236}">
                  <a16:creationId xmlns:a16="http://schemas.microsoft.com/office/drawing/2014/main" id="{D2BA8464-B166-4FEA-BC18-38DECA334835}"/>
                </a:ext>
              </a:extLst>
            </p:cNvPr>
            <p:cNvSpPr/>
            <p:nvPr/>
          </p:nvSpPr>
          <p:spPr>
            <a:xfrm>
              <a:off x="-299" y="101996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10" name="直角三角形 9">
              <a:extLst>
                <a:ext uri="{FF2B5EF4-FFF2-40B4-BE49-F238E27FC236}">
                  <a16:creationId xmlns:a16="http://schemas.microsoft.com/office/drawing/2014/main" id="{638ACFB4-77F9-4331-8A88-BD754DE590D7}"/>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C2C6C06-C15F-4259-809E-F8EC2B521D81}"/>
              </a:ext>
            </a:extLst>
          </p:cNvPr>
          <p:cNvSpPr txBox="1"/>
          <p:nvPr/>
        </p:nvSpPr>
        <p:spPr>
          <a:xfrm>
            <a:off x="1" y="185067"/>
            <a:ext cx="3182344"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pic>
        <p:nvPicPr>
          <p:cNvPr id="14" name="Image 3" descr="preencoded.png">
            <a:extLst>
              <a:ext uri="{FF2B5EF4-FFF2-40B4-BE49-F238E27FC236}">
                <a16:creationId xmlns:a16="http://schemas.microsoft.com/office/drawing/2014/main" id="{4A3FC57E-606F-4558-A05E-A3A729FE9887}"/>
              </a:ext>
            </a:extLst>
          </p:cNvPr>
          <p:cNvPicPr>
            <a:picLocks noChangeAspect="1"/>
          </p:cNvPicPr>
          <p:nvPr/>
        </p:nvPicPr>
        <p:blipFill>
          <a:blip r:embed="rId4"/>
          <a:stretch>
            <a:fillRect/>
          </a:stretch>
        </p:blipFill>
        <p:spPr>
          <a:xfrm>
            <a:off x="11354735" y="5148204"/>
            <a:ext cx="2922022" cy="2002394"/>
          </a:xfrm>
          <a:prstGeom prst="rect">
            <a:avLst/>
          </a:prstGeom>
        </p:spPr>
      </p:pic>
      <p:pic>
        <p:nvPicPr>
          <p:cNvPr id="15" name="Image 1" descr="preencoded.png">
            <a:extLst>
              <a:ext uri="{FF2B5EF4-FFF2-40B4-BE49-F238E27FC236}">
                <a16:creationId xmlns:a16="http://schemas.microsoft.com/office/drawing/2014/main" id="{7E9D7C26-6179-4DFA-AF4E-50BFB408B863}"/>
              </a:ext>
            </a:extLst>
          </p:cNvPr>
          <p:cNvPicPr>
            <a:picLocks noChangeAspect="1"/>
          </p:cNvPicPr>
          <p:nvPr/>
        </p:nvPicPr>
        <p:blipFill>
          <a:blip r:embed="rId5"/>
          <a:stretch>
            <a:fillRect/>
          </a:stretch>
        </p:blipFill>
        <p:spPr>
          <a:xfrm>
            <a:off x="11354847" y="1950912"/>
            <a:ext cx="2921910" cy="2002269"/>
          </a:xfrm>
          <a:prstGeom prst="rect">
            <a:avLst/>
          </a:prstGeom>
        </p:spPr>
      </p:pic>
    </p:spTree>
    <p:extLst>
      <p:ext uri="{BB962C8B-B14F-4D97-AF65-F5344CB8AC3E}">
        <p14:creationId xmlns:p14="http://schemas.microsoft.com/office/powerpoint/2010/main" val="78214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6" y="173035"/>
            <a:ext cx="9102479"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新时代背景下</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自身信仰与远大理想的关系</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21" name="组合 20">
            <a:extLst>
              <a:ext uri="{FF2B5EF4-FFF2-40B4-BE49-F238E27FC236}">
                <a16:creationId xmlns:a16="http://schemas.microsoft.com/office/drawing/2014/main" id="{4385D97B-0C3B-4AAB-A4A0-6DD66D3747C7}"/>
              </a:ext>
            </a:extLst>
          </p:cNvPr>
          <p:cNvGrpSpPr/>
          <p:nvPr/>
        </p:nvGrpSpPr>
        <p:grpSpPr>
          <a:xfrm>
            <a:off x="3854310" y="1659327"/>
            <a:ext cx="7693229" cy="546992"/>
            <a:chOff x="3929777" y="2454549"/>
            <a:chExt cx="7693229" cy="546992"/>
          </a:xfrm>
        </p:grpSpPr>
        <p:sp>
          <p:nvSpPr>
            <p:cNvPr id="8" name="Shape 3">
              <a:extLst>
                <a:ext uri="{FF2B5EF4-FFF2-40B4-BE49-F238E27FC236}">
                  <a16:creationId xmlns:a16="http://schemas.microsoft.com/office/drawing/2014/main" id="{A8A572A7-35C6-4B04-A47A-AA322A45304D}"/>
                </a:ext>
              </a:extLst>
            </p:cNvPr>
            <p:cNvSpPr/>
            <p:nvPr/>
          </p:nvSpPr>
          <p:spPr>
            <a:xfrm>
              <a:off x="3929777" y="2454549"/>
              <a:ext cx="529025" cy="546992"/>
            </a:xfrm>
            <a:prstGeom prst="roundRect">
              <a:avLst>
                <a:gd name="adj" fmla="val 26667"/>
              </a:avLst>
            </a:prstGeom>
            <a:solidFill>
              <a:srgbClr val="FFE0E0"/>
            </a:solidFill>
            <a:ln/>
          </p:spPr>
        </p:sp>
        <p:sp>
          <p:nvSpPr>
            <p:cNvPr id="9" name="Text 4">
              <a:extLst>
                <a:ext uri="{FF2B5EF4-FFF2-40B4-BE49-F238E27FC236}">
                  <a16:creationId xmlns:a16="http://schemas.microsoft.com/office/drawing/2014/main" id="{D56A0790-CE1E-4853-877C-D7C12A4A3A85}"/>
                </a:ext>
              </a:extLst>
            </p:cNvPr>
            <p:cNvSpPr/>
            <p:nvPr/>
          </p:nvSpPr>
          <p:spPr>
            <a:xfrm>
              <a:off x="4137784" y="2500143"/>
              <a:ext cx="112886" cy="455675"/>
            </a:xfrm>
            <a:prstGeom prst="rect">
              <a:avLst/>
            </a:prstGeom>
            <a:noFill/>
            <a:ln/>
          </p:spPr>
          <p:txBody>
            <a:bodyPr wrap="none" rtlCol="0" anchor="t"/>
            <a:lstStyle/>
            <a:p>
              <a:pPr marL="0" indent="0" algn="ctr">
                <a:lnSpc>
                  <a:spcPts val="3281"/>
                </a:lnSpc>
                <a:buNone/>
              </a:pPr>
              <a:r>
                <a:rPr lang="en-US" sz="2624" dirty="0">
                  <a:solidFill>
                    <a:srgbClr val="1F1E1E"/>
                  </a:solidFill>
                  <a:latin typeface="Red Hat Text" pitchFamily="34" charset="0"/>
                  <a:ea typeface="Red Hat Text" pitchFamily="34" charset="-122"/>
                  <a:cs typeface="Red Hat Text" pitchFamily="34" charset="-120"/>
                </a:rPr>
                <a:t>1</a:t>
              </a:r>
              <a:endParaRPr lang="en-US" sz="2624" dirty="0"/>
            </a:p>
          </p:txBody>
        </p:sp>
        <p:sp>
          <p:nvSpPr>
            <p:cNvPr id="12" name="Shape 7">
              <a:extLst>
                <a:ext uri="{FF2B5EF4-FFF2-40B4-BE49-F238E27FC236}">
                  <a16:creationId xmlns:a16="http://schemas.microsoft.com/office/drawing/2014/main" id="{EE3A0B80-8B0F-4253-8B1B-9AAF42AB464F}"/>
                </a:ext>
              </a:extLst>
            </p:cNvPr>
            <p:cNvSpPr/>
            <p:nvPr/>
          </p:nvSpPr>
          <p:spPr>
            <a:xfrm>
              <a:off x="7511879" y="2454549"/>
              <a:ext cx="529025" cy="546992"/>
            </a:xfrm>
            <a:prstGeom prst="roundRect">
              <a:avLst>
                <a:gd name="adj" fmla="val 26667"/>
              </a:avLst>
            </a:prstGeom>
            <a:solidFill>
              <a:srgbClr val="FFE0E0"/>
            </a:solidFill>
            <a:ln/>
          </p:spPr>
        </p:sp>
        <p:sp>
          <p:nvSpPr>
            <p:cNvPr id="13" name="Text 8">
              <a:extLst>
                <a:ext uri="{FF2B5EF4-FFF2-40B4-BE49-F238E27FC236}">
                  <a16:creationId xmlns:a16="http://schemas.microsoft.com/office/drawing/2014/main" id="{7D99E956-9010-4E90-81A0-D36FC5DF5883}"/>
                </a:ext>
              </a:extLst>
            </p:cNvPr>
            <p:cNvSpPr/>
            <p:nvPr/>
          </p:nvSpPr>
          <p:spPr>
            <a:xfrm>
              <a:off x="7679569" y="2500143"/>
              <a:ext cx="193518" cy="455675"/>
            </a:xfrm>
            <a:prstGeom prst="rect">
              <a:avLst/>
            </a:prstGeom>
            <a:noFill/>
            <a:ln/>
          </p:spPr>
          <p:txBody>
            <a:bodyPr wrap="none" rtlCol="0" anchor="t"/>
            <a:lstStyle/>
            <a:p>
              <a:pPr marL="0" indent="0" algn="ctr">
                <a:lnSpc>
                  <a:spcPts val="3281"/>
                </a:lnSpc>
                <a:buNone/>
              </a:pPr>
              <a:r>
                <a:rPr lang="en-US" sz="2624" dirty="0">
                  <a:solidFill>
                    <a:srgbClr val="1F1E1E"/>
                  </a:solidFill>
                  <a:latin typeface="Red Hat Text" pitchFamily="34" charset="0"/>
                  <a:ea typeface="Red Hat Text" pitchFamily="34" charset="-122"/>
                  <a:cs typeface="Red Hat Text" pitchFamily="34" charset="-120"/>
                </a:rPr>
                <a:t>2</a:t>
              </a:r>
              <a:endParaRPr lang="en-US" sz="2624" dirty="0"/>
            </a:p>
          </p:txBody>
        </p:sp>
        <p:sp>
          <p:nvSpPr>
            <p:cNvPr id="16" name="Shape 11">
              <a:extLst>
                <a:ext uri="{FF2B5EF4-FFF2-40B4-BE49-F238E27FC236}">
                  <a16:creationId xmlns:a16="http://schemas.microsoft.com/office/drawing/2014/main" id="{D92E247D-FB58-4605-85B1-FFEAC7B90251}"/>
                </a:ext>
              </a:extLst>
            </p:cNvPr>
            <p:cNvSpPr/>
            <p:nvPr/>
          </p:nvSpPr>
          <p:spPr>
            <a:xfrm>
              <a:off x="11093981" y="2454549"/>
              <a:ext cx="529025" cy="546992"/>
            </a:xfrm>
            <a:prstGeom prst="roundRect">
              <a:avLst>
                <a:gd name="adj" fmla="val 26667"/>
              </a:avLst>
            </a:prstGeom>
            <a:solidFill>
              <a:srgbClr val="FFE0E0"/>
            </a:solidFill>
            <a:ln/>
          </p:spPr>
        </p:sp>
        <p:sp>
          <p:nvSpPr>
            <p:cNvPr id="17" name="Text 12">
              <a:extLst>
                <a:ext uri="{FF2B5EF4-FFF2-40B4-BE49-F238E27FC236}">
                  <a16:creationId xmlns:a16="http://schemas.microsoft.com/office/drawing/2014/main" id="{92C144BA-B0CA-4637-A53E-C6272E7AE73E}"/>
                </a:ext>
              </a:extLst>
            </p:cNvPr>
            <p:cNvSpPr/>
            <p:nvPr/>
          </p:nvSpPr>
          <p:spPr>
            <a:xfrm>
              <a:off x="11253608" y="2500143"/>
              <a:ext cx="209645" cy="455675"/>
            </a:xfrm>
            <a:prstGeom prst="rect">
              <a:avLst/>
            </a:prstGeom>
            <a:noFill/>
            <a:ln/>
          </p:spPr>
          <p:txBody>
            <a:bodyPr wrap="none" rtlCol="0" anchor="t"/>
            <a:lstStyle/>
            <a:p>
              <a:pPr marL="0" indent="0" algn="ctr">
                <a:lnSpc>
                  <a:spcPts val="3281"/>
                </a:lnSpc>
                <a:buNone/>
              </a:pPr>
              <a:r>
                <a:rPr lang="en-US" sz="2624" dirty="0">
                  <a:solidFill>
                    <a:srgbClr val="1F1E1E"/>
                  </a:solidFill>
                  <a:latin typeface="Red Hat Text" pitchFamily="34" charset="0"/>
                  <a:ea typeface="Red Hat Text" pitchFamily="34" charset="-122"/>
                  <a:cs typeface="Red Hat Text" pitchFamily="34" charset="-120"/>
                </a:rPr>
                <a:t>3</a:t>
              </a:r>
              <a:endParaRPr lang="en-US" sz="2624" dirty="0"/>
            </a:p>
          </p:txBody>
        </p:sp>
      </p:grpSp>
      <p:sp>
        <p:nvSpPr>
          <p:cNvPr id="10" name="Text 5">
            <a:extLst>
              <a:ext uri="{FF2B5EF4-FFF2-40B4-BE49-F238E27FC236}">
                <a16:creationId xmlns:a16="http://schemas.microsoft.com/office/drawing/2014/main" id="{5F6F09AA-6A06-4A30-8F62-5C3B38C8D222}"/>
              </a:ext>
            </a:extLst>
          </p:cNvPr>
          <p:cNvSpPr/>
          <p:nvPr/>
        </p:nvSpPr>
        <p:spPr>
          <a:xfrm>
            <a:off x="4458802" y="1809473"/>
            <a:ext cx="2392816" cy="893888"/>
          </a:xfrm>
          <a:prstGeom prst="rect">
            <a:avLst/>
          </a:prstGeom>
          <a:noFill/>
          <a:ln/>
        </p:spPr>
        <p:txBody>
          <a:bodyPr wrap="none" rtlCol="0" anchor="t"/>
          <a:lstStyle/>
          <a:p>
            <a:pPr marL="0" indent="0">
              <a:lnSpc>
                <a:spcPts val="2734"/>
              </a:lnSpc>
              <a:buNone/>
            </a:pPr>
            <a:r>
              <a:rPr lang="zh-CN" altLang="en-US" sz="3600" dirty="0">
                <a:latin typeface="楷体" panose="02010609060101010101" pitchFamily="49" charset="-122"/>
                <a:ea typeface="楷体" panose="02010609060101010101" pitchFamily="49" charset="-122"/>
              </a:rPr>
              <a:t>相互依存</a:t>
            </a:r>
            <a:endParaRPr lang="en-US" sz="3600" dirty="0">
              <a:latin typeface="楷体" panose="02010609060101010101" pitchFamily="49" charset="-122"/>
              <a:ea typeface="楷体" panose="02010609060101010101" pitchFamily="49" charset="-122"/>
            </a:endParaRPr>
          </a:p>
        </p:txBody>
      </p:sp>
      <p:sp>
        <p:nvSpPr>
          <p:cNvPr id="14" name="Text 9">
            <a:extLst>
              <a:ext uri="{FF2B5EF4-FFF2-40B4-BE49-F238E27FC236}">
                <a16:creationId xmlns:a16="http://schemas.microsoft.com/office/drawing/2014/main" id="{E245B978-0C70-44F7-861B-1C6E81A27C9B}"/>
              </a:ext>
            </a:extLst>
          </p:cNvPr>
          <p:cNvSpPr/>
          <p:nvPr/>
        </p:nvSpPr>
        <p:spPr>
          <a:xfrm>
            <a:off x="8104315" y="1809473"/>
            <a:ext cx="2392816" cy="893888"/>
          </a:xfrm>
          <a:prstGeom prst="rect">
            <a:avLst/>
          </a:prstGeom>
          <a:noFill/>
          <a:ln/>
        </p:spPr>
        <p:txBody>
          <a:bodyPr wrap="none" rtlCol="0" anchor="t"/>
          <a:lstStyle/>
          <a:p>
            <a:pPr marL="0" indent="0">
              <a:lnSpc>
                <a:spcPts val="2734"/>
              </a:lnSpc>
              <a:buNone/>
            </a:pPr>
            <a:r>
              <a:rPr lang="en-US" sz="3600" dirty="0">
                <a:solidFill>
                  <a:srgbClr val="1F1E1E"/>
                </a:solidFill>
                <a:latin typeface="楷体" panose="02010609060101010101" pitchFamily="49" charset="-122"/>
                <a:ea typeface="楷体" panose="02010609060101010101" pitchFamily="49" charset="-122"/>
                <a:cs typeface="Red Hat Text" pitchFamily="34" charset="-120"/>
              </a:rPr>
              <a:t>相互加强</a:t>
            </a:r>
            <a:endParaRPr lang="en-US" sz="3600" dirty="0">
              <a:latin typeface="楷体" panose="02010609060101010101" pitchFamily="49" charset="-122"/>
              <a:ea typeface="楷体" panose="02010609060101010101" pitchFamily="49" charset="-122"/>
            </a:endParaRPr>
          </a:p>
        </p:txBody>
      </p:sp>
      <p:sp>
        <p:nvSpPr>
          <p:cNvPr id="18" name="Text 13">
            <a:extLst>
              <a:ext uri="{FF2B5EF4-FFF2-40B4-BE49-F238E27FC236}">
                <a16:creationId xmlns:a16="http://schemas.microsoft.com/office/drawing/2014/main" id="{6A3FAA1E-A242-4F32-960D-B8D0CE8C51C1}"/>
              </a:ext>
            </a:extLst>
          </p:cNvPr>
          <p:cNvSpPr/>
          <p:nvPr/>
        </p:nvSpPr>
        <p:spPr>
          <a:xfrm>
            <a:off x="11547539" y="1809473"/>
            <a:ext cx="2392816" cy="893888"/>
          </a:xfrm>
          <a:prstGeom prst="rect">
            <a:avLst/>
          </a:prstGeom>
          <a:noFill/>
          <a:ln/>
        </p:spPr>
        <p:txBody>
          <a:bodyPr wrap="none" rtlCol="0" anchor="t"/>
          <a:lstStyle/>
          <a:p>
            <a:pPr marL="0" indent="0">
              <a:lnSpc>
                <a:spcPts val="2734"/>
              </a:lnSpc>
              <a:buNone/>
            </a:pPr>
            <a:r>
              <a:rPr lang="en-US" sz="3600" dirty="0">
                <a:solidFill>
                  <a:srgbClr val="1F1E1E"/>
                </a:solidFill>
                <a:latin typeface="楷体" panose="02010609060101010101" pitchFamily="49" charset="-122"/>
                <a:ea typeface="楷体" panose="02010609060101010101" pitchFamily="49" charset="-122"/>
                <a:cs typeface="Red Hat Text" pitchFamily="34" charset="-120"/>
              </a:rPr>
              <a:t>相互启迪</a:t>
            </a:r>
            <a:endParaRPr lang="en-US" sz="3600" dirty="0">
              <a:latin typeface="楷体" panose="02010609060101010101" pitchFamily="49" charset="-122"/>
              <a:ea typeface="楷体" panose="02010609060101010101" pitchFamily="49" charset="-122"/>
            </a:endParaRPr>
          </a:p>
        </p:txBody>
      </p:sp>
      <p:grpSp>
        <p:nvGrpSpPr>
          <p:cNvPr id="22" name="组合 21">
            <a:extLst>
              <a:ext uri="{FF2B5EF4-FFF2-40B4-BE49-F238E27FC236}">
                <a16:creationId xmlns:a16="http://schemas.microsoft.com/office/drawing/2014/main" id="{DA4B0B13-D9E6-4639-9659-A01EE323BB16}"/>
              </a:ext>
            </a:extLst>
          </p:cNvPr>
          <p:cNvGrpSpPr/>
          <p:nvPr/>
        </p:nvGrpSpPr>
        <p:grpSpPr>
          <a:xfrm>
            <a:off x="4262638" y="2470195"/>
            <a:ext cx="9908785" cy="5388207"/>
            <a:chOff x="4217249" y="2904179"/>
            <a:chExt cx="9908785" cy="5388207"/>
          </a:xfrm>
        </p:grpSpPr>
        <p:sp>
          <p:nvSpPr>
            <p:cNvPr id="11" name="Text 6">
              <a:extLst>
                <a:ext uri="{FF2B5EF4-FFF2-40B4-BE49-F238E27FC236}">
                  <a16:creationId xmlns:a16="http://schemas.microsoft.com/office/drawing/2014/main" id="{CCEB44BD-159C-4D09-A779-C94B129F7A08}"/>
                </a:ext>
              </a:extLst>
            </p:cNvPr>
            <p:cNvSpPr/>
            <p:nvPr/>
          </p:nvSpPr>
          <p:spPr>
            <a:xfrm>
              <a:off x="4217249" y="2904179"/>
              <a:ext cx="2811009" cy="2745123"/>
            </a:xfrm>
            <a:prstGeom prst="rect">
              <a:avLst/>
            </a:prstGeom>
            <a:noFill/>
            <a:ln/>
          </p:spPr>
          <p:txBody>
            <a:bodyPr wrap="square" rtlCol="0" anchor="t"/>
            <a:lstStyle/>
            <a:p>
              <a:pPr marL="0" indent="0">
                <a:lnSpc>
                  <a:spcPts val="2799"/>
                </a:lnSpc>
                <a:buNone/>
              </a:pPr>
              <a:r>
                <a:rPr lang="zh-CN" altLang="en-US" sz="2400" dirty="0">
                  <a:latin typeface="方正仿宋_GBK" panose="02000000000000000000" pitchFamily="2" charset="-122"/>
                  <a:ea typeface="方正仿宋_GBK" panose="02000000000000000000" pitchFamily="2" charset="-122"/>
                </a:rPr>
                <a:t>一个人的信仰决定了他的价值观和行动方向，而远大理想则是个人信仰的具体体现和追求目标。只有坚定的信仰，才能够支撑一个人在追求远大理想的过程中克服困难和挑战，不断前行。</a:t>
              </a:r>
              <a:endParaRPr lang="en-US" sz="2400" dirty="0">
                <a:latin typeface="方正仿宋_GBK" panose="02000000000000000000" pitchFamily="2" charset="-122"/>
                <a:ea typeface="方正仿宋_GBK" panose="02000000000000000000" pitchFamily="2" charset="-122"/>
              </a:endParaRPr>
            </a:p>
          </p:txBody>
        </p:sp>
        <p:sp>
          <p:nvSpPr>
            <p:cNvPr id="15" name="Text 10">
              <a:extLst>
                <a:ext uri="{FF2B5EF4-FFF2-40B4-BE49-F238E27FC236}">
                  <a16:creationId xmlns:a16="http://schemas.microsoft.com/office/drawing/2014/main" id="{87DBDC77-9B99-4164-92D8-516723FECF8C}"/>
                </a:ext>
              </a:extLst>
            </p:cNvPr>
            <p:cNvSpPr/>
            <p:nvPr/>
          </p:nvSpPr>
          <p:spPr>
            <a:xfrm>
              <a:off x="7752231" y="2904179"/>
              <a:ext cx="2750907" cy="3660162"/>
            </a:xfrm>
            <a:prstGeom prst="rect">
              <a:avLst/>
            </a:prstGeom>
            <a:noFill/>
            <a:ln/>
          </p:spPr>
          <p:txBody>
            <a:bodyPr wrap="square" rtlCol="0" anchor="t"/>
            <a:lstStyle/>
            <a:p>
              <a:pPr marL="0" indent="0">
                <a:lnSpc>
                  <a:spcPts val="2799"/>
                </a:lnSpc>
                <a:buNone/>
              </a:pPr>
              <a:r>
                <a:rPr lang="zh-CN" altLang="en-US" sz="2400" dirty="0">
                  <a:latin typeface="方正仿宋_GBK" panose="02000000000000000000" pitchFamily="2" charset="-122"/>
                  <a:ea typeface="方正仿宋_GBK" panose="02000000000000000000" pitchFamily="2" charset="-122"/>
                </a:rPr>
                <a:t>一个人的信仰可能只是个人的信念和追求，而远大理想则是将个人的信仰与整个国家、民族和人民的利益相结合，为社会的进步和发展作出贡献。通过追求远大理想，一个人的信仰能够得到升华，成为具有更广泛影响力的价值观和行动方向</a:t>
              </a:r>
              <a:r>
                <a:rPr lang="zh-CN" altLang="en-US" sz="2400" dirty="0"/>
                <a:t>。</a:t>
              </a:r>
              <a:endParaRPr lang="en-US" sz="2400" dirty="0"/>
            </a:p>
          </p:txBody>
        </p:sp>
        <p:sp>
          <p:nvSpPr>
            <p:cNvPr id="19" name="Text 14">
              <a:extLst>
                <a:ext uri="{FF2B5EF4-FFF2-40B4-BE49-F238E27FC236}">
                  <a16:creationId xmlns:a16="http://schemas.microsoft.com/office/drawing/2014/main" id="{6A00084A-CC94-46F6-9C32-D8470067E1D5}"/>
                </a:ext>
              </a:extLst>
            </p:cNvPr>
            <p:cNvSpPr/>
            <p:nvPr/>
          </p:nvSpPr>
          <p:spPr>
            <a:xfrm>
              <a:off x="11375128" y="2904179"/>
              <a:ext cx="2750906" cy="5388207"/>
            </a:xfrm>
            <a:prstGeom prst="rect">
              <a:avLst/>
            </a:prstGeom>
            <a:noFill/>
            <a:ln/>
          </p:spPr>
          <p:txBody>
            <a:bodyPr wrap="square" rtlCol="0" anchor="t"/>
            <a:lstStyle/>
            <a:p>
              <a:pPr marL="0" indent="0">
                <a:lnSpc>
                  <a:spcPts val="2799"/>
                </a:lnSpc>
                <a:buNone/>
              </a:pPr>
              <a:r>
                <a:rPr lang="zh-CN" altLang="en-US" sz="2400" dirty="0">
                  <a:latin typeface="方正仿宋_GBK" panose="02000000000000000000" pitchFamily="2" charset="-122"/>
                  <a:ea typeface="方正仿宋_GBK" panose="02000000000000000000" pitchFamily="2" charset="-122"/>
                </a:rPr>
                <a:t>自身信仰和远大理想相互启迪的。通过将个人的信仰与远大理想相结合，一个人能够在追求理想的过程中不断坚定自己的信仰，同时也在实践中不断调整和完善自己的理想。这种关系能够推动一个人不断成长和进步。</a:t>
              </a:r>
              <a:endParaRPr lang="en-US" sz="2400" dirty="0">
                <a:latin typeface="方正仿宋_GBK" panose="02000000000000000000" pitchFamily="2" charset="-122"/>
                <a:ea typeface="方正仿宋_GBK" panose="02000000000000000000" pitchFamily="2" charset="-122"/>
              </a:endParaRPr>
            </a:p>
          </p:txBody>
        </p:sp>
      </p:grpSp>
      <p:grpSp>
        <p:nvGrpSpPr>
          <p:cNvPr id="33" name="组合 32">
            <a:extLst>
              <a:ext uri="{FF2B5EF4-FFF2-40B4-BE49-F238E27FC236}">
                <a16:creationId xmlns:a16="http://schemas.microsoft.com/office/drawing/2014/main" id="{4E6C1455-E77B-4E26-A645-C20D5A49293B}"/>
              </a:ext>
            </a:extLst>
          </p:cNvPr>
          <p:cNvGrpSpPr/>
          <p:nvPr/>
        </p:nvGrpSpPr>
        <p:grpSpPr>
          <a:xfrm>
            <a:off x="-14006" y="2160596"/>
            <a:ext cx="3850403" cy="871714"/>
            <a:chOff x="-14006" y="2089750"/>
            <a:chExt cx="3850403" cy="871714"/>
          </a:xfrm>
        </p:grpSpPr>
        <p:sp>
          <p:nvSpPr>
            <p:cNvPr id="31" name="矩形 30">
              <a:extLst>
                <a:ext uri="{FF2B5EF4-FFF2-40B4-BE49-F238E27FC236}">
                  <a16:creationId xmlns:a16="http://schemas.microsoft.com/office/drawing/2014/main" id="{4D90BF4B-457B-48E3-9B0F-87928F888EBA}"/>
                </a:ext>
              </a:extLst>
            </p:cNvPr>
            <p:cNvSpPr/>
            <p:nvPr/>
          </p:nvSpPr>
          <p:spPr>
            <a:xfrm>
              <a:off x="-14006" y="2089750"/>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32" name="直角三角形 31">
              <a:extLst>
                <a:ext uri="{FF2B5EF4-FFF2-40B4-BE49-F238E27FC236}">
                  <a16:creationId xmlns:a16="http://schemas.microsoft.com/office/drawing/2014/main" id="{95F8777F-04E6-4B1D-B877-1E06DC74EA08}"/>
                </a:ext>
              </a:extLst>
            </p:cNvPr>
            <p:cNvSpPr/>
            <p:nvPr/>
          </p:nvSpPr>
          <p:spPr>
            <a:xfrm rot="5400000">
              <a:off x="3473942" y="2599008"/>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a:extLst>
              <a:ext uri="{FF2B5EF4-FFF2-40B4-BE49-F238E27FC236}">
                <a16:creationId xmlns:a16="http://schemas.microsoft.com/office/drawing/2014/main" id="{B3F6547F-CCC8-48FF-BD71-D80F0973749E}"/>
              </a:ext>
            </a:extLst>
          </p:cNvPr>
          <p:cNvSpPr txBox="1"/>
          <p:nvPr/>
        </p:nvSpPr>
        <p:spPr>
          <a:xfrm>
            <a:off x="0" y="185067"/>
            <a:ext cx="3332927"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23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6" y="173035"/>
            <a:ext cx="9439363" cy="157154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自身信仰与远大理想有机结合</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对于个人和国家的重要性</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5" name="Text 2"/>
          <p:cNvSpPr/>
          <p:nvPr/>
        </p:nvSpPr>
        <p:spPr>
          <a:xfrm>
            <a:off x="4214289" y="2028716"/>
            <a:ext cx="8789191" cy="5428988"/>
          </a:xfrm>
          <a:prstGeom prst="rect">
            <a:avLst/>
          </a:prstGeom>
          <a:noFill/>
          <a:ln/>
        </p:spPr>
        <p:txBody>
          <a:bodyPr wrap="square" rtlCol="0" anchor="t"/>
          <a:lstStyle/>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个人</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r>
              <a:rPr lang="zh-CN" altLang="en-US" sz="2400" b="1" dirty="0">
                <a:latin typeface="方正仿宋_GBK" panose="02000000000000000000" pitchFamily="2" charset="-122"/>
                <a:ea typeface="方正仿宋_GBK" panose="02000000000000000000" pitchFamily="2" charset="-122"/>
              </a:rPr>
              <a:t>自身信仰与远大理想有机结合</a:t>
            </a:r>
            <a:r>
              <a:rPr lang="zh-CN" altLang="en-US" sz="2400" dirty="0">
                <a:latin typeface="方正仿宋_GBK" panose="02000000000000000000" pitchFamily="2" charset="-122"/>
                <a:ea typeface="方正仿宋_GBK" panose="02000000000000000000" pitchFamily="2" charset="-122"/>
              </a:rPr>
              <a:t>可以</a:t>
            </a:r>
            <a:r>
              <a:rPr lang="zh-CN" altLang="en-US" sz="2400" b="1" dirty="0">
                <a:latin typeface="方正仿宋_GBK" panose="02000000000000000000" pitchFamily="2" charset="-122"/>
                <a:ea typeface="方正仿宋_GBK" panose="02000000000000000000" pitchFamily="2" charset="-122"/>
              </a:rPr>
              <a:t>指引我们的人生方向</a:t>
            </a:r>
            <a:r>
              <a:rPr lang="zh-CN" altLang="en-US" sz="2400" dirty="0">
                <a:latin typeface="方正仿宋_GBK" panose="02000000000000000000" pitchFamily="2" charset="-122"/>
                <a:ea typeface="方正仿宋_GBK" panose="02000000000000000000" pitchFamily="2" charset="-122"/>
              </a:rPr>
              <a:t>，激发我们的内在动力，让我们在面对困难和挑战时保持坚定的信念和勇气。</a:t>
            </a: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r>
              <a:rPr lang="zh-CN" altLang="en-US" sz="2400" dirty="0">
                <a:latin typeface="方正仿宋_GBK" panose="02000000000000000000" pitchFamily="2" charset="-122"/>
                <a:ea typeface="方正仿宋_GBK" panose="02000000000000000000" pitchFamily="2" charset="-122"/>
              </a:rPr>
              <a:t>还可以</a:t>
            </a:r>
            <a:r>
              <a:rPr lang="zh-CN" altLang="en-US" sz="2400" b="1" dirty="0">
                <a:latin typeface="方正仿宋_GBK" panose="02000000000000000000" pitchFamily="2" charset="-122"/>
                <a:ea typeface="方正仿宋_GBK" panose="02000000000000000000" pitchFamily="2" charset="-122"/>
              </a:rPr>
              <a:t>帮助</a:t>
            </a:r>
            <a:r>
              <a:rPr lang="zh-CN" altLang="en-US" sz="2400" dirty="0">
                <a:latin typeface="方正仿宋_GBK" panose="02000000000000000000" pitchFamily="2" charset="-122"/>
                <a:ea typeface="方正仿宋_GBK" panose="02000000000000000000" pitchFamily="2" charset="-122"/>
              </a:rPr>
              <a:t>我们塑造积极向上的人格，培养高尚的道德品质，</a:t>
            </a:r>
            <a:r>
              <a:rPr lang="zh-CN" altLang="en-US" sz="2400" b="1" dirty="0">
                <a:latin typeface="方正仿宋_GBK" panose="02000000000000000000" pitchFamily="2" charset="-122"/>
                <a:ea typeface="方正仿宋_GBK" panose="02000000000000000000" pitchFamily="2" charset="-122"/>
              </a:rPr>
              <a:t>实现自己的人生价值</a:t>
            </a:r>
            <a:r>
              <a:rPr lang="zh-CN" altLang="en-US" sz="2400" dirty="0">
                <a:latin typeface="方正仿宋_GBK" panose="02000000000000000000" pitchFamily="2" charset="-122"/>
                <a:ea typeface="方正仿宋_GBK" panose="02000000000000000000" pitchFamily="2" charset="-122"/>
              </a:rPr>
              <a:t>。</a:t>
            </a: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sz="2400" dirty="0">
              <a:latin typeface="方正楷体_GBK" panose="02000000000000000000" pitchFamily="2" charset="-122"/>
              <a:ea typeface="方正楷体_GBK" panose="02000000000000000000" pitchFamily="2" charset="-122"/>
            </a:endParaRPr>
          </a:p>
          <a:p>
            <a:pPr>
              <a:lnSpc>
                <a:spcPts val="2799"/>
              </a:lnSpc>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方正楷体_GBK" panose="02000000000000000000" pitchFamily="2" charset="-122"/>
              <a:ea typeface="方正楷体_GBK" panose="02000000000000000000" pitchFamily="2" charset="-122"/>
            </a:endParaRPr>
          </a:p>
          <a:p>
            <a:pPr marL="0" indent="0">
              <a:lnSpc>
                <a:spcPts val="2799"/>
              </a:lnSpc>
              <a:buNone/>
            </a:pPr>
            <a:endParaRPr lang="en-US" sz="1750" dirty="0"/>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7" name="组合 6">
            <a:extLst>
              <a:ext uri="{FF2B5EF4-FFF2-40B4-BE49-F238E27FC236}">
                <a16:creationId xmlns:a16="http://schemas.microsoft.com/office/drawing/2014/main" id="{217ABF4C-F640-4120-B390-0A394EC2F781}"/>
              </a:ext>
            </a:extLst>
          </p:cNvPr>
          <p:cNvGrpSpPr/>
          <p:nvPr/>
        </p:nvGrpSpPr>
        <p:grpSpPr>
          <a:xfrm>
            <a:off x="0" y="3554927"/>
            <a:ext cx="3850105" cy="868994"/>
            <a:chOff x="0" y="1022684"/>
            <a:chExt cx="3850105" cy="868994"/>
          </a:xfrm>
        </p:grpSpPr>
        <p:sp>
          <p:nvSpPr>
            <p:cNvPr id="8" name="矩形 7">
              <a:extLst>
                <a:ext uri="{FF2B5EF4-FFF2-40B4-BE49-F238E27FC236}">
                  <a16:creationId xmlns:a16="http://schemas.microsoft.com/office/drawing/2014/main" id="{3EA4DD42-56F5-49F9-A31F-6DD029BC8B83}"/>
                </a:ext>
              </a:extLst>
            </p:cNvPr>
            <p:cNvSpPr/>
            <p:nvPr/>
          </p:nvSpPr>
          <p:spPr>
            <a:xfrm>
              <a:off x="0" y="102268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2D47AE28-4F39-472F-86A6-7B64BADA340A}"/>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8794B5A2-A4A2-441E-97BD-E67518803D61}"/>
              </a:ext>
            </a:extLst>
          </p:cNvPr>
          <p:cNvSpPr txBox="1"/>
          <p:nvPr/>
        </p:nvSpPr>
        <p:spPr>
          <a:xfrm>
            <a:off x="0" y="185067"/>
            <a:ext cx="3958389"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a:t>
            </a:r>
            <a:r>
              <a:rPr lang="zh-CN" altLang="en-US" sz="3600" dirty="0">
                <a:solidFill>
                  <a:schemeClr val="bg1"/>
                </a:solidFill>
                <a:latin typeface="楷体" panose="02010609060101010101" pitchFamily="49" charset="-122"/>
                <a:ea typeface="楷体" panose="02010609060101010101" pitchFamily="49" charset="-122"/>
              </a:rPr>
              <a:t>对个人的重要性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2325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6" y="173035"/>
            <a:ext cx="9439363" cy="157154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自身信仰与远大理想有机结合</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对于个人和国家的重要性</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5" name="Text 2"/>
          <p:cNvSpPr/>
          <p:nvPr/>
        </p:nvSpPr>
        <p:spPr>
          <a:xfrm>
            <a:off x="4214289" y="2028716"/>
            <a:ext cx="8789191" cy="5428988"/>
          </a:xfrm>
          <a:prstGeom prst="rect">
            <a:avLst/>
          </a:prstGeom>
          <a:noFill/>
          <a:ln/>
        </p:spPr>
        <p:txBody>
          <a:bodyPr wrap="square" rtlCol="0" anchor="t"/>
          <a:lstStyle/>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国家</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一个国家的强大和繁荣</a:t>
            </a:r>
            <a:r>
              <a:rPr lang="zh-CN" altLang="en-US" sz="2400" b="1" dirty="0">
                <a:latin typeface="方正仿宋_GBK" panose="02000000000000000000" pitchFamily="2" charset="-122"/>
                <a:ea typeface="方正仿宋_GBK" panose="02000000000000000000" pitchFamily="2" charset="-122"/>
              </a:rPr>
              <a:t>离不开每一个</a:t>
            </a:r>
            <a:r>
              <a:rPr lang="zh-CN" altLang="en-US" sz="2400" dirty="0">
                <a:latin typeface="方正仿宋_GBK" panose="02000000000000000000" pitchFamily="2" charset="-122"/>
                <a:ea typeface="方正仿宋_GBK" panose="02000000000000000000" pitchFamily="2" charset="-122"/>
              </a:rPr>
              <a:t>公民的共同努力。</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只有当每个公民都将</a:t>
            </a:r>
            <a:r>
              <a:rPr lang="zh-CN" altLang="en-US" sz="2400" b="1" dirty="0">
                <a:latin typeface="方正仿宋_GBK" panose="02000000000000000000" pitchFamily="2" charset="-122"/>
                <a:ea typeface="方正仿宋_GBK" panose="02000000000000000000" pitchFamily="2" charset="-122"/>
              </a:rPr>
              <a:t>个人的信仰</a:t>
            </a:r>
            <a:r>
              <a:rPr lang="zh-CN" altLang="en-US" sz="2400" dirty="0">
                <a:latin typeface="方正仿宋_GBK" panose="02000000000000000000" pitchFamily="2" charset="-122"/>
                <a:ea typeface="方正仿宋_GBK" panose="02000000000000000000" pitchFamily="2" charset="-122"/>
              </a:rPr>
              <a:t>与</a:t>
            </a:r>
            <a:r>
              <a:rPr lang="zh-CN" altLang="en-US" sz="2400" b="1" dirty="0">
                <a:latin typeface="方正仿宋_GBK" panose="02000000000000000000" pitchFamily="2" charset="-122"/>
                <a:ea typeface="方正仿宋_GBK" panose="02000000000000000000" pitchFamily="2" charset="-122"/>
              </a:rPr>
              <a:t>国家的理想紧密联系</a:t>
            </a:r>
            <a:r>
              <a:rPr lang="zh-CN" altLang="en-US" sz="2400" dirty="0">
                <a:latin typeface="方正仿宋_GBK" panose="02000000000000000000" pitchFamily="2" charset="-122"/>
                <a:ea typeface="方正仿宋_GBK" panose="02000000000000000000" pitchFamily="2" charset="-122"/>
              </a:rPr>
              <a:t>在一起，才能实现伟大复兴梦。</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r>
              <a:rPr lang="zh-CN" altLang="en-US" sz="2400" dirty="0">
                <a:highlight>
                  <a:srgbClr val="FFFF00"/>
                </a:highlight>
                <a:latin typeface="华文宋体" panose="02010600040101010101" pitchFamily="2" charset="-122"/>
                <a:ea typeface="华文宋体" panose="02010600040101010101" pitchFamily="2" charset="-122"/>
              </a:rPr>
              <a:t>此处驳论，如若不联系，则易分崩离析</a:t>
            </a:r>
            <a:endParaRPr lang="en-US" altLang="zh-CN" sz="2400" dirty="0">
              <a:highlight>
                <a:srgbClr val="FFFF00"/>
              </a:highlight>
              <a:latin typeface="华文宋体" panose="02010600040101010101" pitchFamily="2" charset="-122"/>
              <a:ea typeface="华文宋体" panose="02010600040101010101" pitchFamily="2" charset="-122"/>
            </a:endParaRPr>
          </a:p>
          <a:p>
            <a:pPr>
              <a:lnSpc>
                <a:spcPts val="2799"/>
              </a:lnSpc>
            </a:pPr>
            <a:endParaRPr lang="en-US" altLang="zh-CN" sz="2400" dirty="0">
              <a:latin typeface="方正楷体_GBK" panose="02000000000000000000" pitchFamily="2" charset="-122"/>
              <a:ea typeface="方正楷体_GBK" panose="02000000000000000000" pitchFamily="2" charset="-122"/>
            </a:endParaRPr>
          </a:p>
          <a:p>
            <a:pPr>
              <a:lnSpc>
                <a:spcPts val="2799"/>
              </a:lnSpc>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方正楷体_GBK" panose="02000000000000000000" pitchFamily="2" charset="-122"/>
              <a:ea typeface="方正楷体_GBK" panose="02000000000000000000" pitchFamily="2" charset="-122"/>
            </a:endParaRPr>
          </a:p>
          <a:p>
            <a:pPr marL="0" indent="0">
              <a:lnSpc>
                <a:spcPts val="2799"/>
              </a:lnSpc>
              <a:buNone/>
            </a:pPr>
            <a:endParaRPr lang="en-US" sz="1750" dirty="0"/>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7" name="组合 6">
            <a:extLst>
              <a:ext uri="{FF2B5EF4-FFF2-40B4-BE49-F238E27FC236}">
                <a16:creationId xmlns:a16="http://schemas.microsoft.com/office/drawing/2014/main" id="{217ABF4C-F640-4120-B390-0A394EC2F781}"/>
              </a:ext>
            </a:extLst>
          </p:cNvPr>
          <p:cNvGrpSpPr/>
          <p:nvPr/>
        </p:nvGrpSpPr>
        <p:grpSpPr>
          <a:xfrm>
            <a:off x="0" y="3554927"/>
            <a:ext cx="3850105" cy="868994"/>
            <a:chOff x="0" y="1022684"/>
            <a:chExt cx="3850105" cy="868994"/>
          </a:xfrm>
        </p:grpSpPr>
        <p:sp>
          <p:nvSpPr>
            <p:cNvPr id="8" name="矩形 7">
              <a:extLst>
                <a:ext uri="{FF2B5EF4-FFF2-40B4-BE49-F238E27FC236}">
                  <a16:creationId xmlns:a16="http://schemas.microsoft.com/office/drawing/2014/main" id="{3EA4DD42-56F5-49F9-A31F-6DD029BC8B83}"/>
                </a:ext>
              </a:extLst>
            </p:cNvPr>
            <p:cNvSpPr/>
            <p:nvPr/>
          </p:nvSpPr>
          <p:spPr>
            <a:xfrm>
              <a:off x="0" y="102268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2D47AE28-4F39-472F-86A6-7B64BADA340A}"/>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8794B5A2-A4A2-441E-97BD-E67518803D61}"/>
              </a:ext>
            </a:extLst>
          </p:cNvPr>
          <p:cNvSpPr txBox="1"/>
          <p:nvPr/>
        </p:nvSpPr>
        <p:spPr>
          <a:xfrm>
            <a:off x="0" y="185067"/>
            <a:ext cx="4048035"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a:t>
            </a:r>
            <a:r>
              <a:rPr lang="zh-CN" altLang="en-US" sz="3600" dirty="0">
                <a:solidFill>
                  <a:schemeClr val="bg1"/>
                </a:solidFill>
                <a:latin typeface="楷体" panose="02010609060101010101" pitchFamily="49" charset="-122"/>
                <a:ea typeface="楷体" panose="02010609060101010101" pitchFamily="49" charset="-122"/>
              </a:rPr>
              <a:t>对国家的重要性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2416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如何树立和时代有机结合的</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sp>
        <p:nvSpPr>
          <p:cNvPr id="8" name="Text 4">
            <a:extLst>
              <a:ext uri="{FF2B5EF4-FFF2-40B4-BE49-F238E27FC236}">
                <a16:creationId xmlns:a16="http://schemas.microsoft.com/office/drawing/2014/main" id="{C8A933C9-8257-4E49-B307-773A12B9D924}"/>
              </a:ext>
            </a:extLst>
          </p:cNvPr>
          <p:cNvSpPr/>
          <p:nvPr/>
        </p:nvSpPr>
        <p:spPr>
          <a:xfrm>
            <a:off x="5643539"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9" name="Text 5">
            <a:extLst>
              <a:ext uri="{FF2B5EF4-FFF2-40B4-BE49-F238E27FC236}">
                <a16:creationId xmlns:a16="http://schemas.microsoft.com/office/drawing/2014/main" id="{8DA3394B-BECD-4893-9D5E-6D9A70D70ECE}"/>
              </a:ext>
            </a:extLst>
          </p:cNvPr>
          <p:cNvSpPr/>
          <p:nvPr/>
        </p:nvSpPr>
        <p:spPr>
          <a:xfrm>
            <a:off x="5643539" y="4817809"/>
            <a:ext cx="2594015" cy="710803"/>
          </a:xfrm>
          <a:prstGeom prst="rect">
            <a:avLst/>
          </a:prstGeom>
          <a:noFill/>
          <a:ln/>
        </p:spPr>
        <p:txBody>
          <a:bodyPr wrap="square" rtlCol="0" anchor="t"/>
          <a:lstStyle/>
          <a:p>
            <a:pPr algn="l">
              <a:lnSpc>
                <a:spcPts val="2799"/>
              </a:lnSpc>
              <a:buSzPct val="100000"/>
            </a:pPr>
            <a:endParaRPr lang="en-US" sz="1750" dirty="0"/>
          </a:p>
        </p:txBody>
      </p:sp>
      <p:sp>
        <p:nvSpPr>
          <p:cNvPr id="10" name="Text 6">
            <a:extLst>
              <a:ext uri="{FF2B5EF4-FFF2-40B4-BE49-F238E27FC236}">
                <a16:creationId xmlns:a16="http://schemas.microsoft.com/office/drawing/2014/main" id="{5CEA0F56-4B4D-44E8-93FA-90D23FF95536}"/>
              </a:ext>
            </a:extLst>
          </p:cNvPr>
          <p:cNvSpPr/>
          <p:nvPr/>
        </p:nvSpPr>
        <p:spPr>
          <a:xfrm>
            <a:off x="5643539" y="5617433"/>
            <a:ext cx="2594015" cy="355402"/>
          </a:xfrm>
          <a:prstGeom prst="rect">
            <a:avLst/>
          </a:prstGeom>
          <a:noFill/>
          <a:ln/>
        </p:spPr>
        <p:txBody>
          <a:bodyPr wrap="none" rtlCol="0" anchor="t"/>
          <a:lstStyle/>
          <a:p>
            <a:pPr algn="l">
              <a:lnSpc>
                <a:spcPts val="2799"/>
              </a:lnSpc>
              <a:buSzPct val="100000"/>
            </a:pPr>
            <a:endParaRPr lang="en-US" sz="1750" dirty="0"/>
          </a:p>
        </p:txBody>
      </p:sp>
      <p:sp>
        <p:nvSpPr>
          <p:cNvPr id="12" name="Text 9">
            <a:extLst>
              <a:ext uri="{FF2B5EF4-FFF2-40B4-BE49-F238E27FC236}">
                <a16:creationId xmlns:a16="http://schemas.microsoft.com/office/drawing/2014/main" id="{04D99421-DEFC-4094-AAC0-62A8B92EAB7A}"/>
              </a:ext>
            </a:extLst>
          </p:cNvPr>
          <p:cNvSpPr/>
          <p:nvPr/>
        </p:nvSpPr>
        <p:spPr>
          <a:xfrm>
            <a:off x="9930246" y="4349669"/>
            <a:ext cx="2594015" cy="355402"/>
          </a:xfrm>
          <a:prstGeom prst="rect">
            <a:avLst/>
          </a:prstGeom>
          <a:noFill/>
          <a:ln/>
        </p:spPr>
        <p:txBody>
          <a:bodyPr wrap="none" rtlCol="0" anchor="t"/>
          <a:lstStyle/>
          <a:p>
            <a:pPr algn="l">
              <a:lnSpc>
                <a:spcPts val="2799"/>
              </a:lnSpc>
              <a:buSzPct val="100000"/>
            </a:pPr>
            <a:endParaRPr lang="en-US" sz="1750" dirty="0"/>
          </a:p>
        </p:txBody>
      </p:sp>
      <p:sp>
        <p:nvSpPr>
          <p:cNvPr id="13" name="Text 10">
            <a:extLst>
              <a:ext uri="{FF2B5EF4-FFF2-40B4-BE49-F238E27FC236}">
                <a16:creationId xmlns:a16="http://schemas.microsoft.com/office/drawing/2014/main" id="{C438440D-D8E4-45DD-A87F-34D2201C044A}"/>
              </a:ext>
            </a:extLst>
          </p:cNvPr>
          <p:cNvSpPr/>
          <p:nvPr/>
        </p:nvSpPr>
        <p:spPr>
          <a:xfrm>
            <a:off x="9887938" y="5931460"/>
            <a:ext cx="2594015" cy="355402"/>
          </a:xfrm>
          <a:prstGeom prst="rect">
            <a:avLst/>
          </a:prstGeom>
          <a:noFill/>
          <a:ln/>
        </p:spPr>
        <p:txBody>
          <a:bodyPr wrap="none" rtlCol="0" anchor="t"/>
          <a:lstStyle/>
          <a:p>
            <a:pPr algn="l">
              <a:lnSpc>
                <a:spcPts val="2799"/>
              </a:lnSpc>
              <a:buSzPct val="100000"/>
            </a:pPr>
            <a:endParaRPr lang="en-US" sz="1750" dirty="0"/>
          </a:p>
        </p:txBody>
      </p:sp>
      <p:sp>
        <p:nvSpPr>
          <p:cNvPr id="14" name="Text 11">
            <a:extLst>
              <a:ext uri="{FF2B5EF4-FFF2-40B4-BE49-F238E27FC236}">
                <a16:creationId xmlns:a16="http://schemas.microsoft.com/office/drawing/2014/main" id="{FBBEA355-757C-4F41-ACCB-355C0168D30F}"/>
              </a:ext>
            </a:extLst>
          </p:cNvPr>
          <p:cNvSpPr/>
          <p:nvPr/>
        </p:nvSpPr>
        <p:spPr>
          <a:xfrm>
            <a:off x="9887938" y="6375683"/>
            <a:ext cx="2594015" cy="355402"/>
          </a:xfrm>
          <a:prstGeom prst="rect">
            <a:avLst/>
          </a:prstGeom>
          <a:noFill/>
          <a:ln/>
        </p:spPr>
        <p:txBody>
          <a:bodyPr wrap="none" rtlCol="0" anchor="t"/>
          <a:lstStyle/>
          <a:p>
            <a:pPr algn="l">
              <a:lnSpc>
                <a:spcPts val="2799"/>
              </a:lnSpc>
              <a:buSzPct val="100000"/>
            </a:pPr>
            <a:endParaRPr lang="en-US" sz="1750" dirty="0"/>
          </a:p>
        </p:txBody>
      </p:sp>
      <p:sp>
        <p:nvSpPr>
          <p:cNvPr id="16" name="Text 14">
            <a:extLst>
              <a:ext uri="{FF2B5EF4-FFF2-40B4-BE49-F238E27FC236}">
                <a16:creationId xmlns:a16="http://schemas.microsoft.com/office/drawing/2014/main" id="{97F3E387-1123-4B69-8B27-76D66A3C80E6}"/>
              </a:ext>
            </a:extLst>
          </p:cNvPr>
          <p:cNvSpPr/>
          <p:nvPr/>
        </p:nvSpPr>
        <p:spPr>
          <a:xfrm>
            <a:off x="13841671"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17" name="Text 15">
            <a:extLst>
              <a:ext uri="{FF2B5EF4-FFF2-40B4-BE49-F238E27FC236}">
                <a16:creationId xmlns:a16="http://schemas.microsoft.com/office/drawing/2014/main" id="{1BCCA5B2-FC8E-44E4-91C2-4F9CB103B5F1}"/>
              </a:ext>
            </a:extLst>
          </p:cNvPr>
          <p:cNvSpPr/>
          <p:nvPr/>
        </p:nvSpPr>
        <p:spPr>
          <a:xfrm>
            <a:off x="13386947" y="5576059"/>
            <a:ext cx="2594015" cy="355402"/>
          </a:xfrm>
          <a:prstGeom prst="rect">
            <a:avLst/>
          </a:prstGeom>
          <a:noFill/>
          <a:ln/>
        </p:spPr>
        <p:txBody>
          <a:bodyPr wrap="none" rtlCol="0" anchor="t"/>
          <a:lstStyle/>
          <a:p>
            <a:pPr algn="l">
              <a:lnSpc>
                <a:spcPts val="2799"/>
              </a:lnSpc>
              <a:buSzPct val="100000"/>
            </a:pPr>
            <a:endParaRPr lang="en-US" sz="1750" dirty="0"/>
          </a:p>
        </p:txBody>
      </p:sp>
      <p:sp>
        <p:nvSpPr>
          <p:cNvPr id="18" name="Text 16">
            <a:extLst>
              <a:ext uri="{FF2B5EF4-FFF2-40B4-BE49-F238E27FC236}">
                <a16:creationId xmlns:a16="http://schemas.microsoft.com/office/drawing/2014/main" id="{93B0C641-53F7-46EE-B96B-DC9EE0869B9F}"/>
              </a:ext>
            </a:extLst>
          </p:cNvPr>
          <p:cNvSpPr/>
          <p:nvPr/>
        </p:nvSpPr>
        <p:spPr>
          <a:xfrm>
            <a:off x="13386947" y="6020281"/>
            <a:ext cx="2594015" cy="355402"/>
          </a:xfrm>
          <a:prstGeom prst="rect">
            <a:avLst/>
          </a:prstGeom>
          <a:noFill/>
          <a:ln/>
        </p:spPr>
        <p:txBody>
          <a:bodyPr wrap="none" rtlCol="0" anchor="t"/>
          <a:lstStyle/>
          <a:p>
            <a:pPr algn="l">
              <a:lnSpc>
                <a:spcPts val="2799"/>
              </a:lnSpc>
              <a:buSzPct val="100000"/>
            </a:pPr>
            <a:endParaRPr lang="en-US" sz="1750" dirty="0"/>
          </a:p>
        </p:txBody>
      </p:sp>
      <p:grpSp>
        <p:nvGrpSpPr>
          <p:cNvPr id="3" name="组合 2">
            <a:extLst>
              <a:ext uri="{FF2B5EF4-FFF2-40B4-BE49-F238E27FC236}">
                <a16:creationId xmlns:a16="http://schemas.microsoft.com/office/drawing/2014/main" id="{497F7FDA-6B13-4F70-84D4-63B7B43A4A9B}"/>
              </a:ext>
            </a:extLst>
          </p:cNvPr>
          <p:cNvGrpSpPr/>
          <p:nvPr/>
        </p:nvGrpSpPr>
        <p:grpSpPr>
          <a:xfrm>
            <a:off x="3888777" y="1963484"/>
            <a:ext cx="3824943" cy="5110041"/>
            <a:chOff x="4221507" y="2068534"/>
            <a:chExt cx="3824943" cy="5110041"/>
          </a:xfrm>
        </p:grpSpPr>
        <p:sp>
          <p:nvSpPr>
            <p:cNvPr id="7" name="Text 2">
              <a:extLst>
                <a:ext uri="{FF2B5EF4-FFF2-40B4-BE49-F238E27FC236}">
                  <a16:creationId xmlns:a16="http://schemas.microsoft.com/office/drawing/2014/main" id="{CD15F7FD-935F-4C45-9A32-D9E55F98BAB8}"/>
                </a:ext>
              </a:extLst>
            </p:cNvPr>
            <p:cNvSpPr/>
            <p:nvPr/>
          </p:nvSpPr>
          <p:spPr>
            <a:xfrm>
              <a:off x="4700367" y="2068534"/>
              <a:ext cx="3155507" cy="1058829"/>
            </a:xfrm>
            <a:prstGeom prst="rect">
              <a:avLst/>
            </a:prstGeom>
            <a:noFill/>
            <a:ln/>
          </p:spPr>
          <p:txBody>
            <a:bodyPr wrap="none" rtlCol="0" anchor="t"/>
            <a:lstStyle/>
            <a:p>
              <a:pPr marL="0" indent="0">
                <a:lnSpc>
                  <a:spcPts val="3281"/>
                </a:lnSpc>
                <a:buNone/>
              </a:pPr>
              <a:r>
                <a:rPr lang="zh-CN" altLang="en-US" sz="3200" dirty="0">
                  <a:latin typeface="方正楷体_GBK" panose="02000000000000000000" pitchFamily="2" charset="-122"/>
                  <a:ea typeface="方正楷体_GBK" panose="02000000000000000000" pitchFamily="2" charset="-122"/>
                </a:rPr>
                <a:t>积极参与社会实践</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r>
                <a:rPr lang="zh-CN" altLang="en-US" sz="3200" dirty="0">
                  <a:latin typeface="方正楷体_GBK" panose="02000000000000000000" pitchFamily="2" charset="-122"/>
                  <a:ea typeface="方正楷体_GBK" panose="02000000000000000000" pitchFamily="2" charset="-122"/>
                </a:rPr>
                <a:t>将信仰与行动结合</a:t>
              </a:r>
              <a:endParaRPr lang="en-US" altLang="zh-CN" sz="3200" dirty="0">
                <a:latin typeface="方正楷体_GBK" panose="02000000000000000000" pitchFamily="2" charset="-122"/>
                <a:ea typeface="方正楷体_GBK" panose="02000000000000000000" pitchFamily="2" charset="-122"/>
              </a:endParaRPr>
            </a:p>
          </p:txBody>
        </p:sp>
        <p:sp>
          <p:nvSpPr>
            <p:cNvPr id="11" name="Text 7">
              <a:extLst>
                <a:ext uri="{FF2B5EF4-FFF2-40B4-BE49-F238E27FC236}">
                  <a16:creationId xmlns:a16="http://schemas.microsoft.com/office/drawing/2014/main" id="{A043EE2B-5A9E-4DEF-B977-92E2130C200D}"/>
                </a:ext>
              </a:extLst>
            </p:cNvPr>
            <p:cNvSpPr/>
            <p:nvPr/>
          </p:nvSpPr>
          <p:spPr>
            <a:xfrm>
              <a:off x="4700367" y="3921292"/>
              <a:ext cx="3346083" cy="1176884"/>
            </a:xfrm>
            <a:prstGeom prst="rect">
              <a:avLst/>
            </a:prstGeom>
            <a:noFill/>
            <a:ln/>
          </p:spPr>
          <p:txBody>
            <a:bodyPr wrap="none" rtlCol="0" anchor="t"/>
            <a:lstStyle/>
            <a:p>
              <a:pPr marL="0" indent="0">
                <a:lnSpc>
                  <a:spcPts val="3281"/>
                </a:lnSpc>
                <a:buNone/>
              </a:pPr>
              <a:r>
                <a:rPr lang="zh-CN" altLang="en-US" sz="3200" dirty="0">
                  <a:latin typeface="方正楷体_GBK" panose="02000000000000000000" pitchFamily="2" charset="-122"/>
                  <a:ea typeface="方正楷体_GBK" panose="02000000000000000000" pitchFamily="2" charset="-122"/>
                </a:rPr>
                <a:t>基于自身信仰指引</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r>
                <a:rPr lang="zh-CN" altLang="en-US" sz="3200" dirty="0">
                  <a:latin typeface="方正楷体_GBK" panose="02000000000000000000" pitchFamily="2" charset="-122"/>
                  <a:ea typeface="方正楷体_GBK" panose="02000000000000000000" pitchFamily="2" charset="-122"/>
                </a:rPr>
                <a:t>拓向理想进发之路</a:t>
              </a:r>
              <a:endParaRPr lang="en-US" altLang="zh-CN" sz="3200" dirty="0">
                <a:latin typeface="方正楷体_GBK" panose="02000000000000000000" pitchFamily="2" charset="-122"/>
                <a:ea typeface="方正楷体_GBK" panose="02000000000000000000" pitchFamily="2" charset="-122"/>
              </a:endParaRPr>
            </a:p>
          </p:txBody>
        </p:sp>
        <p:sp>
          <p:nvSpPr>
            <p:cNvPr id="15" name="Text 12">
              <a:extLst>
                <a:ext uri="{FF2B5EF4-FFF2-40B4-BE49-F238E27FC236}">
                  <a16:creationId xmlns:a16="http://schemas.microsoft.com/office/drawing/2014/main" id="{D1DF25BE-4BB2-463A-BD7C-2CB2765E2949}"/>
                </a:ext>
              </a:extLst>
            </p:cNvPr>
            <p:cNvSpPr/>
            <p:nvPr/>
          </p:nvSpPr>
          <p:spPr>
            <a:xfrm>
              <a:off x="4708518" y="6154713"/>
              <a:ext cx="3337931" cy="1023862"/>
            </a:xfrm>
            <a:prstGeom prst="rect">
              <a:avLst/>
            </a:prstGeom>
            <a:noFill/>
            <a:ln/>
          </p:spPr>
          <p:txBody>
            <a:bodyPr wrap="none" rtlCol="0" anchor="t"/>
            <a:lstStyle/>
            <a:p>
              <a:pPr marL="0" indent="0">
                <a:lnSpc>
                  <a:spcPts val="3281"/>
                </a:lnSpc>
                <a:buNone/>
              </a:pPr>
              <a:r>
                <a:rPr lang="zh-CN" altLang="en-US" sz="3200" dirty="0">
                  <a:latin typeface="方正楷体_GBK" panose="02000000000000000000" pitchFamily="2" charset="-122"/>
                  <a:ea typeface="方正楷体_GBK" panose="02000000000000000000" pitchFamily="2" charset="-122"/>
                </a:rPr>
                <a:t>关注时代飞速发展</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r>
                <a:rPr lang="zh-CN" altLang="en-US" sz="3200" dirty="0">
                  <a:latin typeface="方正楷体_GBK" panose="02000000000000000000" pitchFamily="2" charset="-122"/>
                  <a:ea typeface="方正楷体_GBK" panose="02000000000000000000" pitchFamily="2" charset="-122"/>
                </a:rPr>
                <a:t>树立正确的价值观</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endParaRPr lang="en-US" sz="2624" dirty="0">
                <a:latin typeface="方正楷体_GBK" panose="02000000000000000000" pitchFamily="2" charset="-122"/>
                <a:ea typeface="方正楷体_GBK" panose="02000000000000000000" pitchFamily="2" charset="-122"/>
              </a:endParaRPr>
            </a:p>
          </p:txBody>
        </p:sp>
        <p:sp>
          <p:nvSpPr>
            <p:cNvPr id="19" name="Shape 4">
              <a:extLst>
                <a:ext uri="{FF2B5EF4-FFF2-40B4-BE49-F238E27FC236}">
                  <a16:creationId xmlns:a16="http://schemas.microsoft.com/office/drawing/2014/main" id="{0AE45B0F-709D-46A3-B4CD-9D6990A10449}"/>
                </a:ext>
              </a:extLst>
            </p:cNvPr>
            <p:cNvSpPr/>
            <p:nvPr/>
          </p:nvSpPr>
          <p:spPr>
            <a:xfrm>
              <a:off x="4222645" y="2146419"/>
              <a:ext cx="499943" cy="499943"/>
            </a:xfrm>
            <a:prstGeom prst="roundRect">
              <a:avLst>
                <a:gd name="adj" fmla="val 20000"/>
              </a:avLst>
            </a:prstGeom>
            <a:solidFill>
              <a:srgbClr val="EBD0FB"/>
            </a:solidFill>
            <a:ln w="13811">
              <a:solidFill>
                <a:srgbClr val="D7A1F7"/>
              </a:solidFill>
              <a:prstDash val="solid"/>
            </a:ln>
          </p:spPr>
        </p:sp>
        <p:sp>
          <p:nvSpPr>
            <p:cNvPr id="20" name="Shape 4">
              <a:extLst>
                <a:ext uri="{FF2B5EF4-FFF2-40B4-BE49-F238E27FC236}">
                  <a16:creationId xmlns:a16="http://schemas.microsoft.com/office/drawing/2014/main" id="{AF308F2B-5A8B-45E3-87B6-BAEE0224BDD6}"/>
                </a:ext>
              </a:extLst>
            </p:cNvPr>
            <p:cNvSpPr/>
            <p:nvPr/>
          </p:nvSpPr>
          <p:spPr>
            <a:xfrm>
              <a:off x="4221508" y="4007469"/>
              <a:ext cx="499943" cy="499943"/>
            </a:xfrm>
            <a:prstGeom prst="roundRect">
              <a:avLst>
                <a:gd name="adj" fmla="val 20000"/>
              </a:avLst>
            </a:prstGeom>
            <a:solidFill>
              <a:srgbClr val="EBD0FB"/>
            </a:solidFill>
            <a:ln w="13811">
              <a:solidFill>
                <a:srgbClr val="D7A1F7"/>
              </a:solidFill>
              <a:prstDash val="solid"/>
            </a:ln>
          </p:spPr>
        </p:sp>
        <p:sp>
          <p:nvSpPr>
            <p:cNvPr id="21" name="Shape 4">
              <a:extLst>
                <a:ext uri="{FF2B5EF4-FFF2-40B4-BE49-F238E27FC236}">
                  <a16:creationId xmlns:a16="http://schemas.microsoft.com/office/drawing/2014/main" id="{1ADBC3C2-96CB-4FBF-9730-AC02AF8AEA98}"/>
                </a:ext>
              </a:extLst>
            </p:cNvPr>
            <p:cNvSpPr/>
            <p:nvPr/>
          </p:nvSpPr>
          <p:spPr>
            <a:xfrm>
              <a:off x="4221507" y="6254879"/>
              <a:ext cx="499943" cy="499943"/>
            </a:xfrm>
            <a:prstGeom prst="roundRect">
              <a:avLst>
                <a:gd name="adj" fmla="val 20000"/>
              </a:avLst>
            </a:prstGeom>
            <a:solidFill>
              <a:srgbClr val="EBD0FB"/>
            </a:solidFill>
            <a:ln w="13811">
              <a:solidFill>
                <a:srgbClr val="D7A1F7"/>
              </a:solidFill>
              <a:prstDash val="solid"/>
            </a:ln>
          </p:spPr>
        </p:sp>
        <p:sp>
          <p:nvSpPr>
            <p:cNvPr id="22" name="文本框 21">
              <a:extLst>
                <a:ext uri="{FF2B5EF4-FFF2-40B4-BE49-F238E27FC236}">
                  <a16:creationId xmlns:a16="http://schemas.microsoft.com/office/drawing/2014/main" id="{79CE4221-237B-4A30-9945-E95E36958447}"/>
                </a:ext>
              </a:extLst>
            </p:cNvPr>
            <p:cNvSpPr txBox="1"/>
            <p:nvPr/>
          </p:nvSpPr>
          <p:spPr>
            <a:xfrm>
              <a:off x="4301399" y="2162642"/>
              <a:ext cx="340158" cy="461665"/>
            </a:xfrm>
            <a:prstGeom prst="rect">
              <a:avLst/>
            </a:prstGeom>
            <a:noFill/>
          </p:spPr>
          <p:txBody>
            <a:bodyPr wrap="none" rtlCol="0">
              <a:spAutoFit/>
            </a:bodyPr>
            <a:lstStyle/>
            <a:p>
              <a:r>
                <a:rPr lang="en-US" altLang="zh-CN" sz="2400" dirty="0"/>
                <a:t>1</a:t>
              </a:r>
              <a:endParaRPr lang="zh-CN" altLang="en-US" sz="2400" dirty="0"/>
            </a:p>
          </p:txBody>
        </p:sp>
        <p:sp>
          <p:nvSpPr>
            <p:cNvPr id="23" name="文本框 22">
              <a:extLst>
                <a:ext uri="{FF2B5EF4-FFF2-40B4-BE49-F238E27FC236}">
                  <a16:creationId xmlns:a16="http://schemas.microsoft.com/office/drawing/2014/main" id="{0DC63CEE-73C9-4B00-9E16-BA0C4B45F98A}"/>
                </a:ext>
              </a:extLst>
            </p:cNvPr>
            <p:cNvSpPr txBox="1"/>
            <p:nvPr/>
          </p:nvSpPr>
          <p:spPr>
            <a:xfrm>
              <a:off x="4300893" y="4026607"/>
              <a:ext cx="340158" cy="461665"/>
            </a:xfrm>
            <a:prstGeom prst="rect">
              <a:avLst/>
            </a:prstGeom>
            <a:noFill/>
          </p:spPr>
          <p:txBody>
            <a:bodyPr wrap="none" rtlCol="0">
              <a:spAutoFit/>
            </a:bodyPr>
            <a:lstStyle/>
            <a:p>
              <a:r>
                <a:rPr lang="en-US" altLang="zh-CN" sz="2400" dirty="0"/>
                <a:t>2</a:t>
              </a:r>
              <a:endParaRPr lang="zh-CN" altLang="en-US" sz="2400" dirty="0"/>
            </a:p>
          </p:txBody>
        </p:sp>
        <p:sp>
          <p:nvSpPr>
            <p:cNvPr id="24" name="文本框 23">
              <a:extLst>
                <a:ext uri="{FF2B5EF4-FFF2-40B4-BE49-F238E27FC236}">
                  <a16:creationId xmlns:a16="http://schemas.microsoft.com/office/drawing/2014/main" id="{335A3847-2DEB-40BB-840E-97DFBB186038}"/>
                </a:ext>
              </a:extLst>
            </p:cNvPr>
            <p:cNvSpPr txBox="1"/>
            <p:nvPr/>
          </p:nvSpPr>
          <p:spPr>
            <a:xfrm>
              <a:off x="4303312" y="6244799"/>
              <a:ext cx="340158" cy="461665"/>
            </a:xfrm>
            <a:prstGeom prst="rect">
              <a:avLst/>
            </a:prstGeom>
            <a:noFill/>
          </p:spPr>
          <p:txBody>
            <a:bodyPr wrap="none" rtlCol="0">
              <a:spAutoFit/>
            </a:bodyPr>
            <a:lstStyle/>
            <a:p>
              <a:r>
                <a:rPr lang="en-US" altLang="zh-CN" sz="2400" dirty="0"/>
                <a:t>3</a:t>
              </a:r>
              <a:endParaRPr lang="zh-CN" altLang="en-US" sz="2400" dirty="0"/>
            </a:p>
          </p:txBody>
        </p:sp>
      </p:grpSp>
      <p:sp>
        <p:nvSpPr>
          <p:cNvPr id="25" name="Text 3">
            <a:extLst>
              <a:ext uri="{FF2B5EF4-FFF2-40B4-BE49-F238E27FC236}">
                <a16:creationId xmlns:a16="http://schemas.microsoft.com/office/drawing/2014/main" id="{CEA0082C-2502-4993-9A4E-6FA1CE4E5029}"/>
              </a:ext>
            </a:extLst>
          </p:cNvPr>
          <p:cNvSpPr/>
          <p:nvPr/>
        </p:nvSpPr>
        <p:spPr>
          <a:xfrm>
            <a:off x="8065626" y="2042778"/>
            <a:ext cx="5985668" cy="3646082"/>
          </a:xfrm>
          <a:prstGeom prst="rect">
            <a:avLst/>
          </a:prstGeom>
          <a:noFill/>
          <a:ln/>
        </p:spPr>
        <p:txBody>
          <a:bodyPr wrap="square" rtlCol="0" anchor="t"/>
          <a:lstStyle/>
          <a:p>
            <a:pPr marL="0" indent="0">
              <a:lnSpc>
                <a:spcPts val="2799"/>
              </a:lnSpc>
              <a:buNone/>
            </a:pPr>
            <a:endParaRPr lang="en-US" sz="1750" dirty="0"/>
          </a:p>
        </p:txBody>
      </p:sp>
      <p:grpSp>
        <p:nvGrpSpPr>
          <p:cNvPr id="38" name="组合 37">
            <a:extLst>
              <a:ext uri="{FF2B5EF4-FFF2-40B4-BE49-F238E27FC236}">
                <a16:creationId xmlns:a16="http://schemas.microsoft.com/office/drawing/2014/main" id="{28D92AA1-E413-4A6C-816A-0825047FD86C}"/>
              </a:ext>
            </a:extLst>
          </p:cNvPr>
          <p:cNvGrpSpPr/>
          <p:nvPr/>
        </p:nvGrpSpPr>
        <p:grpSpPr>
          <a:xfrm>
            <a:off x="8071036" y="1898735"/>
            <a:ext cx="6528150" cy="5174790"/>
            <a:chOff x="7713720" y="1926221"/>
            <a:chExt cx="6528150" cy="5174790"/>
          </a:xfrm>
        </p:grpSpPr>
        <p:sp>
          <p:nvSpPr>
            <p:cNvPr id="26" name="文本框 25">
              <a:extLst>
                <a:ext uri="{FF2B5EF4-FFF2-40B4-BE49-F238E27FC236}">
                  <a16:creationId xmlns:a16="http://schemas.microsoft.com/office/drawing/2014/main" id="{124F1F13-0F79-4EA4-B9D0-84FA082CC015}"/>
                </a:ext>
              </a:extLst>
            </p:cNvPr>
            <p:cNvSpPr txBox="1"/>
            <p:nvPr/>
          </p:nvSpPr>
          <p:spPr>
            <a:xfrm>
              <a:off x="7713720" y="1926221"/>
              <a:ext cx="6528150" cy="1528624"/>
            </a:xfrm>
            <a:prstGeom prst="rect">
              <a:avLst/>
            </a:prstGeom>
            <a:noFill/>
          </p:spPr>
          <p:txBody>
            <a:bodyPr wrap="square">
              <a:spAutoFit/>
            </a:bodyPr>
            <a:lstStyle/>
            <a:p>
              <a:pPr>
                <a:lnSpc>
                  <a:spcPts val="2799"/>
                </a:lnSpc>
              </a:pPr>
              <a:r>
                <a:rPr lang="zh-CN" altLang="en-US" sz="2400" dirty="0">
                  <a:latin typeface="华文宋体" panose="02010600040101010101" pitchFamily="2" charset="-122"/>
                  <a:ea typeface="华文宋体" panose="02010600040101010101" pitchFamily="2" charset="-122"/>
                </a:rPr>
                <a:t>通过参与各种社会活动、志愿服务、创新创业等方式，了解社会的需求，积极为社会的发展贡献自己的力量。同时，在实践中不断调整和完善自身的信仰，使其与时代的发展相契合。</a:t>
              </a:r>
              <a:endParaRPr lang="en-US" altLang="zh-CN" sz="2400" dirty="0">
                <a:latin typeface="华文宋体" panose="02010600040101010101" pitchFamily="2" charset="-122"/>
                <a:ea typeface="华文宋体" panose="02010600040101010101" pitchFamily="2" charset="-122"/>
              </a:endParaRPr>
            </a:p>
          </p:txBody>
        </p:sp>
        <p:sp>
          <p:nvSpPr>
            <p:cNvPr id="28" name="文本框 27">
              <a:extLst>
                <a:ext uri="{FF2B5EF4-FFF2-40B4-BE49-F238E27FC236}">
                  <a16:creationId xmlns:a16="http://schemas.microsoft.com/office/drawing/2014/main" id="{BF4ECECC-1177-4D77-99BE-EBAF4BD33DD9}"/>
                </a:ext>
              </a:extLst>
            </p:cNvPr>
            <p:cNvSpPr txBox="1"/>
            <p:nvPr/>
          </p:nvSpPr>
          <p:spPr>
            <a:xfrm>
              <a:off x="7713720" y="3872321"/>
              <a:ext cx="6337574" cy="1528624"/>
            </a:xfrm>
            <a:prstGeom prst="rect">
              <a:avLst/>
            </a:prstGeom>
            <a:noFill/>
          </p:spPr>
          <p:txBody>
            <a:bodyPr wrap="square">
              <a:spAutoFit/>
            </a:bodyPr>
            <a:lstStyle/>
            <a:p>
              <a:pPr marL="0" indent="0">
                <a:lnSpc>
                  <a:spcPts val="2799"/>
                </a:lnSpc>
                <a:buNone/>
              </a:pPr>
              <a:r>
                <a:rPr lang="zh-CN" altLang="en-US" sz="2400" dirty="0">
                  <a:latin typeface="华文宋体" panose="02010600040101010101" pitchFamily="2" charset="-122"/>
                  <a:ea typeface="华文宋体" panose="02010600040101010101" pitchFamily="2" charset="-122"/>
                </a:rPr>
                <a:t>这包括了解自己的能力、兴趣和职业规划，寻找与自己匹配的发展方向，并积极学习和提升自己的技能和能力，为实现远大理想奠定坚实的基础。</a:t>
              </a:r>
              <a:endParaRPr lang="en-US" altLang="zh-CN" sz="2400" dirty="0">
                <a:latin typeface="华文宋体" panose="02010600040101010101" pitchFamily="2" charset="-122"/>
                <a:ea typeface="华文宋体" panose="02010600040101010101" pitchFamily="2" charset="-122"/>
              </a:endParaRPr>
            </a:p>
          </p:txBody>
        </p:sp>
        <p:sp>
          <p:nvSpPr>
            <p:cNvPr id="30" name="文本框 29">
              <a:extLst>
                <a:ext uri="{FF2B5EF4-FFF2-40B4-BE49-F238E27FC236}">
                  <a16:creationId xmlns:a16="http://schemas.microsoft.com/office/drawing/2014/main" id="{15060739-1ED4-4DDC-8F95-943B8A7190CD}"/>
                </a:ext>
              </a:extLst>
            </p:cNvPr>
            <p:cNvSpPr txBox="1"/>
            <p:nvPr/>
          </p:nvSpPr>
          <p:spPr>
            <a:xfrm>
              <a:off x="7713720" y="5931460"/>
              <a:ext cx="6337574" cy="1169551"/>
            </a:xfrm>
            <a:prstGeom prst="rect">
              <a:avLst/>
            </a:prstGeom>
            <a:noFill/>
          </p:spPr>
          <p:txBody>
            <a:bodyPr wrap="square">
              <a:spAutoFit/>
            </a:bodyPr>
            <a:lstStyle/>
            <a:p>
              <a:pPr marL="0" indent="0">
                <a:lnSpc>
                  <a:spcPts val="2799"/>
                </a:lnSpc>
                <a:buNone/>
              </a:pPr>
              <a:r>
                <a:rPr lang="zh-CN" altLang="en-US" sz="2400" dirty="0">
                  <a:latin typeface="华文宋体" panose="02010600040101010101" pitchFamily="2" charset="-122"/>
                  <a:ea typeface="华文宋体" panose="02010600040101010101" pitchFamily="2" charset="-122"/>
                </a:rPr>
                <a:t>在树立自身的信仰和理想时，要与时代的价值观相符合，以社会主义核心价值观为引领，树立正确的世界观、人生观和价值观。</a:t>
              </a:r>
              <a:endParaRPr lang="en-US" altLang="zh-CN" sz="2400" dirty="0">
                <a:latin typeface="华文宋体" panose="02010600040101010101" pitchFamily="2" charset="-122"/>
                <a:ea typeface="华文宋体" panose="02010600040101010101" pitchFamily="2" charset="-122"/>
              </a:endParaRPr>
            </a:p>
          </p:txBody>
        </p:sp>
      </p:grpSp>
      <p:grpSp>
        <p:nvGrpSpPr>
          <p:cNvPr id="35" name="组合 34">
            <a:extLst>
              <a:ext uri="{FF2B5EF4-FFF2-40B4-BE49-F238E27FC236}">
                <a16:creationId xmlns:a16="http://schemas.microsoft.com/office/drawing/2014/main" id="{42225CB2-4111-410B-AF01-F6C1878E6B5D}"/>
              </a:ext>
            </a:extLst>
          </p:cNvPr>
          <p:cNvGrpSpPr/>
          <p:nvPr/>
        </p:nvGrpSpPr>
        <p:grpSpPr>
          <a:xfrm>
            <a:off x="-14006" y="4923420"/>
            <a:ext cx="3850403" cy="871714"/>
            <a:chOff x="-14006" y="2089750"/>
            <a:chExt cx="3850403" cy="871714"/>
          </a:xfrm>
        </p:grpSpPr>
        <p:sp>
          <p:nvSpPr>
            <p:cNvPr id="36" name="矩形 35">
              <a:extLst>
                <a:ext uri="{FF2B5EF4-FFF2-40B4-BE49-F238E27FC236}">
                  <a16:creationId xmlns:a16="http://schemas.microsoft.com/office/drawing/2014/main" id="{E410B040-7D48-4EF2-87D1-6A898BE66207}"/>
                </a:ext>
              </a:extLst>
            </p:cNvPr>
            <p:cNvSpPr/>
            <p:nvPr/>
          </p:nvSpPr>
          <p:spPr>
            <a:xfrm>
              <a:off x="-14006" y="2089750"/>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37" name="直角三角形 36">
              <a:extLst>
                <a:ext uri="{FF2B5EF4-FFF2-40B4-BE49-F238E27FC236}">
                  <a16:creationId xmlns:a16="http://schemas.microsoft.com/office/drawing/2014/main" id="{A65EAC47-ECEC-4A4A-811C-7F10C19A15DA}"/>
                </a:ext>
              </a:extLst>
            </p:cNvPr>
            <p:cNvSpPr/>
            <p:nvPr/>
          </p:nvSpPr>
          <p:spPr>
            <a:xfrm rot="5400000">
              <a:off x="3473942" y="2599008"/>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02643938-CD28-4623-9476-813D46ED984B}"/>
              </a:ext>
            </a:extLst>
          </p:cNvPr>
          <p:cNvSpPr txBox="1"/>
          <p:nvPr/>
        </p:nvSpPr>
        <p:spPr>
          <a:xfrm>
            <a:off x="0" y="185067"/>
            <a:ext cx="3193891"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如何树立</a:t>
            </a:r>
            <a:r>
              <a:rPr lang="en-US" altLang="zh-CN" sz="3600" dirty="0">
                <a:solidFill>
                  <a:schemeClr val="bg1"/>
                </a:solidFill>
                <a:latin typeface="楷体" panose="02010609060101010101" pitchFamily="49" charset="-122"/>
                <a:ea typeface="楷体" panose="02010609060101010101" pitchFamily="49" charset="-122"/>
              </a:rPr>
              <a:t>?</a:t>
            </a: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1150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树立与新时代结合的自身信仰与远大理想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过程中可能遇到的挑战</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sp>
        <p:nvSpPr>
          <p:cNvPr id="8" name="Text 4">
            <a:extLst>
              <a:ext uri="{FF2B5EF4-FFF2-40B4-BE49-F238E27FC236}">
                <a16:creationId xmlns:a16="http://schemas.microsoft.com/office/drawing/2014/main" id="{C8A933C9-8257-4E49-B307-773A12B9D924}"/>
              </a:ext>
            </a:extLst>
          </p:cNvPr>
          <p:cNvSpPr/>
          <p:nvPr/>
        </p:nvSpPr>
        <p:spPr>
          <a:xfrm>
            <a:off x="5643539"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9" name="Text 5">
            <a:extLst>
              <a:ext uri="{FF2B5EF4-FFF2-40B4-BE49-F238E27FC236}">
                <a16:creationId xmlns:a16="http://schemas.microsoft.com/office/drawing/2014/main" id="{8DA3394B-BECD-4893-9D5E-6D9A70D70ECE}"/>
              </a:ext>
            </a:extLst>
          </p:cNvPr>
          <p:cNvSpPr/>
          <p:nvPr/>
        </p:nvSpPr>
        <p:spPr>
          <a:xfrm>
            <a:off x="5643539" y="4817809"/>
            <a:ext cx="2594015" cy="710803"/>
          </a:xfrm>
          <a:prstGeom prst="rect">
            <a:avLst/>
          </a:prstGeom>
          <a:noFill/>
          <a:ln/>
        </p:spPr>
        <p:txBody>
          <a:bodyPr wrap="square" rtlCol="0" anchor="t"/>
          <a:lstStyle/>
          <a:p>
            <a:pPr algn="l">
              <a:lnSpc>
                <a:spcPts val="2799"/>
              </a:lnSpc>
              <a:buSzPct val="100000"/>
            </a:pPr>
            <a:endParaRPr lang="en-US" sz="1750" dirty="0"/>
          </a:p>
        </p:txBody>
      </p:sp>
      <p:sp>
        <p:nvSpPr>
          <p:cNvPr id="10" name="Text 6">
            <a:extLst>
              <a:ext uri="{FF2B5EF4-FFF2-40B4-BE49-F238E27FC236}">
                <a16:creationId xmlns:a16="http://schemas.microsoft.com/office/drawing/2014/main" id="{5CEA0F56-4B4D-44E8-93FA-90D23FF95536}"/>
              </a:ext>
            </a:extLst>
          </p:cNvPr>
          <p:cNvSpPr/>
          <p:nvPr/>
        </p:nvSpPr>
        <p:spPr>
          <a:xfrm>
            <a:off x="5643539" y="5617433"/>
            <a:ext cx="2594015" cy="355402"/>
          </a:xfrm>
          <a:prstGeom prst="rect">
            <a:avLst/>
          </a:prstGeom>
          <a:noFill/>
          <a:ln/>
        </p:spPr>
        <p:txBody>
          <a:bodyPr wrap="none" rtlCol="0" anchor="t"/>
          <a:lstStyle/>
          <a:p>
            <a:pPr algn="l">
              <a:lnSpc>
                <a:spcPts val="2799"/>
              </a:lnSpc>
              <a:buSzPct val="100000"/>
            </a:pPr>
            <a:endParaRPr lang="en-US" sz="1750" dirty="0"/>
          </a:p>
        </p:txBody>
      </p:sp>
      <p:sp>
        <p:nvSpPr>
          <p:cNvPr id="12" name="Text 9">
            <a:extLst>
              <a:ext uri="{FF2B5EF4-FFF2-40B4-BE49-F238E27FC236}">
                <a16:creationId xmlns:a16="http://schemas.microsoft.com/office/drawing/2014/main" id="{04D99421-DEFC-4094-AAC0-62A8B92EAB7A}"/>
              </a:ext>
            </a:extLst>
          </p:cNvPr>
          <p:cNvSpPr/>
          <p:nvPr/>
        </p:nvSpPr>
        <p:spPr>
          <a:xfrm>
            <a:off x="9930246" y="4349669"/>
            <a:ext cx="2594015" cy="355402"/>
          </a:xfrm>
          <a:prstGeom prst="rect">
            <a:avLst/>
          </a:prstGeom>
          <a:noFill/>
          <a:ln/>
        </p:spPr>
        <p:txBody>
          <a:bodyPr wrap="none" rtlCol="0" anchor="t"/>
          <a:lstStyle/>
          <a:p>
            <a:pPr algn="l">
              <a:lnSpc>
                <a:spcPts val="2799"/>
              </a:lnSpc>
              <a:buSzPct val="100000"/>
            </a:pPr>
            <a:endParaRPr lang="en-US" sz="1750" dirty="0"/>
          </a:p>
        </p:txBody>
      </p:sp>
      <p:sp>
        <p:nvSpPr>
          <p:cNvPr id="13" name="Text 10">
            <a:extLst>
              <a:ext uri="{FF2B5EF4-FFF2-40B4-BE49-F238E27FC236}">
                <a16:creationId xmlns:a16="http://schemas.microsoft.com/office/drawing/2014/main" id="{C438440D-D8E4-45DD-A87F-34D2201C044A}"/>
              </a:ext>
            </a:extLst>
          </p:cNvPr>
          <p:cNvSpPr/>
          <p:nvPr/>
        </p:nvSpPr>
        <p:spPr>
          <a:xfrm>
            <a:off x="9887938" y="5931460"/>
            <a:ext cx="2594015" cy="355402"/>
          </a:xfrm>
          <a:prstGeom prst="rect">
            <a:avLst/>
          </a:prstGeom>
          <a:noFill/>
          <a:ln/>
        </p:spPr>
        <p:txBody>
          <a:bodyPr wrap="none" rtlCol="0" anchor="t"/>
          <a:lstStyle/>
          <a:p>
            <a:pPr algn="l">
              <a:lnSpc>
                <a:spcPts val="2799"/>
              </a:lnSpc>
              <a:buSzPct val="100000"/>
            </a:pPr>
            <a:endParaRPr lang="en-US" sz="1750" dirty="0"/>
          </a:p>
        </p:txBody>
      </p:sp>
      <p:sp>
        <p:nvSpPr>
          <p:cNvPr id="14" name="Text 11">
            <a:extLst>
              <a:ext uri="{FF2B5EF4-FFF2-40B4-BE49-F238E27FC236}">
                <a16:creationId xmlns:a16="http://schemas.microsoft.com/office/drawing/2014/main" id="{FBBEA355-757C-4F41-ACCB-355C0168D30F}"/>
              </a:ext>
            </a:extLst>
          </p:cNvPr>
          <p:cNvSpPr/>
          <p:nvPr/>
        </p:nvSpPr>
        <p:spPr>
          <a:xfrm>
            <a:off x="9887938" y="6375683"/>
            <a:ext cx="2594015" cy="355402"/>
          </a:xfrm>
          <a:prstGeom prst="rect">
            <a:avLst/>
          </a:prstGeom>
          <a:noFill/>
          <a:ln/>
        </p:spPr>
        <p:txBody>
          <a:bodyPr wrap="none" rtlCol="0" anchor="t"/>
          <a:lstStyle/>
          <a:p>
            <a:pPr algn="l">
              <a:lnSpc>
                <a:spcPts val="2799"/>
              </a:lnSpc>
              <a:buSzPct val="100000"/>
            </a:pPr>
            <a:endParaRPr lang="en-US" sz="1750" dirty="0"/>
          </a:p>
        </p:txBody>
      </p:sp>
      <p:sp>
        <p:nvSpPr>
          <p:cNvPr id="16" name="Text 14">
            <a:extLst>
              <a:ext uri="{FF2B5EF4-FFF2-40B4-BE49-F238E27FC236}">
                <a16:creationId xmlns:a16="http://schemas.microsoft.com/office/drawing/2014/main" id="{97F3E387-1123-4B69-8B27-76D66A3C80E6}"/>
              </a:ext>
            </a:extLst>
          </p:cNvPr>
          <p:cNvSpPr/>
          <p:nvPr/>
        </p:nvSpPr>
        <p:spPr>
          <a:xfrm>
            <a:off x="13841671"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17" name="Text 15">
            <a:extLst>
              <a:ext uri="{FF2B5EF4-FFF2-40B4-BE49-F238E27FC236}">
                <a16:creationId xmlns:a16="http://schemas.microsoft.com/office/drawing/2014/main" id="{1BCCA5B2-FC8E-44E4-91C2-4F9CB103B5F1}"/>
              </a:ext>
            </a:extLst>
          </p:cNvPr>
          <p:cNvSpPr/>
          <p:nvPr/>
        </p:nvSpPr>
        <p:spPr>
          <a:xfrm>
            <a:off x="13386947" y="5576059"/>
            <a:ext cx="2594015" cy="355402"/>
          </a:xfrm>
          <a:prstGeom prst="rect">
            <a:avLst/>
          </a:prstGeom>
          <a:noFill/>
          <a:ln/>
        </p:spPr>
        <p:txBody>
          <a:bodyPr wrap="none" rtlCol="0" anchor="t"/>
          <a:lstStyle/>
          <a:p>
            <a:pPr algn="l">
              <a:lnSpc>
                <a:spcPts val="2799"/>
              </a:lnSpc>
              <a:buSzPct val="100000"/>
            </a:pPr>
            <a:endParaRPr lang="en-US" sz="1750" dirty="0"/>
          </a:p>
        </p:txBody>
      </p:sp>
      <p:sp>
        <p:nvSpPr>
          <p:cNvPr id="18" name="Text 16">
            <a:extLst>
              <a:ext uri="{FF2B5EF4-FFF2-40B4-BE49-F238E27FC236}">
                <a16:creationId xmlns:a16="http://schemas.microsoft.com/office/drawing/2014/main" id="{93B0C641-53F7-46EE-B96B-DC9EE0869B9F}"/>
              </a:ext>
            </a:extLst>
          </p:cNvPr>
          <p:cNvSpPr/>
          <p:nvPr/>
        </p:nvSpPr>
        <p:spPr>
          <a:xfrm>
            <a:off x="13386947" y="6020281"/>
            <a:ext cx="2594015" cy="355402"/>
          </a:xfrm>
          <a:prstGeom prst="rect">
            <a:avLst/>
          </a:prstGeom>
          <a:noFill/>
          <a:ln/>
        </p:spPr>
        <p:txBody>
          <a:bodyPr wrap="none" rtlCol="0" anchor="t"/>
          <a:lstStyle/>
          <a:p>
            <a:pPr algn="l">
              <a:lnSpc>
                <a:spcPts val="2799"/>
              </a:lnSpc>
              <a:buSzPct val="100000"/>
            </a:pPr>
            <a:endParaRPr lang="en-US" sz="1750" dirty="0"/>
          </a:p>
        </p:txBody>
      </p:sp>
      <p:sp>
        <p:nvSpPr>
          <p:cNvPr id="25" name="Text 3">
            <a:extLst>
              <a:ext uri="{FF2B5EF4-FFF2-40B4-BE49-F238E27FC236}">
                <a16:creationId xmlns:a16="http://schemas.microsoft.com/office/drawing/2014/main" id="{CEA0082C-2502-4993-9A4E-6FA1CE4E5029}"/>
              </a:ext>
            </a:extLst>
          </p:cNvPr>
          <p:cNvSpPr/>
          <p:nvPr/>
        </p:nvSpPr>
        <p:spPr>
          <a:xfrm>
            <a:off x="8065626" y="2042778"/>
            <a:ext cx="5985668" cy="3646082"/>
          </a:xfrm>
          <a:prstGeom prst="rect">
            <a:avLst/>
          </a:prstGeom>
          <a:noFill/>
          <a:ln/>
        </p:spPr>
        <p:txBody>
          <a:bodyPr wrap="square" rtlCol="0" anchor="t"/>
          <a:lstStyle/>
          <a:p>
            <a:pPr marL="0" indent="0">
              <a:lnSpc>
                <a:spcPts val="2799"/>
              </a:lnSpc>
              <a:buNone/>
            </a:pPr>
            <a:endParaRPr lang="en-US" sz="1750" dirty="0"/>
          </a:p>
        </p:txBody>
      </p:sp>
      <p:grpSp>
        <p:nvGrpSpPr>
          <p:cNvPr id="35" name="组合 34">
            <a:extLst>
              <a:ext uri="{FF2B5EF4-FFF2-40B4-BE49-F238E27FC236}">
                <a16:creationId xmlns:a16="http://schemas.microsoft.com/office/drawing/2014/main" id="{42225CB2-4111-410B-AF01-F6C1878E6B5D}"/>
              </a:ext>
            </a:extLst>
          </p:cNvPr>
          <p:cNvGrpSpPr/>
          <p:nvPr/>
        </p:nvGrpSpPr>
        <p:grpSpPr>
          <a:xfrm>
            <a:off x="-14006" y="4923420"/>
            <a:ext cx="3850403" cy="871714"/>
            <a:chOff x="-14006" y="2089750"/>
            <a:chExt cx="3850403" cy="871714"/>
          </a:xfrm>
        </p:grpSpPr>
        <p:sp>
          <p:nvSpPr>
            <p:cNvPr id="36" name="矩形 35">
              <a:extLst>
                <a:ext uri="{FF2B5EF4-FFF2-40B4-BE49-F238E27FC236}">
                  <a16:creationId xmlns:a16="http://schemas.microsoft.com/office/drawing/2014/main" id="{E410B040-7D48-4EF2-87D1-6A898BE66207}"/>
                </a:ext>
              </a:extLst>
            </p:cNvPr>
            <p:cNvSpPr/>
            <p:nvPr/>
          </p:nvSpPr>
          <p:spPr>
            <a:xfrm>
              <a:off x="-14006" y="2089750"/>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37" name="直角三角形 36">
              <a:extLst>
                <a:ext uri="{FF2B5EF4-FFF2-40B4-BE49-F238E27FC236}">
                  <a16:creationId xmlns:a16="http://schemas.microsoft.com/office/drawing/2014/main" id="{A65EAC47-ECEC-4A4A-811C-7F10C19A15DA}"/>
                </a:ext>
              </a:extLst>
            </p:cNvPr>
            <p:cNvSpPr/>
            <p:nvPr/>
          </p:nvSpPr>
          <p:spPr>
            <a:xfrm rot="5400000">
              <a:off x="3473942" y="2599008"/>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02643938-CD28-4623-9476-813D46ED984B}"/>
              </a:ext>
            </a:extLst>
          </p:cNvPr>
          <p:cNvSpPr txBox="1"/>
          <p:nvPr/>
        </p:nvSpPr>
        <p:spPr>
          <a:xfrm>
            <a:off x="0" y="185067"/>
            <a:ext cx="3926771"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a:t>
            </a:r>
            <a:r>
              <a:rPr lang="zh-CN" altLang="en-US" sz="3600" dirty="0">
                <a:solidFill>
                  <a:schemeClr val="bg1"/>
                </a:solidFill>
                <a:latin typeface="楷体" panose="02010609060101010101" pitchFamily="49" charset="-122"/>
                <a:ea typeface="楷体" panose="02010609060101010101" pitchFamily="49" charset="-122"/>
              </a:rPr>
              <a:t>树立中的挑战</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grpSp>
        <p:nvGrpSpPr>
          <p:cNvPr id="27" name="组合 26">
            <a:extLst>
              <a:ext uri="{FF2B5EF4-FFF2-40B4-BE49-F238E27FC236}">
                <a16:creationId xmlns:a16="http://schemas.microsoft.com/office/drawing/2014/main" id="{62402F49-3CBB-46B7-91F0-C241016AFB0E}"/>
              </a:ext>
            </a:extLst>
          </p:cNvPr>
          <p:cNvGrpSpPr/>
          <p:nvPr/>
        </p:nvGrpSpPr>
        <p:grpSpPr>
          <a:xfrm>
            <a:off x="4048037" y="3009723"/>
            <a:ext cx="10245309" cy="4227371"/>
            <a:chOff x="4048037" y="2266124"/>
            <a:chExt cx="10245309" cy="4227371"/>
          </a:xfrm>
        </p:grpSpPr>
        <p:sp>
          <p:nvSpPr>
            <p:cNvPr id="53" name="Shape 8">
              <a:extLst>
                <a:ext uri="{FF2B5EF4-FFF2-40B4-BE49-F238E27FC236}">
                  <a16:creationId xmlns:a16="http://schemas.microsoft.com/office/drawing/2014/main" id="{8CA0CFC2-7888-4100-BDE5-DBD42249DD2B}"/>
                </a:ext>
              </a:extLst>
            </p:cNvPr>
            <p:cNvSpPr/>
            <p:nvPr/>
          </p:nvSpPr>
          <p:spPr>
            <a:xfrm>
              <a:off x="4048037" y="4741371"/>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31" name="Shape 8">
              <a:extLst>
                <a:ext uri="{FF2B5EF4-FFF2-40B4-BE49-F238E27FC236}">
                  <a16:creationId xmlns:a16="http://schemas.microsoft.com/office/drawing/2014/main" id="{3E5FABC1-987F-4EA0-A0D2-1DD6BB879987}"/>
                </a:ext>
              </a:extLst>
            </p:cNvPr>
            <p:cNvSpPr/>
            <p:nvPr/>
          </p:nvSpPr>
          <p:spPr>
            <a:xfrm>
              <a:off x="4078100" y="2270015"/>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32" name="Text 9">
              <a:extLst>
                <a:ext uri="{FF2B5EF4-FFF2-40B4-BE49-F238E27FC236}">
                  <a16:creationId xmlns:a16="http://schemas.microsoft.com/office/drawing/2014/main" id="{BE05C96E-C882-425E-9BBC-121202AF1647}"/>
                </a:ext>
              </a:extLst>
            </p:cNvPr>
            <p:cNvSpPr/>
            <p:nvPr/>
          </p:nvSpPr>
          <p:spPr>
            <a:xfrm>
              <a:off x="4198886" y="2468223"/>
              <a:ext cx="2221944" cy="347186"/>
            </a:xfrm>
            <a:prstGeom prst="rect">
              <a:avLst/>
            </a:prstGeom>
            <a:noFill/>
            <a:ln/>
          </p:spPr>
          <p:txBody>
            <a:bodyPr wrap="none" rtlCol="0" anchor="t"/>
            <a:lstStyle/>
            <a:p>
              <a:pPr marL="0" indent="0">
                <a:lnSpc>
                  <a:spcPts val="2734"/>
                </a:lnSpc>
                <a:buNone/>
              </a:pPr>
              <a:r>
                <a:rPr lang="zh-CN" altLang="en-US" sz="2800" b="1" dirty="0">
                  <a:latin typeface="方正仿宋_GBK" panose="02000000000000000000" pitchFamily="2" charset="-122"/>
                  <a:ea typeface="方正仿宋_GBK" panose="02000000000000000000" pitchFamily="2" charset="-122"/>
                </a:rPr>
                <a:t>个人能力</a:t>
              </a:r>
              <a:endParaRPr lang="en-US" sz="2800" b="1" dirty="0">
                <a:latin typeface="方正仿宋_GBK" panose="02000000000000000000" pitchFamily="2" charset="-122"/>
                <a:ea typeface="方正仿宋_GBK" panose="02000000000000000000" pitchFamily="2" charset="-122"/>
              </a:endParaRPr>
            </a:p>
          </p:txBody>
        </p:sp>
        <p:sp>
          <p:nvSpPr>
            <p:cNvPr id="33" name="Text 10">
              <a:extLst>
                <a:ext uri="{FF2B5EF4-FFF2-40B4-BE49-F238E27FC236}">
                  <a16:creationId xmlns:a16="http://schemas.microsoft.com/office/drawing/2014/main" id="{5CB38A3A-D854-4A03-A4B8-A2B07109A790}"/>
                </a:ext>
              </a:extLst>
            </p:cNvPr>
            <p:cNvSpPr/>
            <p:nvPr/>
          </p:nvSpPr>
          <p:spPr>
            <a:xfrm>
              <a:off x="4284019" y="3063287"/>
              <a:ext cx="4499034" cy="958852"/>
            </a:xfrm>
            <a:prstGeom prst="rect">
              <a:avLst/>
            </a:prstGeom>
            <a:noFill/>
            <a:ln/>
          </p:spPr>
          <p:txBody>
            <a:bodyPr wrap="square" rtlCol="0" anchor="t"/>
            <a:lstStyle/>
            <a:p>
              <a:pPr marL="0" indent="0">
                <a:buNone/>
              </a:pPr>
              <a:r>
                <a:rPr lang="zh-CN" altLang="en-US" sz="2400" dirty="0">
                  <a:latin typeface="楷体" panose="02010609060101010101" pitchFamily="49" charset="-122"/>
                  <a:ea typeface="楷体" panose="02010609060101010101" pitchFamily="49" charset="-122"/>
                </a:rPr>
                <a:t>不断提升自己的能力和素质，是一项重要的挑战。</a:t>
              </a:r>
              <a:endParaRPr lang="en-US" sz="2400" dirty="0">
                <a:latin typeface="楷体" panose="02010609060101010101" pitchFamily="49" charset="-122"/>
                <a:ea typeface="楷体" panose="02010609060101010101" pitchFamily="49" charset="-122"/>
              </a:endParaRPr>
            </a:p>
          </p:txBody>
        </p:sp>
        <p:sp>
          <p:nvSpPr>
            <p:cNvPr id="54" name="Text 9">
              <a:extLst>
                <a:ext uri="{FF2B5EF4-FFF2-40B4-BE49-F238E27FC236}">
                  <a16:creationId xmlns:a16="http://schemas.microsoft.com/office/drawing/2014/main" id="{CB3BBC66-776B-4482-8CE2-37D28B9A8FBE}"/>
                </a:ext>
              </a:extLst>
            </p:cNvPr>
            <p:cNvSpPr/>
            <p:nvPr/>
          </p:nvSpPr>
          <p:spPr>
            <a:xfrm>
              <a:off x="4168823" y="4939579"/>
              <a:ext cx="2221944" cy="347186"/>
            </a:xfrm>
            <a:prstGeom prst="rect">
              <a:avLst/>
            </a:prstGeom>
            <a:noFill/>
            <a:ln/>
          </p:spPr>
          <p:txBody>
            <a:bodyPr wrap="none" rtlCol="0" anchor="t"/>
            <a:lstStyle/>
            <a:p>
              <a:pPr marL="0" indent="0">
                <a:lnSpc>
                  <a:spcPts val="2734"/>
                </a:lnSpc>
                <a:buNone/>
              </a:pPr>
              <a:r>
                <a:rPr lang="zh-CN" altLang="en-US" sz="2800" b="1" dirty="0">
                  <a:latin typeface="方正仿宋_GBK" panose="02000000000000000000" pitchFamily="2" charset="-122"/>
                  <a:ea typeface="方正仿宋_GBK" panose="02000000000000000000" pitchFamily="2" charset="-122"/>
                </a:rPr>
                <a:t>时代变迁</a:t>
              </a:r>
              <a:endParaRPr lang="en-US" sz="2800" b="1" dirty="0">
                <a:latin typeface="方正仿宋_GBK" panose="02000000000000000000" pitchFamily="2" charset="-122"/>
                <a:ea typeface="方正仿宋_GBK" panose="02000000000000000000" pitchFamily="2" charset="-122"/>
              </a:endParaRPr>
            </a:p>
          </p:txBody>
        </p:sp>
        <p:sp>
          <p:nvSpPr>
            <p:cNvPr id="55" name="Text 10">
              <a:extLst>
                <a:ext uri="{FF2B5EF4-FFF2-40B4-BE49-F238E27FC236}">
                  <a16:creationId xmlns:a16="http://schemas.microsoft.com/office/drawing/2014/main" id="{0AC37C86-A750-4ADD-ACF6-A6D8EC5884F2}"/>
                </a:ext>
              </a:extLst>
            </p:cNvPr>
            <p:cNvSpPr/>
            <p:nvPr/>
          </p:nvSpPr>
          <p:spPr>
            <a:xfrm>
              <a:off x="4253956" y="5534643"/>
              <a:ext cx="4499034" cy="958852"/>
            </a:xfrm>
            <a:prstGeom prst="rect">
              <a:avLst/>
            </a:prstGeom>
            <a:noFill/>
            <a:ln/>
          </p:spPr>
          <p:txBody>
            <a:bodyPr wrap="square" rtlCol="0" anchor="t"/>
            <a:lstStyle/>
            <a:p>
              <a:pPr marL="0" indent="0">
                <a:buNone/>
              </a:pPr>
              <a:r>
                <a:rPr lang="zh-CN" altLang="en-US" sz="2400" kern="0" spc="-35" dirty="0">
                  <a:solidFill>
                    <a:srgbClr val="272525"/>
                  </a:solidFill>
                  <a:latin typeface="楷体" panose="02010609060101010101" pitchFamily="49" charset="-122"/>
                  <a:ea typeface="楷体" panose="02010609060101010101" pitchFamily="49" charset="-122"/>
                  <a:cs typeface="Source Sans Pro" pitchFamily="34" charset="-120"/>
                </a:rPr>
                <a:t>未来</a:t>
              </a:r>
              <a:r>
                <a:rPr lang="en-US" altLang="zh-CN" sz="2400" kern="0" spc="-35" dirty="0" err="1">
                  <a:solidFill>
                    <a:srgbClr val="272525"/>
                  </a:solidFill>
                  <a:latin typeface="楷体" panose="02010609060101010101" pitchFamily="49" charset="-122"/>
                  <a:ea typeface="楷体" panose="02010609060101010101" pitchFamily="49" charset="-122"/>
                  <a:cs typeface="Source Sans Pro" pitchFamily="34" charset="-120"/>
                </a:rPr>
                <a:t>充满变数和不确定性</a:t>
              </a:r>
              <a:r>
                <a:rPr lang="zh-CN" altLang="en-US" sz="2400" kern="0" spc="-35" dirty="0">
                  <a:solidFill>
                    <a:srgbClr val="272525"/>
                  </a:solidFill>
                  <a:latin typeface="楷体" panose="02010609060101010101" pitchFamily="49" charset="-122"/>
                  <a:ea typeface="楷体" panose="02010609060101010101" pitchFamily="49" charset="-122"/>
                  <a:cs typeface="Source Sans Pro" pitchFamily="34" charset="-120"/>
                </a:rPr>
                <a:t>，</a:t>
              </a:r>
              <a:r>
                <a:rPr lang="en-US" altLang="zh-CN" sz="2400" kern="0" spc="-35" dirty="0" err="1">
                  <a:solidFill>
                    <a:srgbClr val="272525"/>
                  </a:solidFill>
                  <a:latin typeface="楷体" panose="02010609060101010101" pitchFamily="49" charset="-122"/>
                  <a:ea typeface="楷体" panose="02010609060101010101" pitchFamily="49" charset="-122"/>
                  <a:cs typeface="Source Sans Pro" pitchFamily="34" charset="-120"/>
                </a:rPr>
                <a:t>远大理想需要不断调整和适应</a:t>
              </a:r>
              <a:r>
                <a:rPr lang="en-US" altLang="zh-CN" sz="2400" kern="0" spc="-35" dirty="0">
                  <a:solidFill>
                    <a:srgbClr val="272525"/>
                  </a:solidFill>
                  <a:latin typeface="楷体" panose="02010609060101010101" pitchFamily="49" charset="-122"/>
                  <a:ea typeface="楷体" panose="02010609060101010101" pitchFamily="49" charset="-122"/>
                  <a:cs typeface="Source Sans Pro" pitchFamily="34" charset="-120"/>
                </a:rPr>
                <a:t>。</a:t>
              </a:r>
              <a:endParaRPr lang="en-US" sz="2400" dirty="0">
                <a:latin typeface="楷体" panose="02010609060101010101" pitchFamily="49" charset="-122"/>
                <a:ea typeface="楷体" panose="02010609060101010101" pitchFamily="49" charset="-122"/>
              </a:endParaRPr>
            </a:p>
          </p:txBody>
        </p:sp>
        <p:sp>
          <p:nvSpPr>
            <p:cNvPr id="56" name="Shape 8">
              <a:extLst>
                <a:ext uri="{FF2B5EF4-FFF2-40B4-BE49-F238E27FC236}">
                  <a16:creationId xmlns:a16="http://schemas.microsoft.com/office/drawing/2014/main" id="{F99EDD95-22C3-46FE-96AD-7D449E09E00E}"/>
                </a:ext>
              </a:extLst>
            </p:cNvPr>
            <p:cNvSpPr/>
            <p:nvPr/>
          </p:nvSpPr>
          <p:spPr>
            <a:xfrm>
              <a:off x="9437620" y="2266124"/>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57" name="Text 9">
              <a:extLst>
                <a:ext uri="{FF2B5EF4-FFF2-40B4-BE49-F238E27FC236}">
                  <a16:creationId xmlns:a16="http://schemas.microsoft.com/office/drawing/2014/main" id="{99949109-3F9B-4BB4-BCB3-3574A7DEAE2E}"/>
                </a:ext>
              </a:extLst>
            </p:cNvPr>
            <p:cNvSpPr/>
            <p:nvPr/>
          </p:nvSpPr>
          <p:spPr>
            <a:xfrm>
              <a:off x="9558406" y="2464332"/>
              <a:ext cx="2221944" cy="347186"/>
            </a:xfrm>
            <a:prstGeom prst="rect">
              <a:avLst/>
            </a:prstGeom>
            <a:noFill/>
            <a:ln/>
          </p:spPr>
          <p:txBody>
            <a:bodyPr wrap="none" rtlCol="0" anchor="t"/>
            <a:lstStyle/>
            <a:p>
              <a:pPr marL="0" indent="0">
                <a:lnSpc>
                  <a:spcPts val="2734"/>
                </a:lnSpc>
                <a:buNone/>
              </a:pPr>
              <a:r>
                <a:rPr lang="zh-CN" altLang="en-US" sz="2800" b="1" dirty="0">
                  <a:latin typeface="方正仿宋_GBK" panose="02000000000000000000" pitchFamily="2" charset="-122"/>
                  <a:ea typeface="方正仿宋_GBK" panose="02000000000000000000" pitchFamily="2" charset="-122"/>
                </a:rPr>
                <a:t>文化冲突</a:t>
              </a:r>
              <a:endParaRPr lang="en-US" sz="2800" b="1" dirty="0">
                <a:latin typeface="方正仿宋_GBK" panose="02000000000000000000" pitchFamily="2" charset="-122"/>
                <a:ea typeface="方正仿宋_GBK" panose="02000000000000000000" pitchFamily="2" charset="-122"/>
              </a:endParaRPr>
            </a:p>
          </p:txBody>
        </p:sp>
        <p:sp>
          <p:nvSpPr>
            <p:cNvPr id="58" name="Text 10">
              <a:extLst>
                <a:ext uri="{FF2B5EF4-FFF2-40B4-BE49-F238E27FC236}">
                  <a16:creationId xmlns:a16="http://schemas.microsoft.com/office/drawing/2014/main" id="{F17D54AD-2804-4A3B-ADE5-0E7F5E4B4E87}"/>
                </a:ext>
              </a:extLst>
            </p:cNvPr>
            <p:cNvSpPr/>
            <p:nvPr/>
          </p:nvSpPr>
          <p:spPr>
            <a:xfrm>
              <a:off x="9643539" y="3059396"/>
              <a:ext cx="4499034" cy="958852"/>
            </a:xfrm>
            <a:prstGeom prst="rect">
              <a:avLst/>
            </a:prstGeom>
            <a:noFill/>
            <a:ln/>
          </p:spPr>
          <p:txBody>
            <a:bodyPr wrap="square" rtlCol="0" anchor="t"/>
            <a:lstStyle/>
            <a:p>
              <a:pPr marL="0" indent="0">
                <a:buNone/>
              </a:pPr>
              <a:r>
                <a:rPr lang="zh-CN" altLang="en-US" sz="2400" dirty="0">
                  <a:latin typeface="楷体" panose="02010609060101010101" pitchFamily="49" charset="-122"/>
                  <a:ea typeface="楷体" panose="02010609060101010101" pitchFamily="49" charset="-122"/>
                </a:rPr>
                <a:t>多元文化的交流和碰撞可能会引发对自身信仰和理想的质疑。</a:t>
              </a:r>
              <a:endParaRPr lang="en-US" sz="2400" dirty="0">
                <a:latin typeface="楷体" panose="02010609060101010101" pitchFamily="49" charset="-122"/>
                <a:ea typeface="楷体" panose="02010609060101010101" pitchFamily="49" charset="-122"/>
              </a:endParaRPr>
            </a:p>
          </p:txBody>
        </p:sp>
        <p:sp>
          <p:nvSpPr>
            <p:cNvPr id="59" name="Shape 8">
              <a:extLst>
                <a:ext uri="{FF2B5EF4-FFF2-40B4-BE49-F238E27FC236}">
                  <a16:creationId xmlns:a16="http://schemas.microsoft.com/office/drawing/2014/main" id="{25BA85EB-F341-4400-97EF-B347EF90F9F3}"/>
                </a:ext>
              </a:extLst>
            </p:cNvPr>
            <p:cNvSpPr/>
            <p:nvPr/>
          </p:nvSpPr>
          <p:spPr>
            <a:xfrm>
              <a:off x="9437620" y="4741371"/>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60" name="Text 9">
              <a:extLst>
                <a:ext uri="{FF2B5EF4-FFF2-40B4-BE49-F238E27FC236}">
                  <a16:creationId xmlns:a16="http://schemas.microsoft.com/office/drawing/2014/main" id="{58C28AD4-1098-402B-8112-2F06C3D2E5B2}"/>
                </a:ext>
              </a:extLst>
            </p:cNvPr>
            <p:cNvSpPr/>
            <p:nvPr/>
          </p:nvSpPr>
          <p:spPr>
            <a:xfrm>
              <a:off x="9558406" y="4939579"/>
              <a:ext cx="2221944" cy="347186"/>
            </a:xfrm>
            <a:prstGeom prst="rect">
              <a:avLst/>
            </a:prstGeom>
            <a:noFill/>
            <a:ln/>
          </p:spPr>
          <p:txBody>
            <a:bodyPr wrap="none" rtlCol="0" anchor="t"/>
            <a:lstStyle/>
            <a:p>
              <a:pPr>
                <a:lnSpc>
                  <a:spcPts val="2734"/>
                </a:lnSpc>
              </a:pPr>
              <a:r>
                <a:rPr lang="zh-CN" altLang="en-US" sz="2800" b="1" dirty="0">
                  <a:latin typeface="方正仿宋_GBK" panose="02000000000000000000" pitchFamily="2" charset="-122"/>
                  <a:ea typeface="方正仿宋_GBK" panose="02000000000000000000" pitchFamily="2" charset="-122"/>
                </a:rPr>
                <a:t>实践困难</a:t>
              </a:r>
              <a:endParaRPr lang="en-US" altLang="zh-CN" sz="2800" b="1" dirty="0">
                <a:latin typeface="方正仿宋_GBK" panose="02000000000000000000" pitchFamily="2" charset="-122"/>
                <a:ea typeface="方正仿宋_GBK" panose="02000000000000000000" pitchFamily="2" charset="-122"/>
              </a:endParaRPr>
            </a:p>
            <a:p>
              <a:pPr marL="0" indent="0">
                <a:lnSpc>
                  <a:spcPts val="2734"/>
                </a:lnSpc>
                <a:buNone/>
              </a:pPr>
              <a:endParaRPr lang="en-US" sz="2800" b="1" dirty="0">
                <a:latin typeface="方正仿宋_GBK" panose="02000000000000000000" pitchFamily="2" charset="-122"/>
                <a:ea typeface="方正仿宋_GBK" panose="02000000000000000000" pitchFamily="2" charset="-122"/>
              </a:endParaRPr>
            </a:p>
          </p:txBody>
        </p:sp>
        <p:sp>
          <p:nvSpPr>
            <p:cNvPr id="61" name="Text 10">
              <a:extLst>
                <a:ext uri="{FF2B5EF4-FFF2-40B4-BE49-F238E27FC236}">
                  <a16:creationId xmlns:a16="http://schemas.microsoft.com/office/drawing/2014/main" id="{A4D04D41-E988-4C05-BCC3-0FFC840121C0}"/>
                </a:ext>
              </a:extLst>
            </p:cNvPr>
            <p:cNvSpPr/>
            <p:nvPr/>
          </p:nvSpPr>
          <p:spPr>
            <a:xfrm>
              <a:off x="9643539" y="5534643"/>
              <a:ext cx="4499034" cy="958852"/>
            </a:xfrm>
            <a:prstGeom prst="rect">
              <a:avLst/>
            </a:prstGeom>
            <a:noFill/>
            <a:ln/>
          </p:spPr>
          <p:txBody>
            <a:bodyPr wrap="square" rtlCol="0" anchor="t"/>
            <a:lstStyle/>
            <a:p>
              <a:r>
                <a:rPr lang="zh-CN" altLang="en-US" sz="2400" dirty="0">
                  <a:latin typeface="楷体" panose="02010609060101010101" pitchFamily="49" charset="-122"/>
                  <a:ea typeface="楷体" panose="02010609060101010101" pitchFamily="49" charset="-122"/>
                </a:rPr>
                <a:t>除理论外，实践上也有困难，如合作困难、效果不显著等。</a:t>
              </a:r>
              <a:endParaRPr lang="en-US" altLang="zh-CN" sz="2400" dirty="0">
                <a:latin typeface="楷体" panose="02010609060101010101" pitchFamily="49" charset="-122"/>
                <a:ea typeface="楷体" panose="02010609060101010101" pitchFamily="49" charset="-122"/>
              </a:endParaRPr>
            </a:p>
            <a:p>
              <a:pPr marL="0" indent="0">
                <a:buNone/>
              </a:pPr>
              <a:endParaRPr lang="en-US" sz="2400" dirty="0">
                <a:latin typeface="楷体" panose="02010609060101010101" pitchFamily="49" charset="-122"/>
                <a:ea typeface="楷体" panose="02010609060101010101" pitchFamily="49" charset="-122"/>
              </a:endParaRPr>
            </a:p>
          </p:txBody>
        </p:sp>
      </p:grpSp>
      <p:sp>
        <p:nvSpPr>
          <p:cNvPr id="2" name="文本框 1">
            <a:extLst>
              <a:ext uri="{FF2B5EF4-FFF2-40B4-BE49-F238E27FC236}">
                <a16:creationId xmlns:a16="http://schemas.microsoft.com/office/drawing/2014/main" id="{D2EDD430-6E25-4FB6-B981-8317CC44E323}"/>
              </a:ext>
            </a:extLst>
          </p:cNvPr>
          <p:cNvSpPr txBox="1"/>
          <p:nvPr/>
        </p:nvSpPr>
        <p:spPr>
          <a:xfrm>
            <a:off x="1683666" y="8414667"/>
            <a:ext cx="13740818" cy="1754326"/>
          </a:xfrm>
          <a:prstGeom prst="rect">
            <a:avLst/>
          </a:prstGeom>
          <a:noFill/>
        </p:spPr>
        <p:txBody>
          <a:bodyPr wrap="square" rtlCol="0">
            <a:spAutoFit/>
          </a:bodyPr>
          <a:lstStyle/>
          <a:p>
            <a:r>
              <a:rPr lang="zh-CN" altLang="en-US" dirty="0">
                <a:solidFill>
                  <a:schemeClr val="bg1"/>
                </a:solidFill>
                <a:latin typeface="方正仿宋_GBK" panose="02000000000000000000" pitchFamily="2" charset="-122"/>
                <a:ea typeface="方正仿宋_GBK" panose="02000000000000000000" pitchFamily="2" charset="-122"/>
              </a:rPr>
              <a:t>我们需要不断学习新知识、新技能，提高自身的综合素质，以更好地为实现自己的理想而努力。只有不断学习和提升自我，才能使自身的信仰和理想在时代的舞台上更具说服力和影响力。</a:t>
            </a:r>
            <a:endParaRPr lang="en-US" altLang="zh-CN" dirty="0">
              <a:solidFill>
                <a:schemeClr val="bg1"/>
              </a:solidFill>
              <a:latin typeface="方正仿宋_GBK" panose="02000000000000000000" pitchFamily="2" charset="-122"/>
              <a:ea typeface="方正仿宋_GBK" panose="02000000000000000000" pitchFamily="2" charset="-122"/>
            </a:endParaRPr>
          </a:p>
          <a:p>
            <a:endParaRPr lang="en-US" altLang="zh-CN" dirty="0">
              <a:solidFill>
                <a:schemeClr val="bg1"/>
              </a:solidFill>
              <a:latin typeface="方正仿宋_GBK" panose="02000000000000000000" pitchFamily="2" charset="-122"/>
              <a:ea typeface="方正仿宋_GBK" panose="02000000000000000000" pitchFamily="2" charset="-122"/>
            </a:endParaRPr>
          </a:p>
          <a:p>
            <a:r>
              <a:rPr lang="zh-CN" altLang="en-US" dirty="0">
                <a:solidFill>
                  <a:schemeClr val="bg1"/>
                </a:solidFill>
                <a:latin typeface="方正仿宋_GBK" panose="02000000000000000000" pitchFamily="2" charset="-122"/>
                <a:ea typeface="方正仿宋_GBK" panose="02000000000000000000" pitchFamily="2" charset="-122"/>
              </a:rPr>
              <a:t>因此，我们需要具备跨文化交流和理解的能力，以开放的心态面对不同文化的碰撞，并从中汲取营养，丰富和完善自身的信仰和理想。</a:t>
            </a:r>
            <a:endParaRPr lang="en-US" altLang="zh-CN" dirty="0">
              <a:solidFill>
                <a:schemeClr val="bg1"/>
              </a:solidFill>
              <a:latin typeface="方正仿宋_GBK" panose="02000000000000000000" pitchFamily="2" charset="-122"/>
              <a:ea typeface="方正仿宋_GBK" panose="02000000000000000000" pitchFamily="2" charset="-122"/>
            </a:endParaRPr>
          </a:p>
          <a:p>
            <a:endParaRPr lang="en-US" altLang="zh-CN" dirty="0">
              <a:solidFill>
                <a:schemeClr val="bg1"/>
              </a:solidFill>
              <a:latin typeface="方正仿宋_GBK" panose="02000000000000000000" pitchFamily="2" charset="-122"/>
              <a:ea typeface="方正仿宋_GBK" panose="02000000000000000000" pitchFamily="2" charset="-122"/>
            </a:endParaRPr>
          </a:p>
          <a:p>
            <a:r>
              <a:rPr lang="zh-CN" altLang="en-US" sz="1800" dirty="0">
                <a:solidFill>
                  <a:schemeClr val="bg1"/>
                </a:solidFill>
                <a:latin typeface="方正仿宋_GBK" panose="02000000000000000000" pitchFamily="2" charset="-122"/>
                <a:ea typeface="方正仿宋_GBK" panose="02000000000000000000" pitchFamily="2" charset="-122"/>
              </a:rPr>
              <a:t>个人需要具备坚韧不拔的精神和实践能力，积极寻求解决问题的方法和途径，以实现自身的信仰和理想。</a:t>
            </a:r>
            <a:endParaRPr lang="zh-CN" altLang="en-US" dirty="0">
              <a:solidFill>
                <a:schemeClr val="bg1"/>
              </a:solidFill>
              <a:latin typeface="方正仿宋_GBK" panose="02000000000000000000" pitchFamily="2" charset="-122"/>
              <a:ea typeface="方正仿宋_GBK" panose="02000000000000000000" pitchFamily="2" charset="-122"/>
            </a:endParaRPr>
          </a:p>
        </p:txBody>
      </p:sp>
    </p:spTree>
    <p:extLst>
      <p:ext uri="{BB962C8B-B14F-4D97-AF65-F5344CB8AC3E}">
        <p14:creationId xmlns:p14="http://schemas.microsoft.com/office/powerpoint/2010/main" val="249376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8729500" cy="1062953"/>
          </a:xfrm>
          <a:prstGeom prst="rect">
            <a:avLst/>
          </a:prstGeom>
          <a:noFill/>
          <a:ln/>
        </p:spPr>
        <p:txBody>
          <a:bodyPr wrap="none" rtlCol="0" anchor="t"/>
          <a:lstStyle/>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11" name="组合 10">
            <a:extLst>
              <a:ext uri="{FF2B5EF4-FFF2-40B4-BE49-F238E27FC236}">
                <a16:creationId xmlns:a16="http://schemas.microsoft.com/office/drawing/2014/main" id="{7DD2FCE3-9CC4-4D0A-9502-75013B67465E}"/>
              </a:ext>
            </a:extLst>
          </p:cNvPr>
          <p:cNvGrpSpPr/>
          <p:nvPr/>
        </p:nvGrpSpPr>
        <p:grpSpPr>
          <a:xfrm>
            <a:off x="1" y="6278884"/>
            <a:ext cx="3850403" cy="871714"/>
            <a:chOff x="-299" y="1019964"/>
            <a:chExt cx="3850403" cy="871714"/>
          </a:xfrm>
        </p:grpSpPr>
        <p:sp>
          <p:nvSpPr>
            <p:cNvPr id="7" name="矩形 6">
              <a:extLst>
                <a:ext uri="{FF2B5EF4-FFF2-40B4-BE49-F238E27FC236}">
                  <a16:creationId xmlns:a16="http://schemas.microsoft.com/office/drawing/2014/main" id="{D2BA8464-B166-4FEA-BC18-38DECA334835}"/>
                </a:ext>
              </a:extLst>
            </p:cNvPr>
            <p:cNvSpPr/>
            <p:nvPr/>
          </p:nvSpPr>
          <p:spPr>
            <a:xfrm>
              <a:off x="-299" y="101996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10" name="直角三角形 9">
              <a:extLst>
                <a:ext uri="{FF2B5EF4-FFF2-40B4-BE49-F238E27FC236}">
                  <a16:creationId xmlns:a16="http://schemas.microsoft.com/office/drawing/2014/main" id="{638ACFB4-77F9-4331-8A88-BD754DE590D7}"/>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C2C6C06-C15F-4259-809E-F8EC2B521D81}"/>
              </a:ext>
            </a:extLst>
          </p:cNvPr>
          <p:cNvSpPr txBox="1"/>
          <p:nvPr/>
        </p:nvSpPr>
        <p:spPr>
          <a:xfrm>
            <a:off x="1" y="185067"/>
            <a:ext cx="3182344"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
        <p:nvSpPr>
          <p:cNvPr id="32" name="Text 1">
            <a:extLst>
              <a:ext uri="{FF2B5EF4-FFF2-40B4-BE49-F238E27FC236}">
                <a16:creationId xmlns:a16="http://schemas.microsoft.com/office/drawing/2014/main" id="{8C098FDF-1BC6-4FC2-A6A4-5D8B8A288CE7}"/>
              </a:ext>
            </a:extLst>
          </p:cNvPr>
          <p:cNvSpPr/>
          <p:nvPr/>
        </p:nvSpPr>
        <p:spPr>
          <a:xfrm>
            <a:off x="4048036" y="173035"/>
            <a:ext cx="9607805" cy="1547481"/>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自身信仰与远大理想在新时代的有机结合</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总结与要点</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33" name="Text 2">
            <a:extLst>
              <a:ext uri="{FF2B5EF4-FFF2-40B4-BE49-F238E27FC236}">
                <a16:creationId xmlns:a16="http://schemas.microsoft.com/office/drawing/2014/main" id="{E815BED0-42A5-4687-9E18-1E9DE9586277}"/>
              </a:ext>
            </a:extLst>
          </p:cNvPr>
          <p:cNvSpPr/>
          <p:nvPr/>
        </p:nvSpPr>
        <p:spPr>
          <a:xfrm>
            <a:off x="4695552" y="2425758"/>
            <a:ext cx="8789191" cy="5428988"/>
          </a:xfrm>
          <a:prstGeom prst="rect">
            <a:avLst/>
          </a:prstGeom>
          <a:noFill/>
          <a:ln/>
        </p:spPr>
        <p:txBody>
          <a:bodyPr wrap="square" rtlCol="0" anchor="t"/>
          <a:lstStyle/>
          <a:p>
            <a:r>
              <a:rPr lang="en-US" altLang="zh-CN" sz="2400" dirty="0">
                <a:latin typeface="方正仿宋_GBK" panose="02000000000000000000" pitchFamily="2" charset="-122"/>
                <a:ea typeface="方正仿宋_GBK" panose="02000000000000000000" pitchFamily="2" charset="-122"/>
              </a:rPr>
              <a:t>     </a:t>
            </a:r>
            <a:r>
              <a:rPr lang="zh-CN" altLang="en-US" sz="2400" dirty="0">
                <a:latin typeface="方正仿宋_GBK" panose="02000000000000000000" pitchFamily="2" charset="-122"/>
                <a:ea typeface="方正仿宋_GBK" panose="02000000000000000000" pitchFamily="2" charset="-122"/>
              </a:rPr>
              <a:t>对于个人和国家来说，自身信仰与远大理想都非常重要。</a:t>
            </a:r>
            <a:endParaRPr lang="en-US" altLang="zh-CN" sz="2400" dirty="0">
              <a:latin typeface="方正仿宋_GBK" panose="02000000000000000000" pitchFamily="2" charset="-122"/>
              <a:ea typeface="方正仿宋_GBK" panose="02000000000000000000" pitchFamily="2" charset="-122"/>
            </a:endParaRPr>
          </a:p>
          <a:p>
            <a:r>
              <a:rPr lang="zh-CN" altLang="en-US" sz="2400" dirty="0">
                <a:latin typeface="方正仿宋_GBK" panose="02000000000000000000" pitchFamily="2" charset="-122"/>
                <a:ea typeface="方正仿宋_GBK" panose="02000000000000000000" pitchFamily="2" charset="-122"/>
              </a:rPr>
              <a:t>     在个人层面，它是指导人们向着明确目标奋斗的动力源泉，也是人们在遭遇困难与挫折时不断前进的勇气来源。</a:t>
            </a:r>
          </a:p>
          <a:p>
            <a:r>
              <a:rPr lang="zh-CN" altLang="en-US" sz="2400" dirty="0">
                <a:latin typeface="方正仿宋_GBK" panose="02000000000000000000" pitchFamily="2" charset="-122"/>
                <a:ea typeface="方正仿宋_GBK" panose="02000000000000000000" pitchFamily="2" charset="-122"/>
              </a:rPr>
              <a:t>     在国家层面，千千万万个人的自身信仰与远大理想的汇集成为民族前进的精神驱动力，是祖国繁荣昌盛的基石。</a:t>
            </a:r>
            <a:endParaRPr lang="en-US" altLang="zh-CN" sz="2400" dirty="0">
              <a:latin typeface="方正仿宋_GBK" panose="02000000000000000000" pitchFamily="2" charset="-122"/>
              <a:ea typeface="方正仿宋_GBK" panose="02000000000000000000" pitchFamily="2" charset="-122"/>
            </a:endParaRPr>
          </a:p>
          <a:p>
            <a:r>
              <a:rPr lang="en-US" altLang="zh-CN" sz="2400" dirty="0">
                <a:latin typeface="方正仿宋_GBK" panose="02000000000000000000" pitchFamily="2" charset="-122"/>
                <a:ea typeface="方正仿宋_GBK" panose="02000000000000000000" pitchFamily="2" charset="-122"/>
              </a:rPr>
              <a:t>     </a:t>
            </a:r>
            <a:r>
              <a:rPr lang="zh-CN" altLang="en-US" sz="2400" dirty="0">
                <a:latin typeface="方正仿宋_GBK" panose="02000000000000000000" pitchFamily="2" charset="-122"/>
                <a:ea typeface="方正仿宋_GBK" panose="02000000000000000000" pitchFamily="2" charset="-122"/>
              </a:rPr>
              <a:t>总之，自身信仰与远大理想在新时代的有机结合是一种积极向上的精神和价值观的体现。它不仅需要我们保持对时代的敏感性和洞察力，了解当前社会的需求和发展趋势，还需要我们具备独立思考能力、创新能力、实践能力等。通过不断学习、实践和调整完善，实现自身的信仰和理想与时代的发展相契合。</a:t>
            </a:r>
            <a:endParaRPr lang="en-US" altLang="zh-CN" sz="2400" dirty="0">
              <a:latin typeface="方正仿宋_GBK" panose="02000000000000000000" pitchFamily="2" charset="-122"/>
              <a:ea typeface="方正仿宋_GBK" panose="02000000000000000000" pitchFamily="2" charset="-122"/>
            </a:endParaRPr>
          </a:p>
          <a:p>
            <a:r>
              <a:rPr lang="en-US" altLang="zh-CN" sz="2400" dirty="0">
                <a:latin typeface="方正仿宋_GBK" panose="02000000000000000000" pitchFamily="2" charset="-122"/>
                <a:ea typeface="方正仿宋_GBK" panose="02000000000000000000" pitchFamily="2" charset="-122"/>
              </a:rPr>
              <a:t>    </a:t>
            </a:r>
            <a:r>
              <a:rPr lang="zh-CN" altLang="en-US" sz="2400" dirty="0">
                <a:latin typeface="方正仿宋_GBK" panose="02000000000000000000" pitchFamily="2" charset="-122"/>
                <a:ea typeface="方正仿宋_GBK" panose="02000000000000000000" pitchFamily="2" charset="-122"/>
              </a:rPr>
              <a:t>只有这样才能够为中国的发展做出贡献，成为对社会有贡献的人。让我们一起努力吧！</a:t>
            </a: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sz="1750" dirty="0"/>
          </a:p>
        </p:txBody>
      </p:sp>
    </p:spTree>
    <p:extLst>
      <p:ext uri="{BB962C8B-B14F-4D97-AF65-F5344CB8AC3E}">
        <p14:creationId xmlns:p14="http://schemas.microsoft.com/office/powerpoint/2010/main" val="39544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1294</Words>
  <Application>Microsoft Macintosh PowerPoint</Application>
  <PresentationFormat>自定义</PresentationFormat>
  <Paragraphs>180</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等线</vt:lpstr>
      <vt:lpstr>方正仿宋_GBK</vt:lpstr>
      <vt:lpstr>方正楷体_GBK</vt:lpstr>
      <vt:lpstr>华文宋体</vt:lpstr>
      <vt:lpstr>楷体</vt:lpstr>
      <vt:lpstr>宋体</vt:lpstr>
      <vt:lpstr>Microsoft JhengHei</vt:lpstr>
      <vt:lpstr>Red Hat Text</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zhengxuan He</cp:lastModifiedBy>
  <cp:revision>64</cp:revision>
  <dcterms:created xsi:type="dcterms:W3CDTF">2023-10-24T08:53:30Z</dcterms:created>
  <dcterms:modified xsi:type="dcterms:W3CDTF">2024-05-24T08:14:02Z</dcterms:modified>
</cp:coreProperties>
</file>