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8" d="100"/>
          <a:sy n="48" d="100"/>
        </p:scale>
        <p:origin x="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38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11937" y="-2262"/>
            <a:ext cx="14630400" cy="8231862"/>
          </a:xfrm>
          <a:prstGeom prst="roundRect">
            <a:avLst>
              <a:gd name="adj" fmla="val 2452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39021" y="1431235"/>
            <a:ext cx="8545535" cy="3550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71"/>
              </a:lnSpc>
              <a:buNone/>
            </a:pPr>
            <a:r>
              <a:rPr lang="en-US" sz="9600" b="1" kern="0" spc="-14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情绪管理</a:t>
            </a:r>
            <a:endParaRPr lang="en-US" sz="66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2B8D15E-6D50-4949-A315-6132F7550089}"/>
              </a:ext>
            </a:extLst>
          </p:cNvPr>
          <p:cNvGrpSpPr/>
          <p:nvPr/>
        </p:nvGrpSpPr>
        <p:grpSpPr>
          <a:xfrm>
            <a:off x="7019478" y="5958840"/>
            <a:ext cx="4134299" cy="1293495"/>
            <a:chOff x="10146380" y="6456350"/>
            <a:chExt cx="4340020" cy="1135813"/>
          </a:xfrm>
        </p:grpSpPr>
        <p:sp>
          <p:nvSpPr>
            <p:cNvPr id="7" name="Shape 4"/>
            <p:cNvSpPr/>
            <p:nvPr/>
          </p:nvSpPr>
          <p:spPr>
            <a:xfrm>
              <a:off x="10146380" y="6702248"/>
              <a:ext cx="323493" cy="323493"/>
            </a:xfrm>
            <a:prstGeom prst="roundRect">
              <a:avLst>
                <a:gd name="adj" fmla="val 28263627"/>
              </a:avLst>
            </a:prstGeom>
            <a:solidFill>
              <a:srgbClr val="BA18DE"/>
            </a:solidFill>
            <a:ln w="7620">
              <a:solidFill>
                <a:srgbClr val="FFFFFF"/>
              </a:solidFill>
              <a:prstDash val="soli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0625485" y="6456350"/>
              <a:ext cx="3860915" cy="113581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ct val="150000"/>
                </a:lnSpc>
                <a:buNone/>
              </a:pPr>
              <a:r>
                <a:rPr lang="zh-CN" altLang="en-US" sz="2800" dirty="0"/>
                <a:t>何政轩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张骞阳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宁洪斌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崔嘉毅</a:t>
              </a:r>
              <a:endParaRPr lang="en-US" altLang="zh-CN" sz="2800" dirty="0"/>
            </a:p>
            <a:p>
              <a:pPr marL="0" indent="0" algn="l">
                <a:lnSpc>
                  <a:spcPct val="150000"/>
                </a:lnSpc>
                <a:buNone/>
              </a:pPr>
              <a:r>
                <a:rPr lang="zh-CN" altLang="en-US" sz="2800" dirty="0"/>
                <a:t>周宣丞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李端宸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张维烔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刘    羽</a:t>
              </a:r>
              <a:endParaRPr lang="en-US" altLang="zh-CN" sz="2800" dirty="0"/>
            </a:p>
            <a:p>
              <a:pPr marL="0" indent="0" algn="l">
                <a:lnSpc>
                  <a:spcPts val="2786"/>
                </a:lnSpc>
                <a:buNone/>
              </a:pPr>
              <a:endParaRPr lang="en-US" altLang="zh-CN" sz="2800" dirty="0"/>
            </a:p>
            <a:p>
              <a:pPr marL="0" indent="0" algn="l">
                <a:lnSpc>
                  <a:spcPts val="2786"/>
                </a:lnSpc>
                <a:buNone/>
              </a:pPr>
              <a:r>
                <a:rPr lang="en-US" altLang="zh-CN" sz="2800" dirty="0"/>
                <a:t>					2023/12/18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EB7C57D-E9B8-41B1-8312-FAED119B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3944">
            <a:off x="112088" y="62869"/>
            <a:ext cx="6351208" cy="42341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E18B5F9-5211-4DB1-BDBE-EDB33260C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2077">
            <a:off x="-389925" y="3870668"/>
            <a:ext cx="6715322" cy="4476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882623-734A-498F-AD86-6D9C7814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5837" y="3505200"/>
            <a:ext cx="184785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977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1236" y="194725"/>
            <a:ext cx="4044077" cy="631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6"/>
              </a:lnSpc>
              <a:buNone/>
            </a:pPr>
            <a:r>
              <a:rPr lang="zh-CN" altLang="en-US" sz="3980" b="1" kern="0" spc="-11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情绪商数</a:t>
            </a:r>
            <a:endParaRPr lang="en-US" sz="3980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514AC4F6-6508-47CA-8258-E5335203F89F}"/>
              </a:ext>
            </a:extLst>
          </p:cNvPr>
          <p:cNvSpPr/>
          <p:nvPr/>
        </p:nvSpPr>
        <p:spPr>
          <a:xfrm>
            <a:off x="370936" y="853665"/>
            <a:ext cx="12948727" cy="7386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zh-CN" altLang="en-US" sz="2400" dirty="0"/>
              <a:t>情商，全称情绪智慧商数，是一种衡量自我情绪控制能力的统计指数，由心理学家彼得</a:t>
            </a:r>
            <a:r>
              <a:rPr lang="en-US" altLang="zh-CN" sz="2400" dirty="0"/>
              <a:t>·</a:t>
            </a:r>
            <a:r>
              <a:rPr lang="zh-CN" altLang="en-US" sz="2400" dirty="0"/>
              <a:t>沙洛维于</a:t>
            </a:r>
            <a:r>
              <a:rPr lang="en-US" altLang="zh-CN" sz="2400" dirty="0"/>
              <a:t>1991</a:t>
            </a:r>
            <a:r>
              <a:rPr lang="zh-CN" altLang="en-US" sz="2400" dirty="0"/>
              <a:t>年创立。情商涵盖认识、了解、控制情绪的能力，与传统智商不同，情商可以通过指导得以改善。丹尼尔</a:t>
            </a:r>
            <a:r>
              <a:rPr lang="en-US" altLang="zh-CN" sz="2400" dirty="0"/>
              <a:t>·</a:t>
            </a:r>
            <a:r>
              <a:rPr lang="zh-CN" altLang="en-US" sz="2400" dirty="0"/>
              <a:t>高尔曼等研究者认为情商至少与智商同等重要。尽管一些人误以为智商与情商负相关，实际研究发现二者呈正相关，甚至有研究指出，个体的智商能够最强力地解释其情商水平。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了解自我：这是情商的基础，人们需要清晰地认识自己，了解自己的情绪状态和内心体验，以便更好地控制和管理自己的情绪。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自我管理：这是指能够调控和适当发泄情绪的能力，人们需要掌握这种能力来应对生活中的挑战和压力，同时也能更好地处理人际关系。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自我激励：这是心理内驱力的来源之一，人们需要这种能力来激发自己的内在动力，从而走出生命中的低潮，重新出发。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识别他人的情绪：这是通过他人的表现和社会信号认知他人情绪的能力，这种能力能够使人们更好地理解他人，与他人正常交往，实现顺利沟通。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人际处理：这是能够调控自己的情绪并与他人进行良好相处的能力。在平时与他人的交往中，能够处理好自己的情绪以及缓和他人的情绪，是一种必要的交际能力。 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21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05436"/>
          </a:xfrm>
          <a:prstGeom prst="roundRect">
            <a:avLst>
              <a:gd name="adj" fmla="val 1977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77208" y="799862"/>
            <a:ext cx="4044077" cy="631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6"/>
              </a:lnSpc>
              <a:buNone/>
            </a:pPr>
            <a:r>
              <a:rPr lang="en-US" sz="3980" b="1" kern="0" spc="-119" dirty="0" err="1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情绪的产生原因</a:t>
            </a:r>
            <a:endParaRPr lang="en-US" sz="3980" dirty="0"/>
          </a:p>
        </p:txBody>
      </p:sp>
      <p:sp>
        <p:nvSpPr>
          <p:cNvPr id="5" name="Shape 3"/>
          <p:cNvSpPr/>
          <p:nvPr/>
        </p:nvSpPr>
        <p:spPr>
          <a:xfrm>
            <a:off x="1477208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691997" y="1949768"/>
            <a:ext cx="2337792" cy="379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7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生理因素</a:t>
            </a:r>
            <a:endParaRPr lang="en-US" sz="2388" dirty="0"/>
          </a:p>
        </p:txBody>
      </p:sp>
      <p:sp>
        <p:nvSpPr>
          <p:cNvPr id="7" name="Text 5"/>
          <p:cNvSpPr/>
          <p:nvPr/>
        </p:nvSpPr>
        <p:spPr>
          <a:xfrm>
            <a:off x="1691997" y="2450306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</a:t>
            </a:r>
            <a:r>
              <a:rPr lang="en-US" sz="1592" b="1" dirty="0" err="1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生理状态，如疾病、荷尔蒙水平和疲劳，可以影响情绪</a:t>
            </a: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1691997" y="3541752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大脑结构和化学物质的变化，如神经递质的分泌，也与情绪有关</a:t>
            </a:r>
            <a:r>
              <a:rPr lang="en-US" sz="159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。</a:t>
            </a:r>
            <a:endParaRPr lang="en-US" sz="1592" dirty="0"/>
          </a:p>
        </p:txBody>
      </p:sp>
      <p:sp>
        <p:nvSpPr>
          <p:cNvPr id="9" name="Shape 7"/>
          <p:cNvSpPr/>
          <p:nvPr/>
        </p:nvSpPr>
        <p:spPr>
          <a:xfrm>
            <a:off x="4446746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661535" y="1949768"/>
            <a:ext cx="2337792" cy="379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7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个体差异</a:t>
            </a:r>
            <a:endParaRPr lang="en-US" sz="2388" dirty="0"/>
          </a:p>
        </p:txBody>
      </p:sp>
      <p:sp>
        <p:nvSpPr>
          <p:cNvPr id="11" name="Text 9"/>
          <p:cNvSpPr/>
          <p:nvPr/>
        </p:nvSpPr>
        <p:spPr>
          <a:xfrm>
            <a:off x="4661535" y="2450306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个人性格、基本情感倾向以及生活经历会影响情绪反应。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661535" y="3541752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每个人对于相同刺激的情感反应可能因为个体差异而有所不同。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416284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788950" y="1949768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环境因素</a:t>
            </a:r>
            <a:endParaRPr lang="en-US" sz="1990" dirty="0"/>
          </a:p>
        </p:txBody>
      </p:sp>
      <p:sp>
        <p:nvSpPr>
          <p:cNvPr id="15" name="Text 13"/>
          <p:cNvSpPr/>
          <p:nvPr/>
        </p:nvSpPr>
        <p:spPr>
          <a:xfrm>
            <a:off x="7631073" y="2386965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•外部环境，如天气、气温、噪音水平等，可能影响情绪状态。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31073" y="3478411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工作环境、居住环境和社交环境也在一定程度上影响情感体验。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10385822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758488" y="1949768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社会因素</a:t>
            </a:r>
            <a:endParaRPr lang="en-US" sz="1990" dirty="0"/>
          </a:p>
        </p:txBody>
      </p:sp>
      <p:sp>
        <p:nvSpPr>
          <p:cNvPr id="19" name="Text 17"/>
          <p:cNvSpPr/>
          <p:nvPr/>
        </p:nvSpPr>
        <p:spPr>
          <a:xfrm>
            <a:off x="10600611" y="2386965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•人际关系、社会支持和社会环境都可以对情绪产生重要影响。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10600611" y="3478411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社会文化和价值观也塑造了人们对于不同情境的情感反应。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1477208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1849874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生活事件</a:t>
            </a:r>
            <a:endParaRPr lang="en-US" sz="1990" dirty="0"/>
          </a:p>
        </p:txBody>
      </p:sp>
      <p:sp>
        <p:nvSpPr>
          <p:cNvPr id="23" name="Text 21"/>
          <p:cNvSpPr/>
          <p:nvPr/>
        </p:nvSpPr>
        <p:spPr>
          <a:xfrm>
            <a:off x="1691997" y="5580817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重大生活事件，如丧失亲人、结婚等，对情感产生深远的影响。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1691997" y="6672263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日常小事，如遇到困难、取得成就等，也能引发不同情绪。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4446746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819412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认知因素</a:t>
            </a:r>
            <a:endParaRPr lang="en-US" sz="1990" dirty="0"/>
          </a:p>
        </p:txBody>
      </p:sp>
      <p:sp>
        <p:nvSpPr>
          <p:cNvPr id="27" name="Text 25"/>
          <p:cNvSpPr/>
          <p:nvPr/>
        </p:nvSpPr>
        <p:spPr>
          <a:xfrm>
            <a:off x="4661535" y="5580817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•人际关系、社会支持和社会环境都可以对情绪产生重要影响。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4661535" y="6672263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社会文化和价值观也塑造了人们对于不同情境的情感反应。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7416284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7788950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应对机制</a:t>
            </a:r>
            <a:endParaRPr lang="en-US" sz="1990" dirty="0"/>
          </a:p>
        </p:txBody>
      </p:sp>
      <p:sp>
        <p:nvSpPr>
          <p:cNvPr id="31" name="Text 29"/>
          <p:cNvSpPr/>
          <p:nvPr/>
        </p:nvSpPr>
        <p:spPr>
          <a:xfrm>
            <a:off x="7631073" y="5580817"/>
            <a:ext cx="2337792" cy="1293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•个体的应对策略和应对机制，如面对问题的能力、逃避、寻求社会支持等，都影响情感的调节。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Shape 30"/>
          <p:cNvSpPr/>
          <p:nvPr/>
        </p:nvSpPr>
        <p:spPr>
          <a:xfrm>
            <a:off x="10385822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10758488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情境评估</a:t>
            </a:r>
            <a:endParaRPr lang="en-US" sz="1990" dirty="0"/>
          </a:p>
        </p:txBody>
      </p:sp>
      <p:sp>
        <p:nvSpPr>
          <p:cNvPr id="34" name="Text 32"/>
          <p:cNvSpPr/>
          <p:nvPr/>
        </p:nvSpPr>
        <p:spPr>
          <a:xfrm>
            <a:off x="10600611" y="5580817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•对于情境的主观评估和解释，决定了个体对于特定情境的情感体验。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1A6B52A-92C6-46F0-97BA-0342728B145E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719018" y="404455"/>
            <a:chExt cx="13192363" cy="7420689"/>
          </a:xfrm>
        </p:grpSpPr>
        <p:sp>
          <p:nvSpPr>
            <p:cNvPr id="3" name="Shape 1"/>
            <p:cNvSpPr/>
            <p:nvPr/>
          </p:nvSpPr>
          <p:spPr>
            <a:xfrm>
              <a:off x="719018" y="404455"/>
              <a:ext cx="13192363" cy="7420689"/>
            </a:xfrm>
            <a:prstGeom prst="roundRect">
              <a:avLst>
                <a:gd name="adj" fmla="val 2452"/>
              </a:avLst>
            </a:prstGeom>
            <a:solidFill>
              <a:srgbClr val="FDFAF7"/>
            </a:solidFill>
            <a:ln w="12621">
              <a:solidFill>
                <a:srgbClr val="E5E0DF"/>
              </a:solidFill>
              <a:prstDash val="solid"/>
            </a:ln>
          </p:spPr>
        </p:sp>
        <p:pic>
          <p:nvPicPr>
            <p:cNvPr id="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018" y="404455"/>
              <a:ext cx="13192363" cy="2527578"/>
            </a:xfrm>
            <a:prstGeom prst="rect">
              <a:avLst/>
            </a:prstGeom>
          </p:spPr>
        </p:pic>
        <p:sp>
          <p:nvSpPr>
            <p:cNvPr id="5" name="Text 2"/>
            <p:cNvSpPr/>
            <p:nvPr/>
          </p:nvSpPr>
          <p:spPr>
            <a:xfrm>
              <a:off x="1563096" y="3798867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情绪管理技巧</a:t>
              </a:r>
              <a:endParaRPr lang="en-US" sz="398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1477208" y="5522713"/>
              <a:ext cx="11675983" cy="152085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548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       现在，让我们来看一些实用的情绪管理技巧。这些技巧不仅能够帮助我们更好地理解和掌控自己的情绪，还能提升我们的心理健康。接下来，我们将一一介绍这些技巧，并说明如何在日常生活中应用它们。"</a:t>
              </a:r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3D12D1-F9D5-49C4-BD28-7B619E284701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719018" y="243840"/>
            <a:chExt cx="13192363" cy="8816578"/>
          </a:xfrm>
        </p:grpSpPr>
        <p:sp>
          <p:nvSpPr>
            <p:cNvPr id="3" name="Shape 1"/>
            <p:cNvSpPr/>
            <p:nvPr/>
          </p:nvSpPr>
          <p:spPr>
            <a:xfrm>
              <a:off x="719018" y="243840"/>
              <a:ext cx="13192363" cy="8816578"/>
            </a:xfrm>
            <a:prstGeom prst="roundRect">
              <a:avLst>
                <a:gd name="adj" fmla="val 2064"/>
              </a:avLst>
            </a:prstGeom>
            <a:solidFill>
              <a:srgbClr val="FDFAF7"/>
            </a:solidFill>
            <a:ln w="12621">
              <a:solidFill>
                <a:srgbClr val="E5E0DF"/>
              </a:solidFill>
              <a:prstDash val="solid"/>
            </a:ln>
          </p:spPr>
        </p:sp>
        <p:sp>
          <p:nvSpPr>
            <p:cNvPr id="4" name="Text 2"/>
            <p:cNvSpPr/>
            <p:nvPr/>
          </p:nvSpPr>
          <p:spPr>
            <a:xfrm>
              <a:off x="1477208" y="799862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识别技巧</a:t>
              </a:r>
              <a:endParaRPr lang="en-US" sz="3980" dirty="0"/>
            </a:p>
          </p:txBody>
        </p:sp>
        <p:sp>
          <p:nvSpPr>
            <p:cNvPr id="5" name="Shape 3"/>
            <p:cNvSpPr/>
            <p:nvPr/>
          </p:nvSpPr>
          <p:spPr>
            <a:xfrm>
              <a:off x="1477208" y="4698921"/>
              <a:ext cx="11675983" cy="40362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6" name="Shape 4"/>
            <p:cNvSpPr/>
            <p:nvPr/>
          </p:nvSpPr>
          <p:spPr>
            <a:xfrm>
              <a:off x="2840653" y="469892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7" name="Shape 5"/>
            <p:cNvSpPr/>
            <p:nvPr/>
          </p:nvSpPr>
          <p:spPr>
            <a:xfrm>
              <a:off x="2654856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8" name="Text 6"/>
            <p:cNvSpPr/>
            <p:nvPr/>
          </p:nvSpPr>
          <p:spPr>
            <a:xfrm>
              <a:off x="2807732" y="4527233"/>
              <a:ext cx="10608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1</a:t>
              </a:r>
              <a:endParaRPr lang="en-US" sz="2163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1679377" y="5608796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观察面部表情</a:t>
              </a:r>
              <a:endParaRPr lang="en-US" sz="2388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1679377" y="6109335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注重眼睛、嘴巴、眉毛等部位的微表情。不同情绪通常伴随着特定的面部表情，例如微笑、皱眉等。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Shape 9"/>
            <p:cNvSpPr/>
            <p:nvPr/>
          </p:nvSpPr>
          <p:spPr>
            <a:xfrm>
              <a:off x="4325362" y="3991213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12" name="Shape 10"/>
            <p:cNvSpPr/>
            <p:nvPr/>
          </p:nvSpPr>
          <p:spPr>
            <a:xfrm>
              <a:off x="4139565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13" name="Text 11"/>
            <p:cNvSpPr/>
            <p:nvPr/>
          </p:nvSpPr>
          <p:spPr>
            <a:xfrm>
              <a:off x="4269581" y="4527233"/>
              <a:ext cx="15180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2</a:t>
              </a:r>
              <a:endParaRPr lang="en-US" sz="2163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3164086" y="1995011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留意身体语言</a:t>
              </a:r>
              <a:endParaRPr lang="en-US" sz="2388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3164086" y="2495550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注意姿势、手势和身体的紧张度。 某些情绪可能表现为身体的僵硬、颤抖或放松。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Shape 14"/>
            <p:cNvSpPr/>
            <p:nvPr/>
          </p:nvSpPr>
          <p:spPr>
            <a:xfrm>
              <a:off x="5810190" y="469892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17" name="Shape 15"/>
            <p:cNvSpPr/>
            <p:nvPr/>
          </p:nvSpPr>
          <p:spPr>
            <a:xfrm>
              <a:off x="5624393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18" name="Text 16"/>
            <p:cNvSpPr/>
            <p:nvPr/>
          </p:nvSpPr>
          <p:spPr>
            <a:xfrm>
              <a:off x="5750600" y="4527233"/>
              <a:ext cx="15942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3</a:t>
              </a:r>
              <a:endParaRPr lang="en-US" sz="2163" dirty="0"/>
            </a:p>
          </p:txBody>
        </p:sp>
        <p:sp>
          <p:nvSpPr>
            <p:cNvPr id="19" name="Text 17"/>
            <p:cNvSpPr/>
            <p:nvPr/>
          </p:nvSpPr>
          <p:spPr>
            <a:xfrm>
              <a:off x="4648914" y="5608796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关注眼神交流</a:t>
              </a:r>
              <a:endParaRPr lang="en-US" sz="2388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4648914" y="6109335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眼神往往透露出真实的情感状态。注视方式和眼神的频率可以揭示出不同的情绪。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Shape 19"/>
            <p:cNvSpPr/>
            <p:nvPr/>
          </p:nvSpPr>
          <p:spPr>
            <a:xfrm>
              <a:off x="7294900" y="3991213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22" name="Shape 20"/>
            <p:cNvSpPr/>
            <p:nvPr/>
          </p:nvSpPr>
          <p:spPr>
            <a:xfrm>
              <a:off x="7109103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23" name="Text 21"/>
            <p:cNvSpPr/>
            <p:nvPr/>
          </p:nvSpPr>
          <p:spPr>
            <a:xfrm>
              <a:off x="7231499" y="4527233"/>
              <a:ext cx="16704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4</a:t>
              </a:r>
              <a:endParaRPr lang="en-US" sz="2163" dirty="0"/>
            </a:p>
          </p:txBody>
        </p:sp>
        <p:sp>
          <p:nvSpPr>
            <p:cNvPr id="24" name="Text 22"/>
            <p:cNvSpPr/>
            <p:nvPr/>
          </p:nvSpPr>
          <p:spPr>
            <a:xfrm>
              <a:off x="6133624" y="2318385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倾听语言表达</a:t>
              </a:r>
              <a:endParaRPr lang="en-US" sz="2388" dirty="0"/>
            </a:p>
          </p:txBody>
        </p:sp>
        <p:sp>
          <p:nvSpPr>
            <p:cNvPr id="25" name="Text 23"/>
            <p:cNvSpPr/>
            <p:nvPr/>
          </p:nvSpPr>
          <p:spPr>
            <a:xfrm>
              <a:off x="6133624" y="2818924"/>
              <a:ext cx="2363033" cy="97012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注意词汇和语调的变化。 强调关键词和对声音的变化可能反映出某种情绪。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Shape 24"/>
            <p:cNvSpPr/>
            <p:nvPr/>
          </p:nvSpPr>
          <p:spPr>
            <a:xfrm>
              <a:off x="8779728" y="469886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27" name="Shape 25"/>
            <p:cNvSpPr/>
            <p:nvPr/>
          </p:nvSpPr>
          <p:spPr>
            <a:xfrm>
              <a:off x="8587978" y="4487049"/>
              <a:ext cx="423862" cy="423863"/>
            </a:xfrm>
            <a:prstGeom prst="roundRect">
              <a:avLst>
                <a:gd name="adj" fmla="val 20004"/>
              </a:avLst>
            </a:prstGeom>
            <a:solidFill>
              <a:srgbClr val="E0D7F4"/>
            </a:solidFill>
            <a:ln w="11668">
              <a:solidFill>
                <a:srgbClr val="C1AFE9"/>
              </a:solidFill>
              <a:prstDash val="solid"/>
            </a:ln>
          </p:spPr>
        </p:sp>
        <p:sp>
          <p:nvSpPr>
            <p:cNvPr id="28" name="Text 26"/>
            <p:cNvSpPr/>
            <p:nvPr/>
          </p:nvSpPr>
          <p:spPr>
            <a:xfrm>
              <a:off x="8724067" y="4522291"/>
              <a:ext cx="151567" cy="3532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82"/>
                </a:lnSpc>
                <a:buNone/>
              </a:pPr>
              <a:r>
                <a:rPr lang="en-US" sz="2225" b="1" kern="0" spc="-6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5</a:t>
              </a:r>
              <a:endParaRPr lang="en-US" sz="2225" dirty="0"/>
            </a:p>
          </p:txBody>
        </p:sp>
        <p:sp>
          <p:nvSpPr>
            <p:cNvPr id="29" name="Text 27"/>
            <p:cNvSpPr/>
            <p:nvPr/>
          </p:nvSpPr>
          <p:spPr>
            <a:xfrm>
              <a:off x="7702510" y="5608796"/>
              <a:ext cx="2194917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分辨体验的生理反应</a:t>
              </a:r>
              <a:endParaRPr lang="en-US" sz="1990" dirty="0"/>
            </a:p>
          </p:txBody>
        </p:sp>
        <p:sp>
          <p:nvSpPr>
            <p:cNvPr id="30" name="Text 28"/>
            <p:cNvSpPr/>
            <p:nvPr/>
          </p:nvSpPr>
          <p:spPr>
            <a:xfrm>
              <a:off x="7618452" y="6045994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注意心率、呼吸和肌肉紧张度的变化。生理反应往往是情绪体验的重要指标。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Shape 29"/>
            <p:cNvSpPr/>
            <p:nvPr/>
          </p:nvSpPr>
          <p:spPr>
            <a:xfrm>
              <a:off x="10264438" y="3991273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32" name="Shape 30"/>
            <p:cNvSpPr/>
            <p:nvPr/>
          </p:nvSpPr>
          <p:spPr>
            <a:xfrm>
              <a:off x="10072688" y="4487049"/>
              <a:ext cx="423862" cy="423863"/>
            </a:xfrm>
            <a:prstGeom prst="roundRect">
              <a:avLst>
                <a:gd name="adj" fmla="val 20004"/>
              </a:avLst>
            </a:prstGeom>
            <a:solidFill>
              <a:srgbClr val="E0D7F4"/>
            </a:solidFill>
            <a:ln w="11668">
              <a:solidFill>
                <a:srgbClr val="C1AFE9"/>
              </a:solidFill>
              <a:prstDash val="solid"/>
            </a:ln>
          </p:spPr>
        </p:sp>
        <p:sp>
          <p:nvSpPr>
            <p:cNvPr id="33" name="Text 31"/>
            <p:cNvSpPr/>
            <p:nvPr/>
          </p:nvSpPr>
          <p:spPr>
            <a:xfrm>
              <a:off x="10201156" y="4522291"/>
              <a:ext cx="166807" cy="3532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82"/>
                </a:lnSpc>
                <a:buNone/>
              </a:pPr>
              <a:r>
                <a:rPr lang="en-US" sz="2225" b="1" kern="0" spc="-6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6</a:t>
              </a:r>
              <a:endParaRPr lang="en-US" sz="2225" dirty="0"/>
            </a:p>
          </p:txBody>
        </p:sp>
        <p:sp>
          <p:nvSpPr>
            <p:cNvPr id="34" name="Text 32"/>
            <p:cNvSpPr/>
            <p:nvPr/>
          </p:nvSpPr>
          <p:spPr>
            <a:xfrm>
              <a:off x="9273659" y="1734979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问询自己的感受</a:t>
              </a:r>
              <a:endParaRPr lang="en-US" sz="1990" dirty="0"/>
            </a:p>
          </p:txBody>
        </p:sp>
        <p:sp>
          <p:nvSpPr>
            <p:cNvPr id="35" name="Text 33"/>
            <p:cNvSpPr/>
            <p:nvPr/>
          </p:nvSpPr>
          <p:spPr>
            <a:xfrm>
              <a:off x="9103162" y="2172176"/>
              <a:ext cx="2363033" cy="161686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反思自己的情感状态，问自己“我现在的感觉是什么？”  自我观察和反思是深入了解自己情感的重要手段。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Shape 34"/>
            <p:cNvSpPr/>
            <p:nvPr/>
          </p:nvSpPr>
          <p:spPr>
            <a:xfrm>
              <a:off x="11749266" y="469886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37" name="Shape 35"/>
            <p:cNvSpPr/>
            <p:nvPr/>
          </p:nvSpPr>
          <p:spPr>
            <a:xfrm>
              <a:off x="11557516" y="4487049"/>
              <a:ext cx="423862" cy="423863"/>
            </a:xfrm>
            <a:prstGeom prst="roundRect">
              <a:avLst>
                <a:gd name="adj" fmla="val 20004"/>
              </a:avLst>
            </a:prstGeom>
            <a:solidFill>
              <a:srgbClr val="E0D7F4"/>
            </a:solidFill>
            <a:ln w="11668">
              <a:solidFill>
                <a:srgbClr val="C1AFE9"/>
              </a:solidFill>
              <a:prstDash val="solid"/>
            </a:ln>
          </p:spPr>
        </p:sp>
        <p:sp>
          <p:nvSpPr>
            <p:cNvPr id="38" name="Text 36"/>
            <p:cNvSpPr/>
            <p:nvPr/>
          </p:nvSpPr>
          <p:spPr>
            <a:xfrm>
              <a:off x="11693604" y="4522291"/>
              <a:ext cx="151567" cy="3532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82"/>
                </a:lnSpc>
                <a:buNone/>
              </a:pPr>
              <a:r>
                <a:rPr lang="en-US" sz="2225" b="1" kern="0" spc="-6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7</a:t>
              </a:r>
              <a:endParaRPr lang="en-US" sz="2225" dirty="0"/>
            </a:p>
          </p:txBody>
        </p:sp>
        <p:sp>
          <p:nvSpPr>
            <p:cNvPr id="39" name="Text 37"/>
            <p:cNvSpPr/>
            <p:nvPr/>
          </p:nvSpPr>
          <p:spPr>
            <a:xfrm>
              <a:off x="10758488" y="5608796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关注环境</a:t>
              </a:r>
              <a:endParaRPr lang="en-US" sz="1990" dirty="0"/>
            </a:p>
          </p:txBody>
        </p:sp>
        <p:sp>
          <p:nvSpPr>
            <p:cNvPr id="40" name="Text 38"/>
            <p:cNvSpPr/>
            <p:nvPr/>
          </p:nvSpPr>
          <p:spPr>
            <a:xfrm>
              <a:off x="10587990" y="6045994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考虑当前环境是否对情绪产生影响。 - 意识到外部因素如何引发或加剧情绪变化。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Text 40"/>
            <p:cNvSpPr/>
            <p:nvPr/>
          </p:nvSpPr>
          <p:spPr>
            <a:xfrm>
              <a:off x="1477208" y="8181023"/>
              <a:ext cx="11675983" cy="3233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548"/>
                </a:lnSpc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 </a:t>
              </a:r>
              <a:r>
                <a:rPr lang="en-US" altLang="zh-CN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将以上观察结果综合起来，形成对情绪的整体认识。</a:t>
              </a: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了解不同观察维度如何相互影响，以更全面地认识情绪状态。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919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D0986A5-8FAC-42C2-BCD5-B56789D51C64}"/>
              </a:ext>
            </a:extLst>
          </p:cNvPr>
          <p:cNvGrpSpPr/>
          <p:nvPr/>
        </p:nvGrpSpPr>
        <p:grpSpPr>
          <a:xfrm>
            <a:off x="753308" y="153114"/>
            <a:ext cx="13267492" cy="8076486"/>
            <a:chOff x="1477208" y="799862"/>
            <a:chExt cx="11675984" cy="8369142"/>
          </a:xfrm>
        </p:grpSpPr>
        <p:sp>
          <p:nvSpPr>
            <p:cNvPr id="27" name="Text 25"/>
            <p:cNvSpPr/>
            <p:nvPr/>
          </p:nvSpPr>
          <p:spPr>
            <a:xfrm>
              <a:off x="2103239" y="5682139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惊讶：</a:t>
              </a:r>
              <a:endParaRPr lang="en-US" sz="1990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ACB0D6A-5F01-4481-96BF-DEF232CF64F3}"/>
                </a:ext>
              </a:extLst>
            </p:cNvPr>
            <p:cNvGrpSpPr/>
            <p:nvPr/>
          </p:nvGrpSpPr>
          <p:grpSpPr>
            <a:xfrm>
              <a:off x="1477208" y="799862"/>
              <a:ext cx="11675984" cy="8369142"/>
              <a:chOff x="1477208" y="799862"/>
              <a:chExt cx="11675984" cy="8369142"/>
            </a:xfrm>
          </p:grpSpPr>
          <p:sp>
            <p:nvSpPr>
              <p:cNvPr id="28" name="Text 26"/>
              <p:cNvSpPr/>
              <p:nvPr/>
            </p:nvSpPr>
            <p:spPr>
              <a:xfrm>
                <a:off x="2103239" y="6119336"/>
                <a:ext cx="5110877" cy="323374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2548"/>
                  </a:lnSpc>
                  <a:buNone/>
                </a:pPr>
                <a:r>
                  <a:rPr lang="en-US" sz="1592" dirty="0">
                    <a:solidFill>
                      <a:srgbClr val="272525"/>
                    </a:solidFill>
                    <a:latin typeface="Eudoxus Sans" pitchFamily="34" charset="0"/>
                    <a:ea typeface="Eudoxus Sans" pitchFamily="34" charset="-122"/>
                    <a:cs typeface="Eudoxus Sans" pitchFamily="34" charset="-120"/>
                  </a:rPr>
                  <a:t>•面部表情：眉毛上扬、嘴巴大张。</a:t>
                </a:r>
                <a:endParaRPr lang="en-US" sz="1592" dirty="0"/>
              </a:p>
            </p:txBody>
          </p:sp>
          <p:sp>
            <p:nvSpPr>
              <p:cNvPr id="29" name="Text 27"/>
              <p:cNvSpPr/>
              <p:nvPr/>
            </p:nvSpPr>
            <p:spPr>
              <a:xfrm>
                <a:off x="2103239" y="6564035"/>
                <a:ext cx="5110877" cy="323374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2548"/>
                  </a:lnSpc>
                  <a:buNone/>
                </a:pPr>
                <a:r>
                  <a:rPr lang="en-US" sz="1592" dirty="0">
                    <a:solidFill>
                      <a:srgbClr val="272525"/>
                    </a:solidFill>
                    <a:latin typeface="Eudoxus Sans" pitchFamily="34" charset="0"/>
                    <a:ea typeface="Eudoxus Sans" pitchFamily="34" charset="-122"/>
                    <a:cs typeface="Eudoxus Sans" pitchFamily="34" charset="-120"/>
                  </a:rPr>
                  <a:t>• 身体语言：全身轻微僵硬，目光集中。</a:t>
                </a:r>
                <a:endParaRPr lang="en-US" sz="1592" dirty="0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1FE6461-4BC8-40BD-96F7-3CE493C85567}"/>
                  </a:ext>
                </a:extLst>
              </p:cNvPr>
              <p:cNvGrpSpPr/>
              <p:nvPr/>
            </p:nvGrpSpPr>
            <p:grpSpPr>
              <a:xfrm>
                <a:off x="1477208" y="799862"/>
                <a:ext cx="11675984" cy="8369142"/>
                <a:chOff x="1477208" y="799862"/>
                <a:chExt cx="11675984" cy="8369142"/>
              </a:xfrm>
            </p:grpSpPr>
            <p:sp>
              <p:nvSpPr>
                <p:cNvPr id="4" name="Text 2"/>
                <p:cNvSpPr/>
                <p:nvPr/>
              </p:nvSpPr>
              <p:spPr>
                <a:xfrm>
                  <a:off x="1477208" y="799862"/>
                  <a:ext cx="4044077" cy="631865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4976"/>
                    </a:lnSpc>
                    <a:buNone/>
                  </a:pPr>
                  <a:r>
                    <a:rPr lang="en-US" sz="3980" b="1" kern="0" spc="-119" dirty="0">
                      <a:solidFill>
                        <a:srgbClr val="591CE6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情绪识别</a:t>
                  </a:r>
                  <a:endParaRPr lang="en-US" sz="3980" dirty="0"/>
                </a:p>
              </p:txBody>
            </p:sp>
            <p:sp>
              <p:nvSpPr>
                <p:cNvPr id="5" name="Shape 3"/>
                <p:cNvSpPr/>
                <p:nvPr/>
              </p:nvSpPr>
              <p:spPr>
                <a:xfrm>
                  <a:off x="1477208" y="1945958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6" name="Text 4"/>
                <p:cNvSpPr/>
                <p:nvPr/>
              </p:nvSpPr>
              <p:spPr>
                <a:xfrm>
                  <a:off x="1630085" y="1980248"/>
                  <a:ext cx="10608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1</a:t>
                  </a:r>
                  <a:endParaRPr lang="en-US" sz="2163" dirty="0"/>
                </a:p>
              </p:txBody>
            </p:sp>
            <p:sp>
              <p:nvSpPr>
                <p:cNvPr id="7" name="Text 5"/>
                <p:cNvSpPr/>
                <p:nvPr/>
              </p:nvSpPr>
              <p:spPr>
                <a:xfrm>
                  <a:off x="2091333" y="1962388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愉悦/喜悦：</a:t>
                  </a:r>
                  <a:endParaRPr lang="en-US" sz="2388" dirty="0"/>
                </a:p>
              </p:txBody>
            </p:sp>
            <p:sp>
              <p:nvSpPr>
                <p:cNvPr id="8" name="Text 6"/>
                <p:cNvSpPr/>
                <p:nvPr/>
              </p:nvSpPr>
              <p:spPr>
                <a:xfrm>
                  <a:off x="2091333" y="2462927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•面部表情：微笑，眼睛放大。</a:t>
                  </a:r>
                  <a:endParaRPr lang="en-US" sz="1592" dirty="0"/>
                </a:p>
              </p:txBody>
            </p:sp>
            <p:sp>
              <p:nvSpPr>
                <p:cNvPr id="9" name="Text 7"/>
                <p:cNvSpPr/>
                <p:nvPr/>
              </p:nvSpPr>
              <p:spPr>
                <a:xfrm>
                  <a:off x="2091333" y="290762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身体语言：轻松、愉快的姿势，可能伴随轻微的笑声。</a:t>
                  </a:r>
                  <a:endParaRPr lang="en-US" sz="1592" dirty="0"/>
                </a:p>
              </p:txBody>
            </p:sp>
            <p:sp>
              <p:nvSpPr>
                <p:cNvPr id="10" name="Shape 8"/>
                <p:cNvSpPr/>
                <p:nvPr/>
              </p:nvSpPr>
              <p:spPr>
                <a:xfrm>
                  <a:off x="7416284" y="1945958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11" name="Text 9"/>
                <p:cNvSpPr/>
                <p:nvPr/>
              </p:nvSpPr>
              <p:spPr>
                <a:xfrm>
                  <a:off x="7546300" y="1980248"/>
                  <a:ext cx="15180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2</a:t>
                  </a:r>
                  <a:endParaRPr lang="en-US" sz="2163" dirty="0"/>
                </a:p>
              </p:txBody>
            </p:sp>
            <p:sp>
              <p:nvSpPr>
                <p:cNvPr id="12" name="Text 10"/>
                <p:cNvSpPr/>
                <p:nvPr/>
              </p:nvSpPr>
              <p:spPr>
                <a:xfrm>
                  <a:off x="8030408" y="1962388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悲伤：</a:t>
                  </a:r>
                  <a:endParaRPr lang="en-US" sz="2388" dirty="0"/>
                </a:p>
              </p:txBody>
            </p:sp>
            <p:sp>
              <p:nvSpPr>
                <p:cNvPr id="13" name="Text 11"/>
                <p:cNvSpPr/>
                <p:nvPr/>
              </p:nvSpPr>
              <p:spPr>
                <a:xfrm>
                  <a:off x="8030408" y="2462927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•面部表情：眉头紧皱，眼角下垂。</a:t>
                  </a:r>
                  <a:endParaRPr lang="en-US" sz="1592" dirty="0"/>
                </a:p>
              </p:txBody>
            </p:sp>
            <p:sp>
              <p:nvSpPr>
                <p:cNvPr id="14" name="Text 12"/>
                <p:cNvSpPr/>
                <p:nvPr/>
              </p:nvSpPr>
              <p:spPr>
                <a:xfrm>
                  <a:off x="8030408" y="290762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身体语言：低头、肩膀垂下，可能伴随抽泣声。</a:t>
                  </a:r>
                  <a:endParaRPr lang="en-US" sz="1592" dirty="0"/>
                </a:p>
              </p:txBody>
            </p:sp>
            <p:sp>
              <p:nvSpPr>
                <p:cNvPr id="15" name="Shape 13"/>
                <p:cNvSpPr/>
                <p:nvPr/>
              </p:nvSpPr>
              <p:spPr>
                <a:xfrm>
                  <a:off x="1477208" y="3644146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16" name="Text 14"/>
                <p:cNvSpPr/>
                <p:nvPr/>
              </p:nvSpPr>
              <p:spPr>
                <a:xfrm>
                  <a:off x="1603415" y="3678436"/>
                  <a:ext cx="15942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3</a:t>
                  </a:r>
                  <a:endParaRPr lang="en-US" sz="2163" dirty="0"/>
                </a:p>
              </p:txBody>
            </p:sp>
            <p:sp>
              <p:nvSpPr>
                <p:cNvPr id="17" name="Text 15"/>
                <p:cNvSpPr/>
                <p:nvPr/>
              </p:nvSpPr>
              <p:spPr>
                <a:xfrm>
                  <a:off x="2091333" y="3660577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愤怒：</a:t>
                  </a:r>
                  <a:endParaRPr lang="en-US" sz="2388" dirty="0"/>
                </a:p>
              </p:txBody>
            </p:sp>
            <p:sp>
              <p:nvSpPr>
                <p:cNvPr id="18" name="Text 16"/>
                <p:cNvSpPr/>
                <p:nvPr/>
              </p:nvSpPr>
              <p:spPr>
                <a:xfrm>
                  <a:off x="2091333" y="416111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•面部表情：眉毛拧成一条线，嘴角紧闭。</a:t>
                  </a:r>
                  <a:endParaRPr lang="en-US" sz="1592" dirty="0"/>
                </a:p>
              </p:txBody>
            </p:sp>
            <p:sp>
              <p:nvSpPr>
                <p:cNvPr id="19" name="Text 17"/>
                <p:cNvSpPr/>
                <p:nvPr/>
              </p:nvSpPr>
              <p:spPr>
                <a:xfrm>
                  <a:off x="2091333" y="4605814"/>
                  <a:ext cx="5122783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身体语言：挺直身体、紧握拳头，可能伴随愤怒的言辞。</a:t>
                  </a:r>
                  <a:endParaRPr lang="en-US" sz="1592" dirty="0"/>
                </a:p>
              </p:txBody>
            </p:sp>
            <p:sp>
              <p:nvSpPr>
                <p:cNvPr id="20" name="Shape 18"/>
                <p:cNvSpPr/>
                <p:nvPr/>
              </p:nvSpPr>
              <p:spPr>
                <a:xfrm>
                  <a:off x="7416284" y="3644146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21" name="Text 19"/>
                <p:cNvSpPr/>
                <p:nvPr/>
              </p:nvSpPr>
              <p:spPr>
                <a:xfrm>
                  <a:off x="7538680" y="3678436"/>
                  <a:ext cx="16704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4</a:t>
                  </a:r>
                  <a:endParaRPr lang="en-US" sz="2163" dirty="0"/>
                </a:p>
              </p:txBody>
            </p:sp>
            <p:sp>
              <p:nvSpPr>
                <p:cNvPr id="22" name="Text 20"/>
                <p:cNvSpPr/>
                <p:nvPr/>
              </p:nvSpPr>
              <p:spPr>
                <a:xfrm>
                  <a:off x="8030408" y="3660577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害怕：</a:t>
                  </a:r>
                  <a:endParaRPr lang="en-US" sz="2388" dirty="0"/>
                </a:p>
              </p:txBody>
            </p:sp>
            <p:sp>
              <p:nvSpPr>
                <p:cNvPr id="23" name="Text 21"/>
                <p:cNvSpPr/>
                <p:nvPr/>
              </p:nvSpPr>
              <p:spPr>
                <a:xfrm>
                  <a:off x="8030408" y="416111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•面部表情：眉毛上扬，眼睛瞪大。</a:t>
                  </a:r>
                  <a:endParaRPr lang="en-US" sz="1592" dirty="0"/>
                </a:p>
              </p:txBody>
            </p:sp>
            <p:sp>
              <p:nvSpPr>
                <p:cNvPr id="24" name="Text 22"/>
                <p:cNvSpPr/>
                <p:nvPr/>
              </p:nvSpPr>
              <p:spPr>
                <a:xfrm>
                  <a:off x="8030408" y="4605814"/>
                  <a:ext cx="5122783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身体语言：身体后仰、手臂紧缩，可能伴随尖叫或呼救声。</a:t>
                  </a:r>
                  <a:endParaRPr lang="en-US" sz="1592" dirty="0"/>
                </a:p>
              </p:txBody>
            </p:sp>
            <p:sp>
              <p:nvSpPr>
                <p:cNvPr id="25" name="Shape 23"/>
                <p:cNvSpPr/>
                <p:nvPr/>
              </p:nvSpPr>
              <p:spPr>
                <a:xfrm>
                  <a:off x="1477208" y="5628203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26" name="Text 24"/>
                <p:cNvSpPr/>
                <p:nvPr/>
              </p:nvSpPr>
              <p:spPr>
                <a:xfrm>
                  <a:off x="1613297" y="5663446"/>
                  <a:ext cx="15156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5</a:t>
                  </a:r>
                  <a:endParaRPr lang="en-US" sz="2225" dirty="0"/>
                </a:p>
              </p:txBody>
            </p:sp>
            <p:sp>
              <p:nvSpPr>
                <p:cNvPr id="30" name="Shape 28"/>
                <p:cNvSpPr/>
                <p:nvPr/>
              </p:nvSpPr>
              <p:spPr>
                <a:xfrm>
                  <a:off x="7416284" y="5628203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31" name="Text 29"/>
                <p:cNvSpPr/>
                <p:nvPr/>
              </p:nvSpPr>
              <p:spPr>
                <a:xfrm>
                  <a:off x="7544752" y="5663446"/>
                  <a:ext cx="16680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6</a:t>
                  </a:r>
                  <a:endParaRPr lang="en-US" sz="2225" dirty="0"/>
                </a:p>
              </p:txBody>
            </p:sp>
            <p:sp>
              <p:nvSpPr>
                <p:cNvPr id="32" name="Text 30"/>
                <p:cNvSpPr/>
                <p:nvPr/>
              </p:nvSpPr>
              <p:spPr>
                <a:xfrm>
                  <a:off x="8042315" y="5682139"/>
                  <a:ext cx="2022038" cy="315873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488"/>
                    </a:lnSpc>
                    <a:buNone/>
                  </a:pPr>
                  <a:r>
                    <a:rPr lang="en-US" sz="1990" b="1" kern="0" spc="-60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压力/焦虑：</a:t>
                  </a:r>
                  <a:endParaRPr lang="en-US" sz="1990" dirty="0"/>
                </a:p>
              </p:txBody>
            </p:sp>
            <p:sp>
              <p:nvSpPr>
                <p:cNvPr id="33" name="Text 31"/>
                <p:cNvSpPr/>
                <p:nvPr/>
              </p:nvSpPr>
              <p:spPr>
                <a:xfrm>
                  <a:off x="8042315" y="6119336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•面部表情：眉头紧皱、可能伴有皱纹。</a:t>
                  </a:r>
                  <a:endParaRPr lang="en-US" sz="1592" dirty="0"/>
                </a:p>
              </p:txBody>
            </p:sp>
            <p:sp>
              <p:nvSpPr>
                <p:cNvPr id="34" name="Text 32"/>
                <p:cNvSpPr/>
                <p:nvPr/>
              </p:nvSpPr>
              <p:spPr>
                <a:xfrm>
                  <a:off x="8042315" y="6564035"/>
                  <a:ext cx="5110877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身体语言：手指紧握、肌肉紧张，可能伴随快速的呼吸。</a:t>
                  </a:r>
                  <a:endParaRPr lang="en-US" sz="1592" dirty="0"/>
                </a:p>
              </p:txBody>
            </p:sp>
            <p:sp>
              <p:nvSpPr>
                <p:cNvPr id="35" name="Shape 33"/>
                <p:cNvSpPr/>
                <p:nvPr/>
              </p:nvSpPr>
              <p:spPr>
                <a:xfrm>
                  <a:off x="1477208" y="7586424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36" name="Text 34"/>
                <p:cNvSpPr/>
                <p:nvPr/>
              </p:nvSpPr>
              <p:spPr>
                <a:xfrm>
                  <a:off x="1613297" y="7621667"/>
                  <a:ext cx="15156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7</a:t>
                  </a:r>
                  <a:endParaRPr lang="en-US" sz="2225" dirty="0"/>
                </a:p>
              </p:txBody>
            </p:sp>
            <p:sp>
              <p:nvSpPr>
                <p:cNvPr id="37" name="Text 35"/>
                <p:cNvSpPr/>
                <p:nvPr/>
              </p:nvSpPr>
              <p:spPr>
                <a:xfrm>
                  <a:off x="2103239" y="7640360"/>
                  <a:ext cx="2022038" cy="315873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488"/>
                    </a:lnSpc>
                    <a:buNone/>
                  </a:pPr>
                  <a:r>
                    <a:rPr lang="en-US" sz="1990" b="1" kern="0" spc="-60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•平静/放松：</a:t>
                  </a:r>
                  <a:endParaRPr lang="en-US" sz="1990" dirty="0"/>
                </a:p>
              </p:txBody>
            </p:sp>
            <p:sp>
              <p:nvSpPr>
                <p:cNvPr id="38" name="Text 36"/>
                <p:cNvSpPr/>
                <p:nvPr/>
              </p:nvSpPr>
              <p:spPr>
                <a:xfrm>
                  <a:off x="2103239" y="8077557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•面部表情：面部表情平和，嘴角轻微上扬。</a:t>
                  </a:r>
                  <a:endParaRPr lang="en-US" sz="1592" dirty="0"/>
                </a:p>
              </p:txBody>
            </p:sp>
            <p:sp>
              <p:nvSpPr>
                <p:cNvPr id="39" name="Text 37"/>
                <p:cNvSpPr/>
                <p:nvPr/>
              </p:nvSpPr>
              <p:spPr>
                <a:xfrm>
                  <a:off x="2103239" y="8522256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身体语言：肌肉放松，姿势自然。</a:t>
                  </a:r>
                  <a:endParaRPr lang="en-US" sz="1592" dirty="0"/>
                </a:p>
              </p:txBody>
            </p:sp>
            <p:sp>
              <p:nvSpPr>
                <p:cNvPr id="40" name="Shape 38"/>
                <p:cNvSpPr/>
                <p:nvPr/>
              </p:nvSpPr>
              <p:spPr>
                <a:xfrm>
                  <a:off x="7416284" y="7586424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41" name="Text 39"/>
                <p:cNvSpPr/>
                <p:nvPr/>
              </p:nvSpPr>
              <p:spPr>
                <a:xfrm>
                  <a:off x="7537133" y="7621667"/>
                  <a:ext cx="18204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8</a:t>
                  </a:r>
                  <a:endParaRPr lang="en-US" sz="2225" dirty="0"/>
                </a:p>
              </p:txBody>
            </p:sp>
            <p:sp>
              <p:nvSpPr>
                <p:cNvPr id="42" name="Text 40"/>
                <p:cNvSpPr/>
                <p:nvPr/>
              </p:nvSpPr>
              <p:spPr>
                <a:xfrm>
                  <a:off x="8042315" y="7640360"/>
                  <a:ext cx="2022038" cy="315873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488"/>
                    </a:lnSpc>
                    <a:buNone/>
                  </a:pPr>
                  <a:r>
                    <a:rPr lang="en-US" sz="1990" b="1" kern="0" spc="-60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好奇：</a:t>
                  </a:r>
                  <a:endParaRPr lang="en-US" sz="1990" dirty="0"/>
                </a:p>
              </p:txBody>
            </p:sp>
            <p:sp>
              <p:nvSpPr>
                <p:cNvPr id="43" name="Text 41"/>
                <p:cNvSpPr/>
                <p:nvPr/>
              </p:nvSpPr>
              <p:spPr>
                <a:xfrm>
                  <a:off x="8042315" y="8077557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•面部表情：眉毛微微上扬，眼睛亮起。</a:t>
                  </a:r>
                  <a:endParaRPr lang="en-US" sz="1592" dirty="0"/>
                </a:p>
              </p:txBody>
            </p:sp>
            <p:sp>
              <p:nvSpPr>
                <p:cNvPr id="44" name="Text 42"/>
                <p:cNvSpPr/>
                <p:nvPr/>
              </p:nvSpPr>
              <p:spPr>
                <a:xfrm>
                  <a:off x="8042315" y="8522256"/>
                  <a:ext cx="5110877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身体语言：身体稍微前倾，表现出对周围环境的浓厚兴趣。</a:t>
                  </a:r>
                  <a:endParaRPr lang="en-US" sz="1592" dirty="0"/>
                </a:p>
              </p:txBody>
            </p:sp>
          </p:grpSp>
        </p:grp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22954EB3-3678-40DE-AF79-B60E299C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965" y="16160"/>
            <a:ext cx="1888435" cy="1888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796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590FAC-67D3-4CAB-BB6D-BEC76757BD6A}"/>
              </a:ext>
            </a:extLst>
          </p:cNvPr>
          <p:cNvGrpSpPr/>
          <p:nvPr/>
        </p:nvGrpSpPr>
        <p:grpSpPr>
          <a:xfrm>
            <a:off x="473908" y="91440"/>
            <a:ext cx="12899192" cy="8044815"/>
            <a:chOff x="1477208" y="799862"/>
            <a:chExt cx="11675983" cy="9023032"/>
          </a:xfrm>
        </p:grpSpPr>
        <p:sp>
          <p:nvSpPr>
            <p:cNvPr id="4" name="Text 2"/>
            <p:cNvSpPr/>
            <p:nvPr/>
          </p:nvSpPr>
          <p:spPr>
            <a:xfrm>
              <a:off x="1477208" y="799862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zh-CN" alt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如</a:t>
              </a: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何</a:t>
              </a:r>
              <a:r>
                <a:rPr lang="zh-CN" alt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管理</a:t>
              </a:r>
              <a:endParaRPr lang="en-US" sz="3980" dirty="0"/>
            </a:p>
          </p:txBody>
        </p:sp>
        <p:pic>
          <p:nvPicPr>
            <p:cNvPr id="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208" y="1734979"/>
              <a:ext cx="1010960" cy="1617583"/>
            </a:xfrm>
            <a:prstGeom prst="rect">
              <a:avLst/>
            </a:prstGeom>
          </p:spPr>
        </p:pic>
        <p:sp>
          <p:nvSpPr>
            <p:cNvPr id="6" name="Text 3"/>
            <p:cNvSpPr/>
            <p:nvPr/>
          </p:nvSpPr>
          <p:spPr>
            <a:xfrm>
              <a:off x="2791420" y="1937147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8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深呼吸和冥想：</a:t>
              </a:r>
              <a:endParaRPr lang="en-US" sz="28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2791420" y="2374344"/>
              <a:ext cx="10361771" cy="3233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学会通过深呼吸和冥想来调节呼吸、降低心率，并提高对当前情境的专注度。</a:t>
              </a:r>
            </a:p>
            <a:p>
              <a:pPr marL="0" indent="0" algn="l">
                <a:lnSpc>
                  <a:spcPts val="2548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    这有助于减轻紧张和焦虑感。</a:t>
              </a:r>
              <a:endParaRPr lang="en-US" sz="2400" dirty="0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7208" y="3352562"/>
              <a:ext cx="1010960" cy="1617583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2791420" y="3554730"/>
              <a:ext cx="210359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情绪表达和沟通：</a:t>
              </a:r>
              <a:endParaRPr lang="en-US" sz="240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2791420" y="3991928"/>
              <a:ext cx="10361771" cy="64674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学习有效的沟通和情绪表达技巧，能够适当地表达自己的感受，而不是将情绪压抑。这有助于建立更健康的人际关系。</a:t>
              </a:r>
              <a:endParaRPr lang="en-US" sz="2000" dirty="0"/>
            </a:p>
          </p:txBody>
        </p:sp>
        <p:pic>
          <p:nvPicPr>
            <p:cNvPr id="11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7208" y="4970145"/>
              <a:ext cx="1010960" cy="1617583"/>
            </a:xfrm>
            <a:prstGeom prst="rect">
              <a:avLst/>
            </a:prstGeom>
          </p:spPr>
        </p:pic>
        <p:sp>
          <p:nvSpPr>
            <p:cNvPr id="12" name="Text 7"/>
            <p:cNvSpPr/>
            <p:nvPr/>
          </p:nvSpPr>
          <p:spPr>
            <a:xfrm>
              <a:off x="2791420" y="5172313"/>
              <a:ext cx="259127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问题解决和应对策略：</a:t>
              </a:r>
              <a:endParaRPr lang="en-US" sz="2400" dirty="0"/>
            </a:p>
          </p:txBody>
        </p:sp>
        <p:sp>
          <p:nvSpPr>
            <p:cNvPr id="13" name="Text 8"/>
            <p:cNvSpPr/>
            <p:nvPr/>
          </p:nvSpPr>
          <p:spPr>
            <a:xfrm>
              <a:off x="2791420" y="5609511"/>
              <a:ext cx="10361771" cy="3233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培养运用问题解决和应对策略的能力，能够在面对挑战时找到切实可行的解决方案，而不是陷入情绪波动中。</a:t>
              </a:r>
              <a:endParaRPr lang="en-US" sz="2000" dirty="0"/>
            </a:p>
          </p:txBody>
        </p:sp>
        <p:pic>
          <p:nvPicPr>
            <p:cNvPr id="14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7208" y="6587728"/>
              <a:ext cx="1010960" cy="1617583"/>
            </a:xfrm>
            <a:prstGeom prst="rect">
              <a:avLst/>
            </a:prstGeom>
          </p:spPr>
        </p:pic>
        <p:sp>
          <p:nvSpPr>
            <p:cNvPr id="15" name="Text 9"/>
            <p:cNvSpPr/>
            <p:nvPr/>
          </p:nvSpPr>
          <p:spPr>
            <a:xfrm>
              <a:off x="2791420" y="6789896"/>
              <a:ext cx="210359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自我意识和反思：</a:t>
              </a:r>
              <a:endParaRPr lang="en-US" sz="2400" dirty="0"/>
            </a:p>
          </p:txBody>
        </p:sp>
        <p:sp>
          <p:nvSpPr>
            <p:cNvPr id="16" name="Text 10"/>
            <p:cNvSpPr/>
            <p:nvPr/>
          </p:nvSpPr>
          <p:spPr>
            <a:xfrm>
              <a:off x="2791420" y="7227094"/>
              <a:ext cx="10361771" cy="64674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培养自我意识，认识自己的情绪反应，并通过反思了解这些反应的原因。这有助于更好地理解自己的情绪，从而更有效地管理它们。</a:t>
              </a:r>
              <a:endParaRPr lang="en-US" sz="2000" dirty="0"/>
            </a:p>
          </p:txBody>
        </p:sp>
        <p:pic>
          <p:nvPicPr>
            <p:cNvPr id="17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7208" y="8205311"/>
              <a:ext cx="1010960" cy="1617583"/>
            </a:xfrm>
            <a:prstGeom prst="rect">
              <a:avLst/>
            </a:prstGeom>
          </p:spPr>
        </p:pic>
        <p:sp>
          <p:nvSpPr>
            <p:cNvPr id="18" name="Text 11"/>
            <p:cNvSpPr/>
            <p:nvPr/>
          </p:nvSpPr>
          <p:spPr>
            <a:xfrm>
              <a:off x="2791420" y="8407479"/>
              <a:ext cx="259127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时间管理和自我照顾：</a:t>
              </a:r>
              <a:endParaRPr lang="en-US" sz="2400" dirty="0"/>
            </a:p>
          </p:txBody>
        </p:sp>
        <p:sp>
          <p:nvSpPr>
            <p:cNvPr id="19" name="Text 12"/>
            <p:cNvSpPr/>
            <p:nvPr/>
          </p:nvSpPr>
          <p:spPr>
            <a:xfrm>
              <a:off x="2791420" y="8844677"/>
              <a:ext cx="10361771" cy="64674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学习合理的时间管理，能够更好地分配工作和休息时间，避免过度劳累。同时，注重自我照顾，包括良好的睡眠、饮食和锻炼，有助于提高整体情绪健康。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1DC739D-28EF-47B6-9DA3-E55D7D9F01E0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719018" y="243840"/>
            <a:chExt cx="13192363" cy="7930277"/>
          </a:xfrm>
        </p:grpSpPr>
        <p:sp>
          <p:nvSpPr>
            <p:cNvPr id="3" name="Shape 1"/>
            <p:cNvSpPr/>
            <p:nvPr/>
          </p:nvSpPr>
          <p:spPr>
            <a:xfrm>
              <a:off x="719018" y="243840"/>
              <a:ext cx="13192363" cy="7930277"/>
            </a:xfrm>
            <a:prstGeom prst="roundRect">
              <a:avLst>
                <a:gd name="adj" fmla="val 2295"/>
              </a:avLst>
            </a:prstGeom>
            <a:solidFill>
              <a:srgbClr val="FDFAF7"/>
            </a:solidFill>
            <a:ln w="12621">
              <a:solidFill>
                <a:srgbClr val="E5E0DF"/>
              </a:solidFill>
              <a:prstDash val="solid"/>
            </a:ln>
          </p:spPr>
        </p:sp>
        <p:sp>
          <p:nvSpPr>
            <p:cNvPr id="4" name="Text 2"/>
            <p:cNvSpPr/>
            <p:nvPr/>
          </p:nvSpPr>
          <p:spPr>
            <a:xfrm>
              <a:off x="1329007" y="483930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总结</a:t>
              </a:r>
              <a:endParaRPr lang="en-US" sz="3980" dirty="0"/>
            </a:p>
          </p:txBody>
        </p:sp>
        <p:pic>
          <p:nvPicPr>
            <p:cNvPr id="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630" y="1355885"/>
              <a:ext cx="5168645" cy="5017863"/>
            </a:xfrm>
            <a:prstGeom prst="rect">
              <a:avLst/>
            </a:prstGeom>
          </p:spPr>
        </p:pic>
        <p:sp>
          <p:nvSpPr>
            <p:cNvPr id="6" name="Text 3"/>
            <p:cNvSpPr/>
            <p:nvPr/>
          </p:nvSpPr>
          <p:spPr>
            <a:xfrm>
              <a:off x="7418622" y="826283"/>
              <a:ext cx="5591413" cy="413365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548"/>
                </a:lnSpc>
                <a:buNone/>
              </a:pP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美国心理学家马斯洛在阐述关于“自我实现者”的情绪特点中，曾经提出了健康情绪的六个特征，即：</a:t>
              </a: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(1)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平和、稳定、愉悦和接纳自己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 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(2)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有清醒的理智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(3)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有适度的欲望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 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(4)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对人类有深刻、诚挚的感情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(5)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富于有哲理、善意的幽默感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 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(6)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有丰富、深刻的自我情感体验</a:t>
              </a: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总的来说，情绪管理是我们维护心理健康的关键。通过识别不同情绪、了解其原因，以及掌握实用的情绪管理技巧，我们能够更加积极、健康地面对生活中的各种挑战。</a:t>
              </a:r>
            </a:p>
            <a:p>
              <a:pPr marL="0" indent="0">
                <a:lnSpc>
                  <a:spcPts val="2548"/>
                </a:lnSpc>
                <a:buNone/>
              </a:pP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endParaRPr lang="en-US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6FCE35A-4190-429B-9027-5B0F32841985}"/>
              </a:ext>
            </a:extLst>
          </p:cNvPr>
          <p:cNvGrpSpPr/>
          <p:nvPr/>
        </p:nvGrpSpPr>
        <p:grpSpPr>
          <a:xfrm>
            <a:off x="9239383" y="6073089"/>
            <a:ext cx="4276724" cy="1070661"/>
            <a:chOff x="10146380" y="6456350"/>
            <a:chExt cx="4340020" cy="1135813"/>
          </a:xfrm>
        </p:grpSpPr>
        <p:sp>
          <p:nvSpPr>
            <p:cNvPr id="10" name="Shape 4">
              <a:extLst>
                <a:ext uri="{FF2B5EF4-FFF2-40B4-BE49-F238E27FC236}">
                  <a16:creationId xmlns:a16="http://schemas.microsoft.com/office/drawing/2014/main" id="{093A8C9C-121B-4EA1-80F0-DDC15C1FFEF3}"/>
                </a:ext>
              </a:extLst>
            </p:cNvPr>
            <p:cNvSpPr/>
            <p:nvPr/>
          </p:nvSpPr>
          <p:spPr>
            <a:xfrm>
              <a:off x="10146380" y="6702248"/>
              <a:ext cx="323493" cy="323493"/>
            </a:xfrm>
            <a:prstGeom prst="roundRect">
              <a:avLst>
                <a:gd name="adj" fmla="val 28263627"/>
              </a:avLst>
            </a:prstGeom>
            <a:solidFill>
              <a:srgbClr val="BA18DE"/>
            </a:solidFill>
            <a:ln w="7620">
              <a:solidFill>
                <a:srgbClr val="FFFFFF"/>
              </a:solidFill>
              <a:prstDash val="soli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Text 6">
              <a:extLst>
                <a:ext uri="{FF2B5EF4-FFF2-40B4-BE49-F238E27FC236}">
                  <a16:creationId xmlns:a16="http://schemas.microsoft.com/office/drawing/2014/main" id="{41037314-A4E7-4554-A446-69EF6BB3E629}"/>
                </a:ext>
              </a:extLst>
            </p:cNvPr>
            <p:cNvSpPr/>
            <p:nvPr/>
          </p:nvSpPr>
          <p:spPr>
            <a:xfrm>
              <a:off x="10625485" y="6456350"/>
              <a:ext cx="3860915" cy="113581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ct val="150000"/>
                </a:lnSpc>
                <a:buNone/>
              </a:pPr>
              <a:r>
                <a:rPr lang="zh-CN" altLang="en-US" sz="2800" dirty="0"/>
                <a:t>何政轩</a:t>
              </a:r>
              <a:r>
                <a:rPr lang="en-US" altLang="zh-CN" sz="2800" dirty="0"/>
                <a:t>  </a:t>
              </a:r>
              <a:r>
                <a:rPr lang="zh-CN" altLang="en-US" sz="2800" dirty="0"/>
                <a:t>张骞阳</a:t>
              </a:r>
              <a:r>
                <a:rPr lang="en-US" altLang="zh-CN" sz="2800" dirty="0"/>
                <a:t>  </a:t>
              </a:r>
              <a:r>
                <a:rPr lang="zh-CN" altLang="en-US" sz="2800" dirty="0"/>
                <a:t>宁洪斌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崔嘉毅</a:t>
              </a:r>
              <a:endParaRPr lang="en-US" altLang="zh-CN" sz="2800" dirty="0"/>
            </a:p>
            <a:p>
              <a:pPr marL="0" indent="0" algn="l">
                <a:lnSpc>
                  <a:spcPct val="150000"/>
                </a:lnSpc>
                <a:buNone/>
              </a:pPr>
              <a:r>
                <a:rPr lang="zh-CN" altLang="en-US" sz="2800" dirty="0"/>
                <a:t>周宣丞</a:t>
              </a:r>
              <a:r>
                <a:rPr lang="en-US" altLang="zh-CN" sz="2800" dirty="0"/>
                <a:t>  </a:t>
              </a:r>
              <a:r>
                <a:rPr lang="zh-CN" altLang="en-US" sz="2800" dirty="0"/>
                <a:t>李端宸</a:t>
              </a:r>
              <a:r>
                <a:rPr lang="en-US" altLang="zh-CN" sz="2800" dirty="0"/>
                <a:t>  </a:t>
              </a:r>
              <a:r>
                <a:rPr lang="zh-CN" altLang="en-US" sz="2800" dirty="0"/>
                <a:t>张维烔</a:t>
              </a:r>
              <a:r>
                <a:rPr lang="en-US" altLang="zh-CN" sz="2800" dirty="0"/>
                <a:t>	</a:t>
              </a:r>
              <a:r>
                <a:rPr lang="zh-CN" altLang="en-US" sz="2800" dirty="0"/>
                <a:t>刘    羽</a:t>
              </a:r>
              <a:endParaRPr lang="en-US" altLang="zh-CN" sz="2800" dirty="0"/>
            </a:p>
            <a:p>
              <a:pPr marL="0" indent="0" algn="l">
                <a:lnSpc>
                  <a:spcPts val="2786"/>
                </a:lnSpc>
                <a:buNone/>
              </a:pPr>
              <a:endParaRPr lang="en-US" altLang="zh-CN" sz="2800" dirty="0"/>
            </a:p>
            <a:p>
              <a:pPr marL="0" indent="0" algn="l">
                <a:lnSpc>
                  <a:spcPts val="2786"/>
                </a:lnSpc>
                <a:buNone/>
              </a:pPr>
              <a:r>
                <a:rPr lang="en-US" altLang="zh-CN" sz="2800" dirty="0"/>
                <a:t>			2023/12/18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ADD717C-B599-42E7-A1D3-16EBF066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034" y="6173183"/>
            <a:ext cx="1846174" cy="1846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880</Words>
  <Application>Microsoft Office PowerPoint</Application>
  <PresentationFormat>自定义</PresentationFormat>
  <Paragraphs>128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Eudoxus Sans</vt:lpstr>
      <vt:lpstr>p22-mackinac-pro</vt:lpstr>
      <vt:lpstr>等线</vt:lpstr>
      <vt:lpstr>华文仿宋</vt:lpstr>
      <vt:lpstr>微软雅黑</vt:lpstr>
      <vt:lpstr>微软雅黑 Light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zhengxuan He</cp:lastModifiedBy>
  <cp:revision>12</cp:revision>
  <dcterms:created xsi:type="dcterms:W3CDTF">2023-12-17T16:48:18Z</dcterms:created>
  <dcterms:modified xsi:type="dcterms:W3CDTF">2023-12-17T18:01:50Z</dcterms:modified>
</cp:coreProperties>
</file>