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6" r:id="rId6"/>
    <p:sldId id="267" r:id="rId7"/>
    <p:sldId id="260" r:id="rId8"/>
    <p:sldId id="265" r:id="rId9"/>
    <p:sldId id="269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26" y="16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4787F-D8B3-4369-B216-FB5782DE8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9190FB-B608-4770-A271-66962358C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25A1FD-8A8F-4FC5-BD1A-11C674EE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CBEE-6CF3-41AF-8DFC-B1BA7EFBEBE2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1F81BC-8FCA-422C-B7DC-2BCE49E7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D5EFF7-7CE5-4C49-9BC2-4E0CAD69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45AD-C0F7-467A-B859-419DE1913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68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D3662-FDB1-486A-B8C6-658C3314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F6A3F6-F111-4509-81C6-F99364D13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35880F-0CB5-4151-8E2D-CAADECA1C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CBEE-6CF3-41AF-8DFC-B1BA7EFBEBE2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2636B6-ED16-4A8C-A60A-8894D936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B9B6BB-9180-43D8-846A-CB1943AA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45AD-C0F7-467A-B859-419DE1913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18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E9A251-035F-4A86-BF50-985DCF908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93DE6C-DE5E-450A-BF06-EF5A7689E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C94D30-692B-41B2-977F-3DA70692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CBEE-6CF3-41AF-8DFC-B1BA7EFBEBE2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893EB-741F-4852-B740-3A880FDF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BF8F46-F5AC-4C7B-92D0-7E62EABD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45AD-C0F7-467A-B859-419DE1913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50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60FD5-5CB0-40C2-9F3B-08C9B9AD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6C276-6A3E-4738-87CC-F9971BC5B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679199-798F-4A4C-8BEA-0E7C35CF7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CBEE-6CF3-41AF-8DFC-B1BA7EFBEBE2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8D68CF-69A8-467E-9EFD-072F8646F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0B2A66-38C5-4E16-B950-87180658E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45AD-C0F7-467A-B859-419DE1913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58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91977-D9B7-40E4-ADE4-E0FE7E31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46E337-0CA4-4FCB-B190-20DCE3AF8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43828B-8FDF-4A29-9C4E-7F8606EEF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CBEE-6CF3-41AF-8DFC-B1BA7EFBEBE2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8B90B-360B-4F32-855E-654F4C814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DA76F5-2F43-4397-803B-C8419014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45AD-C0F7-467A-B859-419DE1913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63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5ACEC-80B2-4AF1-BF20-D3457A40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5DA972-ACFB-4247-99C6-CA74F9B90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31E75D-D7C3-47BF-B065-56431BCCB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5BBF67-C5BA-4552-A8EF-8098177B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CBEE-6CF3-41AF-8DFC-B1BA7EFBEBE2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E5790C-2E87-486B-A331-125D762BC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85432D-2DFE-48F6-A751-0464A4BE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45AD-C0F7-467A-B859-419DE1913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07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3129C-0BBD-4A74-B693-DAE86B94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5447CF-D7BD-42A9-A2AC-FA5BE25E5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2CE6A7-D0F5-46F0-AEEA-04969839D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FFDAB-90F2-45BA-B493-B4441F04F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35ED61-71AE-40BE-ADDB-E9A6F1F12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908F31-F2E9-4C9E-A9E7-99843524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CBEE-6CF3-41AF-8DFC-B1BA7EFBEBE2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B227F8-EEC6-423A-9F94-64B184C2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ED09E7-ACE5-4196-8DD8-2ADC2253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45AD-C0F7-467A-B859-419DE1913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83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D4A47-55B2-44E3-BF93-4D98642A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B80BBF-52DC-4904-BD8E-30839601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CBEE-6CF3-41AF-8DFC-B1BA7EFBEBE2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35BB4F-7329-4A65-A0E6-9E9F48D5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86C967-9B56-42ED-8C6B-F1206EB2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45AD-C0F7-467A-B859-419DE1913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39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90C796-C387-4520-8B75-8811835E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CBEE-6CF3-41AF-8DFC-B1BA7EFBEBE2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52186B-8742-4E2B-B4FA-EF1167CA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8AEE3D-A013-4F5B-8947-4A6BE8B2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45AD-C0F7-467A-B859-419DE1913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99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89762-192B-422A-B395-6D35234F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DDE127-B702-4663-9BD1-6206F2406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743272-9F94-42A2-80A2-B21DD1529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79F55A-EC83-4503-9D1D-9333560C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CBEE-6CF3-41AF-8DFC-B1BA7EFBEBE2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58030B-44E5-4536-A39B-72497B8A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E96DC1-41AC-4155-A20E-5C8E88AB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45AD-C0F7-467A-B859-419DE1913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323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317A4-B080-49A6-A016-FB2792D2B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001449-BCA3-490A-A9EF-652157E44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44FBC3-803D-4094-B0D8-E3AEBDA8F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2964E5-5B01-40B4-BC43-BC353745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CBEE-6CF3-41AF-8DFC-B1BA7EFBEBE2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500E98-D8C8-4FDE-920F-351DAF904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DB93A3-3555-4CD1-9791-CF1967EE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45AD-C0F7-467A-B859-419DE1913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86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ABAF56-FC9F-424D-836F-AB071191D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027EC-4588-44C5-ABDA-8BD91092B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184D2B-99CF-4520-AA30-01C43583A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9CBEE-6CF3-41AF-8DFC-B1BA7EFBEBE2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6ECEEC-1723-42B0-84D0-B0C64CDF1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665BF-806C-4D0C-926C-E83AA4D3D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C45AD-C0F7-467A-B859-419DE1913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41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F2B87-A47F-4835-8373-C9073E5EC8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9600" dirty="0"/>
              <a:t>情绪管理</a:t>
            </a:r>
          </a:p>
        </p:txBody>
      </p:sp>
    </p:spTree>
    <p:extLst>
      <p:ext uri="{BB962C8B-B14F-4D97-AF65-F5344CB8AC3E}">
        <p14:creationId xmlns:p14="http://schemas.microsoft.com/office/powerpoint/2010/main" val="335579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030D9-B976-4DA7-9DEB-3CA5335D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**总结页：**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AB717C-8C77-4046-8357-3C6D3C0EA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"</a:t>
            </a:r>
            <a:r>
              <a:rPr lang="zh-CN" altLang="en-US" dirty="0"/>
              <a:t>总的来说，情绪管理是我们维护心理健康的关键。通过识别不同情绪、了解其原因，以及掌握实用的情绪管理技巧，我们能够更加积极、健康地面对生活中的各种挑战。谢谢大家的聆听，让我们共同努力，追求心理健康的生活。</a:t>
            </a:r>
            <a:r>
              <a:rPr lang="en-US" altLang="zh-CN" dirty="0"/>
              <a:t>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990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DF2E2-AA93-467C-9137-2E52B663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05BA02-7E1C-4111-9247-1FE0B09BB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这个瞬息万变的社会中，我们常常面对各种挑战和变化，这往往伴随着激动人心的时刻，也有让我们感到沮丧或压力倍增的时候。我们的情绪就像一座起伏的山脉，时而阳光明媚，时而暴风雨肆虐。而了解并有效地管理这些情绪，就如同是在山脉间找到了平衡的小径。情绪管理并非仅仅关乎如何在高兴时保持愉悦，在沮丧时不被击垮。它是一项关系到我们整体心理健康的重要技能，影响我们与他人互动的方式，塑造我们对待生活的态度。因此，我们将在接下来的时间里一同深入探讨，为什么情绪管理如此关键，以及它如何成为我们心理健康的守护者。请跟随我一同踏上这段关于情绪管理的旅程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73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8B84B-4F6D-4381-B2CD-E0682892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产生原因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08AA5-DC16-46E2-81CA-049664A44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情绪的产生是一个复杂的过程，受到多种因素的影响。以下是一些常见的情绪产生原因：</a:t>
            </a:r>
          </a:p>
          <a:p>
            <a:endParaRPr lang="zh-CN" altLang="en-US" dirty="0"/>
          </a:p>
          <a:p>
            <a:r>
              <a:rPr lang="zh-CN" altLang="en-US" dirty="0"/>
              <a:t>    生理因素：</a:t>
            </a:r>
          </a:p>
          <a:p>
            <a:r>
              <a:rPr lang="zh-CN" altLang="en-US" dirty="0"/>
              <a:t>        生理状态，如疾病、荷尔蒙水平和疲劳，可以影响情绪。</a:t>
            </a:r>
          </a:p>
          <a:p>
            <a:r>
              <a:rPr lang="zh-CN" altLang="en-US" dirty="0"/>
              <a:t>        大脑结构和化学物质的变化，如神经递质的分泌，也与情绪有关。</a:t>
            </a:r>
          </a:p>
          <a:p>
            <a:endParaRPr lang="zh-CN" altLang="en-US" dirty="0"/>
          </a:p>
          <a:p>
            <a:r>
              <a:rPr lang="zh-CN" altLang="en-US" dirty="0"/>
              <a:t>    个体差异：</a:t>
            </a:r>
          </a:p>
          <a:p>
            <a:r>
              <a:rPr lang="zh-CN" altLang="en-US" dirty="0"/>
              <a:t>        个人性格、基本情感倾向以及生活经历会影响情绪反应。</a:t>
            </a:r>
          </a:p>
          <a:p>
            <a:r>
              <a:rPr lang="zh-CN" altLang="en-US" dirty="0"/>
              <a:t>        每个人对于相同刺激的情感反应可能因为个体差异而有所不同。</a:t>
            </a:r>
          </a:p>
          <a:p>
            <a:endParaRPr lang="zh-CN" altLang="en-US" dirty="0"/>
          </a:p>
          <a:p>
            <a:r>
              <a:rPr lang="zh-CN" altLang="en-US" dirty="0"/>
              <a:t>    社会因素：</a:t>
            </a:r>
          </a:p>
          <a:p>
            <a:r>
              <a:rPr lang="zh-CN" altLang="en-US" dirty="0"/>
              <a:t>        人际关系、社会支持和社会环境都可以对情绪产生重要影响。</a:t>
            </a:r>
          </a:p>
          <a:p>
            <a:r>
              <a:rPr lang="zh-CN" altLang="en-US" dirty="0"/>
              <a:t>        社会文化和价值观也塑造了人们对于不同情境的情感反应。</a:t>
            </a:r>
          </a:p>
          <a:p>
            <a:endParaRPr lang="zh-CN" altLang="en-US" dirty="0"/>
          </a:p>
          <a:p>
            <a:r>
              <a:rPr lang="zh-CN" altLang="en-US" dirty="0"/>
              <a:t>    环境因素：</a:t>
            </a:r>
          </a:p>
          <a:p>
            <a:r>
              <a:rPr lang="zh-CN" altLang="en-US" dirty="0"/>
              <a:t>        外部环境，如天气、气温、噪音水平等，可能影响情绪状态。</a:t>
            </a:r>
          </a:p>
          <a:p>
            <a:r>
              <a:rPr lang="zh-CN" altLang="en-US" dirty="0"/>
              <a:t>        工作环境、居住环境和社交环境也在一定程度上影响情感体验。</a:t>
            </a:r>
          </a:p>
          <a:p>
            <a:endParaRPr lang="zh-CN" altLang="en-US" dirty="0"/>
          </a:p>
          <a:p>
            <a:r>
              <a:rPr lang="zh-CN" altLang="en-US" dirty="0"/>
              <a:t>    认知因素：</a:t>
            </a:r>
          </a:p>
          <a:p>
            <a:r>
              <a:rPr lang="zh-CN" altLang="en-US" dirty="0"/>
              <a:t>        个体的思维模式、信仰和期望会影响对情境的解释和情感反应。</a:t>
            </a:r>
          </a:p>
          <a:p>
            <a:r>
              <a:rPr lang="zh-CN" altLang="en-US" dirty="0"/>
              <a:t>        对事件的认知评估直接影响情感的产生和表达。</a:t>
            </a:r>
          </a:p>
          <a:p>
            <a:endParaRPr lang="zh-CN" altLang="en-US" dirty="0"/>
          </a:p>
          <a:p>
            <a:r>
              <a:rPr lang="zh-CN" altLang="en-US" dirty="0"/>
              <a:t>    生活事件：</a:t>
            </a:r>
          </a:p>
          <a:p>
            <a:r>
              <a:rPr lang="zh-CN" altLang="en-US" dirty="0"/>
              <a:t>        重大生活事件，如失业、丧失亲人、结婚等，对情感产生深远的影响。</a:t>
            </a:r>
          </a:p>
          <a:p>
            <a:r>
              <a:rPr lang="zh-CN" altLang="en-US" dirty="0"/>
              <a:t>        日常小事，如遇到困难、取得成就等，也能引发不同情绪。</a:t>
            </a:r>
          </a:p>
          <a:p>
            <a:endParaRPr lang="zh-CN" altLang="en-US" dirty="0"/>
          </a:p>
          <a:p>
            <a:r>
              <a:rPr lang="zh-CN" altLang="en-US" dirty="0"/>
              <a:t>    应对机制：</a:t>
            </a:r>
          </a:p>
          <a:p>
            <a:r>
              <a:rPr lang="zh-CN" altLang="en-US" dirty="0"/>
              <a:t>        个体的应对策略和应对机制，如面对问题的能力、逃避、寻求社会支持等，都影响情感的调节。</a:t>
            </a:r>
          </a:p>
          <a:p>
            <a:endParaRPr lang="zh-CN" altLang="en-US" dirty="0"/>
          </a:p>
          <a:p>
            <a:r>
              <a:rPr lang="zh-CN" altLang="en-US" dirty="0"/>
              <a:t>    情境评估：</a:t>
            </a:r>
          </a:p>
          <a:p>
            <a:r>
              <a:rPr lang="zh-CN" altLang="en-US" dirty="0"/>
              <a:t>        对于情境的主观评估和解释，决定了个体对于特定情境的情感体验。</a:t>
            </a:r>
          </a:p>
          <a:p>
            <a:endParaRPr lang="zh-CN" altLang="en-US" dirty="0"/>
          </a:p>
          <a:p>
            <a:r>
              <a:rPr lang="zh-CN" altLang="en-US" dirty="0"/>
              <a:t>这些因素相互交织，共同作用，形成了个体复杂的情感体验。理解这些因素有助于更好地认识和管理情绪。</a:t>
            </a:r>
          </a:p>
        </p:txBody>
      </p:sp>
    </p:spTree>
    <p:extLst>
      <p:ext uri="{BB962C8B-B14F-4D97-AF65-F5344CB8AC3E}">
        <p14:creationId xmlns:p14="http://schemas.microsoft.com/office/powerpoint/2010/main" val="366543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BCFE6-0505-4798-9A77-87B98205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情绪识别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95BF47-B223-4E18-AC1C-BB18BE4B8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"</a:t>
            </a:r>
            <a:r>
              <a:rPr lang="zh-CN" altLang="en-US" dirty="0"/>
              <a:t>在我们深入了解情绪管理之前，让我们首先学习如何识别不同的情绪。正面情绪如喜悦和爱，以及负面情绪如压力和焦虑，它们都在我们的生活中起到重要的作用。通过以下图表，我们可以更清晰地了解这些情绪的表现。</a:t>
            </a:r>
            <a:r>
              <a:rPr lang="en-US" altLang="zh-CN" dirty="0"/>
              <a:t>“</a:t>
            </a:r>
          </a:p>
          <a:p>
            <a:endParaRPr lang="en-US" altLang="zh-CN" dirty="0"/>
          </a:p>
          <a:p>
            <a:r>
              <a:rPr lang="zh-CN" altLang="en-US" dirty="0"/>
              <a:t> 愉悦</a:t>
            </a:r>
            <a:r>
              <a:rPr lang="en-US" altLang="zh-CN" dirty="0"/>
              <a:t>/</a:t>
            </a:r>
            <a:r>
              <a:rPr lang="zh-CN" altLang="en-US" dirty="0"/>
              <a:t>喜悦：</a:t>
            </a:r>
          </a:p>
          <a:p>
            <a:r>
              <a:rPr lang="zh-CN" altLang="en-US" dirty="0"/>
              <a:t>        面部表情：微笑，眼睛放大。</a:t>
            </a:r>
          </a:p>
          <a:p>
            <a:r>
              <a:rPr lang="zh-CN" altLang="en-US" dirty="0"/>
              <a:t>        身体语言：轻松、愉快的姿势，可能伴随轻微的笑声。</a:t>
            </a:r>
          </a:p>
          <a:p>
            <a:endParaRPr lang="zh-CN" altLang="en-US" dirty="0"/>
          </a:p>
          <a:p>
            <a:r>
              <a:rPr lang="zh-CN" altLang="en-US" dirty="0"/>
              <a:t>    悲伤：</a:t>
            </a:r>
          </a:p>
          <a:p>
            <a:r>
              <a:rPr lang="zh-CN" altLang="en-US" dirty="0"/>
              <a:t>        面部表情：眉头紧皱，眼角下垂。</a:t>
            </a:r>
          </a:p>
          <a:p>
            <a:r>
              <a:rPr lang="zh-CN" altLang="en-US" dirty="0"/>
              <a:t>        身体语言：低头、肩膀垂下，可能伴随抽泣声。</a:t>
            </a:r>
          </a:p>
          <a:p>
            <a:endParaRPr lang="zh-CN" altLang="en-US" dirty="0"/>
          </a:p>
          <a:p>
            <a:r>
              <a:rPr lang="zh-CN" altLang="en-US" dirty="0"/>
              <a:t>    愤怒：</a:t>
            </a:r>
          </a:p>
          <a:p>
            <a:r>
              <a:rPr lang="zh-CN" altLang="en-US" dirty="0"/>
              <a:t>        面部表情：眉毛拧成一条线，嘴角紧闭。</a:t>
            </a:r>
          </a:p>
          <a:p>
            <a:r>
              <a:rPr lang="zh-CN" altLang="en-US" dirty="0"/>
              <a:t>        身体语言：挺直身体、紧握拳头，可能伴随愤怒的言辞。</a:t>
            </a:r>
          </a:p>
          <a:p>
            <a:endParaRPr lang="zh-CN" altLang="en-US" dirty="0"/>
          </a:p>
          <a:p>
            <a:r>
              <a:rPr lang="zh-CN" altLang="en-US" dirty="0"/>
              <a:t>    害怕：</a:t>
            </a:r>
          </a:p>
          <a:p>
            <a:r>
              <a:rPr lang="zh-CN" altLang="en-US" dirty="0"/>
              <a:t>        面部表情：眉毛上扬，眼睛瞪大。</a:t>
            </a:r>
          </a:p>
          <a:p>
            <a:r>
              <a:rPr lang="zh-CN" altLang="en-US" dirty="0"/>
              <a:t>        身体语言：身体后仰、手臂紧缩，可能伴随尖叫或呼救声。</a:t>
            </a:r>
          </a:p>
          <a:p>
            <a:endParaRPr lang="zh-CN" altLang="en-US" dirty="0"/>
          </a:p>
          <a:p>
            <a:r>
              <a:rPr lang="zh-CN" altLang="en-US" dirty="0"/>
              <a:t>    惊讶：</a:t>
            </a:r>
          </a:p>
          <a:p>
            <a:r>
              <a:rPr lang="zh-CN" altLang="en-US" dirty="0"/>
              <a:t>        面部表情：眉毛上扬、嘴巴大张。</a:t>
            </a:r>
          </a:p>
          <a:p>
            <a:r>
              <a:rPr lang="zh-CN" altLang="en-US" dirty="0"/>
              <a:t>        身体语言：全身轻微僵硬，目光集中。</a:t>
            </a:r>
          </a:p>
          <a:p>
            <a:endParaRPr lang="zh-CN" altLang="en-US" dirty="0"/>
          </a:p>
          <a:p>
            <a:r>
              <a:rPr lang="zh-CN" altLang="en-US" dirty="0"/>
              <a:t>    压力</a:t>
            </a:r>
            <a:r>
              <a:rPr lang="en-US" altLang="zh-CN" dirty="0"/>
              <a:t>/</a:t>
            </a:r>
            <a:r>
              <a:rPr lang="zh-CN" altLang="en-US" dirty="0"/>
              <a:t>焦虑：</a:t>
            </a:r>
          </a:p>
          <a:p>
            <a:r>
              <a:rPr lang="zh-CN" altLang="en-US" dirty="0"/>
              <a:t>        面部表情：眉头紧皱、可能伴有皱纹。</a:t>
            </a:r>
          </a:p>
          <a:p>
            <a:r>
              <a:rPr lang="zh-CN" altLang="en-US" dirty="0"/>
              <a:t>        身体语言：手指紧握、肌肉紧张，可能伴随快速的呼吸。</a:t>
            </a:r>
          </a:p>
          <a:p>
            <a:endParaRPr lang="zh-CN" altLang="en-US" dirty="0"/>
          </a:p>
          <a:p>
            <a:r>
              <a:rPr lang="zh-CN" altLang="en-US" dirty="0"/>
              <a:t>    平静</a:t>
            </a:r>
            <a:r>
              <a:rPr lang="en-US" altLang="zh-CN" dirty="0"/>
              <a:t>/</a:t>
            </a:r>
            <a:r>
              <a:rPr lang="zh-CN" altLang="en-US" dirty="0"/>
              <a:t>放松：</a:t>
            </a:r>
          </a:p>
          <a:p>
            <a:r>
              <a:rPr lang="zh-CN" altLang="en-US" dirty="0"/>
              <a:t>        面部表情：面部表情平和，嘴角轻微上扬。</a:t>
            </a:r>
          </a:p>
          <a:p>
            <a:r>
              <a:rPr lang="zh-CN" altLang="en-US" dirty="0"/>
              <a:t>        身体语言：肌肉放松，姿势自然。</a:t>
            </a:r>
          </a:p>
          <a:p>
            <a:endParaRPr lang="zh-CN" altLang="en-US" dirty="0"/>
          </a:p>
          <a:p>
            <a:r>
              <a:rPr lang="zh-CN" altLang="en-US" dirty="0"/>
              <a:t>    好奇：</a:t>
            </a:r>
          </a:p>
          <a:p>
            <a:r>
              <a:rPr lang="zh-CN" altLang="en-US" dirty="0"/>
              <a:t>        面部表情：眉毛微微上扬，眼睛亮起。</a:t>
            </a:r>
          </a:p>
          <a:p>
            <a:r>
              <a:rPr lang="zh-CN" altLang="en-US" dirty="0"/>
              <a:t>        身体语言：身体稍微前倾，表现出对周围环境的浓厚兴趣。</a:t>
            </a:r>
          </a:p>
        </p:txBody>
      </p:sp>
    </p:spTree>
    <p:extLst>
      <p:ext uri="{BB962C8B-B14F-4D97-AF65-F5344CB8AC3E}">
        <p14:creationId xmlns:p14="http://schemas.microsoft.com/office/powerpoint/2010/main" val="1450146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18DD2-9791-453B-A2DB-3E11F0B36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1503A5-61D9-4BCD-BE13-26614F20E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1. **</a:t>
            </a:r>
            <a:r>
              <a:rPr lang="zh-CN" altLang="en-US" sz="2400" dirty="0"/>
              <a:t>观察面部表情：**   </a:t>
            </a:r>
            <a:r>
              <a:rPr lang="en-US" altLang="zh-CN" sz="2400" dirty="0"/>
              <a:t>- </a:t>
            </a:r>
            <a:r>
              <a:rPr lang="zh-CN" altLang="en-US" sz="2400" dirty="0"/>
              <a:t>注重眼睛、嘴巴、眉毛等部位的微表情。   </a:t>
            </a:r>
            <a:r>
              <a:rPr lang="en-US" altLang="zh-CN" sz="2400" dirty="0"/>
              <a:t>- </a:t>
            </a:r>
            <a:r>
              <a:rPr lang="zh-CN" altLang="en-US" sz="2400" dirty="0"/>
              <a:t>不同情绪通常伴随着特定的面部表情，例如微笑、皱眉等。</a:t>
            </a:r>
            <a:endParaRPr lang="en-US" altLang="zh-CN" sz="2400" dirty="0"/>
          </a:p>
          <a:p>
            <a:r>
              <a:rPr lang="en-US" altLang="zh-CN" sz="2400" dirty="0"/>
              <a:t>2. **</a:t>
            </a:r>
            <a:r>
              <a:rPr lang="zh-CN" altLang="en-US" sz="2400" dirty="0"/>
              <a:t>留意身体语言：**   </a:t>
            </a:r>
            <a:r>
              <a:rPr lang="en-US" altLang="zh-CN" sz="2400" dirty="0"/>
              <a:t>- </a:t>
            </a:r>
            <a:r>
              <a:rPr lang="zh-CN" altLang="en-US" sz="2400" dirty="0"/>
              <a:t>注意姿势、手势和身体的紧张度。   </a:t>
            </a:r>
            <a:r>
              <a:rPr lang="en-US" altLang="zh-CN" sz="2400" dirty="0"/>
              <a:t>- </a:t>
            </a:r>
            <a:r>
              <a:rPr lang="zh-CN" altLang="en-US" sz="2400" dirty="0"/>
              <a:t>某些情绪可能表现为身体的僵硬、颤抖或放松。</a:t>
            </a:r>
            <a:endParaRPr lang="en-US" altLang="zh-CN" sz="2400" dirty="0"/>
          </a:p>
          <a:p>
            <a:r>
              <a:rPr lang="en-US" altLang="zh-CN" sz="2400" dirty="0"/>
              <a:t>3. **</a:t>
            </a:r>
            <a:r>
              <a:rPr lang="zh-CN" altLang="en-US" sz="2400" dirty="0"/>
              <a:t>倾听语言表达：**   </a:t>
            </a:r>
            <a:r>
              <a:rPr lang="en-US" altLang="zh-CN" sz="2400" dirty="0"/>
              <a:t>- </a:t>
            </a:r>
            <a:r>
              <a:rPr lang="zh-CN" altLang="en-US" sz="2400" dirty="0"/>
              <a:t>注意词汇和语调的变化。   </a:t>
            </a:r>
            <a:r>
              <a:rPr lang="en-US" altLang="zh-CN" sz="2400" dirty="0"/>
              <a:t>- </a:t>
            </a:r>
            <a:r>
              <a:rPr lang="zh-CN" altLang="en-US" sz="2400" dirty="0"/>
              <a:t>强调关键词和对声音的变化可能反映出某种情绪。</a:t>
            </a:r>
            <a:endParaRPr lang="en-US" altLang="zh-CN" sz="2400" dirty="0"/>
          </a:p>
          <a:p>
            <a:r>
              <a:rPr lang="en-US" altLang="zh-CN" sz="2400" dirty="0"/>
              <a:t>4. **</a:t>
            </a:r>
            <a:r>
              <a:rPr lang="zh-CN" altLang="en-US" sz="2400" dirty="0"/>
              <a:t>关注眼神交流：**   </a:t>
            </a:r>
            <a:r>
              <a:rPr lang="en-US" altLang="zh-CN" sz="2400" dirty="0"/>
              <a:t>- </a:t>
            </a:r>
            <a:r>
              <a:rPr lang="zh-CN" altLang="en-US" sz="2400" dirty="0"/>
              <a:t>眼神往往透露出真实的情感状态。   </a:t>
            </a:r>
            <a:r>
              <a:rPr lang="en-US" altLang="zh-CN" sz="2400" dirty="0"/>
              <a:t>- </a:t>
            </a:r>
            <a:r>
              <a:rPr lang="zh-CN" altLang="en-US" sz="2400" dirty="0"/>
              <a:t>注视方式和眼神的频率可以揭示出不同的情绪。</a:t>
            </a:r>
            <a:endParaRPr lang="en-US" altLang="zh-CN" sz="2400" dirty="0"/>
          </a:p>
          <a:p>
            <a:r>
              <a:rPr lang="en-US" altLang="zh-CN" sz="2400" dirty="0"/>
              <a:t>5. **</a:t>
            </a:r>
            <a:r>
              <a:rPr lang="zh-CN" altLang="en-US" sz="2400" dirty="0"/>
              <a:t>分辨体验的生理反应：**   </a:t>
            </a:r>
            <a:r>
              <a:rPr lang="en-US" altLang="zh-CN" sz="2400" dirty="0"/>
              <a:t>- </a:t>
            </a:r>
            <a:r>
              <a:rPr lang="zh-CN" altLang="en-US" sz="2400" dirty="0"/>
              <a:t>注意心率、呼吸和肌肉紧张度的变化。   </a:t>
            </a:r>
            <a:r>
              <a:rPr lang="en-US" altLang="zh-CN" sz="2400" dirty="0"/>
              <a:t>- </a:t>
            </a:r>
            <a:r>
              <a:rPr lang="zh-CN" altLang="en-US" sz="2400" dirty="0"/>
              <a:t>生理反应往往是情绪体验的重要指标。</a:t>
            </a:r>
            <a:endParaRPr lang="en-US" altLang="zh-CN" sz="2400" dirty="0"/>
          </a:p>
          <a:p>
            <a:r>
              <a:rPr lang="en-US" altLang="zh-CN" sz="2400" dirty="0"/>
              <a:t>6. **</a:t>
            </a:r>
            <a:r>
              <a:rPr lang="zh-CN" altLang="en-US" sz="2400" dirty="0"/>
              <a:t>问询自己的感受：**   </a:t>
            </a:r>
            <a:r>
              <a:rPr lang="en-US" altLang="zh-CN" sz="2400" dirty="0"/>
              <a:t>- </a:t>
            </a:r>
            <a:r>
              <a:rPr lang="zh-CN" altLang="en-US" sz="2400" dirty="0"/>
              <a:t>反思自己的情感状态，问自己“我现在的感觉是什么？”   </a:t>
            </a:r>
            <a:r>
              <a:rPr lang="en-US" altLang="zh-CN" sz="2400" dirty="0"/>
              <a:t>- </a:t>
            </a:r>
            <a:r>
              <a:rPr lang="zh-CN" altLang="en-US" sz="2400" dirty="0"/>
              <a:t>自我观察和反思是深入了解自己情感的重要手段。</a:t>
            </a:r>
            <a:r>
              <a:rPr lang="en-US" altLang="zh-CN" sz="2400" dirty="0"/>
              <a:t>7. **</a:t>
            </a:r>
            <a:r>
              <a:rPr lang="zh-CN" altLang="en-US" sz="2400" dirty="0"/>
              <a:t>关注环境：**   </a:t>
            </a:r>
            <a:r>
              <a:rPr lang="en-US" altLang="zh-CN" sz="2400" dirty="0"/>
              <a:t>- </a:t>
            </a:r>
            <a:r>
              <a:rPr lang="zh-CN" altLang="en-US" sz="2400" dirty="0"/>
              <a:t>考虑当前环境是否对情绪产生影响。   </a:t>
            </a:r>
            <a:r>
              <a:rPr lang="en-US" altLang="zh-CN" sz="2400" dirty="0"/>
              <a:t>- </a:t>
            </a:r>
            <a:r>
              <a:rPr lang="zh-CN" altLang="en-US" sz="2400" dirty="0"/>
              <a:t>意识到外部因素如何引发或加剧情绪变化。</a:t>
            </a:r>
            <a:r>
              <a:rPr lang="en-US" altLang="zh-CN" sz="2400" dirty="0"/>
              <a:t>8. **</a:t>
            </a:r>
            <a:r>
              <a:rPr lang="zh-CN" altLang="en-US" sz="2400" dirty="0"/>
              <a:t>综合分析：**   </a:t>
            </a:r>
            <a:r>
              <a:rPr lang="en-US" altLang="zh-CN" sz="2400" dirty="0"/>
              <a:t>- </a:t>
            </a:r>
            <a:r>
              <a:rPr lang="zh-CN" altLang="en-US" sz="2400" dirty="0"/>
              <a:t>将以上观察结果综合起来，形成对情绪的整体认识。   </a:t>
            </a:r>
            <a:r>
              <a:rPr lang="en-US" altLang="zh-CN" sz="2400" dirty="0"/>
              <a:t>- </a:t>
            </a:r>
            <a:r>
              <a:rPr lang="zh-CN" altLang="en-US" sz="2400" dirty="0"/>
              <a:t>了解不同观察维度如何相互影响，以更全面地认识情绪状态。</a:t>
            </a:r>
          </a:p>
        </p:txBody>
      </p:sp>
    </p:spTree>
    <p:extLst>
      <p:ext uri="{BB962C8B-B14F-4D97-AF65-F5344CB8AC3E}">
        <p14:creationId xmlns:p14="http://schemas.microsoft.com/office/powerpoint/2010/main" val="244577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C030F-56A6-44FB-8DF5-B367F2A9D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2EE58F-ABE6-4E11-BBDA-E1B66E9FB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 愉悦</a:t>
            </a:r>
            <a:r>
              <a:rPr lang="en-US" altLang="zh-CN" dirty="0"/>
              <a:t>/</a:t>
            </a:r>
            <a:r>
              <a:rPr lang="zh-CN" altLang="en-US" dirty="0"/>
              <a:t>喜悦：</a:t>
            </a:r>
          </a:p>
          <a:p>
            <a:r>
              <a:rPr lang="zh-CN" altLang="en-US" dirty="0"/>
              <a:t>        面部表情：微笑，眼睛放大。</a:t>
            </a:r>
          </a:p>
          <a:p>
            <a:r>
              <a:rPr lang="zh-CN" altLang="en-US" dirty="0"/>
              <a:t>        身体语言：轻松、愉快的姿势，可能伴随轻微的笑声。</a:t>
            </a:r>
          </a:p>
          <a:p>
            <a:endParaRPr lang="zh-CN" altLang="en-US" dirty="0"/>
          </a:p>
          <a:p>
            <a:r>
              <a:rPr lang="zh-CN" altLang="en-US" dirty="0"/>
              <a:t>    悲伤：</a:t>
            </a:r>
          </a:p>
          <a:p>
            <a:r>
              <a:rPr lang="zh-CN" altLang="en-US" dirty="0"/>
              <a:t>        面部表情：眉头紧皱，眼角下垂。</a:t>
            </a:r>
          </a:p>
          <a:p>
            <a:r>
              <a:rPr lang="zh-CN" altLang="en-US" dirty="0"/>
              <a:t>        身体语言：低头、肩膀垂下，可能伴随抽泣声。</a:t>
            </a:r>
          </a:p>
          <a:p>
            <a:endParaRPr lang="zh-CN" altLang="en-US" dirty="0"/>
          </a:p>
          <a:p>
            <a:r>
              <a:rPr lang="zh-CN" altLang="en-US" dirty="0"/>
              <a:t>    愤怒：</a:t>
            </a:r>
          </a:p>
          <a:p>
            <a:r>
              <a:rPr lang="zh-CN" altLang="en-US" dirty="0"/>
              <a:t>        面部表情：眉毛拧成一条线，嘴角紧闭。</a:t>
            </a:r>
          </a:p>
          <a:p>
            <a:r>
              <a:rPr lang="zh-CN" altLang="en-US" dirty="0"/>
              <a:t>        身体语言：挺直身体、紧握拳头，可能伴随愤怒的言辞。</a:t>
            </a:r>
          </a:p>
          <a:p>
            <a:endParaRPr lang="zh-CN" altLang="en-US" dirty="0"/>
          </a:p>
          <a:p>
            <a:r>
              <a:rPr lang="zh-CN" altLang="en-US" dirty="0"/>
              <a:t>    害怕：</a:t>
            </a:r>
          </a:p>
          <a:p>
            <a:r>
              <a:rPr lang="zh-CN" altLang="en-US" dirty="0"/>
              <a:t>        面部表情：眉毛上扬，眼睛瞪大。</a:t>
            </a:r>
          </a:p>
          <a:p>
            <a:r>
              <a:rPr lang="zh-CN" altLang="en-US" dirty="0"/>
              <a:t>        身体语言：身体后仰、手臂紧缩，可能伴随尖叫或呼救声。</a:t>
            </a:r>
          </a:p>
          <a:p>
            <a:endParaRPr lang="zh-CN" altLang="en-US" dirty="0"/>
          </a:p>
          <a:p>
            <a:r>
              <a:rPr lang="zh-CN" altLang="en-US" dirty="0"/>
              <a:t>    惊讶：</a:t>
            </a:r>
          </a:p>
          <a:p>
            <a:r>
              <a:rPr lang="zh-CN" altLang="en-US" dirty="0"/>
              <a:t>        面部表情：眉毛上扬、嘴巴大张。</a:t>
            </a:r>
          </a:p>
          <a:p>
            <a:r>
              <a:rPr lang="zh-CN" altLang="en-US" dirty="0"/>
              <a:t>        身体语言：全身轻微僵硬，目光集中。</a:t>
            </a:r>
          </a:p>
          <a:p>
            <a:endParaRPr lang="zh-CN" altLang="en-US" dirty="0"/>
          </a:p>
          <a:p>
            <a:r>
              <a:rPr lang="zh-CN" altLang="en-US" dirty="0"/>
              <a:t>    压力</a:t>
            </a:r>
            <a:r>
              <a:rPr lang="en-US" altLang="zh-CN" dirty="0"/>
              <a:t>/</a:t>
            </a:r>
            <a:r>
              <a:rPr lang="zh-CN" altLang="en-US" dirty="0"/>
              <a:t>焦虑：</a:t>
            </a:r>
          </a:p>
          <a:p>
            <a:r>
              <a:rPr lang="zh-CN" altLang="en-US" dirty="0"/>
              <a:t>        面部表情：眉头紧皱、可能伴有皱纹。</a:t>
            </a:r>
          </a:p>
          <a:p>
            <a:r>
              <a:rPr lang="zh-CN" altLang="en-US" dirty="0"/>
              <a:t>        身体语言：手指紧握、肌肉紧张，可能伴随快速的呼吸。</a:t>
            </a:r>
          </a:p>
          <a:p>
            <a:endParaRPr lang="zh-CN" altLang="en-US" dirty="0"/>
          </a:p>
          <a:p>
            <a:r>
              <a:rPr lang="zh-CN" altLang="en-US" dirty="0"/>
              <a:t>    平静</a:t>
            </a:r>
            <a:r>
              <a:rPr lang="en-US" altLang="zh-CN" dirty="0"/>
              <a:t>/</a:t>
            </a:r>
            <a:r>
              <a:rPr lang="zh-CN" altLang="en-US" dirty="0"/>
              <a:t>放松：</a:t>
            </a:r>
          </a:p>
          <a:p>
            <a:r>
              <a:rPr lang="zh-CN" altLang="en-US" dirty="0"/>
              <a:t>        面部表情：面部表情平和，嘴角轻微上扬。</a:t>
            </a:r>
          </a:p>
          <a:p>
            <a:r>
              <a:rPr lang="zh-CN" altLang="en-US" dirty="0"/>
              <a:t>        身体语言：肌肉放松，姿势自然。</a:t>
            </a:r>
          </a:p>
          <a:p>
            <a:endParaRPr lang="zh-CN" altLang="en-US" dirty="0"/>
          </a:p>
          <a:p>
            <a:r>
              <a:rPr lang="zh-CN" altLang="en-US" dirty="0"/>
              <a:t>    好奇：</a:t>
            </a:r>
          </a:p>
          <a:p>
            <a:r>
              <a:rPr lang="zh-CN" altLang="en-US" dirty="0"/>
              <a:t>        面部表情：眉毛微微上扬，眼睛亮起。</a:t>
            </a:r>
          </a:p>
          <a:p>
            <a:r>
              <a:rPr lang="zh-CN" altLang="en-US" dirty="0"/>
              <a:t>        身体语言：身体稍微前倾，表现出对周围环境的浓厚兴趣。</a:t>
            </a:r>
          </a:p>
        </p:txBody>
      </p:sp>
    </p:spTree>
    <p:extLst>
      <p:ext uri="{BB962C8B-B14F-4D97-AF65-F5344CB8AC3E}">
        <p14:creationId xmlns:p14="http://schemas.microsoft.com/office/powerpoint/2010/main" val="213899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E58C1-800A-4186-A309-DF93F1D7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**情绪管理技巧页：**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AF930-9ED1-4D56-BF29-272CFA469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"</a:t>
            </a:r>
            <a:r>
              <a:rPr lang="zh-CN" altLang="en-US" dirty="0"/>
              <a:t>现在，让我们来看一些实用的情绪管理技巧。这些技巧不仅能够帮助我们更好地理解和掌控自己的情绪，还能提升我们的心理健康。接下来，我们将一一介绍这些技巧，并说明如何在日常生活中应用它们。</a:t>
            </a:r>
            <a:r>
              <a:rPr lang="en-US" altLang="zh-CN" dirty="0"/>
              <a:t>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41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C45E0-8E20-48BC-8C7B-0017ECF58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75CF93-B64B-4115-B251-2BA1DF9A5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一些职业要求从业人员控制他们的情绪，这些职业包括空中乘务员、发型师、医生等。从事这些工作的人要经常与公众接触，必须学会控制负面情绪，即使这些负面情绪是正常、健康的。</a:t>
            </a:r>
            <a:endParaRPr lang="en-US" altLang="zh-CN" dirty="0"/>
          </a:p>
          <a:p>
            <a:r>
              <a:rPr lang="zh-CN" altLang="en-US" dirty="0"/>
              <a:t>例如医生既不能厌恶患者，也不能被患者吸引。医学院的常规训练会包括情绪中立教育，要求医生在治疗时抛弃个人感情。</a:t>
            </a:r>
          </a:p>
          <a:p>
            <a:r>
              <a:rPr lang="zh-CN" altLang="en-US" dirty="0"/>
              <a:t>相反，发型师和空中乘务员经常要保持开朗、热情、能说善道。空中乘务员常使用演员“深度表演”的技巧，在工作时间用礼貌的态度替代所有自然情绪。</a:t>
            </a:r>
          </a:p>
        </p:txBody>
      </p:sp>
    </p:spTree>
    <p:extLst>
      <p:ext uri="{BB962C8B-B14F-4D97-AF65-F5344CB8AC3E}">
        <p14:creationId xmlns:p14="http://schemas.microsoft.com/office/powerpoint/2010/main" val="2424099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07F59-3979-4162-9A05-1BDBA3C8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7BF74E-B36E-4D8C-93B4-9743EDF8D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/>
              <a:t> 深呼吸和冥想：</a:t>
            </a:r>
          </a:p>
          <a:p>
            <a:r>
              <a:rPr lang="zh-CN" altLang="en-US" dirty="0"/>
              <a:t>        学会通过深呼吸和冥想来调节呼吸、降低心率，并提高对当前情境的专注度。这有助于减轻紧张和焦虑感。</a:t>
            </a:r>
          </a:p>
          <a:p>
            <a:endParaRPr lang="zh-CN" altLang="en-US" dirty="0"/>
          </a:p>
          <a:p>
            <a:r>
              <a:rPr lang="zh-CN" altLang="en-US" dirty="0"/>
              <a:t>    情绪表达和沟通：</a:t>
            </a:r>
          </a:p>
          <a:p>
            <a:r>
              <a:rPr lang="zh-CN" altLang="en-US" dirty="0"/>
              <a:t>        学习有效的沟通和情绪表达技巧，能够适当地表达自己的感受，而不是将情绪压抑。这有助于建立更健康的人际关系。</a:t>
            </a:r>
          </a:p>
          <a:p>
            <a:endParaRPr lang="zh-CN" altLang="en-US" dirty="0"/>
          </a:p>
          <a:p>
            <a:r>
              <a:rPr lang="zh-CN" altLang="en-US" dirty="0"/>
              <a:t>    问题解决和应对策略：</a:t>
            </a:r>
          </a:p>
          <a:p>
            <a:r>
              <a:rPr lang="zh-CN" altLang="en-US" dirty="0"/>
              <a:t>        培养学生运用问题解决和应对策略的能力，使他们能够在面对挑战时找到切实可行的解决方案，而不是陷入情绪波动中。</a:t>
            </a:r>
          </a:p>
          <a:p>
            <a:endParaRPr lang="zh-CN" altLang="en-US" dirty="0"/>
          </a:p>
          <a:p>
            <a:r>
              <a:rPr lang="zh-CN" altLang="en-US" dirty="0"/>
              <a:t>    自我意识和反思：</a:t>
            </a:r>
          </a:p>
          <a:p>
            <a:r>
              <a:rPr lang="zh-CN" altLang="en-US" dirty="0"/>
              <a:t>        学生被教导如何培养自我意识，认识自己的情绪反应，并通过反思了解这些反应的原因。这有助于更好地理解自己的情绪，从而更有效地管理它们。</a:t>
            </a:r>
          </a:p>
          <a:p>
            <a:endParaRPr lang="zh-CN" altLang="en-US" dirty="0"/>
          </a:p>
          <a:p>
            <a:r>
              <a:rPr lang="zh-CN" altLang="en-US" dirty="0"/>
              <a:t>    时间管理和自我照顾：</a:t>
            </a:r>
          </a:p>
          <a:p>
            <a:r>
              <a:rPr lang="zh-CN" altLang="en-US" dirty="0"/>
              <a:t>        学习合理的时间管理，使学生能够更好地分配工作和休息时间，避免过度劳累。同时，注重自我照顾，包括良好的睡眠、饮食和锻炼，有助于提高整体情绪健康。</a:t>
            </a:r>
          </a:p>
        </p:txBody>
      </p:sp>
    </p:spTree>
    <p:extLst>
      <p:ext uri="{BB962C8B-B14F-4D97-AF65-F5344CB8AC3E}">
        <p14:creationId xmlns:p14="http://schemas.microsoft.com/office/powerpoint/2010/main" val="3202593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1731</Words>
  <Application>Microsoft Office PowerPoint</Application>
  <PresentationFormat>宽屏</PresentationFormat>
  <Paragraphs>131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情绪管理</vt:lpstr>
      <vt:lpstr>引言</vt:lpstr>
      <vt:lpstr>产生原因</vt:lpstr>
      <vt:lpstr>情绪识别</vt:lpstr>
      <vt:lpstr>PowerPoint 演示文稿</vt:lpstr>
      <vt:lpstr>PowerPoint 演示文稿</vt:lpstr>
      <vt:lpstr>**情绪管理技巧页：**</vt:lpstr>
      <vt:lpstr>控制</vt:lpstr>
      <vt:lpstr>PowerPoint 演示文稿</vt:lpstr>
      <vt:lpstr>**总结页：**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zhengxuan He</dc:creator>
  <cp:lastModifiedBy>zhengxuan He</cp:lastModifiedBy>
  <cp:revision>6</cp:revision>
  <dcterms:created xsi:type="dcterms:W3CDTF">2023-12-17T15:21:58Z</dcterms:created>
  <dcterms:modified xsi:type="dcterms:W3CDTF">2023-12-17T15:49:20Z</dcterms:modified>
</cp:coreProperties>
</file>