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swald"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Radhakrishna"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1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6-24T18:09:21.398" idx="1">
    <p:pos x="241" y="495"/>
    <p:text>Elaborate in the actual presentation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6-24T18:29:36.002" idx="2">
    <p:pos x="230" y="640"/>
    <p:text>Elaborate on this wrt the diagram during the presentation.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723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616d60266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616d6026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616d60266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616d6026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616d6026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616d6026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77b54f88f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77b54f88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616d60266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3616d6026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616d60266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616d6026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8000"/>
          </a:blip>
          <a:srcRect b="5105"/>
          <a:stretch/>
        </p:blipFill>
        <p:spPr>
          <a:xfrm>
            <a:off x="1216300" y="-39875"/>
            <a:ext cx="6711401" cy="5143500"/>
          </a:xfrm>
          <a:prstGeom prst="rect">
            <a:avLst/>
          </a:prstGeom>
          <a:noFill/>
          <a:ln>
            <a:noFill/>
          </a:ln>
        </p:spPr>
      </p:pic>
      <p:sp>
        <p:nvSpPr>
          <p:cNvPr id="55" name="Google Shape;55;p13"/>
          <p:cNvSpPr txBox="1">
            <a:spLocks noGrp="1"/>
          </p:cNvSpPr>
          <p:nvPr>
            <p:ph type="ctrTitle"/>
          </p:nvPr>
        </p:nvSpPr>
        <p:spPr>
          <a:xfrm>
            <a:off x="2157300" y="418425"/>
            <a:ext cx="4829400" cy="106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swald"/>
                <a:ea typeface="Oswald"/>
                <a:cs typeface="Oswald"/>
                <a:sym typeface="Oswald"/>
              </a:rPr>
              <a:t>The Innovation Lab </a:t>
            </a:r>
            <a:endParaRPr>
              <a:latin typeface="Oswald"/>
              <a:ea typeface="Oswald"/>
              <a:cs typeface="Oswald"/>
              <a:sym typeface="Oswald"/>
            </a:endParaRPr>
          </a:p>
        </p:txBody>
      </p:sp>
      <p:sp>
        <p:nvSpPr>
          <p:cNvPr id="56" name="Google Shape;56;p13"/>
          <p:cNvSpPr txBox="1">
            <a:spLocks noGrp="1"/>
          </p:cNvSpPr>
          <p:nvPr>
            <p:ph type="subTitle" idx="1"/>
          </p:nvPr>
        </p:nvSpPr>
        <p:spPr>
          <a:xfrm>
            <a:off x="2835900" y="1419475"/>
            <a:ext cx="3472200" cy="62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b="1">
                <a:solidFill>
                  <a:srgbClr val="078F13"/>
                </a:solidFill>
                <a:latin typeface="Oswald"/>
                <a:ea typeface="Oswald"/>
                <a:cs typeface="Oswald"/>
                <a:sym typeface="Oswald"/>
              </a:rPr>
              <a:t>Summer Internship 2022</a:t>
            </a:r>
            <a:endParaRPr sz="2300" b="1">
              <a:solidFill>
                <a:srgbClr val="078F13"/>
              </a:solidFill>
              <a:latin typeface="Oswald"/>
              <a:ea typeface="Oswald"/>
              <a:cs typeface="Oswald"/>
              <a:sym typeface="Oswald"/>
            </a:endParaRPr>
          </a:p>
        </p:txBody>
      </p:sp>
      <p:sp>
        <p:nvSpPr>
          <p:cNvPr id="57" name="Google Shape;57;p13"/>
          <p:cNvSpPr txBox="1"/>
          <p:nvPr/>
        </p:nvSpPr>
        <p:spPr>
          <a:xfrm>
            <a:off x="2204400" y="1936975"/>
            <a:ext cx="4735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chemeClr val="dk1"/>
                </a:solidFill>
                <a:latin typeface="Oswald"/>
                <a:ea typeface="Oswald"/>
                <a:cs typeface="Oswald"/>
                <a:sym typeface="Oswald"/>
              </a:rPr>
              <a:t>Mentor-Intern Meeting 1</a:t>
            </a:r>
            <a:endParaRPr sz="3600">
              <a:solidFill>
                <a:schemeClr val="dk1"/>
              </a:solidFill>
              <a:latin typeface="Oswald"/>
              <a:ea typeface="Oswald"/>
              <a:cs typeface="Oswald"/>
              <a:sym typeface="Oswald"/>
            </a:endParaRPr>
          </a:p>
        </p:txBody>
      </p:sp>
      <p:sp>
        <p:nvSpPr>
          <p:cNvPr id="58" name="Google Shape;58;p13"/>
          <p:cNvSpPr txBox="1"/>
          <p:nvPr/>
        </p:nvSpPr>
        <p:spPr>
          <a:xfrm>
            <a:off x="2700325" y="2530225"/>
            <a:ext cx="3663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dk1"/>
                </a:solidFill>
              </a:rPr>
              <a:t>VAAYUBHOOMI</a:t>
            </a:r>
            <a:endParaRPr sz="2500" b="1">
              <a:solidFill>
                <a:schemeClr val="dk1"/>
              </a:solidFill>
            </a:endParaRPr>
          </a:p>
        </p:txBody>
      </p:sp>
      <p:pic>
        <p:nvPicPr>
          <p:cNvPr id="59" name="Google Shape;59;p13"/>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60" name="Google Shape;60;p13"/>
          <p:cNvSpPr txBox="1">
            <a:spLocks noGrp="1"/>
          </p:cNvSpPr>
          <p:nvPr>
            <p:ph type="subTitle" idx="1"/>
          </p:nvPr>
        </p:nvSpPr>
        <p:spPr>
          <a:xfrm>
            <a:off x="621075" y="3484525"/>
            <a:ext cx="3316500" cy="114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78F13"/>
                </a:solidFill>
                <a:latin typeface="Oswald"/>
                <a:ea typeface="Oswald"/>
                <a:cs typeface="Oswald"/>
                <a:sym typeface="Oswald"/>
              </a:rPr>
              <a:t>Mentors:  Shayak Bhadraray</a:t>
            </a:r>
            <a:br>
              <a:rPr lang="en" sz="1800" b="1" dirty="0">
                <a:solidFill>
                  <a:srgbClr val="078F13"/>
                </a:solidFill>
                <a:latin typeface="Oswald"/>
                <a:ea typeface="Oswald"/>
                <a:cs typeface="Oswald"/>
                <a:sym typeface="Oswald"/>
              </a:rPr>
            </a:br>
            <a:r>
              <a:rPr lang="en" sz="1800" b="1" dirty="0">
                <a:solidFill>
                  <a:srgbClr val="078F13"/>
                </a:solidFill>
                <a:latin typeface="Oswald"/>
                <a:ea typeface="Oswald"/>
                <a:cs typeface="Oswald"/>
                <a:sym typeface="Oswald"/>
              </a:rPr>
              <a:t>	</a:t>
            </a:r>
            <a:r>
              <a:rPr lang="en" sz="1800" b="1" dirty="0" smtClean="0">
                <a:solidFill>
                  <a:srgbClr val="078F13"/>
                </a:solidFill>
                <a:latin typeface="Oswald"/>
                <a:ea typeface="Oswald"/>
                <a:cs typeface="Oswald"/>
                <a:sym typeface="Oswald"/>
              </a:rPr>
              <a:t>Harshith </a:t>
            </a:r>
            <a:r>
              <a:rPr lang="en" sz="1800" b="1" dirty="0">
                <a:solidFill>
                  <a:srgbClr val="078F13"/>
                </a:solidFill>
                <a:latin typeface="Oswald"/>
                <a:ea typeface="Oswald"/>
                <a:cs typeface="Oswald"/>
                <a:sym typeface="Oswald"/>
              </a:rPr>
              <a:t>Kumar MB</a:t>
            </a:r>
            <a:endParaRPr sz="1800" b="1" dirty="0">
              <a:solidFill>
                <a:srgbClr val="078F13"/>
              </a:solidFill>
              <a:latin typeface="Oswald"/>
              <a:ea typeface="Oswald"/>
              <a:cs typeface="Oswald"/>
              <a:sym typeface="Oswald"/>
            </a:endParaRPr>
          </a:p>
          <a:p>
            <a:pPr marL="914400" lvl="0" indent="0" algn="l" rtl="0">
              <a:spcBef>
                <a:spcPts val="0"/>
              </a:spcBef>
              <a:spcAft>
                <a:spcPts val="0"/>
              </a:spcAft>
              <a:buNone/>
            </a:pPr>
            <a:r>
              <a:rPr lang="en" sz="1800" b="1" dirty="0">
                <a:solidFill>
                  <a:srgbClr val="078F13"/>
                </a:solidFill>
                <a:latin typeface="Oswald"/>
                <a:ea typeface="Oswald"/>
                <a:cs typeface="Oswald"/>
                <a:sym typeface="Oswald"/>
              </a:rPr>
              <a:t>T Vijay Prashant</a:t>
            </a:r>
            <a:endParaRPr sz="1800" b="1" dirty="0">
              <a:solidFill>
                <a:srgbClr val="078F13"/>
              </a:solidFill>
              <a:latin typeface="Oswald"/>
              <a:ea typeface="Oswald"/>
              <a:cs typeface="Oswald"/>
              <a:sym typeface="Oswald"/>
            </a:endParaRPr>
          </a:p>
        </p:txBody>
      </p:sp>
      <p:sp>
        <p:nvSpPr>
          <p:cNvPr id="61" name="Google Shape;61;p13"/>
          <p:cNvSpPr txBox="1">
            <a:spLocks noGrp="1"/>
          </p:cNvSpPr>
          <p:nvPr>
            <p:ph type="subTitle" idx="1"/>
          </p:nvPr>
        </p:nvSpPr>
        <p:spPr>
          <a:xfrm>
            <a:off x="5378600" y="3484525"/>
            <a:ext cx="3597900" cy="131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78F13"/>
                </a:solidFill>
                <a:latin typeface="Oswald"/>
                <a:ea typeface="Oswald"/>
                <a:cs typeface="Oswald"/>
                <a:sym typeface="Oswald"/>
              </a:rPr>
              <a:t>Interns: Pramuk MP</a:t>
            </a:r>
            <a:endParaRPr sz="1800" b="1">
              <a:solidFill>
                <a:srgbClr val="078F13"/>
              </a:solidFill>
              <a:latin typeface="Oswald"/>
              <a:ea typeface="Oswald"/>
              <a:cs typeface="Oswald"/>
              <a:sym typeface="Oswald"/>
            </a:endParaRPr>
          </a:p>
          <a:p>
            <a:pPr marL="457200" lvl="0" indent="0" algn="l" rtl="0">
              <a:spcBef>
                <a:spcPts val="0"/>
              </a:spcBef>
              <a:spcAft>
                <a:spcPts val="0"/>
              </a:spcAft>
              <a:buNone/>
            </a:pPr>
            <a:r>
              <a:rPr lang="en" sz="1800" b="1">
                <a:solidFill>
                  <a:srgbClr val="078F13"/>
                </a:solidFill>
                <a:latin typeface="Oswald"/>
                <a:ea typeface="Oswald"/>
                <a:cs typeface="Oswald"/>
                <a:sym typeface="Oswald"/>
              </a:rPr>
              <a:t>      Samuel Thomas</a:t>
            </a:r>
            <a:endParaRPr sz="1800" b="1">
              <a:solidFill>
                <a:srgbClr val="078F13"/>
              </a:solidFill>
              <a:latin typeface="Oswald"/>
              <a:ea typeface="Oswald"/>
              <a:cs typeface="Oswald"/>
              <a:sym typeface="Oswald"/>
            </a:endParaRPr>
          </a:p>
          <a:p>
            <a:pPr marL="457200" lvl="0" indent="0" algn="l" rtl="0">
              <a:spcBef>
                <a:spcPts val="0"/>
              </a:spcBef>
              <a:spcAft>
                <a:spcPts val="0"/>
              </a:spcAft>
              <a:buNone/>
            </a:pPr>
            <a:r>
              <a:rPr lang="en" sz="1800" b="1">
                <a:solidFill>
                  <a:srgbClr val="078F13"/>
                </a:solidFill>
                <a:latin typeface="Oswald"/>
                <a:ea typeface="Oswald"/>
                <a:cs typeface="Oswald"/>
                <a:sym typeface="Oswald"/>
              </a:rPr>
              <a:t>      Sriram Radhakrishna</a:t>
            </a:r>
            <a:endParaRPr sz="1800" b="1">
              <a:solidFill>
                <a:srgbClr val="078F13"/>
              </a:solidFill>
              <a:latin typeface="Oswald"/>
              <a:ea typeface="Oswald"/>
              <a:cs typeface="Oswald"/>
              <a:sym typeface="Oswald"/>
            </a:endParaRPr>
          </a:p>
        </p:txBody>
      </p:sp>
      <p:sp>
        <p:nvSpPr>
          <p:cNvPr id="62" name="Google Shape;6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68" name="Google Shape;68;p14"/>
          <p:cNvSpPr txBox="1"/>
          <p:nvPr/>
        </p:nvSpPr>
        <p:spPr>
          <a:xfrm>
            <a:off x="2740200" y="4743300"/>
            <a:ext cx="366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&lt;Project Name&gt;</a:t>
            </a:r>
            <a:endParaRPr>
              <a:solidFill>
                <a:schemeClr val="dk1"/>
              </a:solidFill>
            </a:endParaRPr>
          </a:p>
        </p:txBody>
      </p:sp>
      <p:sp>
        <p:nvSpPr>
          <p:cNvPr id="69" name="Google Shape;69;p14"/>
          <p:cNvSpPr txBox="1">
            <a:spLocks noGrp="1"/>
          </p:cNvSpPr>
          <p:nvPr>
            <p:ph type="subTitle" idx="1"/>
          </p:nvPr>
        </p:nvSpPr>
        <p:spPr>
          <a:xfrm>
            <a:off x="366200" y="202088"/>
            <a:ext cx="3472200" cy="6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solidFill>
                  <a:srgbClr val="078F13"/>
                </a:solidFill>
                <a:latin typeface="Oswald"/>
                <a:ea typeface="Oswald"/>
                <a:cs typeface="Oswald"/>
                <a:sym typeface="Oswald"/>
              </a:rPr>
              <a:t>Problem Statement</a:t>
            </a:r>
            <a:endParaRPr sz="2500" b="1">
              <a:solidFill>
                <a:srgbClr val="078F13"/>
              </a:solidFill>
              <a:latin typeface="Oswald"/>
              <a:ea typeface="Oswald"/>
              <a:cs typeface="Oswald"/>
              <a:sym typeface="Oswald"/>
            </a:endParaRPr>
          </a:p>
        </p:txBody>
      </p:sp>
      <p:pic>
        <p:nvPicPr>
          <p:cNvPr id="70" name="Google Shape;70;p14"/>
          <p:cNvPicPr preferRelativeResize="0"/>
          <p:nvPr/>
        </p:nvPicPr>
        <p:blipFill rotWithShape="1">
          <a:blip r:embed="rId3">
            <a:alphaModFix amt="8000"/>
          </a:blip>
          <a:srcRect b="5105"/>
          <a:stretch/>
        </p:blipFill>
        <p:spPr>
          <a:xfrm>
            <a:off x="1322500" y="0"/>
            <a:ext cx="6711401" cy="5143500"/>
          </a:xfrm>
          <a:prstGeom prst="rect">
            <a:avLst/>
          </a:prstGeom>
          <a:noFill/>
          <a:ln>
            <a:noFill/>
          </a:ln>
        </p:spPr>
      </p:pic>
      <p:sp>
        <p:nvSpPr>
          <p:cNvPr id="71" name="Google Shape;71;p14"/>
          <p:cNvSpPr txBox="1"/>
          <p:nvPr/>
        </p:nvSpPr>
        <p:spPr>
          <a:xfrm>
            <a:off x="463450" y="976425"/>
            <a:ext cx="76677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dk1"/>
                </a:solidFill>
              </a:rPr>
              <a:t>Networked robots for reconnaissance over open environments</a:t>
            </a:r>
            <a:endParaRPr sz="2700">
              <a:solidFill>
                <a:schemeClr val="dk1"/>
              </a:solidFill>
            </a:endParaRPr>
          </a:p>
          <a:p>
            <a:pPr marL="457200" lvl="0" indent="0" algn="l" rtl="0">
              <a:spcBef>
                <a:spcPts val="0"/>
              </a:spcBef>
              <a:spcAft>
                <a:spcPts val="0"/>
              </a:spcAft>
              <a:buNone/>
            </a:pP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Localization of objects in known and unknown terrains</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Recon based network autonomous system</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USP: Communication between UAV and UGV</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Helps overcome disadvantage of either system</a:t>
            </a:r>
            <a:endParaRPr sz="2400">
              <a:solidFill>
                <a:schemeClr val="dk1"/>
              </a:solidFill>
            </a:endParaRPr>
          </a:p>
          <a:p>
            <a:pPr marL="0" lvl="0" indent="0" algn="l" rtl="0">
              <a:spcBef>
                <a:spcPts val="0"/>
              </a:spcBef>
              <a:spcAft>
                <a:spcPts val="0"/>
              </a:spcAft>
              <a:buNone/>
            </a:pPr>
            <a:endParaRPr sz="1800">
              <a:solidFill>
                <a:schemeClr val="dk1"/>
              </a:solidFill>
            </a:endParaRPr>
          </a:p>
        </p:txBody>
      </p:sp>
      <p:sp>
        <p:nvSpPr>
          <p:cNvPr id="72" name="Google Shape;72;p14"/>
          <p:cNvSpPr txBox="1"/>
          <p:nvPr/>
        </p:nvSpPr>
        <p:spPr>
          <a:xfrm>
            <a:off x="3884225" y="4708975"/>
            <a:ext cx="149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4"/>
          <p:cNvSpPr txBox="1"/>
          <p:nvPr/>
        </p:nvSpPr>
        <p:spPr>
          <a:xfrm>
            <a:off x="3828900" y="4708975"/>
            <a:ext cx="1486200" cy="4002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80" name="Google Shape;80;p15"/>
          <p:cNvSpPr txBox="1"/>
          <p:nvPr/>
        </p:nvSpPr>
        <p:spPr>
          <a:xfrm>
            <a:off x="2740200" y="4743300"/>
            <a:ext cx="366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&lt;Project Name&gt;</a:t>
            </a:r>
            <a:endParaRPr>
              <a:solidFill>
                <a:schemeClr val="dk1"/>
              </a:solidFill>
            </a:endParaRPr>
          </a:p>
        </p:txBody>
      </p:sp>
      <p:sp>
        <p:nvSpPr>
          <p:cNvPr id="81" name="Google Shape;81;p15"/>
          <p:cNvSpPr txBox="1">
            <a:spLocks noGrp="1"/>
          </p:cNvSpPr>
          <p:nvPr>
            <p:ph type="subTitle" idx="1"/>
          </p:nvPr>
        </p:nvSpPr>
        <p:spPr>
          <a:xfrm>
            <a:off x="366200" y="202088"/>
            <a:ext cx="3472200" cy="6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solidFill>
                  <a:srgbClr val="078F13"/>
                </a:solidFill>
                <a:latin typeface="Oswald"/>
                <a:ea typeface="Oswald"/>
                <a:cs typeface="Oswald"/>
                <a:sym typeface="Oswald"/>
              </a:rPr>
              <a:t>Proposed Approach</a:t>
            </a:r>
            <a:endParaRPr sz="2500" b="1">
              <a:solidFill>
                <a:srgbClr val="078F13"/>
              </a:solidFill>
              <a:latin typeface="Oswald"/>
              <a:ea typeface="Oswald"/>
              <a:cs typeface="Oswald"/>
              <a:sym typeface="Oswald"/>
            </a:endParaRPr>
          </a:p>
        </p:txBody>
      </p:sp>
      <p:pic>
        <p:nvPicPr>
          <p:cNvPr id="82" name="Google Shape;82;p15"/>
          <p:cNvPicPr preferRelativeResize="0"/>
          <p:nvPr/>
        </p:nvPicPr>
        <p:blipFill rotWithShape="1">
          <a:blip r:embed="rId3">
            <a:alphaModFix amt="8000"/>
          </a:blip>
          <a:srcRect b="5105"/>
          <a:stretch/>
        </p:blipFill>
        <p:spPr>
          <a:xfrm>
            <a:off x="1324450" y="0"/>
            <a:ext cx="6711401" cy="5143500"/>
          </a:xfrm>
          <a:prstGeom prst="rect">
            <a:avLst/>
          </a:prstGeom>
          <a:noFill/>
          <a:ln>
            <a:noFill/>
          </a:ln>
        </p:spPr>
      </p:pic>
      <p:sp>
        <p:nvSpPr>
          <p:cNvPr id="83" name="Google Shape;83;p15"/>
          <p:cNvSpPr txBox="1"/>
          <p:nvPr/>
        </p:nvSpPr>
        <p:spPr>
          <a:xfrm>
            <a:off x="383700" y="830525"/>
            <a:ext cx="859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4" name="Google Shape;84;p15"/>
          <p:cNvSpPr txBox="1"/>
          <p:nvPr/>
        </p:nvSpPr>
        <p:spPr>
          <a:xfrm>
            <a:off x="383700" y="786825"/>
            <a:ext cx="8261700" cy="3848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0" algn="l" rtl="0">
              <a:spcBef>
                <a:spcPts val="0"/>
              </a:spcBef>
              <a:spcAft>
                <a:spcPts val="0"/>
              </a:spcAft>
              <a:buNone/>
            </a:pPr>
            <a:r>
              <a:rPr lang="en">
                <a:solidFill>
                  <a:schemeClr val="dk1"/>
                </a:solidFill>
              </a:rPr>
              <a:t>We intend to execute this project in two phases : Phase 1 is a simulation of the UAV and Phase 2 is an implementation of an autonomous system with the UGV.</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Phase 1 UAV - Patrol bot that works in a specified area</a:t>
            </a:r>
            <a:endParaRPr>
              <a:solidFill>
                <a:schemeClr val="dk1"/>
              </a:solidFill>
            </a:endParaRPr>
          </a:p>
          <a:p>
            <a:pPr marL="457200" lvl="0" indent="0" algn="l" rtl="0">
              <a:spcBef>
                <a:spcPts val="0"/>
              </a:spcBef>
              <a:spcAft>
                <a:spcPts val="0"/>
              </a:spcAft>
              <a:buNone/>
            </a:pP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Detects specific targets while on predetermined patrol path</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Hones in on the same with a freshly generated path</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After target acquisition by the sensors, path planning occurs along with transmission of the pose of the target to UGV. Location saved as a node.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Simulation occurs in ROS + Gazebo</a:t>
            </a:r>
            <a:endParaRPr>
              <a:solidFill>
                <a:schemeClr val="dk1"/>
              </a:solidFill>
            </a:endParaRPr>
          </a:p>
          <a:p>
            <a:pPr marL="9144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Phase 2 UGV - Ground vehicle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Pose of the target acquired, path planned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Cameras and sensors integrated for autonomous capabilities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Potential Hardware aspects explored contingent on time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85" name="Google Shape;85;p15"/>
          <p:cNvSpPr txBox="1"/>
          <p:nvPr/>
        </p:nvSpPr>
        <p:spPr>
          <a:xfrm>
            <a:off x="3828900" y="4708975"/>
            <a:ext cx="1486200" cy="4002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7" name="Google Shape;87;p15"/>
          <p:cNvPicPr preferRelativeResize="0"/>
          <p:nvPr/>
        </p:nvPicPr>
        <p:blipFill>
          <a:blip r:embed="rId4">
            <a:alphaModFix/>
          </a:blip>
          <a:stretch>
            <a:fillRect/>
          </a:stretch>
        </p:blipFill>
        <p:spPr>
          <a:xfrm>
            <a:off x="6798075" y="3643350"/>
            <a:ext cx="1847325" cy="99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93" name="Google Shape;93;p16"/>
          <p:cNvSpPr txBox="1"/>
          <p:nvPr/>
        </p:nvSpPr>
        <p:spPr>
          <a:xfrm>
            <a:off x="2740200" y="4743300"/>
            <a:ext cx="366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&lt;Project Name&gt;</a:t>
            </a:r>
            <a:endParaRPr>
              <a:solidFill>
                <a:schemeClr val="dk1"/>
              </a:solidFill>
            </a:endParaRPr>
          </a:p>
        </p:txBody>
      </p:sp>
      <p:sp>
        <p:nvSpPr>
          <p:cNvPr id="94" name="Google Shape;94;p16"/>
          <p:cNvSpPr txBox="1">
            <a:spLocks noGrp="1"/>
          </p:cNvSpPr>
          <p:nvPr>
            <p:ph type="subTitle" idx="4294967295"/>
          </p:nvPr>
        </p:nvSpPr>
        <p:spPr>
          <a:xfrm>
            <a:off x="366200" y="202100"/>
            <a:ext cx="4348800" cy="62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500">
                <a:solidFill>
                  <a:srgbClr val="078F13"/>
                </a:solidFill>
                <a:latin typeface="Oswald"/>
                <a:ea typeface="Oswald"/>
                <a:cs typeface="Oswald"/>
                <a:sym typeface="Oswald"/>
              </a:rPr>
              <a:t>Progress + Individual Contributions</a:t>
            </a:r>
            <a:endParaRPr sz="2500">
              <a:solidFill>
                <a:srgbClr val="078F13"/>
              </a:solidFill>
              <a:latin typeface="Oswald"/>
              <a:ea typeface="Oswald"/>
              <a:cs typeface="Oswald"/>
              <a:sym typeface="Oswald"/>
            </a:endParaRPr>
          </a:p>
        </p:txBody>
      </p:sp>
      <p:pic>
        <p:nvPicPr>
          <p:cNvPr id="95" name="Google Shape;95;p16"/>
          <p:cNvPicPr preferRelativeResize="0"/>
          <p:nvPr/>
        </p:nvPicPr>
        <p:blipFill rotWithShape="1">
          <a:blip r:embed="rId3">
            <a:alphaModFix amt="8000"/>
          </a:blip>
          <a:srcRect b="5105"/>
          <a:stretch/>
        </p:blipFill>
        <p:spPr>
          <a:xfrm>
            <a:off x="1292500" y="0"/>
            <a:ext cx="6711401" cy="5143500"/>
          </a:xfrm>
          <a:prstGeom prst="rect">
            <a:avLst/>
          </a:prstGeom>
          <a:noFill/>
          <a:ln>
            <a:noFill/>
          </a:ln>
        </p:spPr>
      </p:pic>
      <p:sp>
        <p:nvSpPr>
          <p:cNvPr id="96" name="Google Shape;96;p16"/>
          <p:cNvSpPr txBox="1">
            <a:spLocks noGrp="1"/>
          </p:cNvSpPr>
          <p:nvPr>
            <p:ph type="title"/>
          </p:nvPr>
        </p:nvSpPr>
        <p:spPr>
          <a:xfrm>
            <a:off x="366200" y="1016025"/>
            <a:ext cx="4854900" cy="3386100"/>
          </a:xfrm>
          <a:prstGeom prst="rect">
            <a:avLst/>
          </a:prstGeom>
        </p:spPr>
        <p:txBody>
          <a:bodyPr spcFirstLastPara="1" wrap="square" lIns="91425" tIns="91425" rIns="91425" bIns="91425" anchor="t" anchorCtr="0">
            <a:normAutofit fontScale="90000"/>
          </a:bodyPr>
          <a:lstStyle/>
          <a:p>
            <a:pPr marL="457200" lvl="0" indent="-320040" algn="l" rtl="0">
              <a:spcBef>
                <a:spcPts val="0"/>
              </a:spcBef>
              <a:spcAft>
                <a:spcPts val="0"/>
              </a:spcAft>
              <a:buSzPct val="100000"/>
              <a:buChar char="●"/>
            </a:pPr>
            <a:r>
              <a:rPr lang="en" sz="1600"/>
              <a:t>ROS Tutorial by Annis Koubaa on Udemy</a:t>
            </a:r>
            <a:endParaRPr sz="1600"/>
          </a:p>
          <a:p>
            <a:pPr marL="914400" lvl="1" indent="-320040" algn="l" rtl="0">
              <a:spcBef>
                <a:spcPts val="0"/>
              </a:spcBef>
              <a:spcAft>
                <a:spcPts val="0"/>
              </a:spcAft>
              <a:buSzPct val="100000"/>
              <a:buChar char="○"/>
            </a:pPr>
            <a:r>
              <a:rPr lang="en" sz="1600"/>
              <a:t>Covers messages, topics, nodes,services, publishers and subscribers</a:t>
            </a:r>
            <a:endParaRPr sz="1600"/>
          </a:p>
          <a:p>
            <a:pPr marL="914400" lvl="1" indent="-320040" algn="l" rtl="0">
              <a:spcBef>
                <a:spcPts val="0"/>
              </a:spcBef>
              <a:spcAft>
                <a:spcPts val="0"/>
              </a:spcAft>
              <a:buSzPct val="100000"/>
              <a:buChar char="○"/>
            </a:pPr>
            <a:r>
              <a:rPr lang="en" sz="1600"/>
              <a:t>Worked with Turtlesim as part of the course</a:t>
            </a:r>
            <a:endParaRPr sz="1600"/>
          </a:p>
          <a:p>
            <a:pPr marL="914400" lvl="1" indent="-320040" algn="l" rtl="0">
              <a:spcBef>
                <a:spcPts val="0"/>
              </a:spcBef>
              <a:spcAft>
                <a:spcPts val="0"/>
              </a:spcAft>
              <a:buSzPct val="100000"/>
              <a:buChar char="○"/>
            </a:pPr>
            <a:r>
              <a:rPr lang="en" sz="1600"/>
              <a:t>Understood the framework of ROS and Catkin</a:t>
            </a:r>
            <a:endParaRPr sz="1600"/>
          </a:p>
          <a:p>
            <a:pPr marL="914400" lvl="1" indent="-320040" algn="l" rtl="0">
              <a:spcBef>
                <a:spcPts val="0"/>
              </a:spcBef>
              <a:spcAft>
                <a:spcPts val="0"/>
              </a:spcAft>
              <a:buSzPct val="100000"/>
              <a:buChar char="○"/>
            </a:pPr>
            <a:r>
              <a:rPr lang="en" sz="1600"/>
              <a:t>Supplemented with an EdX course</a:t>
            </a:r>
            <a:endParaRPr sz="1600"/>
          </a:p>
          <a:p>
            <a:pPr marL="0" lvl="0" indent="0" algn="l" rtl="0">
              <a:spcBef>
                <a:spcPts val="0"/>
              </a:spcBef>
              <a:spcAft>
                <a:spcPts val="0"/>
              </a:spcAft>
              <a:buNone/>
            </a:pPr>
            <a:endParaRPr sz="1600"/>
          </a:p>
          <a:p>
            <a:pPr marL="457200" lvl="0" indent="-320040" algn="l" rtl="0">
              <a:spcBef>
                <a:spcPts val="0"/>
              </a:spcBef>
              <a:spcAft>
                <a:spcPts val="0"/>
              </a:spcAft>
              <a:buSzPct val="100000"/>
              <a:buChar char="●"/>
            </a:pPr>
            <a:r>
              <a:rPr lang="en" sz="1600"/>
              <a:t>Compiled nodes to send messages from publisher to subscriber.</a:t>
            </a:r>
            <a:endParaRPr sz="1600"/>
          </a:p>
          <a:p>
            <a:pPr marL="457200" lvl="0" indent="-320040" algn="l" rtl="0">
              <a:spcBef>
                <a:spcPts val="0"/>
              </a:spcBef>
              <a:spcAft>
                <a:spcPts val="0"/>
              </a:spcAft>
              <a:buSzPct val="100000"/>
              <a:buChar char="●"/>
            </a:pPr>
            <a:r>
              <a:rPr lang="en" sz="1600"/>
              <a:t>Wrote publisher nodes and abstracted movement functions for turtlesim.</a:t>
            </a:r>
            <a:endParaRPr sz="1600"/>
          </a:p>
          <a:p>
            <a:pPr marL="457200" lvl="0" indent="-320040" algn="l" rtl="0">
              <a:spcBef>
                <a:spcPts val="0"/>
              </a:spcBef>
              <a:spcAft>
                <a:spcPts val="0"/>
              </a:spcAft>
              <a:buSzPct val="100000"/>
              <a:buChar char="●"/>
            </a:pPr>
            <a:r>
              <a:rPr lang="en" sz="1600"/>
              <a:t>Worked with the rqt_graph to understand conceptualisation of pub &amp; sub</a:t>
            </a:r>
            <a:endParaRPr sz="1600"/>
          </a:p>
          <a:p>
            <a:pPr marL="457200" lvl="0" indent="-320040" algn="l" rtl="0">
              <a:spcBef>
                <a:spcPts val="0"/>
              </a:spcBef>
              <a:spcAft>
                <a:spcPts val="0"/>
              </a:spcAft>
              <a:buSzPct val="100000"/>
              <a:buChar char="●"/>
            </a:pPr>
            <a:r>
              <a:rPr lang="en" sz="1600"/>
              <a:t>Installed and set up our ROS packages and workspaces using the catkin build system.</a:t>
            </a:r>
            <a:endParaRPr sz="1600"/>
          </a:p>
          <a:p>
            <a:pPr marL="457200" lvl="0" indent="-320040" algn="l" rtl="0">
              <a:spcBef>
                <a:spcPts val="0"/>
              </a:spcBef>
              <a:spcAft>
                <a:spcPts val="0"/>
              </a:spcAft>
              <a:buSzPct val="100000"/>
              <a:buChar char="●"/>
            </a:pPr>
            <a:r>
              <a:rPr lang="en" sz="1600"/>
              <a:t>Took a course on Git version control and set up a repository for the project.</a:t>
            </a:r>
            <a:endParaRPr sz="1600"/>
          </a:p>
          <a:p>
            <a:pPr marL="0" lvl="0" indent="0" algn="l" rtl="0">
              <a:spcBef>
                <a:spcPts val="0"/>
              </a:spcBef>
              <a:spcAft>
                <a:spcPts val="0"/>
              </a:spcAft>
              <a:buNone/>
            </a:pPr>
            <a:endParaRPr sz="1600"/>
          </a:p>
        </p:txBody>
      </p:sp>
      <p:sp>
        <p:nvSpPr>
          <p:cNvPr id="97" name="Google Shape;97;p16"/>
          <p:cNvSpPr txBox="1"/>
          <p:nvPr/>
        </p:nvSpPr>
        <p:spPr>
          <a:xfrm>
            <a:off x="3828900" y="4708975"/>
            <a:ext cx="1486200" cy="4002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8" name="Google Shape;98;p16"/>
          <p:cNvPicPr preferRelativeResize="0"/>
          <p:nvPr/>
        </p:nvPicPr>
        <p:blipFill>
          <a:blip r:embed="rId4">
            <a:alphaModFix/>
          </a:blip>
          <a:stretch>
            <a:fillRect/>
          </a:stretch>
        </p:blipFill>
        <p:spPr>
          <a:xfrm>
            <a:off x="5315100" y="2832305"/>
            <a:ext cx="3663599" cy="1569832"/>
          </a:xfrm>
          <a:prstGeom prst="rect">
            <a:avLst/>
          </a:prstGeom>
          <a:noFill/>
          <a:ln>
            <a:noFill/>
          </a:ln>
        </p:spPr>
      </p:pic>
      <p:sp>
        <p:nvSpPr>
          <p:cNvPr id="99" name="Google Shape;9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00" name="Google Shape;100;p16"/>
          <p:cNvPicPr preferRelativeResize="0"/>
          <p:nvPr/>
        </p:nvPicPr>
        <p:blipFill>
          <a:blip r:embed="rId5">
            <a:alphaModFix/>
          </a:blip>
          <a:stretch>
            <a:fillRect/>
          </a:stretch>
        </p:blipFill>
        <p:spPr>
          <a:xfrm>
            <a:off x="5221100" y="1433381"/>
            <a:ext cx="3757600" cy="1327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solidFill>
                  <a:srgbClr val="078F13"/>
                </a:solidFill>
                <a:latin typeface="Oswald"/>
                <a:ea typeface="Oswald"/>
                <a:cs typeface="Oswald"/>
                <a:sym typeface="Oswald"/>
              </a:rPr>
              <a:t>Custom Message Communication between Nodes</a:t>
            </a:r>
            <a:endParaRPr sz="2500" b="1">
              <a:solidFill>
                <a:srgbClr val="078F13"/>
              </a:solidFill>
              <a:latin typeface="Oswald"/>
              <a:ea typeface="Oswald"/>
              <a:cs typeface="Oswald"/>
              <a:sym typeface="Oswald"/>
            </a:endParaRPr>
          </a:p>
        </p:txBody>
      </p:sp>
      <p:sp>
        <p:nvSpPr>
          <p:cNvPr id="106" name="Google Shape;10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07" name="Google Shape;107;p17"/>
          <p:cNvPicPr preferRelativeResize="0"/>
          <p:nvPr/>
        </p:nvPicPr>
        <p:blipFill>
          <a:blip r:embed="rId3">
            <a:alphaModFix/>
          </a:blip>
          <a:stretch>
            <a:fillRect/>
          </a:stretch>
        </p:blipFill>
        <p:spPr>
          <a:xfrm>
            <a:off x="152400" y="1300525"/>
            <a:ext cx="8839200" cy="22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113" name="Google Shape;113;p18"/>
          <p:cNvSpPr txBox="1"/>
          <p:nvPr/>
        </p:nvSpPr>
        <p:spPr>
          <a:xfrm>
            <a:off x="2740200" y="4743300"/>
            <a:ext cx="366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&lt;Project Name&gt;</a:t>
            </a:r>
            <a:endParaRPr>
              <a:solidFill>
                <a:schemeClr val="dk1"/>
              </a:solidFill>
            </a:endParaRPr>
          </a:p>
        </p:txBody>
      </p:sp>
      <p:sp>
        <p:nvSpPr>
          <p:cNvPr id="114" name="Google Shape;114;p18"/>
          <p:cNvSpPr txBox="1">
            <a:spLocks noGrp="1"/>
          </p:cNvSpPr>
          <p:nvPr>
            <p:ph type="subTitle" idx="1"/>
          </p:nvPr>
        </p:nvSpPr>
        <p:spPr>
          <a:xfrm>
            <a:off x="366200" y="202088"/>
            <a:ext cx="3472200" cy="625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500" b="1">
                <a:solidFill>
                  <a:srgbClr val="078F13"/>
                </a:solidFill>
                <a:latin typeface="Oswald"/>
                <a:ea typeface="Oswald"/>
                <a:cs typeface="Oswald"/>
                <a:sym typeface="Oswald"/>
              </a:rPr>
              <a:t>Plan for the next 2 weeks</a:t>
            </a:r>
            <a:endParaRPr sz="2500" b="1">
              <a:solidFill>
                <a:srgbClr val="078F13"/>
              </a:solidFill>
              <a:latin typeface="Oswald"/>
              <a:ea typeface="Oswald"/>
              <a:cs typeface="Oswald"/>
              <a:sym typeface="Oswald"/>
            </a:endParaRPr>
          </a:p>
        </p:txBody>
      </p:sp>
      <p:pic>
        <p:nvPicPr>
          <p:cNvPr id="115" name="Google Shape;115;p18"/>
          <p:cNvPicPr preferRelativeResize="0"/>
          <p:nvPr/>
        </p:nvPicPr>
        <p:blipFill rotWithShape="1">
          <a:blip r:embed="rId3">
            <a:alphaModFix amt="8000"/>
          </a:blip>
          <a:srcRect b="5105"/>
          <a:stretch/>
        </p:blipFill>
        <p:spPr>
          <a:xfrm>
            <a:off x="1277525" y="0"/>
            <a:ext cx="6711401" cy="5143500"/>
          </a:xfrm>
          <a:prstGeom prst="rect">
            <a:avLst/>
          </a:prstGeom>
          <a:noFill/>
          <a:ln>
            <a:noFill/>
          </a:ln>
        </p:spPr>
      </p:pic>
      <p:sp>
        <p:nvSpPr>
          <p:cNvPr id="116" name="Google Shape;116;p18"/>
          <p:cNvSpPr txBox="1"/>
          <p:nvPr/>
        </p:nvSpPr>
        <p:spPr>
          <a:xfrm>
            <a:off x="366200" y="904550"/>
            <a:ext cx="5350500" cy="3879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 sz="1500">
                <a:solidFill>
                  <a:schemeClr val="dk1"/>
                </a:solidFill>
              </a:rPr>
              <a:t>Work on the Husky UGV - Husky is a rugged, outdoor-ready unmanned ground vehicle (UGV), suitable for research and rapid prototyping applications. To get started on simulating this bot ..</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Develop an understand of ROS and gazebo</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Acquire knowledge of interaction of Husky with environment</a:t>
            </a:r>
            <a:endParaRPr sz="1500">
              <a:solidFill>
                <a:schemeClr val="dk1"/>
              </a:solidFill>
            </a:endParaRPr>
          </a:p>
          <a:p>
            <a:pPr marL="914400" lvl="0" indent="0" algn="l" rtl="0">
              <a:spcBef>
                <a:spcPts val="0"/>
              </a:spcBef>
              <a:spcAft>
                <a:spcPts val="0"/>
              </a:spcAft>
              <a:buNone/>
            </a:pPr>
            <a:r>
              <a:rPr lang="en" sz="1500">
                <a:solidFill>
                  <a:schemeClr val="dk1"/>
                </a:solidFill>
              </a:rPr>
              <a:t>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Hector Quadrotor package …</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Phase 1 construction begins here</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Simulation of the UAV</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UAV localization algorithm</a:t>
            </a:r>
            <a:endParaRPr sz="1500">
              <a:solidFill>
                <a:schemeClr val="dk1"/>
              </a:solidFill>
            </a:endParaRPr>
          </a:p>
          <a:p>
            <a:pPr marL="914400" lvl="0" indent="0" algn="l" rtl="0">
              <a:spcBef>
                <a:spcPts val="0"/>
              </a:spcBef>
              <a:spcAft>
                <a:spcPts val="0"/>
              </a:spcAft>
              <a:buNone/>
            </a:pPr>
            <a:endParaRPr sz="1500">
              <a:solidFill>
                <a:schemeClr val="dk1"/>
              </a:solidFill>
            </a:endParaRPr>
          </a:p>
          <a:p>
            <a:pPr marL="457200" lvl="0" indent="0" algn="l" rtl="0">
              <a:spcBef>
                <a:spcPts val="0"/>
              </a:spcBef>
              <a:spcAft>
                <a:spcPts val="0"/>
              </a:spcAft>
              <a:buNone/>
            </a:pPr>
            <a:endParaRPr sz="1500">
              <a:solidFill>
                <a:schemeClr val="dk1"/>
              </a:solidFill>
            </a:endParaRPr>
          </a:p>
        </p:txBody>
      </p:sp>
      <p:sp>
        <p:nvSpPr>
          <p:cNvPr id="117" name="Google Shape;117;p18"/>
          <p:cNvSpPr txBox="1"/>
          <p:nvPr/>
        </p:nvSpPr>
        <p:spPr>
          <a:xfrm>
            <a:off x="3828900" y="4708975"/>
            <a:ext cx="1486200" cy="4002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18" name="Google Shape;118;p18"/>
          <p:cNvPicPr preferRelativeResize="0"/>
          <p:nvPr/>
        </p:nvPicPr>
        <p:blipFill>
          <a:blip r:embed="rId4">
            <a:alphaModFix/>
          </a:blip>
          <a:stretch>
            <a:fillRect/>
          </a:stretch>
        </p:blipFill>
        <p:spPr>
          <a:xfrm>
            <a:off x="6173300" y="3208875"/>
            <a:ext cx="2299151" cy="1234900"/>
          </a:xfrm>
          <a:prstGeom prst="rect">
            <a:avLst/>
          </a:prstGeom>
          <a:noFill/>
          <a:ln>
            <a:noFill/>
          </a:ln>
        </p:spPr>
      </p:pic>
      <p:sp>
        <p:nvSpPr>
          <p:cNvPr id="119" name="Google Shape;11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20" name="Google Shape;120;p18"/>
          <p:cNvPicPr preferRelativeResize="0"/>
          <p:nvPr/>
        </p:nvPicPr>
        <p:blipFill>
          <a:blip r:embed="rId5">
            <a:alphaModFix/>
          </a:blip>
          <a:stretch>
            <a:fillRect/>
          </a:stretch>
        </p:blipFill>
        <p:spPr>
          <a:xfrm>
            <a:off x="5949575" y="1059858"/>
            <a:ext cx="2746600" cy="19295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9"/>
          <p:cNvPicPr preferRelativeResize="0"/>
          <p:nvPr/>
        </p:nvPicPr>
        <p:blipFill rotWithShape="1">
          <a:blip r:embed="rId3">
            <a:alphaModFix/>
          </a:blip>
          <a:srcRect b="5105"/>
          <a:stretch/>
        </p:blipFill>
        <p:spPr>
          <a:xfrm>
            <a:off x="7927700" y="53250"/>
            <a:ext cx="1048799" cy="923175"/>
          </a:xfrm>
          <a:prstGeom prst="rect">
            <a:avLst/>
          </a:prstGeom>
          <a:noFill/>
          <a:ln>
            <a:noFill/>
          </a:ln>
        </p:spPr>
      </p:pic>
      <p:sp>
        <p:nvSpPr>
          <p:cNvPr id="126" name="Google Shape;126;p19"/>
          <p:cNvSpPr txBox="1">
            <a:spLocks noGrp="1"/>
          </p:cNvSpPr>
          <p:nvPr>
            <p:ph type="ctrTitle"/>
          </p:nvPr>
        </p:nvSpPr>
        <p:spPr>
          <a:xfrm>
            <a:off x="3247350" y="2040600"/>
            <a:ext cx="2649300" cy="106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swald"/>
                <a:ea typeface="Oswald"/>
                <a:cs typeface="Oswald"/>
                <a:sym typeface="Oswald"/>
              </a:rPr>
              <a:t>Thank You</a:t>
            </a:r>
            <a:endParaRPr>
              <a:latin typeface="Oswald"/>
              <a:ea typeface="Oswald"/>
              <a:cs typeface="Oswald"/>
              <a:sym typeface="Oswald"/>
            </a:endParaRPr>
          </a:p>
        </p:txBody>
      </p:sp>
      <p:pic>
        <p:nvPicPr>
          <p:cNvPr id="127" name="Google Shape;127;p19"/>
          <p:cNvPicPr preferRelativeResize="0"/>
          <p:nvPr/>
        </p:nvPicPr>
        <p:blipFill rotWithShape="1">
          <a:blip r:embed="rId3">
            <a:alphaModFix amt="8000"/>
          </a:blip>
          <a:srcRect b="5105"/>
          <a:stretch/>
        </p:blipFill>
        <p:spPr>
          <a:xfrm>
            <a:off x="1292500" y="0"/>
            <a:ext cx="6711401" cy="5143500"/>
          </a:xfrm>
          <a:prstGeom prst="rect">
            <a:avLst/>
          </a:prstGeom>
          <a:noFill/>
          <a:ln>
            <a:noFill/>
          </a:ln>
        </p:spPr>
      </p:pic>
      <p:sp>
        <p:nvSpPr>
          <p:cNvPr id="128" name="Google Shape;12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On-screen Show (16:9)</PresentationFormat>
  <Paragraphs>66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Oswald</vt:lpstr>
      <vt:lpstr>Simple Dark</vt:lpstr>
      <vt:lpstr>The Innovation Lab </vt:lpstr>
      <vt:lpstr>PowerPoint Presentation</vt:lpstr>
      <vt:lpstr>PowerPoint Presentation</vt:lpstr>
      <vt:lpstr>ROS Tutorial by Annis Koubaa on Udemy Covers messages, topics, nodes,services, publishers and subscribers Worked with Turtlesim as part of the course Understood the framework of ROS and Catkin Supplemented with an EdX course  Compiled nodes to send messages from publisher to subscriber. Wrote publisher nodes and abstracted movement functions for turtlesim. Worked with the rqt_graph to understand conceptualisation of pub &amp; sub Installed and set up our ROS packages and workspaces using the catkin build system. Took a course on Git version control and set up a repository for the project. </vt:lpstr>
      <vt:lpstr>Custom Message Communication between Nodes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Innovation Lab </dc:title>
  <cp:lastModifiedBy>DELL</cp:lastModifiedBy>
  <cp:revision>1</cp:revision>
  <dcterms:modified xsi:type="dcterms:W3CDTF">2022-06-25T04:30:07Z</dcterms:modified>
</cp:coreProperties>
</file>