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jbHrfbTN0Jem1rzm2GgNc37cW0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e0a1db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3e0a1dbd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4.jp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8000"/>
          </a:blip>
          <a:srcRect b="5104" l="0" r="0" t="0"/>
          <a:stretch/>
        </p:blipFill>
        <p:spPr>
          <a:xfrm>
            <a:off x="1216300" y="-39875"/>
            <a:ext cx="6711401" cy="5143500"/>
          </a:xfrm>
          <a:prstGeom prst="rect">
            <a:avLst/>
          </a:prstGeom>
          <a:noFill/>
          <a:ln>
            <a:noFill/>
          </a:ln>
        </p:spPr>
      </p:pic>
      <p:sp>
        <p:nvSpPr>
          <p:cNvPr id="55" name="Google Shape;55;p1"/>
          <p:cNvSpPr txBox="1"/>
          <p:nvPr>
            <p:ph type="ctrTitle"/>
          </p:nvPr>
        </p:nvSpPr>
        <p:spPr>
          <a:xfrm>
            <a:off x="2157300" y="418425"/>
            <a:ext cx="4829400" cy="1062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latin typeface="Oswald"/>
                <a:ea typeface="Oswald"/>
                <a:cs typeface="Oswald"/>
                <a:sym typeface="Oswald"/>
              </a:rPr>
              <a:t>The Innovation Lab </a:t>
            </a:r>
            <a:endParaRPr>
              <a:latin typeface="Oswald"/>
              <a:ea typeface="Oswald"/>
              <a:cs typeface="Oswald"/>
              <a:sym typeface="Oswald"/>
            </a:endParaRPr>
          </a:p>
        </p:txBody>
      </p:sp>
      <p:sp>
        <p:nvSpPr>
          <p:cNvPr id="56" name="Google Shape;56;p1"/>
          <p:cNvSpPr txBox="1"/>
          <p:nvPr>
            <p:ph idx="1" type="subTitle"/>
          </p:nvPr>
        </p:nvSpPr>
        <p:spPr>
          <a:xfrm>
            <a:off x="2835900" y="1419475"/>
            <a:ext cx="3472200" cy="62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300">
                <a:solidFill>
                  <a:srgbClr val="078F13"/>
                </a:solidFill>
                <a:latin typeface="Oswald"/>
                <a:ea typeface="Oswald"/>
                <a:cs typeface="Oswald"/>
                <a:sym typeface="Oswald"/>
              </a:rPr>
              <a:t>Summer Internship 2022</a:t>
            </a:r>
            <a:endParaRPr b="1" sz="2300">
              <a:solidFill>
                <a:srgbClr val="078F13"/>
              </a:solidFill>
              <a:latin typeface="Oswald"/>
              <a:ea typeface="Oswald"/>
              <a:cs typeface="Oswald"/>
              <a:sym typeface="Oswald"/>
            </a:endParaRPr>
          </a:p>
        </p:txBody>
      </p:sp>
      <p:sp>
        <p:nvSpPr>
          <p:cNvPr id="57" name="Google Shape;57;p1"/>
          <p:cNvSpPr txBox="1"/>
          <p:nvPr/>
        </p:nvSpPr>
        <p:spPr>
          <a:xfrm>
            <a:off x="2204400" y="1936975"/>
            <a:ext cx="4735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Oswald"/>
                <a:ea typeface="Oswald"/>
                <a:cs typeface="Oswald"/>
                <a:sym typeface="Oswald"/>
              </a:rPr>
              <a:t>Mentor-Intern Meeting </a:t>
            </a:r>
            <a:r>
              <a:rPr lang="en" sz="3600">
                <a:solidFill>
                  <a:schemeClr val="dk1"/>
                </a:solidFill>
                <a:latin typeface="Oswald"/>
                <a:ea typeface="Oswald"/>
                <a:cs typeface="Oswald"/>
                <a:sym typeface="Oswald"/>
              </a:rPr>
              <a:t>5</a:t>
            </a:r>
            <a:endParaRPr b="0" i="0" sz="3600" u="none" cap="none" strike="noStrike">
              <a:solidFill>
                <a:schemeClr val="dk1"/>
              </a:solidFill>
              <a:latin typeface="Oswald"/>
              <a:ea typeface="Oswald"/>
              <a:cs typeface="Oswald"/>
              <a:sym typeface="Oswald"/>
            </a:endParaRPr>
          </a:p>
        </p:txBody>
      </p:sp>
      <p:sp>
        <p:nvSpPr>
          <p:cNvPr id="58" name="Google Shape;58;p1"/>
          <p:cNvSpPr txBox="1"/>
          <p:nvPr/>
        </p:nvSpPr>
        <p:spPr>
          <a:xfrm>
            <a:off x="2700325" y="2530225"/>
            <a:ext cx="36636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VAAYUBHOOMI</a:t>
            </a:r>
            <a:endParaRPr b="1" i="0" sz="2500" u="none" cap="none" strike="noStrike">
              <a:solidFill>
                <a:schemeClr val="dk1"/>
              </a:solidFill>
              <a:latin typeface="Arial"/>
              <a:ea typeface="Arial"/>
              <a:cs typeface="Arial"/>
              <a:sym typeface="Arial"/>
            </a:endParaRPr>
          </a:p>
        </p:txBody>
      </p:sp>
      <p:pic>
        <p:nvPicPr>
          <p:cNvPr id="59" name="Google Shape;59;p1"/>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60" name="Google Shape;60;p1"/>
          <p:cNvSpPr txBox="1"/>
          <p:nvPr>
            <p:ph idx="1" type="subTitle"/>
          </p:nvPr>
        </p:nvSpPr>
        <p:spPr>
          <a:xfrm>
            <a:off x="621075" y="3484525"/>
            <a:ext cx="3316500" cy="114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1800">
                <a:solidFill>
                  <a:srgbClr val="078F13"/>
                </a:solidFill>
                <a:latin typeface="Oswald"/>
                <a:ea typeface="Oswald"/>
                <a:cs typeface="Oswald"/>
                <a:sym typeface="Oswald"/>
              </a:rPr>
              <a:t>Mentors:  Shayak Bhadraray</a:t>
            </a:r>
            <a:br>
              <a:rPr b="1" lang="en" sz="1800">
                <a:solidFill>
                  <a:srgbClr val="078F13"/>
                </a:solidFill>
                <a:latin typeface="Oswald"/>
                <a:ea typeface="Oswald"/>
                <a:cs typeface="Oswald"/>
                <a:sym typeface="Oswald"/>
              </a:rPr>
            </a:br>
            <a:r>
              <a:rPr b="1" lang="en" sz="1800">
                <a:solidFill>
                  <a:srgbClr val="078F13"/>
                </a:solidFill>
                <a:latin typeface="Oswald"/>
                <a:ea typeface="Oswald"/>
                <a:cs typeface="Oswald"/>
                <a:sym typeface="Oswald"/>
              </a:rPr>
              <a:t>	   	Harshith Kumar MB</a:t>
            </a:r>
            <a:endParaRPr b="1" sz="1800">
              <a:solidFill>
                <a:srgbClr val="078F13"/>
              </a:solidFill>
              <a:latin typeface="Oswald"/>
              <a:ea typeface="Oswald"/>
              <a:cs typeface="Oswald"/>
              <a:sym typeface="Oswald"/>
            </a:endParaRPr>
          </a:p>
          <a:p>
            <a:pPr indent="0" lvl="0" marL="914400" rtl="0" algn="l">
              <a:lnSpc>
                <a:spcPct val="100000"/>
              </a:lnSpc>
              <a:spcBef>
                <a:spcPts val="0"/>
              </a:spcBef>
              <a:spcAft>
                <a:spcPts val="0"/>
              </a:spcAft>
              <a:buSzPts val="2800"/>
              <a:buNone/>
            </a:pPr>
            <a:r>
              <a:rPr b="1" lang="en" sz="1800">
                <a:solidFill>
                  <a:srgbClr val="078F13"/>
                </a:solidFill>
                <a:latin typeface="Oswald"/>
                <a:ea typeface="Oswald"/>
                <a:cs typeface="Oswald"/>
                <a:sym typeface="Oswald"/>
              </a:rPr>
              <a:t>T Vijay Prashant</a:t>
            </a:r>
            <a:endParaRPr b="1" sz="1800">
              <a:solidFill>
                <a:srgbClr val="078F13"/>
              </a:solidFill>
              <a:latin typeface="Oswald"/>
              <a:ea typeface="Oswald"/>
              <a:cs typeface="Oswald"/>
              <a:sym typeface="Oswald"/>
            </a:endParaRPr>
          </a:p>
        </p:txBody>
      </p:sp>
      <p:sp>
        <p:nvSpPr>
          <p:cNvPr id="61" name="Google Shape;61;p1"/>
          <p:cNvSpPr txBox="1"/>
          <p:nvPr>
            <p:ph idx="1" type="subTitle"/>
          </p:nvPr>
        </p:nvSpPr>
        <p:spPr>
          <a:xfrm>
            <a:off x="5378600" y="3484525"/>
            <a:ext cx="3597900" cy="131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1800">
                <a:solidFill>
                  <a:srgbClr val="078F13"/>
                </a:solidFill>
                <a:latin typeface="Oswald"/>
                <a:ea typeface="Oswald"/>
                <a:cs typeface="Oswald"/>
                <a:sym typeface="Oswald"/>
              </a:rPr>
              <a:t>Interns: Pramuk MP</a:t>
            </a:r>
            <a:endParaRPr b="1" sz="1800">
              <a:solidFill>
                <a:srgbClr val="078F13"/>
              </a:solidFill>
              <a:latin typeface="Oswald"/>
              <a:ea typeface="Oswald"/>
              <a:cs typeface="Oswald"/>
              <a:sym typeface="Oswald"/>
            </a:endParaRPr>
          </a:p>
          <a:p>
            <a:pPr indent="0" lvl="0" marL="457200" rtl="0" algn="l">
              <a:lnSpc>
                <a:spcPct val="100000"/>
              </a:lnSpc>
              <a:spcBef>
                <a:spcPts val="0"/>
              </a:spcBef>
              <a:spcAft>
                <a:spcPts val="0"/>
              </a:spcAft>
              <a:buSzPts val="2800"/>
              <a:buNone/>
            </a:pPr>
            <a:r>
              <a:rPr b="1" lang="en" sz="1800">
                <a:solidFill>
                  <a:srgbClr val="078F13"/>
                </a:solidFill>
                <a:latin typeface="Oswald"/>
                <a:ea typeface="Oswald"/>
                <a:cs typeface="Oswald"/>
                <a:sym typeface="Oswald"/>
              </a:rPr>
              <a:t>      Samuel Thomas</a:t>
            </a:r>
            <a:endParaRPr b="1" sz="1800">
              <a:solidFill>
                <a:srgbClr val="078F13"/>
              </a:solidFill>
              <a:latin typeface="Oswald"/>
              <a:ea typeface="Oswald"/>
              <a:cs typeface="Oswald"/>
              <a:sym typeface="Oswald"/>
            </a:endParaRPr>
          </a:p>
          <a:p>
            <a:pPr indent="0" lvl="0" marL="457200" rtl="0" algn="l">
              <a:lnSpc>
                <a:spcPct val="100000"/>
              </a:lnSpc>
              <a:spcBef>
                <a:spcPts val="0"/>
              </a:spcBef>
              <a:spcAft>
                <a:spcPts val="0"/>
              </a:spcAft>
              <a:buSzPts val="2800"/>
              <a:buNone/>
            </a:pPr>
            <a:r>
              <a:rPr b="1" lang="en" sz="1800">
                <a:solidFill>
                  <a:srgbClr val="078F13"/>
                </a:solidFill>
                <a:latin typeface="Oswald"/>
                <a:ea typeface="Oswald"/>
                <a:cs typeface="Oswald"/>
                <a:sym typeface="Oswald"/>
              </a:rPr>
              <a:t>      Sriram Radhakrishna</a:t>
            </a:r>
            <a:endParaRPr b="1" sz="1800">
              <a:solidFill>
                <a:srgbClr val="078F13"/>
              </a:solidFill>
              <a:latin typeface="Oswald"/>
              <a:ea typeface="Oswald"/>
              <a:cs typeface="Oswald"/>
              <a:sym typeface="Oswald"/>
            </a:endParaRPr>
          </a:p>
        </p:txBody>
      </p:sp>
      <p:sp>
        <p:nvSpPr>
          <p:cNvPr id="62" name="Google Shape;6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2"/>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68" name="Google Shape;68;p2"/>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69" name="Google Shape;69;p2"/>
          <p:cNvSpPr txBox="1"/>
          <p:nvPr>
            <p:ph idx="1" type="subTitle"/>
          </p:nvPr>
        </p:nvSpPr>
        <p:spPr>
          <a:xfrm>
            <a:off x="366200" y="202088"/>
            <a:ext cx="3472200" cy="62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500">
                <a:solidFill>
                  <a:srgbClr val="078F13"/>
                </a:solidFill>
                <a:latin typeface="Oswald"/>
                <a:ea typeface="Oswald"/>
                <a:cs typeface="Oswald"/>
                <a:sym typeface="Oswald"/>
              </a:rPr>
              <a:t>Problem Statement</a:t>
            </a:r>
            <a:endParaRPr b="1" sz="2500">
              <a:solidFill>
                <a:srgbClr val="078F13"/>
              </a:solidFill>
              <a:latin typeface="Oswald"/>
              <a:ea typeface="Oswald"/>
              <a:cs typeface="Oswald"/>
              <a:sym typeface="Oswald"/>
            </a:endParaRPr>
          </a:p>
        </p:txBody>
      </p:sp>
      <p:pic>
        <p:nvPicPr>
          <p:cNvPr id="70" name="Google Shape;70;p2"/>
          <p:cNvPicPr preferRelativeResize="0"/>
          <p:nvPr/>
        </p:nvPicPr>
        <p:blipFill rotWithShape="1">
          <a:blip r:embed="rId3">
            <a:alphaModFix amt="8000"/>
          </a:blip>
          <a:srcRect b="5104" l="0" r="0" t="0"/>
          <a:stretch/>
        </p:blipFill>
        <p:spPr>
          <a:xfrm>
            <a:off x="1322500" y="0"/>
            <a:ext cx="6711401" cy="5143500"/>
          </a:xfrm>
          <a:prstGeom prst="rect">
            <a:avLst/>
          </a:prstGeom>
          <a:noFill/>
          <a:ln>
            <a:noFill/>
          </a:ln>
        </p:spPr>
      </p:pic>
      <p:sp>
        <p:nvSpPr>
          <p:cNvPr id="71" name="Google Shape;71;p2"/>
          <p:cNvSpPr txBox="1"/>
          <p:nvPr/>
        </p:nvSpPr>
        <p:spPr>
          <a:xfrm>
            <a:off x="511975" y="941750"/>
            <a:ext cx="7667700" cy="4340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Arial"/>
                <a:ea typeface="Arial"/>
                <a:cs typeface="Arial"/>
                <a:sym typeface="Arial"/>
              </a:rPr>
              <a:t>Networked robots for waste management &amp; associated reconnaissance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Specific use case - Trash collection over open public spaces</a:t>
            </a:r>
            <a:endParaRPr b="0" i="0" sz="21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UAV patrols a specific path and uses cameras and Lidar to detect trash on the ground</a:t>
            </a:r>
            <a:endParaRPr b="0" i="0" sz="21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It will store the location of the trash and send it to the UGV that will then use path planning to navigate to the garbage and pick it up</a:t>
            </a:r>
            <a:endParaRPr b="0" i="0" sz="2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2"/>
          <p:cNvSpPr txBox="1"/>
          <p:nvPr/>
        </p:nvSpPr>
        <p:spPr>
          <a:xfrm>
            <a:off x="3884225" y="4708975"/>
            <a:ext cx="149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3"/>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80" name="Google Shape;80;p3"/>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81" name="Google Shape;81;p3"/>
          <p:cNvSpPr txBox="1"/>
          <p:nvPr>
            <p:ph idx="1" type="subTitle"/>
          </p:nvPr>
        </p:nvSpPr>
        <p:spPr>
          <a:xfrm>
            <a:off x="383700" y="124738"/>
            <a:ext cx="3472200" cy="6255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121081"/>
              <a:buNone/>
            </a:pPr>
            <a:r>
              <a:rPr b="1" lang="en" sz="2500">
                <a:solidFill>
                  <a:srgbClr val="078F13"/>
                </a:solidFill>
                <a:latin typeface="Oswald"/>
                <a:ea typeface="Oswald"/>
                <a:cs typeface="Oswald"/>
                <a:sym typeface="Oswald"/>
              </a:rPr>
              <a:t>Proposed Approach</a:t>
            </a:r>
            <a:endParaRPr b="1" sz="2500">
              <a:solidFill>
                <a:srgbClr val="078F13"/>
              </a:solidFill>
              <a:latin typeface="Oswald"/>
              <a:ea typeface="Oswald"/>
              <a:cs typeface="Oswald"/>
              <a:sym typeface="Oswald"/>
            </a:endParaRPr>
          </a:p>
        </p:txBody>
      </p:sp>
      <p:pic>
        <p:nvPicPr>
          <p:cNvPr id="82" name="Google Shape;82;p3"/>
          <p:cNvPicPr preferRelativeResize="0"/>
          <p:nvPr/>
        </p:nvPicPr>
        <p:blipFill rotWithShape="1">
          <a:blip r:embed="rId3">
            <a:alphaModFix amt="8000"/>
          </a:blip>
          <a:srcRect b="5104" l="0" r="0" t="0"/>
          <a:stretch/>
        </p:blipFill>
        <p:spPr>
          <a:xfrm>
            <a:off x="1324450" y="0"/>
            <a:ext cx="6711401" cy="5143500"/>
          </a:xfrm>
          <a:prstGeom prst="rect">
            <a:avLst/>
          </a:prstGeom>
          <a:noFill/>
          <a:ln>
            <a:noFill/>
          </a:ln>
        </p:spPr>
      </p:pic>
      <p:sp>
        <p:nvSpPr>
          <p:cNvPr id="83" name="Google Shape;83;p3"/>
          <p:cNvSpPr txBox="1"/>
          <p:nvPr/>
        </p:nvSpPr>
        <p:spPr>
          <a:xfrm>
            <a:off x="383700" y="830525"/>
            <a:ext cx="859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nvSpPr>
        <p:spPr>
          <a:xfrm>
            <a:off x="394500" y="556500"/>
            <a:ext cx="8240100" cy="47871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We intend to execute this project in two phases : Phase 1 is a simulation of the UAV and Phase 2 is an implementation of an autonomous system with the UGV.</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Phase 1 UAV - Patrol bot that works in a specified area</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Detects specific targets (i.e.; piles or individual pieces of waste) while on predetermined patrol path.</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Records the pose of the drone at the location of target detection and saves it’s ground coordinate projection.</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After saving the locations, they are filtered down to specific points by taking the centroid(s) of the dataset of coordinates </a:t>
            </a:r>
            <a:r>
              <a:rPr lang="en" sz="1300">
                <a:solidFill>
                  <a:schemeClr val="dk1"/>
                </a:solidFill>
              </a:rPr>
              <a:t>found using K-means clustering. Processing of the same occurs at a ground station.</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A simulation of the same will be made using the hector quadrotor package.</a:t>
            </a:r>
            <a:endParaRPr b="0" i="0" sz="13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Phase 2 UGV - Ground vehicle </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Cameras and sensors integrated for autonomous capabilities.</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The UGV will navigate to the previously mentioned centroid locations, track the targets using a static lidar, clean up each target location using manipulators.</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Apply inverse kinematics and modify urdf files of the manipulator of the turtlebot3 to suit the operation.</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SLAM, path planning and obstacle avoidance.</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sp>
        <p:nvSpPr>
          <p:cNvPr id="85" name="Google Shape;85;p3"/>
          <p:cNvSpPr txBox="1"/>
          <p:nvPr/>
        </p:nvSpPr>
        <p:spPr>
          <a:xfrm>
            <a:off x="3871850" y="4845825"/>
            <a:ext cx="14376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5"/>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92" name="Google Shape;92;p5"/>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93" name="Google Shape;93;p5"/>
          <p:cNvSpPr txBox="1"/>
          <p:nvPr>
            <p:ph idx="4294967295" type="subTitle"/>
          </p:nvPr>
        </p:nvSpPr>
        <p:spPr>
          <a:xfrm>
            <a:off x="366200" y="202100"/>
            <a:ext cx="4348800" cy="6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2"/>
              </a:buClr>
              <a:buSzPts val="1800"/>
              <a:buFont typeface="Arial"/>
              <a:buNone/>
            </a:pPr>
            <a:r>
              <a:rPr b="0" i="0" lang="en" sz="2500" u="none" cap="none" strike="noStrike">
                <a:solidFill>
                  <a:srgbClr val="078F13"/>
                </a:solidFill>
                <a:latin typeface="Oswald"/>
                <a:ea typeface="Oswald"/>
                <a:cs typeface="Oswald"/>
                <a:sym typeface="Oswald"/>
              </a:rPr>
              <a:t>Progress </a:t>
            </a:r>
            <a:r>
              <a:rPr lang="en" sz="2500">
                <a:solidFill>
                  <a:srgbClr val="078F13"/>
                </a:solidFill>
                <a:latin typeface="Oswald"/>
                <a:ea typeface="Oswald"/>
                <a:cs typeface="Oswald"/>
                <a:sym typeface="Oswald"/>
              </a:rPr>
              <a:t>1.0</a:t>
            </a:r>
            <a:endParaRPr b="0" i="0" sz="2500" u="none" cap="none" strike="noStrike">
              <a:solidFill>
                <a:srgbClr val="078F13"/>
              </a:solidFill>
              <a:latin typeface="Oswald"/>
              <a:ea typeface="Oswald"/>
              <a:cs typeface="Oswald"/>
              <a:sym typeface="Oswald"/>
            </a:endParaRPr>
          </a:p>
        </p:txBody>
      </p:sp>
      <p:pic>
        <p:nvPicPr>
          <p:cNvPr id="94" name="Google Shape;94;p5"/>
          <p:cNvPicPr preferRelativeResize="0"/>
          <p:nvPr/>
        </p:nvPicPr>
        <p:blipFill rotWithShape="1">
          <a:blip r:embed="rId3">
            <a:alphaModFix amt="8000"/>
          </a:blip>
          <a:srcRect b="5104" l="0" r="0" t="0"/>
          <a:stretch/>
        </p:blipFill>
        <p:spPr>
          <a:xfrm>
            <a:off x="1292500" y="0"/>
            <a:ext cx="6711401" cy="5143500"/>
          </a:xfrm>
          <a:prstGeom prst="rect">
            <a:avLst/>
          </a:prstGeom>
          <a:noFill/>
          <a:ln>
            <a:noFill/>
          </a:ln>
        </p:spPr>
      </p:pic>
      <p:sp>
        <p:nvSpPr>
          <p:cNvPr id="95" name="Google Shape;95;p5"/>
          <p:cNvSpPr txBox="1"/>
          <p:nvPr>
            <p:ph type="title"/>
          </p:nvPr>
        </p:nvSpPr>
        <p:spPr>
          <a:xfrm>
            <a:off x="366200" y="771750"/>
            <a:ext cx="5229900" cy="33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240"/>
              <a:t>We’ve divided the repository into three branches since the last MIM - trajectory tracking (Pramuk and Samuel) and Vision (Sriram).</a:t>
            </a:r>
            <a:endParaRPr sz="1240"/>
          </a:p>
          <a:p>
            <a:pPr indent="0" lvl="0" marL="0" rtl="0" algn="l">
              <a:lnSpc>
                <a:spcPct val="100000"/>
              </a:lnSpc>
              <a:spcBef>
                <a:spcPts val="0"/>
              </a:spcBef>
              <a:spcAft>
                <a:spcPts val="0"/>
              </a:spcAft>
              <a:buSzPts val="990"/>
              <a:buNone/>
            </a:pPr>
            <a:r>
              <a:t/>
            </a:r>
            <a:endParaRPr sz="1240"/>
          </a:p>
          <a:p>
            <a:pPr indent="0" lvl="0" marL="0" rtl="0" algn="l">
              <a:lnSpc>
                <a:spcPct val="100000"/>
              </a:lnSpc>
              <a:spcBef>
                <a:spcPts val="0"/>
              </a:spcBef>
              <a:spcAft>
                <a:spcPts val="0"/>
              </a:spcAft>
              <a:buSzPts val="990"/>
              <a:buNone/>
            </a:pPr>
            <a:r>
              <a:rPr lang="en" sz="1240"/>
              <a:t>Spawned both turtlebot and hector quadrotor in the same environment using launch files.</a:t>
            </a:r>
            <a:endParaRPr sz="1240"/>
          </a:p>
          <a:p>
            <a:pPr indent="0" lvl="0" marL="457200" rtl="0" algn="l">
              <a:lnSpc>
                <a:spcPct val="100000"/>
              </a:lnSpc>
              <a:spcBef>
                <a:spcPts val="0"/>
              </a:spcBef>
              <a:spcAft>
                <a:spcPts val="0"/>
              </a:spcAft>
              <a:buSzPts val="990"/>
              <a:buNone/>
            </a:pPr>
            <a:r>
              <a:t/>
            </a:r>
            <a:endParaRPr sz="1240"/>
          </a:p>
          <a:p>
            <a:pPr indent="0" lvl="0" marL="0" rtl="0" algn="l">
              <a:lnSpc>
                <a:spcPct val="100000"/>
              </a:lnSpc>
              <a:spcBef>
                <a:spcPts val="0"/>
              </a:spcBef>
              <a:spcAft>
                <a:spcPts val="0"/>
              </a:spcAft>
              <a:buSzPts val="990"/>
              <a:buNone/>
            </a:pPr>
            <a:r>
              <a:rPr lang="en" sz="1240"/>
              <a:t>Trajectory Tracking:</a:t>
            </a:r>
            <a:endParaRPr sz="1240"/>
          </a:p>
          <a:p>
            <a:pPr indent="-307340" lvl="0" marL="457200" rtl="0" algn="l">
              <a:spcBef>
                <a:spcPts val="0"/>
              </a:spcBef>
              <a:spcAft>
                <a:spcPts val="0"/>
              </a:spcAft>
              <a:buSzPts val="1240"/>
              <a:buChar char="●"/>
            </a:pPr>
            <a:r>
              <a:rPr lang="en" sz="1240"/>
              <a:t>Improved performance of the obstacle avoidance code and fixed bugs. Seems to be working correctly in most of the environments.</a:t>
            </a:r>
            <a:endParaRPr sz="1240"/>
          </a:p>
          <a:p>
            <a:pPr indent="-307340" lvl="0" marL="457200" rtl="0" algn="l">
              <a:spcBef>
                <a:spcPts val="0"/>
              </a:spcBef>
              <a:spcAft>
                <a:spcPts val="0"/>
              </a:spcAft>
              <a:buSzPts val="1240"/>
              <a:buChar char="●"/>
            </a:pPr>
            <a:r>
              <a:rPr lang="en" sz="1240"/>
              <a:t>Made </a:t>
            </a:r>
            <a:r>
              <a:rPr lang="en" sz="1240"/>
              <a:t>separate</a:t>
            </a:r>
            <a:r>
              <a:rPr lang="en" sz="1240"/>
              <a:t> obstacle avoidance module. Other files can import and use it.</a:t>
            </a:r>
            <a:endParaRPr sz="1240"/>
          </a:p>
          <a:p>
            <a:pPr indent="0" lvl="0" marL="457200" rtl="0" algn="l">
              <a:spcBef>
                <a:spcPts val="0"/>
              </a:spcBef>
              <a:spcAft>
                <a:spcPts val="0"/>
              </a:spcAft>
              <a:buNone/>
            </a:pPr>
            <a:r>
              <a:t/>
            </a:r>
            <a:endParaRPr sz="1240"/>
          </a:p>
        </p:txBody>
      </p:sp>
      <p:sp>
        <p:nvSpPr>
          <p:cNvPr id="96" name="Google Shape;96;p5"/>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8" name="Google Shape;98;p5"/>
          <p:cNvPicPr preferRelativeResize="0"/>
          <p:nvPr/>
        </p:nvPicPr>
        <p:blipFill rotWithShape="1">
          <a:blip r:embed="rId4">
            <a:alphaModFix/>
          </a:blip>
          <a:srcRect b="0" l="-12031" r="28244" t="0"/>
          <a:stretch/>
        </p:blipFill>
        <p:spPr>
          <a:xfrm>
            <a:off x="5228650" y="1396375"/>
            <a:ext cx="3747852" cy="284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13e0a1dbdc2_0_0"/>
          <p:cNvPicPr preferRelativeResize="0"/>
          <p:nvPr/>
        </p:nvPicPr>
        <p:blipFill rotWithShape="1">
          <a:blip r:embed="rId3">
            <a:alphaModFix/>
          </a:blip>
          <a:srcRect b="5105" l="0" r="0" t="0"/>
          <a:stretch/>
        </p:blipFill>
        <p:spPr>
          <a:xfrm>
            <a:off x="7927700" y="53250"/>
            <a:ext cx="1048799" cy="923175"/>
          </a:xfrm>
          <a:prstGeom prst="rect">
            <a:avLst/>
          </a:prstGeom>
          <a:noFill/>
          <a:ln>
            <a:noFill/>
          </a:ln>
        </p:spPr>
      </p:pic>
      <p:sp>
        <p:nvSpPr>
          <p:cNvPr id="104" name="Google Shape;104;g13e0a1dbdc2_0_0"/>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105" name="Google Shape;105;g13e0a1dbdc2_0_0"/>
          <p:cNvSpPr txBox="1"/>
          <p:nvPr>
            <p:ph idx="4294967295" type="subTitle"/>
          </p:nvPr>
        </p:nvSpPr>
        <p:spPr>
          <a:xfrm>
            <a:off x="366200" y="202100"/>
            <a:ext cx="4348800" cy="6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2"/>
              </a:buClr>
              <a:buSzPts val="1800"/>
              <a:buFont typeface="Arial"/>
              <a:buNone/>
            </a:pPr>
            <a:r>
              <a:rPr b="0" i="0" lang="en" sz="2500" u="none" cap="none" strike="noStrike">
                <a:solidFill>
                  <a:srgbClr val="078F13"/>
                </a:solidFill>
                <a:latin typeface="Oswald"/>
                <a:ea typeface="Oswald"/>
                <a:cs typeface="Oswald"/>
                <a:sym typeface="Oswald"/>
              </a:rPr>
              <a:t>Progress 2.0 </a:t>
            </a:r>
            <a:endParaRPr b="0" i="0" sz="2500" u="none" cap="none" strike="noStrike">
              <a:solidFill>
                <a:srgbClr val="078F13"/>
              </a:solidFill>
              <a:latin typeface="Oswald"/>
              <a:ea typeface="Oswald"/>
              <a:cs typeface="Oswald"/>
              <a:sym typeface="Oswald"/>
            </a:endParaRPr>
          </a:p>
        </p:txBody>
      </p:sp>
      <p:pic>
        <p:nvPicPr>
          <p:cNvPr id="106" name="Google Shape;106;g13e0a1dbdc2_0_0"/>
          <p:cNvPicPr preferRelativeResize="0"/>
          <p:nvPr/>
        </p:nvPicPr>
        <p:blipFill rotWithShape="1">
          <a:blip r:embed="rId3">
            <a:alphaModFix amt="8000"/>
          </a:blip>
          <a:srcRect b="5105" l="0" r="0" t="0"/>
          <a:stretch/>
        </p:blipFill>
        <p:spPr>
          <a:xfrm>
            <a:off x="1292500" y="0"/>
            <a:ext cx="6711401" cy="5143500"/>
          </a:xfrm>
          <a:prstGeom prst="rect">
            <a:avLst/>
          </a:prstGeom>
          <a:noFill/>
          <a:ln>
            <a:noFill/>
          </a:ln>
        </p:spPr>
      </p:pic>
      <p:sp>
        <p:nvSpPr>
          <p:cNvPr id="107" name="Google Shape;107;g13e0a1dbdc2_0_0"/>
          <p:cNvSpPr txBox="1"/>
          <p:nvPr>
            <p:ph type="title"/>
          </p:nvPr>
        </p:nvSpPr>
        <p:spPr>
          <a:xfrm>
            <a:off x="366200" y="771750"/>
            <a:ext cx="5229900" cy="383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240"/>
              <a:t>We’ve divided the repository into three branches since the last MIM - </a:t>
            </a:r>
            <a:endParaRPr sz="1240"/>
          </a:p>
          <a:p>
            <a:pPr indent="0" lvl="0" marL="0" rtl="0" algn="l">
              <a:lnSpc>
                <a:spcPct val="100000"/>
              </a:lnSpc>
              <a:spcBef>
                <a:spcPts val="0"/>
              </a:spcBef>
              <a:spcAft>
                <a:spcPts val="0"/>
              </a:spcAft>
              <a:buSzPts val="990"/>
              <a:buNone/>
            </a:pPr>
            <a:r>
              <a:rPr lang="en" sz="1240"/>
              <a:t>Path planning - Samuel; trajectory tracking - Pramuk; and Vision - Sriram</a:t>
            </a:r>
            <a:endParaRPr sz="1240"/>
          </a:p>
          <a:p>
            <a:pPr indent="0" lvl="0" marL="0" rtl="0" algn="l">
              <a:lnSpc>
                <a:spcPct val="100000"/>
              </a:lnSpc>
              <a:spcBef>
                <a:spcPts val="0"/>
              </a:spcBef>
              <a:spcAft>
                <a:spcPts val="0"/>
              </a:spcAft>
              <a:buSzPts val="990"/>
              <a:buNone/>
            </a:pPr>
            <a:r>
              <a:t/>
            </a:r>
            <a:endParaRPr sz="1240"/>
          </a:p>
          <a:p>
            <a:pPr indent="0" lvl="0" marL="0" rtl="0" algn="l">
              <a:lnSpc>
                <a:spcPct val="100000"/>
              </a:lnSpc>
              <a:spcBef>
                <a:spcPts val="0"/>
              </a:spcBef>
              <a:spcAft>
                <a:spcPts val="0"/>
              </a:spcAft>
              <a:buSzPts val="990"/>
              <a:buNone/>
            </a:pPr>
            <a:r>
              <a:rPr lang="en" sz="1240"/>
              <a:t>Focused on Path planning </a:t>
            </a:r>
            <a:r>
              <a:rPr lang="en" sz="1240"/>
              <a:t>for</a:t>
            </a:r>
            <a:r>
              <a:rPr lang="en" sz="1240"/>
              <a:t> the hector quadrotor</a:t>
            </a:r>
            <a:endParaRPr sz="1240"/>
          </a:p>
          <a:p>
            <a:pPr indent="0" lvl="0" marL="0" rtl="0" algn="l">
              <a:lnSpc>
                <a:spcPct val="100000"/>
              </a:lnSpc>
              <a:spcBef>
                <a:spcPts val="0"/>
              </a:spcBef>
              <a:spcAft>
                <a:spcPts val="0"/>
              </a:spcAft>
              <a:buSzPts val="990"/>
              <a:buNone/>
            </a:pPr>
            <a:r>
              <a:t/>
            </a:r>
            <a:endParaRPr sz="1240"/>
          </a:p>
          <a:p>
            <a:pPr indent="0" lvl="0" marL="0" rtl="0" algn="l">
              <a:lnSpc>
                <a:spcPct val="100000"/>
              </a:lnSpc>
              <a:spcBef>
                <a:spcPts val="0"/>
              </a:spcBef>
              <a:spcAft>
                <a:spcPts val="0"/>
              </a:spcAft>
              <a:buSzPts val="990"/>
              <a:buNone/>
            </a:pPr>
            <a:r>
              <a:rPr lang="en" sz="1240"/>
              <a:t>Path Planning:</a:t>
            </a:r>
            <a:endParaRPr sz="1240"/>
          </a:p>
          <a:p>
            <a:pPr indent="0" lvl="0" marL="0" rtl="0" algn="l">
              <a:lnSpc>
                <a:spcPct val="100000"/>
              </a:lnSpc>
              <a:spcBef>
                <a:spcPts val="0"/>
              </a:spcBef>
              <a:spcAft>
                <a:spcPts val="0"/>
              </a:spcAft>
              <a:buSzPts val="990"/>
              <a:buNone/>
            </a:pPr>
            <a:r>
              <a:t/>
            </a:r>
            <a:endParaRPr sz="1240"/>
          </a:p>
          <a:p>
            <a:pPr indent="-307340" lvl="0" marL="457200" rtl="0" algn="l">
              <a:lnSpc>
                <a:spcPct val="100000"/>
              </a:lnSpc>
              <a:spcBef>
                <a:spcPts val="0"/>
              </a:spcBef>
              <a:spcAft>
                <a:spcPts val="0"/>
              </a:spcAft>
              <a:buSzPts val="1240"/>
              <a:buChar char="●"/>
            </a:pPr>
            <a:r>
              <a:rPr lang="en" sz="1240"/>
              <a:t>Devised a set of four points to form a rectangle in gazebo</a:t>
            </a:r>
            <a:endParaRPr sz="1240"/>
          </a:p>
          <a:p>
            <a:pPr indent="0" lvl="0" marL="457200" rtl="0" algn="l">
              <a:lnSpc>
                <a:spcPct val="100000"/>
              </a:lnSpc>
              <a:spcBef>
                <a:spcPts val="0"/>
              </a:spcBef>
              <a:spcAft>
                <a:spcPts val="0"/>
              </a:spcAft>
              <a:buNone/>
            </a:pPr>
            <a:r>
              <a:t/>
            </a:r>
            <a:endParaRPr sz="1240"/>
          </a:p>
          <a:p>
            <a:pPr indent="-307340" lvl="0" marL="457200" rtl="0" algn="l">
              <a:lnSpc>
                <a:spcPct val="100000"/>
              </a:lnSpc>
              <a:spcBef>
                <a:spcPts val="0"/>
              </a:spcBef>
              <a:spcAft>
                <a:spcPts val="0"/>
              </a:spcAft>
              <a:buSzPts val="1240"/>
              <a:buChar char="●"/>
            </a:pPr>
            <a:r>
              <a:rPr lang="en" sz="1240"/>
              <a:t>Used PID controller, ground_state and angle calculation to make the hector quadrotor move from the origin to each vertex in a predetermined path </a:t>
            </a:r>
            <a:endParaRPr sz="1240"/>
          </a:p>
          <a:p>
            <a:pPr indent="0" lvl="0" marL="457200" rtl="0" algn="l">
              <a:lnSpc>
                <a:spcPct val="100000"/>
              </a:lnSpc>
              <a:spcBef>
                <a:spcPts val="0"/>
              </a:spcBef>
              <a:spcAft>
                <a:spcPts val="0"/>
              </a:spcAft>
              <a:buNone/>
            </a:pPr>
            <a:r>
              <a:rPr lang="en" sz="1240"/>
              <a:t> </a:t>
            </a:r>
            <a:endParaRPr sz="1240"/>
          </a:p>
          <a:p>
            <a:pPr indent="-307340" lvl="0" marL="457200" rtl="0" algn="l">
              <a:lnSpc>
                <a:spcPct val="100000"/>
              </a:lnSpc>
              <a:spcBef>
                <a:spcPts val="0"/>
              </a:spcBef>
              <a:spcAft>
                <a:spcPts val="0"/>
              </a:spcAft>
              <a:buSzPts val="1240"/>
              <a:buChar char="●"/>
            </a:pPr>
            <a:r>
              <a:rPr lang="en" sz="1240"/>
              <a:t>Sufficient for end user to enter corners of the area to be surveilled, the UAV will follow the path</a:t>
            </a:r>
            <a:endParaRPr sz="1240"/>
          </a:p>
          <a:p>
            <a:pPr indent="0" lvl="0" marL="457200" rtl="0" algn="l">
              <a:lnSpc>
                <a:spcPct val="100000"/>
              </a:lnSpc>
              <a:spcBef>
                <a:spcPts val="0"/>
              </a:spcBef>
              <a:spcAft>
                <a:spcPts val="0"/>
              </a:spcAft>
              <a:buNone/>
            </a:pPr>
            <a:r>
              <a:rPr lang="en" sz="1240"/>
              <a:t> </a:t>
            </a:r>
            <a:endParaRPr sz="1240"/>
          </a:p>
          <a:p>
            <a:pPr indent="-307340" lvl="0" marL="457200" rtl="0" algn="l">
              <a:lnSpc>
                <a:spcPct val="100000"/>
              </a:lnSpc>
              <a:spcBef>
                <a:spcPts val="0"/>
              </a:spcBef>
              <a:spcAft>
                <a:spcPts val="0"/>
              </a:spcAft>
              <a:buSzPts val="1240"/>
              <a:buChar char="●"/>
            </a:pPr>
            <a:r>
              <a:rPr lang="en" sz="1240"/>
              <a:t>Need to implement an inward spiral motion to traverse every point in the area and send trash location to the ground station</a:t>
            </a:r>
            <a:endParaRPr sz="1240"/>
          </a:p>
          <a:p>
            <a:pPr indent="0" lvl="0" marL="0" rtl="0" algn="l">
              <a:lnSpc>
                <a:spcPct val="100000"/>
              </a:lnSpc>
              <a:spcBef>
                <a:spcPts val="0"/>
              </a:spcBef>
              <a:spcAft>
                <a:spcPts val="0"/>
              </a:spcAft>
              <a:buSzPts val="990"/>
              <a:buNone/>
            </a:pPr>
            <a:r>
              <a:t/>
            </a:r>
            <a:endParaRPr sz="1240"/>
          </a:p>
          <a:p>
            <a:pPr indent="0" lvl="0" marL="0" rtl="0" algn="l">
              <a:lnSpc>
                <a:spcPct val="100000"/>
              </a:lnSpc>
              <a:spcBef>
                <a:spcPts val="0"/>
              </a:spcBef>
              <a:spcAft>
                <a:spcPts val="0"/>
              </a:spcAft>
              <a:buSzPts val="2800"/>
              <a:buNone/>
            </a:pPr>
            <a:r>
              <a:t/>
            </a:r>
            <a:endParaRPr sz="1240"/>
          </a:p>
        </p:txBody>
      </p:sp>
      <p:sp>
        <p:nvSpPr>
          <p:cNvPr id="108" name="Google Shape;108;g13e0a1dbdc2_0_0"/>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3e0a1dbdc2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0" name="Google Shape;110;g13e0a1dbdc2_0_0"/>
          <p:cNvPicPr preferRelativeResize="0"/>
          <p:nvPr/>
        </p:nvPicPr>
        <p:blipFill>
          <a:blip r:embed="rId4">
            <a:alphaModFix/>
          </a:blip>
          <a:stretch>
            <a:fillRect/>
          </a:stretch>
        </p:blipFill>
        <p:spPr>
          <a:xfrm>
            <a:off x="5480400" y="1995525"/>
            <a:ext cx="3663600" cy="16486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6"/>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116" name="Google Shape;116;p6"/>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117" name="Google Shape;117;p6"/>
          <p:cNvSpPr txBox="1"/>
          <p:nvPr>
            <p:ph idx="4294967295" type="subTitle"/>
          </p:nvPr>
        </p:nvSpPr>
        <p:spPr>
          <a:xfrm>
            <a:off x="366200" y="202100"/>
            <a:ext cx="4348800" cy="6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2"/>
              </a:buClr>
              <a:buSzPts val="1800"/>
              <a:buFont typeface="Arial"/>
              <a:buNone/>
            </a:pPr>
            <a:r>
              <a:rPr b="0" i="0" lang="en" sz="2500" u="none" cap="none" strike="noStrike">
                <a:solidFill>
                  <a:srgbClr val="078F13"/>
                </a:solidFill>
                <a:latin typeface="Oswald"/>
                <a:ea typeface="Oswald"/>
                <a:cs typeface="Oswald"/>
                <a:sym typeface="Oswald"/>
              </a:rPr>
              <a:t>Progress </a:t>
            </a:r>
            <a:r>
              <a:rPr lang="en" sz="2500">
                <a:solidFill>
                  <a:srgbClr val="078F13"/>
                </a:solidFill>
                <a:latin typeface="Oswald"/>
                <a:ea typeface="Oswald"/>
                <a:cs typeface="Oswald"/>
                <a:sym typeface="Oswald"/>
              </a:rPr>
              <a:t>3.0</a:t>
            </a:r>
            <a:r>
              <a:rPr b="0" i="0" lang="en" sz="2500" u="none" cap="none" strike="noStrike">
                <a:solidFill>
                  <a:srgbClr val="078F13"/>
                </a:solidFill>
                <a:latin typeface="Oswald"/>
                <a:ea typeface="Oswald"/>
                <a:cs typeface="Oswald"/>
                <a:sym typeface="Oswald"/>
              </a:rPr>
              <a:t> </a:t>
            </a:r>
            <a:endParaRPr b="0" i="0" sz="2500" u="none" cap="none" strike="noStrike">
              <a:solidFill>
                <a:srgbClr val="078F13"/>
              </a:solidFill>
              <a:latin typeface="Oswald"/>
              <a:ea typeface="Oswald"/>
              <a:cs typeface="Oswald"/>
              <a:sym typeface="Oswald"/>
            </a:endParaRPr>
          </a:p>
        </p:txBody>
      </p:sp>
      <p:pic>
        <p:nvPicPr>
          <p:cNvPr id="118" name="Google Shape;118;p6"/>
          <p:cNvPicPr preferRelativeResize="0"/>
          <p:nvPr/>
        </p:nvPicPr>
        <p:blipFill rotWithShape="1">
          <a:blip r:embed="rId3">
            <a:alphaModFix amt="8000"/>
          </a:blip>
          <a:srcRect b="5104" l="0" r="0" t="0"/>
          <a:stretch/>
        </p:blipFill>
        <p:spPr>
          <a:xfrm>
            <a:off x="1361175" y="-86675"/>
            <a:ext cx="6711401" cy="5143500"/>
          </a:xfrm>
          <a:prstGeom prst="rect">
            <a:avLst/>
          </a:prstGeom>
          <a:noFill/>
          <a:ln>
            <a:noFill/>
          </a:ln>
        </p:spPr>
      </p:pic>
      <p:sp>
        <p:nvSpPr>
          <p:cNvPr id="119" name="Google Shape;119;p6"/>
          <p:cNvSpPr txBox="1"/>
          <p:nvPr>
            <p:ph type="title"/>
          </p:nvPr>
        </p:nvSpPr>
        <p:spPr>
          <a:xfrm>
            <a:off x="366200" y="771750"/>
            <a:ext cx="4854900" cy="255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240"/>
              <a:t>In the vision branch …</a:t>
            </a:r>
            <a:endParaRPr sz="1240"/>
          </a:p>
          <a:p>
            <a:pPr indent="0" lvl="0" marL="0" rtl="0" algn="l">
              <a:lnSpc>
                <a:spcPct val="100000"/>
              </a:lnSpc>
              <a:spcBef>
                <a:spcPts val="0"/>
              </a:spcBef>
              <a:spcAft>
                <a:spcPts val="0"/>
              </a:spcAft>
              <a:buSzPts val="990"/>
              <a:buNone/>
            </a:pPr>
            <a:r>
              <a:t/>
            </a:r>
            <a:endParaRPr sz="1240"/>
          </a:p>
          <a:p>
            <a:pPr indent="-307340" lvl="0" marL="457200" rtl="0" algn="l">
              <a:lnSpc>
                <a:spcPct val="100000"/>
              </a:lnSpc>
              <a:spcBef>
                <a:spcPts val="0"/>
              </a:spcBef>
              <a:spcAft>
                <a:spcPts val="0"/>
              </a:spcAft>
              <a:buSzPts val="1240"/>
              <a:buChar char="●"/>
            </a:pPr>
            <a:r>
              <a:rPr lang="en" sz="1240"/>
              <a:t>Clustering of the collected data points was completed using the K-means method and a pipeline was written to append the points to a CSV file for path planning </a:t>
            </a:r>
            <a:r>
              <a:rPr lang="en" sz="1240"/>
              <a:t>maneuvers by the UGV.</a:t>
            </a:r>
            <a:endParaRPr sz="1240"/>
          </a:p>
          <a:p>
            <a:pPr indent="-307340" lvl="0" marL="457200" rtl="0" algn="l">
              <a:lnSpc>
                <a:spcPct val="100000"/>
              </a:lnSpc>
              <a:spcBef>
                <a:spcPts val="0"/>
              </a:spcBef>
              <a:spcAft>
                <a:spcPts val="0"/>
              </a:spcAft>
              <a:buSzPts val="1240"/>
              <a:buChar char="●"/>
            </a:pPr>
            <a:r>
              <a:rPr lang="en" sz="1240"/>
              <a:t>A transfer learning based model was implemented using Tensorflow to detect 60 different classes of common trash.</a:t>
            </a:r>
            <a:endParaRPr sz="1240"/>
          </a:p>
          <a:p>
            <a:pPr indent="-307340" lvl="0" marL="457200" rtl="0" algn="l">
              <a:lnSpc>
                <a:spcPct val="100000"/>
              </a:lnSpc>
              <a:spcBef>
                <a:spcPts val="0"/>
              </a:spcBef>
              <a:spcAft>
                <a:spcPts val="0"/>
              </a:spcAft>
              <a:buSzPts val="1240"/>
              <a:buChar char="●"/>
            </a:pPr>
            <a:r>
              <a:rPr lang="en" sz="1240"/>
              <a:t>This approach was chosen for a better accuracy in use with a simulation due to the availability of individual Gazebo models for each class of trash in the dataset.</a:t>
            </a:r>
            <a:endParaRPr sz="1240"/>
          </a:p>
          <a:p>
            <a:pPr indent="-307340" lvl="0" marL="457200" rtl="0" algn="l">
              <a:lnSpc>
                <a:spcPct val="100000"/>
              </a:lnSpc>
              <a:spcBef>
                <a:spcPts val="0"/>
              </a:spcBef>
              <a:spcAft>
                <a:spcPts val="0"/>
              </a:spcAft>
              <a:buSzPts val="1240"/>
              <a:buChar char="●"/>
            </a:pPr>
            <a:r>
              <a:rPr lang="en" sz="1240"/>
              <a:t>This course was taken in contrast to the one presented in the last MIM due to the unnecessary complexity of PyTorch for this use case as well as better latencies in use with a video feed.</a:t>
            </a:r>
            <a:endParaRPr sz="1240"/>
          </a:p>
        </p:txBody>
      </p:sp>
      <p:sp>
        <p:nvSpPr>
          <p:cNvPr id="120" name="Google Shape;120;p6"/>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2" name="Google Shape;122;p6"/>
          <p:cNvPicPr preferRelativeResize="0"/>
          <p:nvPr/>
        </p:nvPicPr>
        <p:blipFill>
          <a:blip r:embed="rId4">
            <a:alphaModFix/>
          </a:blip>
          <a:stretch>
            <a:fillRect/>
          </a:stretch>
        </p:blipFill>
        <p:spPr>
          <a:xfrm>
            <a:off x="5500897" y="157825"/>
            <a:ext cx="1027950" cy="1295275"/>
          </a:xfrm>
          <a:prstGeom prst="rect">
            <a:avLst/>
          </a:prstGeom>
          <a:noFill/>
          <a:ln>
            <a:noFill/>
          </a:ln>
        </p:spPr>
      </p:pic>
      <p:pic>
        <p:nvPicPr>
          <p:cNvPr id="123" name="Google Shape;123;p6"/>
          <p:cNvPicPr preferRelativeResize="0"/>
          <p:nvPr/>
        </p:nvPicPr>
        <p:blipFill>
          <a:blip r:embed="rId5">
            <a:alphaModFix/>
          </a:blip>
          <a:stretch>
            <a:fillRect/>
          </a:stretch>
        </p:blipFill>
        <p:spPr>
          <a:xfrm>
            <a:off x="6649150" y="375888"/>
            <a:ext cx="1261176" cy="946900"/>
          </a:xfrm>
          <a:prstGeom prst="rect">
            <a:avLst/>
          </a:prstGeom>
          <a:noFill/>
          <a:ln>
            <a:noFill/>
          </a:ln>
        </p:spPr>
      </p:pic>
      <p:pic>
        <p:nvPicPr>
          <p:cNvPr id="124" name="Google Shape;124;p6"/>
          <p:cNvPicPr preferRelativeResize="0"/>
          <p:nvPr/>
        </p:nvPicPr>
        <p:blipFill>
          <a:blip r:embed="rId6">
            <a:alphaModFix/>
          </a:blip>
          <a:stretch>
            <a:fillRect/>
          </a:stretch>
        </p:blipFill>
        <p:spPr>
          <a:xfrm>
            <a:off x="5784650" y="1496025"/>
            <a:ext cx="1945350" cy="1372600"/>
          </a:xfrm>
          <a:prstGeom prst="rect">
            <a:avLst/>
          </a:prstGeom>
          <a:noFill/>
          <a:ln>
            <a:noFill/>
          </a:ln>
        </p:spPr>
      </p:pic>
      <p:pic>
        <p:nvPicPr>
          <p:cNvPr id="125" name="Google Shape;125;p6"/>
          <p:cNvPicPr preferRelativeResize="0"/>
          <p:nvPr/>
        </p:nvPicPr>
        <p:blipFill>
          <a:blip r:embed="rId7">
            <a:alphaModFix/>
          </a:blip>
          <a:stretch>
            <a:fillRect/>
          </a:stretch>
        </p:blipFill>
        <p:spPr>
          <a:xfrm>
            <a:off x="2590350" y="3698850"/>
            <a:ext cx="2246902" cy="1262800"/>
          </a:xfrm>
          <a:prstGeom prst="rect">
            <a:avLst/>
          </a:prstGeom>
          <a:noFill/>
          <a:ln>
            <a:noFill/>
          </a:ln>
        </p:spPr>
      </p:pic>
      <p:pic>
        <p:nvPicPr>
          <p:cNvPr id="126" name="Google Shape;126;p6"/>
          <p:cNvPicPr preferRelativeResize="0"/>
          <p:nvPr/>
        </p:nvPicPr>
        <p:blipFill>
          <a:blip r:embed="rId8">
            <a:alphaModFix/>
          </a:blip>
          <a:stretch>
            <a:fillRect/>
          </a:stretch>
        </p:blipFill>
        <p:spPr>
          <a:xfrm>
            <a:off x="5718851" y="3006700"/>
            <a:ext cx="2572674" cy="1766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132" name="Google Shape;132;p7"/>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133" name="Google Shape;133;p7"/>
          <p:cNvSpPr txBox="1"/>
          <p:nvPr>
            <p:ph idx="4294967295" type="subTitle"/>
          </p:nvPr>
        </p:nvSpPr>
        <p:spPr>
          <a:xfrm>
            <a:off x="366200" y="202100"/>
            <a:ext cx="4348800" cy="6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lt2"/>
              </a:buClr>
              <a:buSzPts val="1800"/>
              <a:buFont typeface="Arial"/>
              <a:buNone/>
            </a:pPr>
            <a:r>
              <a:rPr b="0" i="0" lang="en" sz="2500" u="none" cap="none" strike="noStrike">
                <a:solidFill>
                  <a:srgbClr val="078F13"/>
                </a:solidFill>
                <a:latin typeface="Oswald"/>
                <a:ea typeface="Oswald"/>
                <a:cs typeface="Oswald"/>
                <a:sym typeface="Oswald"/>
              </a:rPr>
              <a:t>Roadmap:</a:t>
            </a:r>
            <a:endParaRPr b="0" i="0" sz="2500" u="none" cap="none" strike="noStrike">
              <a:solidFill>
                <a:srgbClr val="078F13"/>
              </a:solidFill>
              <a:latin typeface="Oswald"/>
              <a:ea typeface="Oswald"/>
              <a:cs typeface="Oswald"/>
              <a:sym typeface="Oswald"/>
            </a:endParaRPr>
          </a:p>
        </p:txBody>
      </p:sp>
      <p:pic>
        <p:nvPicPr>
          <p:cNvPr id="134" name="Google Shape;134;p7"/>
          <p:cNvPicPr preferRelativeResize="0"/>
          <p:nvPr/>
        </p:nvPicPr>
        <p:blipFill rotWithShape="1">
          <a:blip r:embed="rId3">
            <a:alphaModFix amt="8000"/>
          </a:blip>
          <a:srcRect b="5104" l="0" r="0" t="0"/>
          <a:stretch/>
        </p:blipFill>
        <p:spPr>
          <a:xfrm>
            <a:off x="1264775" y="0"/>
            <a:ext cx="6711401" cy="5143500"/>
          </a:xfrm>
          <a:prstGeom prst="rect">
            <a:avLst/>
          </a:prstGeom>
          <a:noFill/>
          <a:ln>
            <a:noFill/>
          </a:ln>
        </p:spPr>
      </p:pic>
      <p:sp>
        <p:nvSpPr>
          <p:cNvPr id="135" name="Google Shape;135;p7"/>
          <p:cNvSpPr txBox="1"/>
          <p:nvPr>
            <p:ph type="title"/>
          </p:nvPr>
        </p:nvSpPr>
        <p:spPr>
          <a:xfrm>
            <a:off x="366200" y="679325"/>
            <a:ext cx="7834200" cy="42009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 sz="1600"/>
              <a:t>Decision to be made between using a ground station or do onboard processing.</a:t>
            </a:r>
            <a:endParaRPr sz="1600"/>
          </a:p>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Discretization of waypoints along the path of the UAV to mark locations</a:t>
            </a:r>
            <a:endParaRPr sz="1600"/>
          </a:p>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Location of the UAV when trash detected to be stored in a csv file, that is then incorporated into UGV path planning</a:t>
            </a:r>
            <a:endParaRPr sz="1600"/>
          </a:p>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Computer Vision to be able to detect trash necessary</a:t>
            </a:r>
            <a:endParaRPr sz="1600"/>
          </a:p>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Integration of path planning, obstacle avoidance and vision</a:t>
            </a:r>
            <a:endParaRPr sz="1600"/>
          </a:p>
          <a:p>
            <a:pPr indent="0" lvl="0" marL="45720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Use inverse kinematics and end effectors to pick up trash</a:t>
            </a:r>
            <a:endParaRPr sz="1600"/>
          </a:p>
          <a:p>
            <a:pPr indent="0" lvl="0" marL="0" rtl="0" algn="l">
              <a:lnSpc>
                <a:spcPct val="100000"/>
              </a:lnSpc>
              <a:spcBef>
                <a:spcPts val="0"/>
              </a:spcBef>
              <a:spcAft>
                <a:spcPts val="0"/>
              </a:spcAft>
              <a:buSzPts val="2800"/>
              <a:buNone/>
            </a:pPr>
            <a:r>
              <a:t/>
            </a:r>
            <a:endParaRPr sz="1600"/>
          </a:p>
          <a:p>
            <a:pPr indent="-330200" lvl="0" marL="457200" rtl="0" algn="l">
              <a:lnSpc>
                <a:spcPct val="100000"/>
              </a:lnSpc>
              <a:spcBef>
                <a:spcPts val="0"/>
              </a:spcBef>
              <a:spcAft>
                <a:spcPts val="0"/>
              </a:spcAft>
              <a:buSzPts val="1600"/>
              <a:buChar char="●"/>
            </a:pPr>
            <a:r>
              <a:rPr lang="en" sz="1600"/>
              <a:t>Garbage to be dropped off at a designated point</a:t>
            </a:r>
            <a:endParaRPr sz="1600"/>
          </a:p>
          <a:p>
            <a:pPr indent="0" lvl="0" marL="457200" rtl="0" algn="l">
              <a:lnSpc>
                <a:spcPct val="100000"/>
              </a:lnSpc>
              <a:spcBef>
                <a:spcPts val="0"/>
              </a:spcBef>
              <a:spcAft>
                <a:spcPts val="0"/>
              </a:spcAft>
              <a:buSzPts val="2800"/>
              <a:buNone/>
            </a:pPr>
            <a:r>
              <a:t/>
            </a:r>
            <a:endParaRPr sz="1600"/>
          </a:p>
          <a:p>
            <a:pPr indent="0" lvl="0" marL="0" rtl="0" algn="l">
              <a:lnSpc>
                <a:spcPct val="100000"/>
              </a:lnSpc>
              <a:spcBef>
                <a:spcPts val="0"/>
              </a:spcBef>
              <a:spcAft>
                <a:spcPts val="0"/>
              </a:spcAft>
              <a:buSzPts val="2800"/>
              <a:buNone/>
            </a:pPr>
            <a:r>
              <a:t/>
            </a:r>
            <a:endParaRPr sz="1600"/>
          </a:p>
        </p:txBody>
      </p:sp>
      <p:sp>
        <p:nvSpPr>
          <p:cNvPr id="136" name="Google Shape;136;p7"/>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8"/>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143" name="Google Shape;143;p8"/>
          <p:cNvSpPr txBox="1"/>
          <p:nvPr/>
        </p:nvSpPr>
        <p:spPr>
          <a:xfrm>
            <a:off x="2740200" y="4743300"/>
            <a:ext cx="366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&lt;Project Name&gt;</a:t>
            </a:r>
            <a:endParaRPr b="0" i="0" sz="1400" u="none" cap="none" strike="noStrike">
              <a:solidFill>
                <a:schemeClr val="dk1"/>
              </a:solidFill>
              <a:latin typeface="Arial"/>
              <a:ea typeface="Arial"/>
              <a:cs typeface="Arial"/>
              <a:sym typeface="Arial"/>
            </a:endParaRPr>
          </a:p>
        </p:txBody>
      </p:sp>
      <p:sp>
        <p:nvSpPr>
          <p:cNvPr id="144" name="Google Shape;144;p8"/>
          <p:cNvSpPr txBox="1"/>
          <p:nvPr>
            <p:ph idx="1" type="subTitle"/>
          </p:nvPr>
        </p:nvSpPr>
        <p:spPr>
          <a:xfrm>
            <a:off x="366200" y="202088"/>
            <a:ext cx="3472200" cy="6255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121081"/>
              <a:buNone/>
            </a:pPr>
            <a:r>
              <a:rPr b="1" lang="en" sz="2500">
                <a:solidFill>
                  <a:srgbClr val="078F13"/>
                </a:solidFill>
                <a:latin typeface="Oswald"/>
                <a:ea typeface="Oswald"/>
                <a:cs typeface="Oswald"/>
                <a:sym typeface="Oswald"/>
              </a:rPr>
              <a:t>Plan for the next 2 weeks</a:t>
            </a:r>
            <a:endParaRPr b="1" sz="2500">
              <a:solidFill>
                <a:srgbClr val="078F13"/>
              </a:solidFill>
              <a:latin typeface="Oswald"/>
              <a:ea typeface="Oswald"/>
              <a:cs typeface="Oswald"/>
              <a:sym typeface="Oswald"/>
            </a:endParaRPr>
          </a:p>
        </p:txBody>
      </p:sp>
      <p:pic>
        <p:nvPicPr>
          <p:cNvPr id="145" name="Google Shape;145;p8"/>
          <p:cNvPicPr preferRelativeResize="0"/>
          <p:nvPr/>
        </p:nvPicPr>
        <p:blipFill rotWithShape="1">
          <a:blip r:embed="rId3">
            <a:alphaModFix amt="8000"/>
          </a:blip>
          <a:srcRect b="5104" l="0" r="0" t="0"/>
          <a:stretch/>
        </p:blipFill>
        <p:spPr>
          <a:xfrm>
            <a:off x="1714225" y="-1268550"/>
            <a:ext cx="6711401" cy="5143500"/>
          </a:xfrm>
          <a:prstGeom prst="rect">
            <a:avLst/>
          </a:prstGeom>
          <a:noFill/>
          <a:ln>
            <a:noFill/>
          </a:ln>
        </p:spPr>
      </p:pic>
      <p:sp>
        <p:nvSpPr>
          <p:cNvPr id="146" name="Google Shape;146;p8"/>
          <p:cNvSpPr txBox="1"/>
          <p:nvPr/>
        </p:nvSpPr>
        <p:spPr>
          <a:xfrm>
            <a:off x="366200" y="904550"/>
            <a:ext cx="76083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Vision: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lang="en" sz="1500">
                <a:solidFill>
                  <a:schemeClr val="dk1"/>
                </a:solidFill>
              </a:rPr>
              <a:t>We’ll be working on implementing the previously mentioned model for trash detection into the UGV in order to identify the ground locations.</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Path planning:</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UAV spiral path to be created and integrated with obstacle avoidance</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UGV path plan to be designed to move to locations given by csv file from vision while avoiding obstacles along the way</a:t>
            </a:r>
            <a:endParaRPr b="0" i="0" sz="15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147" name="Google Shape;147;p8"/>
          <p:cNvSpPr txBox="1"/>
          <p:nvPr/>
        </p:nvSpPr>
        <p:spPr>
          <a:xfrm>
            <a:off x="3828900" y="4708975"/>
            <a:ext cx="1486200" cy="4002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b="5104" l="0" r="0" t="0"/>
          <a:stretch/>
        </p:blipFill>
        <p:spPr>
          <a:xfrm>
            <a:off x="7927700" y="53250"/>
            <a:ext cx="1048799" cy="923175"/>
          </a:xfrm>
          <a:prstGeom prst="rect">
            <a:avLst/>
          </a:prstGeom>
          <a:noFill/>
          <a:ln>
            <a:noFill/>
          </a:ln>
        </p:spPr>
      </p:pic>
      <p:sp>
        <p:nvSpPr>
          <p:cNvPr id="154" name="Google Shape;154;p9"/>
          <p:cNvSpPr txBox="1"/>
          <p:nvPr>
            <p:ph type="ctrTitle"/>
          </p:nvPr>
        </p:nvSpPr>
        <p:spPr>
          <a:xfrm>
            <a:off x="3247350" y="2040600"/>
            <a:ext cx="2649300" cy="1062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latin typeface="Oswald"/>
                <a:ea typeface="Oswald"/>
                <a:cs typeface="Oswald"/>
                <a:sym typeface="Oswald"/>
              </a:rPr>
              <a:t>Thank You</a:t>
            </a:r>
            <a:endParaRPr>
              <a:latin typeface="Oswald"/>
              <a:ea typeface="Oswald"/>
              <a:cs typeface="Oswald"/>
              <a:sym typeface="Oswald"/>
            </a:endParaRPr>
          </a:p>
        </p:txBody>
      </p:sp>
      <p:pic>
        <p:nvPicPr>
          <p:cNvPr id="155" name="Google Shape;155;p9"/>
          <p:cNvPicPr preferRelativeResize="0"/>
          <p:nvPr/>
        </p:nvPicPr>
        <p:blipFill rotWithShape="1">
          <a:blip r:embed="rId3">
            <a:alphaModFix amt="8000"/>
          </a:blip>
          <a:srcRect b="5104" l="0" r="0" t="0"/>
          <a:stretch/>
        </p:blipFill>
        <p:spPr>
          <a:xfrm>
            <a:off x="1292500" y="0"/>
            <a:ext cx="6711401" cy="5143500"/>
          </a:xfrm>
          <a:prstGeom prst="rect">
            <a:avLst/>
          </a:prstGeom>
          <a:noFill/>
          <a:ln>
            <a:noFill/>
          </a:ln>
        </p:spPr>
      </p:pic>
      <p:sp>
        <p:nvSpPr>
          <p:cNvPr id="156" name="Google Shape;15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