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8"/>
  </p:notesMasterIdLst>
  <p:sldIdLst>
    <p:sldId id="450" r:id="rId5"/>
    <p:sldId id="486" r:id="rId6"/>
    <p:sldId id="520" r:id="rId7"/>
    <p:sldId id="517" r:id="rId8"/>
    <p:sldId id="518" r:id="rId9"/>
    <p:sldId id="519" r:id="rId10"/>
    <p:sldId id="522" r:id="rId11"/>
    <p:sldId id="521" r:id="rId12"/>
    <p:sldId id="524" r:id="rId13"/>
    <p:sldId id="523" r:id="rId14"/>
    <p:sldId id="525" r:id="rId15"/>
    <p:sldId id="526" r:id="rId16"/>
    <p:sldId id="435" r:id="rId17"/>
  </p:sldIdLst>
  <p:sldSz cx="9144000" cy="5715000" type="screen16x10"/>
  <p:notesSz cx="6858000" cy="9144000"/>
  <p:defaultTextStyle>
    <a:defPPr>
      <a:defRPr lang="sv-S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i Nälsén" initials="SN" lastIdx="1" clrIdx="0">
    <p:extLst>
      <p:ext uri="{19B8F6BF-5375-455C-9EA6-DF929625EA0E}">
        <p15:presenceInfo xmlns:p15="http://schemas.microsoft.com/office/powerpoint/2012/main" userId="S::siri.nalsen@headlight.se::abffa673-5964-4a03-b175-cbd597e35f07" providerId="AD"/>
      </p:ext>
    </p:extLst>
  </p:cmAuthor>
  <p:cmAuthor id="2" name="Amanda Reimertz" initials="AR" lastIdx="1" clrIdx="1">
    <p:extLst>
      <p:ext uri="{19B8F6BF-5375-455C-9EA6-DF929625EA0E}">
        <p15:presenceInfo xmlns:p15="http://schemas.microsoft.com/office/powerpoint/2012/main" userId="S::amanda.reimertz@headlight.se::a50266f6-75f8-498c-8e8a-42739a3cf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E01"/>
    <a:srgbClr val="FFDBA7"/>
    <a:srgbClr val="FF5201"/>
    <a:srgbClr val="E58702"/>
    <a:srgbClr val="5F3502"/>
    <a:srgbClr val="A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7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1138-F5D7-F84D-BC35-5E5AD7F22C19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0BD3B-660D-3440-9364-7D1FE8E70B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172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4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1C69321-7D97-934C-B7C8-90CC2A4785C7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>
                <a:solidFill>
                  <a:srgbClr val="F08E0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F0572E-352F-3F43-A0FA-43AF7DE4F420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AC6E3D3-B795-364E-A8CB-CCAF43561177}"/>
              </a:ext>
            </a:extLst>
          </p:cNvPr>
          <p:cNvSpPr/>
          <p:nvPr userDrawn="1"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1C1B323F-C360-FE48-8726-133F1871A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en-US" sz="2400" kern="1200" dirty="0">
                <a:solidFill>
                  <a:srgbClr val="F08E0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08E01"/>
              </a:buClr>
              <a:defRPr/>
            </a:lvl1pPr>
            <a:lvl2pPr>
              <a:buClr>
                <a:srgbClr val="F08E01"/>
              </a:buClr>
              <a:defRPr/>
            </a:lvl2pPr>
            <a:lvl3pPr>
              <a:buClr>
                <a:srgbClr val="F08E01"/>
              </a:buClr>
              <a:defRPr/>
            </a:lvl3pPr>
            <a:lvl4pPr>
              <a:buClr>
                <a:srgbClr val="F08E01"/>
              </a:buClr>
              <a:defRPr/>
            </a:lvl4pPr>
            <a:lvl5pPr>
              <a:buClr>
                <a:srgbClr val="F08E0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0618C1F-A9FA-C34B-A79E-EB03EEFA6A2E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C7DC3A-3573-3947-829E-E9C3DE11E186}"/>
              </a:ext>
            </a:extLst>
          </p:cNvPr>
          <p:cNvSpPr/>
          <p:nvPr userDrawn="1"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8E31F313-08DA-A246-ABE2-D5259614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4" y="5309423"/>
            <a:ext cx="1224000" cy="28204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A020912-B3A1-4E33-B1E8-95AB4E5A03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156" y="2750760"/>
            <a:ext cx="648000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4D3E89E-FAFB-4445-9FDF-1C6D45DA872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744" y="3251281"/>
            <a:ext cx="648000" cy="648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E51B023-48B3-4517-B8C8-80C46B97AB2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6156" y="2880643"/>
            <a:ext cx="648000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12CAC60-F484-4F54-A23F-25716754BA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8163" y="4382813"/>
            <a:ext cx="648000" cy="64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1EB89E8-1D4E-49AE-873D-DF08FB907EA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0744" y="4489928"/>
            <a:ext cx="648000" cy="648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1987FE6-27FC-4746-9673-C06F99A22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4744" y="3620344"/>
            <a:ext cx="648000" cy="648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817D23A-41FF-4222-B2B6-A035F135A8F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6020" y="3528643"/>
            <a:ext cx="648000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431-2B20-D544-9A34-C2D45D247754}" type="datetimeFigureOut">
              <a:rPr lang="sv-SE" smtClean="0"/>
              <a:t>2020-10-08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7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azurermtools.azurerm-vscode-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azurermtools.azurerm-vscode-too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We-stknCIM&amp;list=PLrtRsknYmarzAh2ValgqHvhc0R2lVOGoU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hannel9.msdn.com/Shows/DevOps-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headlight.se/azure-resource-manager-arm-en-introduktion-till-infrastrucure-as-code-iac/" TargetMode="External"/><Relationship Id="rId5" Type="http://schemas.openxmlformats.org/officeDocument/2006/relationships/hyperlink" Target="https://github.com/HeadlightAB/ARM-Lab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2.png"/><Relationship Id="rId2" Type="http://schemas.openxmlformats.org/officeDocument/2006/relationships/hyperlink" Target="https://www.youtube.com/watch?v=zWw2wuiKd5o" TargetMode="Externa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en.wikipedia.org/wiki/Comparison_of_programming_paradigms" TargetMode="Externa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43A874E-65FB-5C43-AD87-0C24E0D1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sv-SE" sz="5300" b="1" dirty="0">
                <a:cs typeface="Calibri Light"/>
              </a:rPr>
              <a:t>ARM Templates</a:t>
            </a:r>
            <a:br>
              <a:rPr lang="sv-SE" b="1" dirty="0">
                <a:cs typeface="Calibri Light"/>
              </a:rPr>
            </a:br>
            <a:r>
              <a:rPr lang="sv-SE" sz="2800" b="1" dirty="0" err="1">
                <a:cs typeface="Calibri Light"/>
              </a:rPr>
              <a:t>IaC</a:t>
            </a:r>
            <a:r>
              <a:rPr lang="sv-SE" sz="2800" b="1" dirty="0">
                <a:cs typeface="Calibri Light"/>
              </a:rPr>
              <a:t> </a:t>
            </a:r>
            <a:r>
              <a:rPr lang="sv-SE" sz="2800" b="1">
                <a:cs typeface="Calibri Light"/>
              </a:rPr>
              <a:t>– infrastruktur </a:t>
            </a:r>
            <a:r>
              <a:rPr lang="sv-SE" sz="2800" b="1" dirty="0">
                <a:cs typeface="Calibri Light"/>
              </a:rPr>
              <a:t>som kod</a:t>
            </a:r>
            <a:endParaRPr lang="sv-SE" b="1" dirty="0"/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965C5074-62E4-154E-92F8-DFCD765E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8905"/>
            <a:ext cx="7045495" cy="13798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sv-SE" dirty="0">
                <a:cs typeface="Calibri Light"/>
              </a:rPr>
              <a:t>Techlunch @ 2020-10-08</a:t>
            </a:r>
          </a:p>
        </p:txBody>
      </p:sp>
      <p:pic>
        <p:nvPicPr>
          <p:cNvPr id="6" name="Bildobjekt 2">
            <a:extLst>
              <a:ext uri="{FF2B5EF4-FFF2-40B4-BE49-F238E27FC236}">
                <a16:creationId xmlns:a16="http://schemas.microsoft.com/office/drawing/2014/main" id="{37C8C2BE-F8F6-4F69-A98C-CC17930C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19">
        <p:fade/>
      </p:transition>
    </mc:Choice>
    <mc:Fallback xmlns="">
      <p:transition spd="med" advClick="0" advTm="55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243D752-891B-4A99-9FD2-5EB67D9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rgbClr val="FF5201"/>
                </a:solidFill>
              </a:rPr>
              <a:t>ARM</a:t>
            </a:r>
            <a:r>
              <a:rPr lang="sv-SE" dirty="0">
                <a:solidFill>
                  <a:schemeClr val="tx1"/>
                </a:solidFill>
              </a:rPr>
              <a:t> Templates </a:t>
            </a:r>
            <a:br>
              <a:rPr lang="sv-SE" dirty="0"/>
            </a:br>
            <a:r>
              <a:rPr lang="sv-SE" dirty="0" err="1">
                <a:solidFill>
                  <a:srgbClr val="FF5201"/>
                </a:solidFill>
              </a:rPr>
              <a:t>A</a:t>
            </a:r>
            <a:r>
              <a:rPr lang="sv-SE" dirty="0" err="1">
                <a:solidFill>
                  <a:srgbClr val="FFDBA7"/>
                </a:solidFill>
              </a:rPr>
              <a:t>zure</a:t>
            </a:r>
            <a:r>
              <a:rPr lang="sv-SE" dirty="0"/>
              <a:t> </a:t>
            </a:r>
            <a:r>
              <a:rPr lang="sv-SE" dirty="0" err="1">
                <a:solidFill>
                  <a:srgbClr val="FF5201"/>
                </a:solidFill>
              </a:rPr>
              <a:t>R</a:t>
            </a:r>
            <a:r>
              <a:rPr lang="sv-SE" dirty="0" err="1">
                <a:solidFill>
                  <a:srgbClr val="FFDBA7"/>
                </a:solidFill>
              </a:rPr>
              <a:t>esource</a:t>
            </a:r>
            <a:r>
              <a:rPr lang="sv-SE" dirty="0"/>
              <a:t> </a:t>
            </a:r>
            <a:r>
              <a:rPr lang="sv-SE" dirty="0">
                <a:solidFill>
                  <a:srgbClr val="FF5201"/>
                </a:solidFill>
              </a:rPr>
              <a:t>M</a:t>
            </a:r>
            <a:r>
              <a:rPr lang="sv-SE" dirty="0">
                <a:solidFill>
                  <a:srgbClr val="FFDBA7"/>
                </a:solidFill>
              </a:rPr>
              <a:t>anager</a:t>
            </a:r>
            <a:r>
              <a:rPr lang="sv-SE" dirty="0"/>
              <a:t> </a:t>
            </a:r>
            <a:r>
              <a:rPr lang="sv-SE" dirty="0">
                <a:solidFill>
                  <a:srgbClr val="FFDBA7"/>
                </a:solidFill>
              </a:rPr>
              <a:t>Templates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E2F972A2-0726-456E-A812-0FE649B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Manager är en tjänst för att hantera resurser</a:t>
            </a:r>
          </a:p>
          <a:p>
            <a:pPr lvl="1">
              <a:spcBef>
                <a:spcPts val="1000"/>
              </a:spcBef>
            </a:pPr>
            <a:r>
              <a:rPr lang="sv-SE" dirty="0"/>
              <a:t>ARM Templates är definitionen av det </a:t>
            </a:r>
            <a:r>
              <a:rPr lang="sv-SE" dirty="0" err="1"/>
              <a:t>deklarativa</a:t>
            </a:r>
            <a:r>
              <a:rPr lang="sv-SE" dirty="0"/>
              <a:t> ”språket”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JSON-format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Stöd för: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Parametrar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Variabler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Funktioner (egen-definierade)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Resurser (såklart)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Retur-värden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6E69B-7C52-49DA-A22D-8A39084F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25584"/>
            <a:ext cx="81629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243D752-891B-4A99-9FD2-5EB67D9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rgbClr val="FF5201"/>
                </a:solidFill>
              </a:rPr>
              <a:t>ARM</a:t>
            </a:r>
            <a:r>
              <a:rPr lang="sv-SE" dirty="0">
                <a:solidFill>
                  <a:schemeClr val="tx1"/>
                </a:solidFill>
              </a:rPr>
              <a:t> Templates </a:t>
            </a:r>
            <a:br>
              <a:rPr lang="sv-SE" dirty="0"/>
            </a:br>
            <a:r>
              <a:rPr lang="sv-SE" dirty="0" err="1">
                <a:solidFill>
                  <a:srgbClr val="FF5201"/>
                </a:solidFill>
              </a:rPr>
              <a:t>A</a:t>
            </a:r>
            <a:r>
              <a:rPr lang="sv-SE" dirty="0" err="1">
                <a:solidFill>
                  <a:srgbClr val="FFDBA7"/>
                </a:solidFill>
              </a:rPr>
              <a:t>zure</a:t>
            </a:r>
            <a:r>
              <a:rPr lang="sv-SE" dirty="0"/>
              <a:t> </a:t>
            </a:r>
            <a:r>
              <a:rPr lang="sv-SE" dirty="0" err="1">
                <a:solidFill>
                  <a:srgbClr val="FF5201"/>
                </a:solidFill>
              </a:rPr>
              <a:t>R</a:t>
            </a:r>
            <a:r>
              <a:rPr lang="sv-SE" dirty="0" err="1">
                <a:solidFill>
                  <a:srgbClr val="FFDBA7"/>
                </a:solidFill>
              </a:rPr>
              <a:t>esource</a:t>
            </a:r>
            <a:r>
              <a:rPr lang="sv-SE" dirty="0"/>
              <a:t> </a:t>
            </a:r>
            <a:r>
              <a:rPr lang="sv-SE" dirty="0">
                <a:solidFill>
                  <a:srgbClr val="FF5201"/>
                </a:solidFill>
              </a:rPr>
              <a:t>M</a:t>
            </a:r>
            <a:r>
              <a:rPr lang="sv-SE" dirty="0">
                <a:solidFill>
                  <a:srgbClr val="FFDBA7"/>
                </a:solidFill>
              </a:rPr>
              <a:t>anager</a:t>
            </a:r>
            <a:r>
              <a:rPr lang="sv-SE" dirty="0"/>
              <a:t> </a:t>
            </a:r>
            <a:r>
              <a:rPr lang="sv-SE" dirty="0">
                <a:solidFill>
                  <a:srgbClr val="FFDBA7"/>
                </a:solidFill>
              </a:rPr>
              <a:t>Templates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E2F972A2-0726-456E-A812-0FE649B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sv-SE" dirty="0"/>
              <a:t>Kan se jobbigt ut till en början, men det finns verktygsstöd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sv-SE" sz="5150" dirty="0"/>
              <a:t>Visual Studio </a:t>
            </a:r>
            <a:r>
              <a:rPr lang="sv-SE" sz="5150" dirty="0" err="1"/>
              <a:t>Code</a:t>
            </a:r>
            <a:endParaRPr lang="sv-SE" sz="5150" dirty="0"/>
          </a:p>
          <a:p>
            <a:pPr marL="0" indent="0" algn="ctr">
              <a:spcBef>
                <a:spcPts val="1000"/>
              </a:spcBef>
              <a:buNone/>
            </a:pPr>
            <a:r>
              <a:rPr lang="sv-SE" sz="5150" dirty="0"/>
              <a:t>+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sv-SE" sz="3600" dirty="0" err="1"/>
              <a:t>Azure</a:t>
            </a:r>
            <a:r>
              <a:rPr lang="sv-SE" sz="3600" dirty="0"/>
              <a:t> </a:t>
            </a:r>
            <a:r>
              <a:rPr lang="sv-SE" sz="3600" dirty="0" err="1"/>
              <a:t>Resource</a:t>
            </a:r>
            <a:r>
              <a:rPr lang="sv-SE" sz="3600" dirty="0"/>
              <a:t> Manager (ARM) Tools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sv-SE" sz="1500" dirty="0">
                <a:hlinkClick r:id="rId2"/>
              </a:rPr>
              <a:t>https://marketplace.visualstudio.com/items?itemName=msazurermtools.azurerm-vscode-tools</a:t>
            </a:r>
            <a:endParaRPr lang="sv-SE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EC4C2-4068-46A4-AE94-D74D02A2D23D}"/>
              </a:ext>
            </a:extLst>
          </p:cNvPr>
          <p:cNvSpPr txBox="1"/>
          <p:nvPr/>
        </p:nvSpPr>
        <p:spPr>
          <a:xfrm rot="2350560">
            <a:off x="7368128" y="2770538"/>
            <a:ext cx="18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chemeClr val="bg1">
                    <a:lumMod val="50000"/>
                  </a:schemeClr>
                </a:solidFill>
              </a:rPr>
              <a:t>PowerShell</a:t>
            </a:r>
            <a:endParaRPr lang="en-SE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243D752-891B-4A99-9FD2-5EB67D9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rgbClr val="FF5201"/>
                </a:solidFill>
              </a:rPr>
              <a:t>ARM</a:t>
            </a:r>
            <a:r>
              <a:rPr lang="sv-SE" dirty="0">
                <a:solidFill>
                  <a:schemeClr val="tx1"/>
                </a:solidFill>
              </a:rPr>
              <a:t> Templates </a:t>
            </a:r>
            <a:br>
              <a:rPr lang="sv-SE" dirty="0"/>
            </a:br>
            <a:r>
              <a:rPr lang="sv-SE" dirty="0" err="1">
                <a:solidFill>
                  <a:srgbClr val="FF5201"/>
                </a:solidFill>
              </a:rPr>
              <a:t>A</a:t>
            </a:r>
            <a:r>
              <a:rPr lang="sv-SE" dirty="0" err="1">
                <a:solidFill>
                  <a:srgbClr val="FFDBA7"/>
                </a:solidFill>
              </a:rPr>
              <a:t>zure</a:t>
            </a:r>
            <a:r>
              <a:rPr lang="sv-SE" dirty="0"/>
              <a:t> </a:t>
            </a:r>
            <a:r>
              <a:rPr lang="sv-SE" dirty="0" err="1">
                <a:solidFill>
                  <a:srgbClr val="FF5201"/>
                </a:solidFill>
              </a:rPr>
              <a:t>R</a:t>
            </a:r>
            <a:r>
              <a:rPr lang="sv-SE" dirty="0" err="1">
                <a:solidFill>
                  <a:srgbClr val="FFDBA7"/>
                </a:solidFill>
              </a:rPr>
              <a:t>esource</a:t>
            </a:r>
            <a:r>
              <a:rPr lang="sv-SE" dirty="0"/>
              <a:t> </a:t>
            </a:r>
            <a:r>
              <a:rPr lang="sv-SE" dirty="0">
                <a:solidFill>
                  <a:srgbClr val="FF5201"/>
                </a:solidFill>
              </a:rPr>
              <a:t>M</a:t>
            </a:r>
            <a:r>
              <a:rPr lang="sv-SE" dirty="0">
                <a:solidFill>
                  <a:srgbClr val="FFDBA7"/>
                </a:solidFill>
              </a:rPr>
              <a:t>anager</a:t>
            </a:r>
            <a:r>
              <a:rPr lang="sv-SE" dirty="0"/>
              <a:t> </a:t>
            </a:r>
            <a:r>
              <a:rPr lang="sv-SE" dirty="0">
                <a:solidFill>
                  <a:srgbClr val="FFDBA7"/>
                </a:solidFill>
              </a:rPr>
              <a:t>Templates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E2F972A2-0726-456E-A812-0FE649B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sv-SE" dirty="0"/>
              <a:t>Demo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sv-SE" sz="5150" dirty="0"/>
              <a:t>Visual Studio </a:t>
            </a:r>
            <a:r>
              <a:rPr lang="sv-SE" sz="5150" dirty="0" err="1"/>
              <a:t>Code</a:t>
            </a:r>
            <a:endParaRPr lang="sv-SE" sz="5150" dirty="0"/>
          </a:p>
          <a:p>
            <a:pPr marL="0" indent="0" algn="ctr">
              <a:spcBef>
                <a:spcPts val="1000"/>
              </a:spcBef>
              <a:buNone/>
            </a:pPr>
            <a:r>
              <a:rPr lang="sv-SE" sz="5150" dirty="0"/>
              <a:t>+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sv-SE" sz="3600" dirty="0" err="1"/>
              <a:t>Azure</a:t>
            </a:r>
            <a:r>
              <a:rPr lang="sv-SE" sz="3600" dirty="0"/>
              <a:t> </a:t>
            </a:r>
            <a:r>
              <a:rPr lang="sv-SE" sz="3600" dirty="0" err="1"/>
              <a:t>Resource</a:t>
            </a:r>
            <a:r>
              <a:rPr lang="sv-SE" sz="3600" dirty="0"/>
              <a:t> Manager (ARM) Tools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sv-SE" sz="1500" dirty="0">
                <a:hlinkClick r:id="rId2"/>
              </a:rPr>
              <a:t>https://marketplace.visualstudio.com/items?itemName=msazurermtools.azurerm-vscode-tools</a:t>
            </a:r>
            <a:endParaRPr lang="sv-SE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A8CC4-FB13-4DAF-80A3-C7B8E99EE01E}"/>
              </a:ext>
            </a:extLst>
          </p:cNvPr>
          <p:cNvSpPr txBox="1"/>
          <p:nvPr/>
        </p:nvSpPr>
        <p:spPr>
          <a:xfrm rot="2350560">
            <a:off x="7368128" y="2770538"/>
            <a:ext cx="18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chemeClr val="bg1">
                    <a:lumMod val="50000"/>
                  </a:schemeClr>
                </a:solidFill>
              </a:rPr>
              <a:t>PowerShell</a:t>
            </a:r>
            <a:endParaRPr lang="en-SE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 dirty="0"/>
          </a:p>
        </p:txBody>
      </p:sp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DF567F3-7315-4763-ABA8-07D60294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42D665C-2441-4C25-B57F-2A74634E6D5C}"/>
              </a:ext>
            </a:extLst>
          </p:cNvPr>
          <p:cNvSpPr txBox="1">
            <a:spLocks/>
          </p:cNvSpPr>
          <p:nvPr/>
        </p:nvSpPr>
        <p:spPr>
          <a:xfrm>
            <a:off x="1488260" y="287850"/>
            <a:ext cx="7604413" cy="4707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:</a:t>
            </a:r>
          </a:p>
          <a:p>
            <a:pPr marL="342900" lvl="1" indent="0">
              <a:spcBef>
                <a:spcPts val="1000"/>
              </a:spcBef>
              <a:buNone/>
            </a:pPr>
            <a:r>
              <a:rPr lang="en-US" sz="26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https://github.com/HeadlightAB/ARM-Lab</a:t>
            </a:r>
            <a:endParaRPr lang="en-US" sz="2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lvl="1" indent="0">
              <a:spcBef>
                <a:spcPts val="1000"/>
              </a:spcBef>
              <a:buNone/>
            </a:pPr>
            <a:endParaRPr lang="en-US" sz="3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3100" dirty="0" err="1"/>
              <a:t>Bloggpost</a:t>
            </a:r>
            <a:r>
              <a:rPr lang="en-US" sz="3100" dirty="0"/>
              <a:t>:</a:t>
            </a:r>
          </a:p>
          <a:p>
            <a:pPr marL="342900" lvl="1" indent="0">
              <a:spcBef>
                <a:spcPts val="1000"/>
              </a:spcBef>
              <a:buNone/>
            </a:pPr>
            <a:r>
              <a:rPr lang="en-US" sz="26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6"/>
              </a:rPr>
              <a:t>http://blog.headlight.se/azure-resource-manager-arm-en-introduktion-till-infrastrucure-as-code-iac/</a:t>
            </a:r>
            <a:endParaRPr lang="en-US" sz="2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lvl="1" indent="0">
              <a:spcBef>
                <a:spcPts val="1000"/>
              </a:spcBef>
              <a:buNone/>
            </a:pPr>
            <a:endParaRPr lang="en-US" sz="3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DevOps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/>
              <a:t>Channel 9:</a:t>
            </a:r>
            <a:endParaRPr lang="en-US" dirty="0"/>
          </a:p>
          <a:p>
            <a:pPr marL="342900" lvl="1" indent="0">
              <a:spcBef>
                <a:spcPts val="1000"/>
              </a:spcBef>
              <a:buNone/>
            </a:pPr>
            <a:r>
              <a:rPr lang="en-US" sz="26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https://channel9.msdn.com/Shows/DevOps-Lab</a:t>
            </a:r>
            <a:endParaRPr lang="en-US" sz="2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ARM Series, </a:t>
            </a:r>
            <a:r>
              <a:rPr lang="en-US" dirty="0" err="1"/>
              <a:t>från</a:t>
            </a:r>
            <a:r>
              <a:rPr lang="en-US" dirty="0"/>
              <a:t> Channel 9:</a:t>
            </a:r>
          </a:p>
          <a:p>
            <a:pPr marL="342900" lvl="1" indent="0">
              <a:spcBef>
                <a:spcPts val="1000"/>
              </a:spcBef>
              <a:buNone/>
            </a:pPr>
            <a:r>
              <a:rPr lang="en-US" sz="26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https://www.youtube.com/watch?v=VWe-stknCIM&amp;list=PLrtRsknYmarzAh2ValgqHvhc0R2lVOGoU</a:t>
            </a:r>
            <a:endParaRPr lang="en-US" sz="2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5519">
        <p:circle/>
      </p:transition>
    </mc:Choice>
    <mc:Fallback xmlns="">
      <p:transition spd="slow" advClick="0" advTm="5519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AFFCD-A04B-4BDF-AA4B-5DD9C0FA80E8}"/>
              </a:ext>
            </a:extLst>
          </p:cNvPr>
          <p:cNvSpPr/>
          <p:nvPr/>
        </p:nvSpPr>
        <p:spPr>
          <a:xfrm>
            <a:off x="2286000" y="2571750"/>
            <a:ext cx="4724400" cy="257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E1098BF-83D6-4DDD-AEC9-D1D0A216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ARM Templates </a:t>
            </a:r>
            <a:br>
              <a:rPr lang="sv-SE" dirty="0"/>
            </a:br>
            <a:r>
              <a:rPr lang="sv-SE" dirty="0" err="1"/>
              <a:t>IaC</a:t>
            </a:r>
            <a:r>
              <a:rPr lang="sv-SE" dirty="0"/>
              <a:t> – </a:t>
            </a:r>
            <a:r>
              <a:rPr lang="sv-SE" dirty="0" err="1"/>
              <a:t>Infrastructure</a:t>
            </a:r>
            <a:r>
              <a:rPr lang="sv-SE" dirty="0"/>
              <a:t>-as-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9B260-A247-4DE8-A5B2-6487584F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/>
              <a:t>Vad är </a:t>
            </a:r>
            <a:r>
              <a:rPr lang="sv-SE" dirty="0" err="1"/>
              <a:t>IaC</a:t>
            </a:r>
            <a:r>
              <a:rPr lang="sv-SE" dirty="0"/>
              <a:t>?</a:t>
            </a:r>
          </a:p>
          <a:p>
            <a:pPr lvl="2">
              <a:spcBef>
                <a:spcPts val="1000"/>
              </a:spcBef>
            </a:pPr>
            <a:r>
              <a:rPr lang="sv-SE" b="1" dirty="0"/>
              <a:t>Hantering av resurser </a:t>
            </a:r>
            <a:r>
              <a:rPr lang="sv-SE" dirty="0"/>
              <a:t>och/eller infrastruktur, </a:t>
            </a:r>
            <a:r>
              <a:rPr lang="sv-SE" b="1" dirty="0"/>
              <a:t>beskriven</a:t>
            </a:r>
            <a:r>
              <a:rPr lang="sv-SE" dirty="0"/>
              <a:t> enligt en given modell och </a:t>
            </a:r>
            <a:r>
              <a:rPr lang="sv-SE" b="1" dirty="0"/>
              <a:t>versionshanterad i samma verktyg </a:t>
            </a:r>
            <a:r>
              <a:rPr lang="sv-SE" dirty="0"/>
              <a:t>som teamet, med behovet av resurserna, använder till ”vanlig källkod”.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364099-F4D6-4F0F-AC55-2A15C22D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156" y="2750760"/>
            <a:ext cx="648000" cy="64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155828-8F74-4CFB-BFA5-3FE42B47C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744" y="3251281"/>
            <a:ext cx="648000" cy="64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5F42F39-4403-44E1-A340-6FBC726E2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6156" y="2880643"/>
            <a:ext cx="648000" cy="64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2310553-5021-4A05-8DDA-5281C9EA3F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8163" y="4382813"/>
            <a:ext cx="648000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B906F97-0E6D-4C49-85E6-CD736C38F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0744" y="4489928"/>
            <a:ext cx="648000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0193ED8-8FEA-4317-94BD-4BA5E68661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4744" y="3620344"/>
            <a:ext cx="648000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F38571E-A574-417F-B437-CF500C1BA3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06020" y="352864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2FFBA6EA-98A1-42A4-97BC-9E586D98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ARM Templates </a:t>
            </a:r>
            <a:br>
              <a:rPr lang="sv-SE" dirty="0"/>
            </a:br>
            <a:r>
              <a:rPr lang="sv-SE" dirty="0" err="1"/>
              <a:t>IaC</a:t>
            </a:r>
            <a:r>
              <a:rPr lang="sv-SE" dirty="0"/>
              <a:t> – </a:t>
            </a:r>
            <a:r>
              <a:rPr lang="sv-SE" dirty="0" err="1"/>
              <a:t>Infrastructure</a:t>
            </a:r>
            <a:r>
              <a:rPr lang="sv-SE" dirty="0"/>
              <a:t>-as-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1C17BCC8-CB86-4A56-B4CF-5FE3035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/>
              <a:t>Varför </a:t>
            </a:r>
            <a:r>
              <a:rPr lang="sv-SE" dirty="0" err="1"/>
              <a:t>IaC</a:t>
            </a:r>
            <a:r>
              <a:rPr lang="sv-SE" dirty="0"/>
              <a:t>?</a:t>
            </a:r>
          </a:p>
          <a:p>
            <a:pPr lvl="2">
              <a:spcBef>
                <a:spcPts val="1000"/>
              </a:spcBef>
            </a:pPr>
            <a:r>
              <a:rPr lang="sv-SE" dirty="0" err="1"/>
              <a:t>Deklarativ</a:t>
            </a:r>
            <a:r>
              <a:rPr lang="sv-SE" dirty="0"/>
              <a:t> konfigurering av resurser i </a:t>
            </a:r>
            <a:r>
              <a:rPr lang="sv-SE" b="1" dirty="0">
                <a:solidFill>
                  <a:srgbClr val="00B050"/>
                </a:solidFill>
              </a:rPr>
              <a:t>läsbara filer</a:t>
            </a:r>
            <a:endParaRPr lang="sv-SE" dirty="0"/>
          </a:p>
          <a:p>
            <a:pPr lvl="2">
              <a:spcBef>
                <a:spcPts val="1000"/>
              </a:spcBef>
            </a:pPr>
            <a:r>
              <a:rPr lang="sv-SE" dirty="0"/>
              <a:t>Processen att </a:t>
            </a:r>
            <a:r>
              <a:rPr lang="sv-SE" b="1" dirty="0">
                <a:solidFill>
                  <a:srgbClr val="00B050"/>
                </a:solidFill>
              </a:rPr>
              <a:t>sätta upp </a:t>
            </a:r>
            <a:r>
              <a:rPr lang="sv-SE" dirty="0"/>
              <a:t>OCH </a:t>
            </a:r>
            <a:r>
              <a:rPr lang="sv-SE" b="1" dirty="0">
                <a:solidFill>
                  <a:srgbClr val="00B050"/>
                </a:solidFill>
              </a:rPr>
              <a:t>plocka ner </a:t>
            </a:r>
            <a:r>
              <a:rPr lang="sv-SE" dirty="0"/>
              <a:t>resurser är repeterbar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Definitionen/konfigurationen kan </a:t>
            </a:r>
            <a:r>
              <a:rPr lang="sv-SE" b="1" dirty="0" err="1">
                <a:solidFill>
                  <a:srgbClr val="00B050"/>
                </a:solidFill>
              </a:rPr>
              <a:t>versionshanteras</a:t>
            </a:r>
            <a:endParaRPr lang="sv-SE" b="1" dirty="0">
              <a:solidFill>
                <a:srgbClr val="00B050"/>
              </a:solidFill>
            </a:endParaRPr>
          </a:p>
          <a:p>
            <a:pPr lvl="2">
              <a:spcBef>
                <a:spcPts val="1000"/>
              </a:spcBef>
            </a:pPr>
            <a:r>
              <a:rPr lang="sv-SE" dirty="0"/>
              <a:t>Processen är möjlig att </a:t>
            </a:r>
            <a:r>
              <a:rPr lang="sv-SE" b="1" dirty="0">
                <a:solidFill>
                  <a:srgbClr val="00B050"/>
                </a:solidFill>
              </a:rPr>
              <a:t>automatisera</a:t>
            </a:r>
            <a:r>
              <a:rPr lang="sv-SE" dirty="0"/>
              <a:t> CI/CD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t.ex.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r>
              <a:rPr lang="sv-SE" dirty="0"/>
              <a:t> Pipelines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Definitionen/konfigurationen är </a:t>
            </a:r>
            <a:r>
              <a:rPr lang="sv-SE" b="1" dirty="0">
                <a:solidFill>
                  <a:srgbClr val="00B050"/>
                </a:solidFill>
              </a:rPr>
              <a:t>standardiserad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Stödverktyg i form av t.ex. Terraform (</a:t>
            </a:r>
            <a:r>
              <a:rPr lang="sv-SE" dirty="0" err="1"/>
              <a:t>HashiCorp</a:t>
            </a:r>
            <a:r>
              <a:rPr lang="sv-SE" dirty="0"/>
              <a:t>) gör det möjligt att bli ganska oberoende av resursleverantör</a:t>
            </a:r>
          </a:p>
        </p:txBody>
      </p:sp>
    </p:spTree>
    <p:extLst>
      <p:ext uri="{BB962C8B-B14F-4D97-AF65-F5344CB8AC3E}">
        <p14:creationId xmlns:p14="http://schemas.microsoft.com/office/powerpoint/2010/main" val="5032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CA302F-51CB-4DFB-B52B-18B544BDC930}"/>
              </a:ext>
            </a:extLst>
          </p:cNvPr>
          <p:cNvSpPr/>
          <p:nvPr/>
        </p:nvSpPr>
        <p:spPr>
          <a:xfrm>
            <a:off x="628650" y="567531"/>
            <a:ext cx="7886700" cy="4341053"/>
          </a:xfrm>
          <a:prstGeom prst="roundRect">
            <a:avLst/>
          </a:prstGeom>
          <a:solidFill>
            <a:srgbClr val="F08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sv-SE" sz="2300" b="1" u="sng" dirty="0"/>
          </a:p>
          <a:p>
            <a:r>
              <a:rPr lang="sv-SE" sz="2300" b="1" u="sng" dirty="0" err="1"/>
              <a:t>Deklarativ</a:t>
            </a:r>
            <a:r>
              <a:rPr lang="sv-SE" sz="2300" b="1" u="sng" dirty="0"/>
              <a:t> (vs imperativ)</a:t>
            </a:r>
          </a:p>
          <a:p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err="1">
                <a:solidFill>
                  <a:srgbClr val="002060"/>
                </a:solidFill>
              </a:rPr>
              <a:t>Deklarativ</a:t>
            </a:r>
            <a:r>
              <a:rPr lang="sv-SE" sz="2400" dirty="0"/>
              <a:t> – ”det här är vad jag </a:t>
            </a:r>
            <a:r>
              <a:rPr lang="sv-SE" sz="2400" b="1" dirty="0">
                <a:solidFill>
                  <a:srgbClr val="002060"/>
                </a:solidFill>
              </a:rPr>
              <a:t>har för avsikt </a:t>
            </a:r>
            <a:r>
              <a:rPr lang="sv-SE" sz="2400" dirty="0"/>
              <a:t>att…”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v-SE" sz="1800" dirty="0"/>
              <a:t> Det är ganska vanligt att </a:t>
            </a:r>
            <a:r>
              <a:rPr lang="sv-SE" sz="2400" b="1" dirty="0"/>
              <a:t>konfigurationshantering</a:t>
            </a:r>
            <a:r>
              <a:rPr lang="sv-SE" sz="1800" dirty="0"/>
              <a:t> är </a:t>
            </a:r>
            <a:r>
              <a:rPr lang="sv-SE" sz="1800" dirty="0" err="1"/>
              <a:t>deklarativ</a:t>
            </a:r>
            <a:endParaRPr lang="sv-SE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v-SE" sz="1800" b="1" dirty="0"/>
              <a:t> </a:t>
            </a:r>
            <a:r>
              <a:rPr lang="sv-SE" sz="2400" b="1" dirty="0" err="1"/>
              <a:t>Desired</a:t>
            </a:r>
            <a:r>
              <a:rPr lang="sv-SE" sz="2400" b="1" dirty="0"/>
              <a:t> </a:t>
            </a:r>
            <a:r>
              <a:rPr lang="sv-SE" sz="2400" b="1" dirty="0" err="1"/>
              <a:t>state</a:t>
            </a:r>
            <a:r>
              <a:rPr lang="sv-SE" sz="2400" b="1" dirty="0"/>
              <a:t> </a:t>
            </a:r>
            <a:r>
              <a:rPr lang="sv-SE" sz="1800" dirty="0"/>
              <a:t>– </a:t>
            </a:r>
            <a:r>
              <a:rPr lang="sv-SE" sz="1800" dirty="0" err="1"/>
              <a:t>Kubernetes</a:t>
            </a:r>
            <a:r>
              <a:rPr lang="sv-SE" sz="1800" dirty="0"/>
              <a:t> (K8s), annan uppfyller önskemålen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sv-S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Imperativ</a:t>
            </a:r>
            <a:r>
              <a:rPr lang="sv-SE" sz="2400" dirty="0"/>
              <a:t> – ”</a:t>
            </a:r>
            <a:r>
              <a:rPr lang="sv-SE" sz="2400" b="1" dirty="0">
                <a:solidFill>
                  <a:srgbClr val="002060"/>
                </a:solidFill>
              </a:rPr>
              <a:t>på det här sättet </a:t>
            </a:r>
            <a:r>
              <a:rPr lang="sv-SE" sz="2400" dirty="0"/>
              <a:t>vill jag att…”</a:t>
            </a:r>
            <a:endParaRPr lang="en-SE" sz="24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D50B0F1-BB13-4B9A-AD66-C7032FF5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6156" y="2750760"/>
            <a:ext cx="648000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D48FB62-9C95-4789-979D-C2DA9E15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744" y="3251281"/>
            <a:ext cx="648000" cy="64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7EEA6D4-54C2-41E4-A79B-447E59E18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6156" y="2880643"/>
            <a:ext cx="648000" cy="648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3690AF3-7C5A-4BC8-86BA-36B64F159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8163" y="4382813"/>
            <a:ext cx="648000" cy="648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B5D45C9-B9AC-4BCF-8639-54D417D6AC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0744" y="4489928"/>
            <a:ext cx="648000" cy="64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83736F0-2D00-447E-8A10-7BCDA91BA7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4744" y="3620344"/>
            <a:ext cx="648000" cy="648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377E21-330F-44D3-9A04-953B25C58C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06020" y="352864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CA302F-51CB-4DFB-B52B-18B544BDC930}"/>
              </a:ext>
            </a:extLst>
          </p:cNvPr>
          <p:cNvSpPr/>
          <p:nvPr/>
        </p:nvSpPr>
        <p:spPr>
          <a:xfrm>
            <a:off x="628650" y="567531"/>
            <a:ext cx="7886700" cy="4341053"/>
          </a:xfrm>
          <a:prstGeom prst="roundRect">
            <a:avLst/>
          </a:prstGeom>
          <a:solidFill>
            <a:srgbClr val="F08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sv-SE" sz="2300" b="1" u="sng" dirty="0"/>
          </a:p>
          <a:p>
            <a:r>
              <a:rPr lang="sv-SE" sz="2300" b="1" u="sng" dirty="0" err="1"/>
              <a:t>Deklarativ</a:t>
            </a:r>
            <a:r>
              <a:rPr lang="sv-SE" sz="2300" b="1" u="sng" dirty="0"/>
              <a:t> (vs imperativ), fortsättning</a:t>
            </a:r>
          </a:p>
          <a:p>
            <a:endParaRPr lang="sv-SE" sz="1400" dirty="0"/>
          </a:p>
          <a:p>
            <a:r>
              <a:rPr lang="sv-SE" sz="1400" dirty="0"/>
              <a:t>(Från </a:t>
            </a:r>
            <a:r>
              <a:rPr lang="sv-SE" sz="1400" dirty="0">
                <a:hlinkClick r:id="rId2"/>
              </a:rPr>
              <a:t>https://www.youtube.com/watch?v=zWw2wuiKd5o</a:t>
            </a:r>
            <a:r>
              <a:rPr lang="sv-SE" sz="1400" dirty="0"/>
              <a:t>)</a:t>
            </a:r>
          </a:p>
          <a:p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Ett </a:t>
            </a:r>
            <a:r>
              <a:rPr lang="sv-SE" sz="2400" b="1" dirty="0">
                <a:solidFill>
                  <a:srgbClr val="002060"/>
                </a:solidFill>
              </a:rPr>
              <a:t>imperativt</a:t>
            </a:r>
            <a:r>
              <a:rPr lang="sv-SE" sz="1800" dirty="0"/>
              <a:t> script skapar ett gäng </a:t>
            </a:r>
            <a:br>
              <a:rPr lang="sv-SE" sz="1800" dirty="0"/>
            </a:br>
            <a:r>
              <a:rPr lang="sv-SE" sz="1800" b="1" dirty="0">
                <a:solidFill>
                  <a:srgbClr val="002060"/>
                </a:solidFill>
              </a:rPr>
              <a:t>nya resurser varje gång </a:t>
            </a:r>
            <a:r>
              <a:rPr lang="sv-SE" sz="1800" dirty="0"/>
              <a:t>det körs.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Ett </a:t>
            </a:r>
            <a:r>
              <a:rPr lang="sv-SE" sz="2400" b="1" dirty="0" err="1">
                <a:solidFill>
                  <a:srgbClr val="002060"/>
                </a:solidFill>
              </a:rPr>
              <a:t>deklarativt</a:t>
            </a:r>
            <a:r>
              <a:rPr lang="sv-SE" sz="1800" dirty="0"/>
              <a:t> script kan köras </a:t>
            </a:r>
            <a:r>
              <a:rPr lang="sv-SE" sz="1800" b="1" dirty="0">
                <a:solidFill>
                  <a:srgbClr val="002060"/>
                </a:solidFill>
              </a:rPr>
              <a:t>gång efter gång</a:t>
            </a:r>
            <a:br>
              <a:rPr lang="sv-SE" sz="1800" b="1" dirty="0">
                <a:solidFill>
                  <a:srgbClr val="002060"/>
                </a:solidFill>
              </a:rPr>
            </a:br>
            <a:r>
              <a:rPr lang="sv-SE" sz="1800" b="1" dirty="0">
                <a:solidFill>
                  <a:srgbClr val="002060"/>
                </a:solidFill>
              </a:rPr>
              <a:t>utan att slutresultatet påverkas</a:t>
            </a:r>
            <a:r>
              <a:rPr lang="sv-SE" sz="1800" dirty="0"/>
              <a:t> </a:t>
            </a:r>
            <a:br>
              <a:rPr lang="sv-SE" sz="1800" dirty="0"/>
            </a:br>
            <a:r>
              <a:rPr lang="sv-SE" sz="1600" dirty="0"/>
              <a:t>(</a:t>
            </a:r>
            <a:r>
              <a:rPr lang="sv-SE" sz="1600" dirty="0">
                <a:solidFill>
                  <a:srgbClr val="002060"/>
                </a:solidFill>
              </a:rPr>
              <a:t>säkerställa</a:t>
            </a:r>
            <a:r>
              <a:rPr lang="sv-SE" sz="1600" dirty="0"/>
              <a:t> att det </a:t>
            </a:r>
            <a:r>
              <a:rPr lang="sv-SE" sz="1600" dirty="0">
                <a:solidFill>
                  <a:srgbClr val="002060"/>
                </a:solidFill>
              </a:rPr>
              <a:t>önskade tillståndet</a:t>
            </a:r>
            <a:r>
              <a:rPr lang="sv-SE" sz="1600" dirty="0"/>
              <a:t>).</a:t>
            </a:r>
            <a:endParaRPr lang="sv-SE" sz="1800" dirty="0"/>
          </a:p>
          <a:p>
            <a:endParaRPr lang="sv-SE" sz="1400" dirty="0"/>
          </a:p>
          <a:p>
            <a:endParaRPr lang="sv-SE" sz="14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D50B0F1-BB13-4B9A-AD66-C7032FF5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156" y="2750760"/>
            <a:ext cx="648000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D48FB62-9C95-4789-979D-C2DA9E154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744" y="3251281"/>
            <a:ext cx="648000" cy="64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7EEA6D4-54C2-41E4-A79B-447E59E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6156" y="2880643"/>
            <a:ext cx="648000" cy="648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3690AF3-7C5A-4BC8-86BA-36B64F159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8163" y="4382813"/>
            <a:ext cx="648000" cy="648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B5D45C9-B9AC-4BCF-8639-54D417D6AC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0744" y="4489928"/>
            <a:ext cx="648000" cy="64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83736F0-2D00-447E-8A10-7BCDA91BA7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4744" y="3620344"/>
            <a:ext cx="648000" cy="648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377E21-330F-44D3-9A04-953B25C58C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6020" y="3528643"/>
            <a:ext cx="648000" cy="64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2A53AFB-D870-4A52-9F46-556CC694596A}"/>
              </a:ext>
            </a:extLst>
          </p:cNvPr>
          <p:cNvGrpSpPr/>
          <p:nvPr/>
        </p:nvGrpSpPr>
        <p:grpSpPr>
          <a:xfrm>
            <a:off x="6387932" y="190119"/>
            <a:ext cx="2600325" cy="5095875"/>
            <a:chOff x="6387932" y="190119"/>
            <a:chExt cx="2600325" cy="50958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044AE6-4993-4F63-B318-9E014BFF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87932" y="190119"/>
              <a:ext cx="2600325" cy="50958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5A0-C83B-420E-9C92-AA98A26A79B7}"/>
                </a:ext>
              </a:extLst>
            </p:cNvPr>
            <p:cNvSpPr/>
            <p:nvPr/>
          </p:nvSpPr>
          <p:spPr>
            <a:xfrm>
              <a:off x="8709891" y="5030813"/>
              <a:ext cx="278366" cy="2551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6440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CA302F-51CB-4DFB-B52B-18B544BDC930}"/>
              </a:ext>
            </a:extLst>
          </p:cNvPr>
          <p:cNvSpPr/>
          <p:nvPr/>
        </p:nvSpPr>
        <p:spPr>
          <a:xfrm>
            <a:off x="628650" y="567531"/>
            <a:ext cx="7886700" cy="4341053"/>
          </a:xfrm>
          <a:prstGeom prst="roundRect">
            <a:avLst/>
          </a:prstGeom>
          <a:solidFill>
            <a:srgbClr val="F08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sv-SE" sz="2300" b="1" u="sng" dirty="0"/>
          </a:p>
          <a:p>
            <a:r>
              <a:rPr lang="sv-SE" sz="2300" b="1" u="sng" dirty="0" err="1"/>
              <a:t>Deklarativ</a:t>
            </a:r>
            <a:r>
              <a:rPr lang="sv-SE" sz="2300" b="1" u="sng" dirty="0"/>
              <a:t> (vs </a:t>
            </a:r>
            <a:r>
              <a:rPr lang="sv-SE" sz="2300" b="1" u="sng"/>
              <a:t>imperativ) , </a:t>
            </a:r>
            <a:r>
              <a:rPr lang="sv-SE" sz="2300" b="1" u="sng" dirty="0"/>
              <a:t>fortsättning</a:t>
            </a:r>
          </a:p>
          <a:p>
            <a:endParaRPr lang="sv-SE" sz="2300" b="1" u="sng" dirty="0"/>
          </a:p>
          <a:p>
            <a:r>
              <a:rPr lang="sv-SE" sz="2400" dirty="0" err="1"/>
              <a:t>Immutability</a:t>
            </a:r>
            <a:r>
              <a:rPr lang="sv-SE" sz="2400" dirty="0"/>
              <a:t> – </a:t>
            </a:r>
          </a:p>
          <a:p>
            <a:r>
              <a:rPr lang="sv-SE" sz="2400" dirty="0"/>
              <a:t>	funktionell programmering – </a:t>
            </a:r>
          </a:p>
          <a:p>
            <a:r>
              <a:rPr lang="sv-SE" sz="2400" dirty="0"/>
              <a:t>		en funktion har INGA sidoeffekter</a:t>
            </a:r>
          </a:p>
          <a:p>
            <a:endParaRPr lang="sv-SE" sz="2400" dirty="0"/>
          </a:p>
          <a:p>
            <a:endParaRPr lang="sv-SE" sz="2400" dirty="0"/>
          </a:p>
          <a:p>
            <a:r>
              <a:rPr lang="sv-SE" sz="1800" dirty="0">
                <a:hlinkClick r:id="rId2"/>
              </a:rPr>
              <a:t>https://en.wikipedia.org/wiki/Comparison_of_programming_paradigms</a:t>
            </a:r>
            <a:endParaRPr lang="sv-SE" sz="1800" dirty="0"/>
          </a:p>
          <a:p>
            <a:endParaRPr lang="sv-SE" sz="1800" dirty="0"/>
          </a:p>
          <a:p>
            <a:endParaRPr lang="sv-SE" sz="24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D50B0F1-BB13-4B9A-AD66-C7032FF5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156" y="2750760"/>
            <a:ext cx="648000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D48FB62-9C95-4789-979D-C2DA9E154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744" y="3251281"/>
            <a:ext cx="648000" cy="64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7EEA6D4-54C2-41E4-A79B-447E59E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6156" y="2880643"/>
            <a:ext cx="648000" cy="648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3690AF3-7C5A-4BC8-86BA-36B64F159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8163" y="4382813"/>
            <a:ext cx="648000" cy="648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B5D45C9-B9AC-4BCF-8639-54D417D6AC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0744" y="4489928"/>
            <a:ext cx="648000" cy="64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83736F0-2D00-447E-8A10-7BCDA91BA7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4744" y="3620344"/>
            <a:ext cx="648000" cy="648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377E21-330F-44D3-9A04-953B25C58C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6020" y="352864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0"/>
    </mc:Choice>
    <mc:Fallback xmlns="">
      <p:transition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2FFBA6EA-98A1-42A4-97BC-9E586D98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ARM Templates </a:t>
            </a:r>
            <a:br>
              <a:rPr lang="sv-SE" dirty="0"/>
            </a:br>
            <a:r>
              <a:rPr lang="sv-SE" dirty="0" err="1"/>
              <a:t>IaC</a:t>
            </a:r>
            <a:r>
              <a:rPr lang="sv-SE" dirty="0"/>
              <a:t> – </a:t>
            </a:r>
            <a:r>
              <a:rPr lang="sv-SE" dirty="0" err="1"/>
              <a:t>Infrastructure</a:t>
            </a:r>
            <a:r>
              <a:rPr lang="sv-SE" dirty="0"/>
              <a:t>-as-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1C17BCC8-CB86-4A56-B4CF-5FE3035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/>
              <a:t>Varför </a:t>
            </a:r>
            <a:r>
              <a:rPr lang="sv-SE" dirty="0" err="1"/>
              <a:t>IaC</a:t>
            </a:r>
            <a:r>
              <a:rPr lang="sv-SE" dirty="0"/>
              <a:t>?</a:t>
            </a:r>
          </a:p>
          <a:p>
            <a:pPr lvl="2">
              <a:spcBef>
                <a:spcPts val="1000"/>
              </a:spcBef>
            </a:pPr>
            <a:r>
              <a:rPr lang="sv-SE" b="1" dirty="0" err="1"/>
              <a:t>Deklarativ</a:t>
            </a:r>
            <a:r>
              <a:rPr lang="sv-SE" b="1" dirty="0"/>
              <a:t> konfigurering av resurser i </a:t>
            </a:r>
            <a:r>
              <a:rPr lang="sv-SE" b="1" dirty="0">
                <a:solidFill>
                  <a:srgbClr val="00B050"/>
                </a:solidFill>
              </a:rPr>
              <a:t>läsbara filer</a:t>
            </a:r>
            <a:endParaRPr lang="sv-SE" b="1" dirty="0"/>
          </a:p>
          <a:p>
            <a:pPr lvl="2">
              <a:spcBef>
                <a:spcPts val="1000"/>
              </a:spcBef>
            </a:pPr>
            <a:r>
              <a:rPr lang="sv-SE" dirty="0"/>
              <a:t>Processen att </a:t>
            </a:r>
            <a:r>
              <a:rPr lang="sv-SE" b="1" dirty="0">
                <a:solidFill>
                  <a:srgbClr val="00B050"/>
                </a:solidFill>
              </a:rPr>
              <a:t>sätta upp </a:t>
            </a:r>
            <a:r>
              <a:rPr lang="sv-SE" dirty="0"/>
              <a:t>OCH </a:t>
            </a:r>
            <a:r>
              <a:rPr lang="sv-SE" b="1" dirty="0">
                <a:solidFill>
                  <a:srgbClr val="00B050"/>
                </a:solidFill>
              </a:rPr>
              <a:t>plocka ner </a:t>
            </a:r>
            <a:r>
              <a:rPr lang="sv-SE" dirty="0"/>
              <a:t>resurser är repeterbar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Definitionen/konfigurationen kan </a:t>
            </a:r>
            <a:r>
              <a:rPr lang="sv-SE" b="1" dirty="0" err="1">
                <a:solidFill>
                  <a:srgbClr val="00B050"/>
                </a:solidFill>
              </a:rPr>
              <a:t>versionshanteras</a:t>
            </a:r>
            <a:endParaRPr lang="sv-SE" b="1" dirty="0">
              <a:solidFill>
                <a:srgbClr val="00B050"/>
              </a:solidFill>
            </a:endParaRPr>
          </a:p>
          <a:p>
            <a:pPr lvl="2">
              <a:spcBef>
                <a:spcPts val="1000"/>
              </a:spcBef>
            </a:pPr>
            <a:r>
              <a:rPr lang="sv-SE" dirty="0"/>
              <a:t>Processen är möjlig att </a:t>
            </a:r>
            <a:r>
              <a:rPr lang="sv-SE" b="1" dirty="0">
                <a:solidFill>
                  <a:srgbClr val="00B050"/>
                </a:solidFill>
              </a:rPr>
              <a:t>automatisera</a:t>
            </a:r>
            <a:r>
              <a:rPr lang="sv-SE" dirty="0"/>
              <a:t> CI/CD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t.ex.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r>
              <a:rPr lang="sv-SE" dirty="0"/>
              <a:t> Pipelines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Definitionen/konfigurationen är </a:t>
            </a:r>
            <a:r>
              <a:rPr lang="sv-SE" b="1" dirty="0">
                <a:solidFill>
                  <a:srgbClr val="00B050"/>
                </a:solidFill>
              </a:rPr>
              <a:t>standardiserad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Stödverktyg i form av t.ex. Terraform (</a:t>
            </a:r>
            <a:r>
              <a:rPr lang="sv-SE" dirty="0" err="1"/>
              <a:t>HashiCorp</a:t>
            </a:r>
            <a:r>
              <a:rPr lang="sv-SE" dirty="0"/>
              <a:t>) gör det möjligt att bli ganska oberoende av resursleverantör</a:t>
            </a:r>
          </a:p>
        </p:txBody>
      </p:sp>
    </p:spTree>
    <p:extLst>
      <p:ext uri="{BB962C8B-B14F-4D97-AF65-F5344CB8AC3E}">
        <p14:creationId xmlns:p14="http://schemas.microsoft.com/office/powerpoint/2010/main" val="2606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243D752-891B-4A99-9FD2-5EB67D9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rgbClr val="FF5201"/>
                </a:solidFill>
              </a:rPr>
              <a:t>ARM</a:t>
            </a:r>
            <a:r>
              <a:rPr lang="sv-SE" dirty="0">
                <a:solidFill>
                  <a:schemeClr val="tx1"/>
                </a:solidFill>
              </a:rPr>
              <a:t> Templates </a:t>
            </a:r>
            <a:br>
              <a:rPr lang="sv-SE" dirty="0"/>
            </a:br>
            <a:r>
              <a:rPr lang="sv-SE" dirty="0" err="1">
                <a:solidFill>
                  <a:srgbClr val="FF5201"/>
                </a:solidFill>
              </a:rPr>
              <a:t>A</a:t>
            </a:r>
            <a:r>
              <a:rPr lang="sv-SE" dirty="0" err="1">
                <a:solidFill>
                  <a:srgbClr val="FFDBA7"/>
                </a:solidFill>
              </a:rPr>
              <a:t>zure</a:t>
            </a:r>
            <a:r>
              <a:rPr lang="sv-SE" dirty="0"/>
              <a:t> </a:t>
            </a:r>
            <a:r>
              <a:rPr lang="sv-SE" dirty="0" err="1">
                <a:solidFill>
                  <a:srgbClr val="FF5201"/>
                </a:solidFill>
              </a:rPr>
              <a:t>R</a:t>
            </a:r>
            <a:r>
              <a:rPr lang="sv-SE" dirty="0" err="1">
                <a:solidFill>
                  <a:srgbClr val="FFDBA7"/>
                </a:solidFill>
              </a:rPr>
              <a:t>esource</a:t>
            </a:r>
            <a:r>
              <a:rPr lang="sv-SE" dirty="0"/>
              <a:t> </a:t>
            </a:r>
            <a:r>
              <a:rPr lang="sv-SE" dirty="0">
                <a:solidFill>
                  <a:srgbClr val="FF5201"/>
                </a:solidFill>
              </a:rPr>
              <a:t>M</a:t>
            </a:r>
            <a:r>
              <a:rPr lang="sv-SE" dirty="0">
                <a:solidFill>
                  <a:srgbClr val="FFDBA7"/>
                </a:solidFill>
              </a:rPr>
              <a:t>anager</a:t>
            </a:r>
            <a:r>
              <a:rPr lang="sv-SE" dirty="0"/>
              <a:t> </a:t>
            </a:r>
            <a:r>
              <a:rPr lang="sv-SE" dirty="0">
                <a:solidFill>
                  <a:srgbClr val="FFDBA7"/>
                </a:solidFill>
              </a:rPr>
              <a:t>Templates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E2F972A2-0726-456E-A812-0FE649B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/>
              <a:t>Varför </a:t>
            </a:r>
            <a:r>
              <a:rPr lang="sv-SE" dirty="0" err="1"/>
              <a:t>IaC</a:t>
            </a:r>
            <a:r>
              <a:rPr lang="sv-SE" dirty="0"/>
              <a:t>?</a:t>
            </a:r>
          </a:p>
          <a:p>
            <a:pPr lvl="2">
              <a:spcBef>
                <a:spcPts val="1000"/>
              </a:spcBef>
            </a:pPr>
            <a:r>
              <a:rPr lang="sv-SE" b="1" dirty="0" err="1"/>
              <a:t>Deklarativ</a:t>
            </a:r>
            <a:r>
              <a:rPr lang="sv-SE" b="1" dirty="0"/>
              <a:t> konfigurering av resurser i </a:t>
            </a:r>
            <a:r>
              <a:rPr lang="sv-SE" b="1" dirty="0">
                <a:solidFill>
                  <a:srgbClr val="00B050"/>
                </a:solidFill>
              </a:rPr>
              <a:t>läsbara filer</a:t>
            </a:r>
            <a:endParaRPr lang="sv-SE" b="1" dirty="0"/>
          </a:p>
          <a:p>
            <a:pPr lvl="2">
              <a:spcBef>
                <a:spcPts val="1000"/>
              </a:spcBef>
            </a:pPr>
            <a:r>
              <a:rPr lang="sv-SE" dirty="0"/>
              <a:t>Processen att </a:t>
            </a:r>
            <a:r>
              <a:rPr lang="sv-SE" b="1" dirty="0">
                <a:solidFill>
                  <a:srgbClr val="00B050"/>
                </a:solidFill>
              </a:rPr>
              <a:t>sätta upp </a:t>
            </a:r>
            <a:r>
              <a:rPr lang="sv-SE" dirty="0"/>
              <a:t>OCH </a:t>
            </a:r>
            <a:r>
              <a:rPr lang="sv-SE" b="1" dirty="0">
                <a:solidFill>
                  <a:srgbClr val="00B050"/>
                </a:solidFill>
              </a:rPr>
              <a:t>plocka ner </a:t>
            </a:r>
            <a:r>
              <a:rPr lang="sv-SE" dirty="0"/>
              <a:t>resurser är repeterbar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Definitionen/konfigurationen kan </a:t>
            </a:r>
            <a:r>
              <a:rPr lang="sv-SE" b="1" dirty="0" err="1">
                <a:solidFill>
                  <a:srgbClr val="00B050"/>
                </a:solidFill>
              </a:rPr>
              <a:t>versionshanteras</a:t>
            </a:r>
            <a:endParaRPr lang="sv-SE" b="1" dirty="0">
              <a:solidFill>
                <a:srgbClr val="00B050"/>
              </a:solidFill>
            </a:endParaRPr>
          </a:p>
          <a:p>
            <a:pPr lvl="2">
              <a:spcBef>
                <a:spcPts val="1000"/>
              </a:spcBef>
            </a:pPr>
            <a:r>
              <a:rPr lang="sv-SE" dirty="0"/>
              <a:t>Processen är möjlig att </a:t>
            </a:r>
            <a:r>
              <a:rPr lang="sv-SE" b="1" dirty="0">
                <a:solidFill>
                  <a:srgbClr val="00B050"/>
                </a:solidFill>
              </a:rPr>
              <a:t>automatisera</a:t>
            </a:r>
            <a:r>
              <a:rPr lang="sv-SE" dirty="0"/>
              <a:t> CI/CD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t.ex.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r>
              <a:rPr lang="sv-SE" dirty="0"/>
              <a:t> Pipelines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Definitionen/konfigurationen är </a:t>
            </a:r>
            <a:r>
              <a:rPr lang="sv-SE" b="1" dirty="0">
                <a:solidFill>
                  <a:srgbClr val="00B050"/>
                </a:solidFill>
              </a:rPr>
              <a:t>standardiserad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Stödverktyg i form av t.ex. Terraform (</a:t>
            </a:r>
            <a:r>
              <a:rPr lang="sv-SE" dirty="0" err="1"/>
              <a:t>HashiCorp</a:t>
            </a:r>
            <a:r>
              <a:rPr lang="sv-SE" dirty="0"/>
              <a:t>) gör det möjligt att bli ganska oberoende av resursleverantör</a:t>
            </a:r>
          </a:p>
        </p:txBody>
      </p:sp>
    </p:spTree>
    <p:extLst>
      <p:ext uri="{BB962C8B-B14F-4D97-AF65-F5344CB8AC3E}">
        <p14:creationId xmlns:p14="http://schemas.microsoft.com/office/powerpoint/2010/main" val="10029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243D752-891B-4A99-9FD2-5EB67D9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rgbClr val="FF5201"/>
                </a:solidFill>
              </a:rPr>
              <a:t>ARM</a:t>
            </a:r>
            <a:r>
              <a:rPr lang="sv-SE" dirty="0">
                <a:solidFill>
                  <a:schemeClr val="tx1"/>
                </a:solidFill>
              </a:rPr>
              <a:t> Templates </a:t>
            </a:r>
            <a:br>
              <a:rPr lang="sv-SE" dirty="0"/>
            </a:br>
            <a:r>
              <a:rPr lang="sv-SE" dirty="0" err="1">
                <a:solidFill>
                  <a:srgbClr val="FF5201"/>
                </a:solidFill>
              </a:rPr>
              <a:t>A</a:t>
            </a:r>
            <a:r>
              <a:rPr lang="sv-SE" dirty="0" err="1">
                <a:solidFill>
                  <a:srgbClr val="FFDBA7"/>
                </a:solidFill>
              </a:rPr>
              <a:t>zure</a:t>
            </a:r>
            <a:r>
              <a:rPr lang="sv-SE" dirty="0"/>
              <a:t> </a:t>
            </a:r>
            <a:r>
              <a:rPr lang="sv-SE" dirty="0" err="1">
                <a:solidFill>
                  <a:srgbClr val="FF5201"/>
                </a:solidFill>
              </a:rPr>
              <a:t>R</a:t>
            </a:r>
            <a:r>
              <a:rPr lang="sv-SE" dirty="0" err="1">
                <a:solidFill>
                  <a:srgbClr val="FFDBA7"/>
                </a:solidFill>
              </a:rPr>
              <a:t>esource</a:t>
            </a:r>
            <a:r>
              <a:rPr lang="sv-SE" dirty="0"/>
              <a:t> </a:t>
            </a:r>
            <a:r>
              <a:rPr lang="sv-SE" dirty="0">
                <a:solidFill>
                  <a:srgbClr val="FF5201"/>
                </a:solidFill>
              </a:rPr>
              <a:t>M</a:t>
            </a:r>
            <a:r>
              <a:rPr lang="sv-SE" dirty="0">
                <a:solidFill>
                  <a:srgbClr val="FFDBA7"/>
                </a:solidFill>
              </a:rPr>
              <a:t>anager</a:t>
            </a:r>
            <a:r>
              <a:rPr lang="sv-SE" dirty="0"/>
              <a:t> </a:t>
            </a:r>
            <a:r>
              <a:rPr lang="sv-SE" dirty="0">
                <a:solidFill>
                  <a:srgbClr val="FFDBA7"/>
                </a:solidFill>
              </a:rPr>
              <a:t>Templates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E2F972A2-0726-456E-A812-0FE649BC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Manager är en tjänst för att hantera resurser</a:t>
            </a:r>
          </a:p>
          <a:p>
            <a:pPr lvl="1">
              <a:spcBef>
                <a:spcPts val="1000"/>
              </a:spcBef>
            </a:pPr>
            <a:r>
              <a:rPr lang="sv-SE" dirty="0"/>
              <a:t>ARM Templates är definitionen av det </a:t>
            </a:r>
            <a:r>
              <a:rPr lang="sv-SE" dirty="0" err="1"/>
              <a:t>deklarativa</a:t>
            </a:r>
            <a:r>
              <a:rPr lang="sv-SE" dirty="0"/>
              <a:t> ”språket”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JSON-format</a:t>
            </a:r>
          </a:p>
          <a:p>
            <a:pPr lvl="2">
              <a:spcBef>
                <a:spcPts val="1000"/>
              </a:spcBef>
            </a:pPr>
            <a:r>
              <a:rPr lang="sv-SE" dirty="0"/>
              <a:t>Stöd för: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Parametrar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Variabler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Funktioner (egen-definierade)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Resurser (såklart)</a:t>
            </a:r>
          </a:p>
          <a:p>
            <a:pPr lvl="3">
              <a:spcBef>
                <a:spcPts val="1000"/>
              </a:spcBef>
            </a:pPr>
            <a:r>
              <a:rPr lang="sv-SE" dirty="0"/>
              <a:t>Retur-värden</a:t>
            </a:r>
          </a:p>
        </p:txBody>
      </p:sp>
    </p:spTree>
    <p:extLst>
      <p:ext uri="{BB962C8B-B14F-4D97-AF65-F5344CB8AC3E}">
        <p14:creationId xmlns:p14="http://schemas.microsoft.com/office/powerpoint/2010/main" val="320408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L_ppt_template  -  Skrivskyddad" id="{C9499889-D89F-4CAC-A602-E2F0F3DC4222}" vid="{85265367-97D1-4A1A-AEA9-84C60E2FBB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135DAE6EFF34BB4AF364535E865BF" ma:contentTypeVersion="5" ma:contentTypeDescription="Create a new document." ma:contentTypeScope="" ma:versionID="33f38b7c57c7e5f4c9acfa200be2f240">
  <xsd:schema xmlns:xsd="http://www.w3.org/2001/XMLSchema" xmlns:xs="http://www.w3.org/2001/XMLSchema" xmlns:p="http://schemas.microsoft.com/office/2006/metadata/properties" xmlns:ns2="59c563c5-f751-40cc-afa6-d2ef892f2c13" xmlns:ns3="325f8ff3-d93a-470f-9303-58e2e4471682" targetNamespace="http://schemas.microsoft.com/office/2006/metadata/properties" ma:root="true" ma:fieldsID="d3ab4796256664b0b58cb2fe398e1c7e" ns2:_="" ns3:_="">
    <xsd:import namespace="59c563c5-f751-40cc-afa6-d2ef892f2c13"/>
    <xsd:import namespace="325f8ff3-d93a-470f-9303-58e2e4471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563c5-f751-40cc-afa6-d2ef892f2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f8ff3-d93a-470f-9303-58e2e44716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7EFD48-BF8A-446D-8C35-329FE4E67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563c5-f751-40cc-afa6-d2ef892f2c13"/>
    <ds:schemaRef ds:uri="325f8ff3-d93a-470f-9303-58e2e4471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0F521-C955-4992-A656-439E86E8A5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698bb45-8a6c-41e0-b714-0e6b910527a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990228-DFDE-42FF-B31B-7062624E4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Async-Await_1</Template>
  <TotalTime>572</TotalTime>
  <Words>645</Words>
  <Application>Microsoft Office PowerPoint</Application>
  <PresentationFormat>On-screen Show (16:10)</PresentationFormat>
  <Paragraphs>106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Dosis</vt:lpstr>
      <vt:lpstr>Office-tema</vt:lpstr>
      <vt:lpstr>ARM Templates IaC – infrastruktur som kod</vt:lpstr>
      <vt:lpstr>ARM Templates  IaC – Infrastructure-as-Code</vt:lpstr>
      <vt:lpstr>ARM Templates  IaC – Infrastructure-as-Code</vt:lpstr>
      <vt:lpstr>PowerPoint Presentation</vt:lpstr>
      <vt:lpstr>PowerPoint Presentation</vt:lpstr>
      <vt:lpstr>PowerPoint Presentation</vt:lpstr>
      <vt:lpstr>ARM Templates  IaC – Infrastructure-as-Code</vt:lpstr>
      <vt:lpstr>ARM Templates  Azure Resource Manager Templates</vt:lpstr>
      <vt:lpstr>ARM Templates  Azure Resource Manager Templates</vt:lpstr>
      <vt:lpstr>ARM Templates  Azure Resource Manager Templates</vt:lpstr>
      <vt:lpstr>ARM Templates  Azure Resource Manager Templates</vt:lpstr>
      <vt:lpstr>ARM Templates  Azure Resource Manager Templates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Async-Await filmtajm 1/2</dc:title>
  <dc:creator>Fredrik Johnsson</dc:creator>
  <cp:lastModifiedBy>Fredrik Johnsson</cp:lastModifiedBy>
  <cp:revision>27</cp:revision>
  <dcterms:created xsi:type="dcterms:W3CDTF">2020-09-30T11:06:37Z</dcterms:created>
  <dcterms:modified xsi:type="dcterms:W3CDTF">2020-10-08T09:05:53Z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0x010100321135DAE6EFF34BB4AF364535E865BF</vt:lpwstr>
  </property>
  <property fmtid="{D5CDD505-2E9C-101B-9397-08002B2CF9AE}" pid="3" name="_dlc_DocIdItemGuid">
    <vt:lpwstr>b5585318-4e12-4c27-b911-eca41d5aa3aa</vt:lpwstr>
  </property>
</Properties>
</file>