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sldIdLst>
    <p:sldId id="450" r:id="rId5"/>
    <p:sldId id="486" r:id="rId6"/>
    <p:sldId id="515" r:id="rId7"/>
    <p:sldId id="516" r:id="rId8"/>
    <p:sldId id="517" r:id="rId9"/>
    <p:sldId id="518" r:id="rId10"/>
    <p:sldId id="520" r:id="rId11"/>
    <p:sldId id="519" r:id="rId12"/>
    <p:sldId id="435" r:id="rId13"/>
  </p:sldIdLst>
  <p:sldSz cx="9144000" cy="5715000" type="screen16x10"/>
  <p:notesSz cx="6858000" cy="9144000"/>
  <p:defaultTextStyle>
    <a:defPPr>
      <a:defRPr lang="sv-S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ri Nälsén" initials="SN" lastIdx="1" clrIdx="0">
    <p:extLst>
      <p:ext uri="{19B8F6BF-5375-455C-9EA6-DF929625EA0E}">
        <p15:presenceInfo xmlns:p15="http://schemas.microsoft.com/office/powerpoint/2012/main" userId="S::siri.nalsen@headlight.se::abffa673-5964-4a03-b175-cbd597e35f07" providerId="AD"/>
      </p:ext>
    </p:extLst>
  </p:cmAuthor>
  <p:cmAuthor id="2" name="Amanda Reimertz" initials="AR" lastIdx="1" clrIdx="1">
    <p:extLst>
      <p:ext uri="{19B8F6BF-5375-455C-9EA6-DF929625EA0E}">
        <p15:presenceInfo xmlns:p15="http://schemas.microsoft.com/office/powerpoint/2012/main" userId="S::amanda.reimertz@headlight.se::a50266f6-75f8-498c-8e8a-42739a3cf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E01"/>
    <a:srgbClr val="E58702"/>
    <a:srgbClr val="5F3502"/>
    <a:srgbClr val="A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73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51138-F5D7-F84D-BC35-5E5AD7F22C19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0BD3B-660D-3440-9364-7D1FE8E70B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0BD3B-660D-3440-9364-7D1FE8E70BD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172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0BD3B-660D-3440-9364-7D1FE8E70BD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048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51C69321-7D97-934C-B7C8-90CC2A4785C7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2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>
                <a:solidFill>
                  <a:srgbClr val="F08E0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3200" dirty="0">
                <a:solidFill>
                  <a:srgbClr val="F08E0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AF0572E-352F-3F43-A0FA-43AF7DE4F420}"/>
              </a:ext>
            </a:extLst>
          </p:cNvPr>
          <p:cNvSpPr/>
          <p:nvPr userDrawn="1"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AC6E3D3-B795-364E-A8CB-CCAF43561177}"/>
              </a:ext>
            </a:extLst>
          </p:cNvPr>
          <p:cNvSpPr/>
          <p:nvPr userDrawn="1"/>
        </p:nvSpPr>
        <p:spPr>
          <a:xfrm rot="16200000">
            <a:off x="4535995" y="1107210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1C1B323F-C360-FE48-8726-133F1871AF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4" y="5230762"/>
            <a:ext cx="1415420" cy="392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lang="en-US" sz="2400" kern="1200" dirty="0">
                <a:solidFill>
                  <a:srgbClr val="F08E01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08E01"/>
              </a:buClr>
              <a:defRPr/>
            </a:lvl1pPr>
            <a:lvl2pPr>
              <a:buClr>
                <a:srgbClr val="F08E01"/>
              </a:buClr>
              <a:defRPr/>
            </a:lvl2pPr>
            <a:lvl3pPr>
              <a:buClr>
                <a:srgbClr val="F08E01"/>
              </a:buClr>
              <a:defRPr/>
            </a:lvl3pPr>
            <a:lvl4pPr>
              <a:buClr>
                <a:srgbClr val="F08E01"/>
              </a:buClr>
              <a:defRPr/>
            </a:lvl4pPr>
            <a:lvl5pPr>
              <a:buClr>
                <a:srgbClr val="F08E0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0618C1F-A9FA-C34B-A79E-EB03EEFA6A2E}"/>
              </a:ext>
            </a:extLst>
          </p:cNvPr>
          <p:cNvSpPr/>
          <p:nvPr userDrawn="1"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DC7DC3A-3573-3947-829E-E9C3DE11E186}"/>
              </a:ext>
            </a:extLst>
          </p:cNvPr>
          <p:cNvSpPr/>
          <p:nvPr userDrawn="1"/>
        </p:nvSpPr>
        <p:spPr>
          <a:xfrm rot="16200000">
            <a:off x="4535995" y="1126874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8E31F313-08DA-A246-ABE2-D5259614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24" y="5309423"/>
            <a:ext cx="1224000" cy="28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C431-2B20-D544-9A34-C2D45D247754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27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mgtfy.com/?q=async+await+vs+parallel+vs+concurrency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stackoverflow.com/questions/4844637/what-is-the-difference-between-concurrency-parallelism-and-asynchronous-metho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il9gl8MH17s" TargetMode="External"/><Relationship Id="rId5" Type="http://schemas.openxmlformats.org/officeDocument/2006/relationships/hyperlink" Target="https://www.youtube.com/watch?v=6_GTdR0gBVE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HeadlightAB/Techlunch.Async.Awa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 rot="16200000">
            <a:off x="4535995" y="1107210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B43A874E-65FB-5C43-AD87-0C24E0D13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sv-SE" sz="5300" b="1" dirty="0" err="1">
                <a:cs typeface="Calibri Light"/>
              </a:rPr>
              <a:t>Async-Await</a:t>
            </a:r>
            <a:br>
              <a:rPr lang="sv-SE" b="1" dirty="0">
                <a:cs typeface="Calibri Light"/>
              </a:rPr>
            </a:br>
            <a:r>
              <a:rPr lang="sv-SE" sz="2800" b="1" dirty="0" err="1">
                <a:cs typeface="Calibri Light"/>
              </a:rPr>
              <a:t>filmtajm</a:t>
            </a:r>
            <a:r>
              <a:rPr lang="sv-SE" sz="2800" b="1" dirty="0">
                <a:cs typeface="Calibri Light"/>
              </a:rPr>
              <a:t> 1/2</a:t>
            </a:r>
            <a:endParaRPr lang="sv-SE" b="1" dirty="0"/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965C5074-62E4-154E-92F8-DFCD765E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8905"/>
            <a:ext cx="7045495" cy="13798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sv-SE" dirty="0">
                <a:cs typeface="Calibri Light"/>
              </a:rPr>
              <a:t>Techlunch @ 2020-09-10</a:t>
            </a:r>
          </a:p>
        </p:txBody>
      </p:sp>
      <p:pic>
        <p:nvPicPr>
          <p:cNvPr id="6" name="Bildobjekt 2">
            <a:extLst>
              <a:ext uri="{FF2B5EF4-FFF2-40B4-BE49-F238E27FC236}">
                <a16:creationId xmlns:a16="http://schemas.microsoft.com/office/drawing/2014/main" id="{37C8C2BE-F8F6-4F69-A98C-CC17930C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92011"/>
            <a:ext cx="859611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519">
        <p:fade/>
      </p:transition>
    </mc:Choice>
    <mc:Fallback xmlns="">
      <p:transition spd="med" advClick="0" advTm="551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1098BF-83D6-4DDD-AEC9-D1D0A216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Filmklipp 1 </a:t>
            </a:r>
            <a:br>
              <a:rPr lang="sv-SE" dirty="0"/>
            </a:br>
            <a:r>
              <a:rPr lang="sv-SE" dirty="0" err="1"/>
              <a:t>Async</a:t>
            </a:r>
            <a:r>
              <a:rPr lang="sv-SE" dirty="0"/>
              <a:t>/</a:t>
            </a:r>
            <a:r>
              <a:rPr lang="sv-SE" dirty="0" err="1"/>
              <a:t>Await</a:t>
            </a:r>
            <a:r>
              <a:rPr lang="sv-SE" dirty="0"/>
              <a:t> in C# -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works</a:t>
            </a:r>
            <a:r>
              <a:rPr lang="sv-SE" dirty="0"/>
              <a:t> and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it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69B260-A247-4DE8-A5B2-6487584F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sv-SE" dirty="0" err="1"/>
              <a:t>Async</a:t>
            </a:r>
            <a:r>
              <a:rPr lang="sv-SE" dirty="0"/>
              <a:t>/</a:t>
            </a:r>
            <a:r>
              <a:rPr lang="sv-SE" dirty="0" err="1"/>
              <a:t>Await</a:t>
            </a:r>
            <a:r>
              <a:rPr lang="sv-SE" dirty="0"/>
              <a:t> gör det lätt att skriva asynkron kod</a:t>
            </a:r>
          </a:p>
          <a:p>
            <a:pPr lvl="1">
              <a:spcBef>
                <a:spcPts val="1000"/>
              </a:spcBef>
            </a:pPr>
            <a:endParaRPr lang="sv-SE" dirty="0"/>
          </a:p>
          <a:p>
            <a:pPr lvl="1">
              <a:spcBef>
                <a:spcPts val="1000"/>
              </a:spcBef>
            </a:pPr>
            <a:r>
              <a:rPr lang="sv-SE" dirty="0"/>
              <a:t>Lägg till </a:t>
            </a:r>
            <a:r>
              <a:rPr lang="sv-SE" dirty="0" err="1"/>
              <a:t>async</a:t>
            </a:r>
            <a:r>
              <a:rPr lang="sv-SE" dirty="0"/>
              <a:t> till en metods signatur </a:t>
            </a:r>
            <a:br>
              <a:rPr lang="sv-SE" dirty="0"/>
            </a:br>
            <a:r>
              <a:rPr lang="sv-SE" dirty="0"/>
              <a:t>		=&gt; vi kommer (eventuellt) att använda asynkrona konstruktioner</a:t>
            </a:r>
            <a:br>
              <a:rPr lang="sv-SE" dirty="0"/>
            </a:br>
            <a:r>
              <a:rPr lang="sv-SE" dirty="0"/>
              <a:t>		     </a:t>
            </a:r>
            <a:r>
              <a:rPr lang="sv-SE" b="1" dirty="0">
                <a:solidFill>
                  <a:srgbClr val="FF0000"/>
                </a:solidFill>
              </a:rPr>
              <a:t>MEN</a:t>
            </a:r>
            <a:r>
              <a:rPr lang="sv-SE" dirty="0">
                <a:solidFill>
                  <a:srgbClr val="FF0000"/>
                </a:solidFill>
              </a:rPr>
              <a:t> vi behöver inte det</a:t>
            </a:r>
          </a:p>
          <a:p>
            <a:pPr lvl="1">
              <a:spcBef>
                <a:spcPts val="1000"/>
              </a:spcBef>
            </a:pPr>
            <a:endParaRPr lang="sv-SE" dirty="0"/>
          </a:p>
          <a:p>
            <a:pPr lvl="1">
              <a:spcBef>
                <a:spcPts val="1000"/>
              </a:spcBef>
            </a:pPr>
            <a:r>
              <a:rPr lang="sv-SE" dirty="0" err="1"/>
              <a:t>Async</a:t>
            </a:r>
            <a:r>
              <a:rPr lang="sv-SE" dirty="0"/>
              <a:t> </a:t>
            </a:r>
            <a:r>
              <a:rPr lang="sv-SE" b="1" dirty="0"/>
              <a:t>förändrar INTE metoders signaturer</a:t>
            </a:r>
            <a:r>
              <a:rPr lang="sv-SE" dirty="0"/>
              <a:t>, överlagring </a:t>
            </a:r>
            <a:r>
              <a:rPr lang="sv-SE" dirty="0" err="1"/>
              <a:t>mha</a:t>
            </a:r>
            <a:r>
              <a:rPr lang="sv-SE" dirty="0"/>
              <a:t> </a:t>
            </a:r>
            <a:r>
              <a:rPr lang="sv-SE" dirty="0" err="1"/>
              <a:t>async</a:t>
            </a:r>
            <a:r>
              <a:rPr lang="sv-SE" dirty="0"/>
              <a:t> ej möjlig</a:t>
            </a:r>
          </a:p>
        </p:txBody>
      </p:sp>
    </p:spTree>
    <p:extLst>
      <p:ext uri="{BB962C8B-B14F-4D97-AF65-F5344CB8AC3E}">
        <p14:creationId xmlns:p14="http://schemas.microsoft.com/office/powerpoint/2010/main" val="11229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F994-8DAC-4A99-B023-BA4507F7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Kommentarer</a:t>
            </a:r>
            <a:r>
              <a:rPr lang="en-US" dirty="0"/>
              <a:t> </a:t>
            </a:r>
            <a:r>
              <a:rPr lang="en-US" dirty="0" err="1"/>
              <a:t>kring</a:t>
            </a:r>
            <a:r>
              <a:rPr lang="en-US" dirty="0"/>
              <a:t> </a:t>
            </a:r>
            <a:r>
              <a:rPr lang="en-US" dirty="0" err="1"/>
              <a:t>klippet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Någon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har </a:t>
            </a:r>
            <a:r>
              <a:rPr lang="en-US" dirty="0" err="1"/>
              <a:t>kört</a:t>
            </a:r>
            <a:r>
              <a:rPr lang="en-US" dirty="0"/>
              <a:t> </a:t>
            </a:r>
            <a:r>
              <a:rPr lang="en-US" dirty="0" err="1"/>
              <a:t>exemplen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Någon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har haft problem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köra</a:t>
            </a:r>
            <a:r>
              <a:rPr lang="en-US" dirty="0"/>
              <a:t> </a:t>
            </a:r>
            <a:r>
              <a:rPr lang="en-US" dirty="0" err="1"/>
              <a:t>exemplen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C34D667-DC0E-4166-A413-A1F6280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Filmklipp 1 </a:t>
            </a:r>
            <a:br>
              <a:rPr lang="sv-SE" dirty="0"/>
            </a:br>
            <a:r>
              <a:rPr lang="sv-SE" dirty="0" err="1"/>
              <a:t>Async</a:t>
            </a:r>
            <a:r>
              <a:rPr lang="sv-SE" dirty="0"/>
              <a:t>/</a:t>
            </a:r>
            <a:r>
              <a:rPr lang="sv-SE" dirty="0" err="1"/>
              <a:t>Await</a:t>
            </a:r>
            <a:r>
              <a:rPr lang="sv-SE" dirty="0"/>
              <a:t> in C# -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works</a:t>
            </a:r>
            <a:r>
              <a:rPr lang="sv-SE" dirty="0"/>
              <a:t> and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1976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F994-8DAC-4A99-B023-BA4507F7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</a:t>
            </a:r>
            <a:r>
              <a:rPr lang="en-US" dirty="0" err="1"/>
              <a:t>och</a:t>
            </a:r>
            <a:r>
              <a:rPr lang="en-US" dirty="0"/>
              <a:t>  </a:t>
            </a:r>
          </a:p>
          <a:p>
            <a:endParaRPr lang="en-US" dirty="0"/>
          </a:p>
          <a:p>
            <a:pPr lvl="1"/>
            <a:r>
              <a:rPr lang="en-US" sz="2800" dirty="0"/>
              <a:t>async void =&gt;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800" dirty="0"/>
              <a:t>async Task =&gt;</a:t>
            </a:r>
          </a:p>
          <a:p>
            <a:pPr lvl="1"/>
            <a:endParaRPr lang="en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C34D667-DC0E-4166-A413-A1F6280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Filmklipp 1 </a:t>
            </a:r>
            <a:br>
              <a:rPr lang="sv-SE" dirty="0"/>
            </a:br>
            <a:r>
              <a:rPr lang="sv-SE" dirty="0" err="1"/>
              <a:t>Async</a:t>
            </a:r>
            <a:r>
              <a:rPr lang="sv-SE" dirty="0"/>
              <a:t>/</a:t>
            </a:r>
            <a:r>
              <a:rPr lang="sv-SE" dirty="0" err="1"/>
              <a:t>Await</a:t>
            </a:r>
            <a:r>
              <a:rPr lang="sv-SE" dirty="0"/>
              <a:t> in C# -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works</a:t>
            </a:r>
            <a:r>
              <a:rPr lang="sv-SE" dirty="0"/>
              <a:t> and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it</a:t>
            </a:r>
          </a:p>
        </p:txBody>
      </p:sp>
      <p:pic>
        <p:nvPicPr>
          <p:cNvPr id="1026" name="Picture 2" descr="Punch Clipart">
            <a:extLst>
              <a:ext uri="{FF2B5EF4-FFF2-40B4-BE49-F238E27FC236}">
                <a16:creationId xmlns:a16="http://schemas.microsoft.com/office/drawing/2014/main" id="{BA249FCA-7AB9-441E-A2F3-D19DCD88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547" y="2129449"/>
            <a:ext cx="706872" cy="7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186E3A-28AF-4DDB-847C-9C5F0806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547" y="3158281"/>
            <a:ext cx="706872" cy="7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BE7036-53AD-496D-8731-4F322DF3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674" y="2129449"/>
            <a:ext cx="3650796" cy="16900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0233AC-9DAF-41D3-92A2-B4640ABFA3BB}"/>
              </a:ext>
            </a:extLst>
          </p:cNvPr>
          <p:cNvCxnSpPr>
            <a:cxnSpLocks/>
          </p:cNvCxnSpPr>
          <p:nvPr/>
        </p:nvCxnSpPr>
        <p:spPr>
          <a:xfrm flipV="1">
            <a:off x="3959419" y="2197510"/>
            <a:ext cx="1034255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92FE7A-B575-408D-903A-AA0BB96EB673}"/>
              </a:ext>
            </a:extLst>
          </p:cNvPr>
          <p:cNvCxnSpPr/>
          <p:nvPr/>
        </p:nvCxnSpPr>
        <p:spPr>
          <a:xfrm>
            <a:off x="4021394" y="2684206"/>
            <a:ext cx="972280" cy="10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F994-8DAC-4A99-B023-BA4507F7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Kommentarer</a:t>
            </a:r>
            <a:r>
              <a:rPr lang="en-US" dirty="0"/>
              <a:t> </a:t>
            </a:r>
            <a:r>
              <a:rPr lang="en-US" dirty="0" err="1"/>
              <a:t>kring</a:t>
            </a:r>
            <a:r>
              <a:rPr lang="en-US" dirty="0"/>
              <a:t> </a:t>
            </a:r>
            <a:r>
              <a:rPr lang="en-US" dirty="0" err="1"/>
              <a:t>klippet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Någon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har </a:t>
            </a:r>
            <a:r>
              <a:rPr lang="en-US" dirty="0" err="1"/>
              <a:t>kört</a:t>
            </a:r>
            <a:r>
              <a:rPr lang="en-US" dirty="0"/>
              <a:t> </a:t>
            </a:r>
            <a:r>
              <a:rPr lang="en-US" dirty="0" err="1"/>
              <a:t>exemplen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Någon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har haft problem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köra</a:t>
            </a:r>
            <a:r>
              <a:rPr lang="en-US" dirty="0"/>
              <a:t> </a:t>
            </a:r>
            <a:r>
              <a:rPr lang="en-US" dirty="0" err="1"/>
              <a:t>exemplen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C34D667-DC0E-4166-A413-A1F6280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Filmklipp 2 </a:t>
            </a:r>
            <a:br>
              <a:rPr lang="sv-SE" dirty="0"/>
            </a:br>
            <a:r>
              <a:rPr lang="en-US" dirty="0"/>
              <a:t>C# Async/Await/Task Explained (Deep Dive)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78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F994-8DAC-4A99-B023-BA4507F7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an application is capable of executing </a:t>
            </a:r>
            <a:r>
              <a:rPr lang="en-US" b="1" dirty="0">
                <a:solidFill>
                  <a:srgbClr val="FF0000"/>
                </a:solidFill>
              </a:rPr>
              <a:t>two or more tasks virtually at same time, concurrency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CPU time-slicing</a:t>
            </a:r>
          </a:p>
          <a:p>
            <a:endParaRPr lang="en-US" dirty="0"/>
          </a:p>
          <a:p>
            <a:r>
              <a:rPr lang="en-US" dirty="0"/>
              <a:t>Physically run </a:t>
            </a:r>
            <a:r>
              <a:rPr lang="en-US" b="1" dirty="0">
                <a:solidFill>
                  <a:srgbClr val="7030A0"/>
                </a:solidFill>
              </a:rPr>
              <a:t>multiple tasks, at the same time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using </a:t>
            </a:r>
            <a:r>
              <a:rPr lang="en-US" b="1" dirty="0">
                <a:solidFill>
                  <a:srgbClr val="7030A0"/>
                </a:solidFill>
              </a:rPr>
              <a:t>multi-core infrastructure, parallelism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single-core parallelism =&gt; concurrency</a:t>
            </a:r>
          </a:p>
          <a:p>
            <a:endParaRPr lang="en-US" dirty="0"/>
          </a:p>
          <a:p>
            <a:r>
              <a:rPr lang="en-US" dirty="0"/>
              <a:t>Asynchronous method call is normally used for </a:t>
            </a:r>
            <a:r>
              <a:rPr lang="en-US" b="1" dirty="0">
                <a:solidFill>
                  <a:srgbClr val="F08E01"/>
                </a:solidFill>
              </a:rPr>
              <a:t>a process that needs to do work away</a:t>
            </a:r>
            <a:r>
              <a:rPr lang="en-US" dirty="0"/>
              <a:t> from the current application and we </a:t>
            </a:r>
            <a:r>
              <a:rPr lang="en-US" b="1" dirty="0">
                <a:solidFill>
                  <a:srgbClr val="F08E01"/>
                </a:solidFill>
              </a:rPr>
              <a:t>don't want to wait and block</a:t>
            </a:r>
            <a:endParaRPr lang="en-SE" b="1" dirty="0">
              <a:solidFill>
                <a:srgbClr val="F08E01"/>
              </a:solidFill>
            </a:endParaRP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C34D667-DC0E-4166-A413-A1F6280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Allmänt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/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br>
              <a:rPr lang="sv-SE" dirty="0"/>
            </a:br>
            <a:r>
              <a:rPr lang="sv-SE" b="1" dirty="0" err="1">
                <a:solidFill>
                  <a:srgbClr val="FF0000"/>
                </a:solidFill>
              </a:rPr>
              <a:t>Concurrency</a:t>
            </a:r>
            <a:r>
              <a:rPr lang="sv-SE" dirty="0"/>
              <a:t> – </a:t>
            </a:r>
            <a:r>
              <a:rPr lang="sv-SE" b="1" dirty="0" err="1">
                <a:solidFill>
                  <a:srgbClr val="7030A0"/>
                </a:solidFill>
              </a:rPr>
              <a:t>Parallelism</a:t>
            </a:r>
            <a:r>
              <a:rPr lang="sv-SE" dirty="0"/>
              <a:t> – </a:t>
            </a:r>
            <a:r>
              <a:rPr lang="sv-SE" b="1" dirty="0" err="1"/>
              <a:t>Asynchronous</a:t>
            </a:r>
            <a:r>
              <a:rPr lang="sv-SE" b="1" dirty="0"/>
              <a:t> </a:t>
            </a:r>
            <a:r>
              <a:rPr lang="sv-SE" b="1" dirty="0" err="1"/>
              <a:t>ops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4555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F994-8DAC-4A99-B023-BA4507F7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b="1" dirty="0">
                <a:solidFill>
                  <a:srgbClr val="FF0000"/>
                </a:solidFill>
              </a:rPr>
              <a:t>.</a:t>
            </a:r>
            <a:r>
              <a:rPr lang="sv-SE" sz="2800" b="1" dirty="0" err="1">
                <a:solidFill>
                  <a:srgbClr val="FF0000"/>
                </a:solidFill>
              </a:rPr>
              <a:t>GetAwaiter</a:t>
            </a:r>
            <a:r>
              <a:rPr lang="sv-SE" sz="2800" b="1" dirty="0">
                <a:solidFill>
                  <a:srgbClr val="FF0000"/>
                </a:solidFill>
              </a:rPr>
              <a:t>().</a:t>
            </a:r>
            <a:r>
              <a:rPr lang="sv-SE" sz="2800" b="1" dirty="0" err="1">
                <a:solidFill>
                  <a:srgbClr val="FF0000"/>
                </a:solidFill>
              </a:rPr>
              <a:t>GetResult</a:t>
            </a:r>
            <a:r>
              <a:rPr lang="sv-SE" sz="2800" b="1" dirty="0">
                <a:solidFill>
                  <a:srgbClr val="FF0000"/>
                </a:solidFill>
              </a:rPr>
              <a:t>()</a:t>
            </a:r>
            <a:br>
              <a:rPr lang="sv-SE" sz="2800" b="1" dirty="0">
                <a:solidFill>
                  <a:srgbClr val="FF0000"/>
                </a:solidFill>
              </a:rPr>
            </a:br>
            <a:r>
              <a:rPr lang="sv-SE" sz="2800" b="1" dirty="0">
                <a:solidFill>
                  <a:srgbClr val="FF0000"/>
                </a:solidFill>
              </a:rPr>
              <a:t>	</a:t>
            </a:r>
            <a:r>
              <a:rPr lang="sv-SE" sz="2400" dirty="0">
                <a:solidFill>
                  <a:srgbClr val="F08E01"/>
                </a:solidFill>
              </a:rPr>
              <a:t>är att föredra =&gt; </a:t>
            </a:r>
            <a:r>
              <a:rPr lang="sv-SE" sz="2400" dirty="0">
                <a:solidFill>
                  <a:srgbClr val="FF0000"/>
                </a:solidFill>
              </a:rPr>
              <a:t>propagerar </a:t>
            </a:r>
            <a:r>
              <a:rPr lang="sv-SE" sz="2400" dirty="0" err="1">
                <a:solidFill>
                  <a:srgbClr val="FF0000"/>
                </a:solidFill>
              </a:rPr>
              <a:t>exceptions</a:t>
            </a:r>
            <a:endParaRPr lang="sv-SE" sz="2400" dirty="0">
              <a:solidFill>
                <a:srgbClr val="FF0000"/>
              </a:solidFill>
            </a:endParaRPr>
          </a:p>
          <a:p>
            <a:endParaRPr lang="sv-SE" sz="28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.Result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F08E01"/>
                </a:solidFill>
              </a:rPr>
              <a:t>=&gt; </a:t>
            </a:r>
            <a:r>
              <a:rPr lang="en-US" sz="2400" dirty="0" err="1">
                <a:solidFill>
                  <a:srgbClr val="7030A0"/>
                </a:solidFill>
              </a:rPr>
              <a:t>förpackar</a:t>
            </a:r>
            <a:r>
              <a:rPr lang="en-US" sz="2400" dirty="0">
                <a:solidFill>
                  <a:srgbClr val="7030A0"/>
                </a:solidFill>
              </a:rPr>
              <a:t> exceptions 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AggregateException</a:t>
            </a:r>
            <a:endParaRPr lang="en-SE" sz="2400" dirty="0">
              <a:solidFill>
                <a:srgbClr val="7030A0"/>
              </a:solidFill>
            </a:endParaRP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C34D667-DC0E-4166-A413-A1F6280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Allmänt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/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br>
              <a:rPr lang="sv-SE" dirty="0"/>
            </a:br>
            <a:r>
              <a:rPr lang="sv-SE" b="1" dirty="0">
                <a:solidFill>
                  <a:srgbClr val="FF0000"/>
                </a:solidFill>
              </a:rPr>
              <a:t>.</a:t>
            </a:r>
            <a:r>
              <a:rPr lang="sv-SE" b="1" dirty="0" err="1">
                <a:solidFill>
                  <a:srgbClr val="FF0000"/>
                </a:solidFill>
              </a:rPr>
              <a:t>GetAwaiter</a:t>
            </a:r>
            <a:r>
              <a:rPr lang="sv-SE" b="1" dirty="0">
                <a:solidFill>
                  <a:srgbClr val="FF0000"/>
                </a:solidFill>
              </a:rPr>
              <a:t>().</a:t>
            </a:r>
            <a:r>
              <a:rPr lang="sv-SE" b="1" dirty="0" err="1">
                <a:solidFill>
                  <a:srgbClr val="FF0000"/>
                </a:solidFill>
              </a:rPr>
              <a:t>GetResult</a:t>
            </a:r>
            <a:r>
              <a:rPr lang="sv-SE" b="1" dirty="0">
                <a:solidFill>
                  <a:srgbClr val="FF0000"/>
                </a:solidFill>
              </a:rPr>
              <a:t>() </a:t>
            </a:r>
            <a:r>
              <a:rPr lang="sv-SE" dirty="0"/>
              <a:t>vs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b="1" dirty="0">
                <a:solidFill>
                  <a:srgbClr val="7030A0"/>
                </a:solidFill>
              </a:rPr>
              <a:t>.</a:t>
            </a:r>
            <a:r>
              <a:rPr lang="sv-SE" b="1" dirty="0" err="1">
                <a:solidFill>
                  <a:srgbClr val="7030A0"/>
                </a:solidFill>
              </a:rPr>
              <a:t>Result</a:t>
            </a:r>
            <a:endParaRPr lang="sv-S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F994-8DAC-4A99-B023-BA4507F7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Kommentarer</a:t>
            </a:r>
            <a:r>
              <a:rPr lang="en-US" dirty="0"/>
              <a:t> </a:t>
            </a:r>
            <a:r>
              <a:rPr lang="en-US" dirty="0" err="1"/>
              <a:t>kring</a:t>
            </a:r>
            <a:r>
              <a:rPr lang="en-US" dirty="0"/>
              <a:t> </a:t>
            </a:r>
            <a:r>
              <a:rPr lang="en-US" dirty="0" err="1"/>
              <a:t>formatet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Techlunchen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C34D667-DC0E-4166-A413-A1F6280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Allmänt</a:t>
            </a:r>
            <a:br>
              <a:rPr lang="sv-SE" dirty="0"/>
            </a:br>
            <a:r>
              <a:rPr lang="en-US" dirty="0" err="1"/>
              <a:t>Formatet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067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26" dirty="0"/>
          </a:p>
        </p:txBody>
      </p:sp>
      <p:sp>
        <p:nvSpPr>
          <p:cNvPr id="2" name="Rektangel 1"/>
          <p:cNvSpPr/>
          <p:nvPr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 rot="16200000">
            <a:off x="4535995" y="1126874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4" y="5230762"/>
            <a:ext cx="1415420" cy="392779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7DF567F3-7315-4763-ABA8-07D60294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92011"/>
            <a:ext cx="859611" cy="1335140"/>
          </a:xfrm>
          <a:prstGeom prst="rect">
            <a:avLst/>
          </a:prstGeom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67E47975-CFD5-4974-B332-3FBA58AFC59F}"/>
              </a:ext>
            </a:extLst>
          </p:cNvPr>
          <p:cNvSpPr txBox="1">
            <a:spLocks/>
          </p:cNvSpPr>
          <p:nvPr/>
        </p:nvSpPr>
        <p:spPr>
          <a:xfrm>
            <a:off x="1488260" y="315283"/>
            <a:ext cx="7027090" cy="1104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F08E0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dirty="0"/>
              <a:t>Bra länkar</a:t>
            </a:r>
          </a:p>
        </p:txBody>
      </p:sp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42D665C-2441-4C25-B57F-2A74634E6D5C}"/>
              </a:ext>
            </a:extLst>
          </p:cNvPr>
          <p:cNvSpPr txBox="1">
            <a:spLocks/>
          </p:cNvSpPr>
          <p:nvPr/>
        </p:nvSpPr>
        <p:spPr>
          <a:xfrm>
            <a:off x="1488260" y="1459246"/>
            <a:ext cx="7604413" cy="353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rgbClr val="F08E01"/>
                </a:solidFill>
                <a:latin typeface="+mj-lt"/>
                <a:ea typeface="+mj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dirty="0" err="1"/>
              <a:t>Klipp</a:t>
            </a:r>
            <a:r>
              <a:rPr lang="en-US" sz="2400" dirty="0"/>
              <a:t> 1: </a:t>
            </a:r>
            <a:r>
              <a:rPr lang="en-US" sz="2400" dirty="0">
                <a:hlinkClick r:id="rId5"/>
              </a:rPr>
              <a:t>https://www.youtube.com/watch?v=6_GTdR0gBVE</a:t>
            </a: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 err="1"/>
              <a:t>Klipp</a:t>
            </a:r>
            <a:r>
              <a:rPr lang="en-US" sz="2400" dirty="0"/>
              <a:t> 2: </a:t>
            </a:r>
            <a:r>
              <a:rPr lang="en-US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https://www.youtube.com/watch?v=il9gl8MH17s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000"/>
              </a:spcBef>
            </a:pPr>
            <a:r>
              <a:rPr lang="en-US" sz="2400" dirty="0"/>
              <a:t>Async/Parallelism/Concurrency: </a:t>
            </a:r>
            <a:r>
              <a:rPr lang="en-US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https://stackoverflow.com/questions/4844637/what-is-the-difference-between-concurrency-parallelism-and-asynchronous-methods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1500" dirty="0"/>
              <a:t>ja, det </a:t>
            </a:r>
            <a:r>
              <a:rPr lang="en-US" sz="1500" dirty="0" err="1"/>
              <a:t>är</a:t>
            </a:r>
            <a:r>
              <a:rPr lang="en-US" sz="1500" dirty="0"/>
              <a:t> </a:t>
            </a:r>
            <a:r>
              <a:rPr lang="en-US" sz="1500" dirty="0" err="1"/>
              <a:t>första</a:t>
            </a:r>
            <a:r>
              <a:rPr lang="en-US" sz="1500" dirty="0"/>
              <a:t> </a:t>
            </a:r>
            <a:r>
              <a:rPr lang="en-US" sz="1500" dirty="0" err="1"/>
              <a:t>träffen</a:t>
            </a:r>
            <a:r>
              <a:rPr lang="en-US" sz="1500" dirty="0"/>
              <a:t> </a:t>
            </a:r>
            <a:r>
              <a:rPr lang="en-US" sz="1500" dirty="0" err="1"/>
              <a:t>på</a:t>
            </a:r>
            <a:r>
              <a:rPr lang="en-US" sz="1500" dirty="0"/>
              <a:t> google </a:t>
            </a:r>
            <a:r>
              <a:rPr lang="en-US" sz="1500" dirty="0" err="1"/>
              <a:t>när</a:t>
            </a:r>
            <a:r>
              <a:rPr lang="en-US" sz="1500" dirty="0"/>
              <a:t> man </a:t>
            </a:r>
            <a:r>
              <a:rPr lang="en-US" sz="1500" dirty="0" err="1"/>
              <a:t>söker</a:t>
            </a:r>
            <a:r>
              <a:rPr lang="en-US" sz="1500" dirty="0"/>
              <a:t> </a:t>
            </a:r>
            <a:r>
              <a:rPr lang="en-US" sz="1500" dirty="0" err="1"/>
              <a:t>på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/>
              <a:t>	‘</a:t>
            </a:r>
            <a:r>
              <a:rPr lang="fr-FR" sz="1500" dirty="0" err="1"/>
              <a:t>async</a:t>
            </a:r>
            <a:r>
              <a:rPr lang="fr-FR" sz="1500" dirty="0"/>
              <a:t> </a:t>
            </a:r>
            <a:r>
              <a:rPr lang="fr-FR" sz="1500" dirty="0" err="1"/>
              <a:t>await</a:t>
            </a:r>
            <a:r>
              <a:rPr lang="fr-FR" sz="1500" dirty="0"/>
              <a:t> vs </a:t>
            </a:r>
            <a:r>
              <a:rPr lang="fr-FR" sz="1500" dirty="0" err="1"/>
              <a:t>parallel</a:t>
            </a:r>
            <a:r>
              <a:rPr lang="fr-FR" sz="1500" dirty="0"/>
              <a:t> vs </a:t>
            </a:r>
            <a:r>
              <a:rPr lang="fr-FR" sz="1500" dirty="0" err="1"/>
              <a:t>concurrency</a:t>
            </a:r>
            <a:r>
              <a:rPr lang="fr-FR" sz="1500" dirty="0"/>
              <a:t>’: 	</a:t>
            </a:r>
            <a:r>
              <a:rPr lang="en-US" sz="15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https://lmgtfy.com/?q=async+await+vs+parallel+vs+concurrency</a:t>
            </a:r>
            <a:endParaRPr lang="en-US" sz="1900" dirty="0">
              <a:solidFill>
                <a:srgbClr val="0070C0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400" dirty="0"/>
          </a:p>
          <a:p>
            <a:pPr marL="0" indent="0">
              <a:spcBef>
                <a:spcPts val="1000"/>
              </a:spcBef>
              <a:buNone/>
            </a:pPr>
            <a:r>
              <a:rPr lang="en-US" sz="2400" dirty="0" err="1"/>
              <a:t>Koden</a:t>
            </a:r>
            <a:r>
              <a:rPr lang="en-US" sz="2400" dirty="0"/>
              <a:t> </a:t>
            </a:r>
            <a:r>
              <a:rPr lang="en-US" sz="2400" dirty="0" err="1"/>
              <a:t>finns</a:t>
            </a:r>
            <a:r>
              <a:rPr lang="en-US" sz="2400" dirty="0"/>
              <a:t> </a:t>
            </a:r>
            <a:r>
              <a:rPr lang="en-US" sz="2400" dirty="0" err="1"/>
              <a:t>här</a:t>
            </a:r>
            <a:r>
              <a:rPr lang="en-US" sz="2400" dirty="0"/>
              <a:t>:</a:t>
            </a:r>
          </a:p>
          <a:p>
            <a:pPr marL="342900" lvl="1" indent="0">
              <a:spcBef>
                <a:spcPts val="1000"/>
              </a:spcBef>
              <a:buNone/>
            </a:pPr>
            <a:r>
              <a:rPr lang="en-US" sz="2600" dirty="0">
                <a:solidFill>
                  <a:srgbClr val="0070C0"/>
                </a:solidFill>
                <a:latin typeface="+mj-lt"/>
                <a:ea typeface="+mj-ea"/>
                <a:cs typeface="+mj-c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https://github.com/HeadlightAB/Techlunch.Async.Await</a:t>
            </a:r>
            <a:endParaRPr lang="en-US" sz="36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84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5519">
        <p:circle/>
      </p:transition>
    </mc:Choice>
    <mc:Fallback xmlns="">
      <p:transition spd="slow" advClick="0" advTm="5519">
        <p:circl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L_ppt_template  -  Skrivskyddad" id="{C9499889-D89F-4CAC-A602-E2F0F3DC4222}" vid="{85265367-97D1-4A1A-AEA9-84C60E2FBB0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135DAE6EFF34BB4AF364535E865BF" ma:contentTypeVersion="5" ma:contentTypeDescription="Create a new document." ma:contentTypeScope="" ma:versionID="33f38b7c57c7e5f4c9acfa200be2f240">
  <xsd:schema xmlns:xsd="http://www.w3.org/2001/XMLSchema" xmlns:xs="http://www.w3.org/2001/XMLSchema" xmlns:p="http://schemas.microsoft.com/office/2006/metadata/properties" xmlns:ns2="59c563c5-f751-40cc-afa6-d2ef892f2c13" xmlns:ns3="325f8ff3-d93a-470f-9303-58e2e4471682" targetNamespace="http://schemas.microsoft.com/office/2006/metadata/properties" ma:root="true" ma:fieldsID="d3ab4796256664b0b58cb2fe398e1c7e" ns2:_="" ns3:_="">
    <xsd:import namespace="59c563c5-f751-40cc-afa6-d2ef892f2c13"/>
    <xsd:import namespace="325f8ff3-d93a-470f-9303-58e2e4471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563c5-f751-40cc-afa6-d2ef892f2c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f8ff3-d93a-470f-9303-58e2e447168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10F521-C955-4992-A656-439E86E8A59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2698bb45-8a6c-41e0-b714-0e6b910527a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7EFD48-BF8A-446D-8C35-329FE4E67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c563c5-f751-40cc-afa6-d2ef892f2c13"/>
    <ds:schemaRef ds:uri="325f8ff3-d93a-470f-9303-58e2e4471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990228-DFDE-42FF-B31B-7062624E4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Functional Programming with C</Template>
  <TotalTime>126</TotalTime>
  <Words>409</Words>
  <Application>Microsoft Office PowerPoint</Application>
  <PresentationFormat>On-screen Show (16:10)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Dosis</vt:lpstr>
      <vt:lpstr>Office-tema</vt:lpstr>
      <vt:lpstr>Async-Await filmtajm 1/2</vt:lpstr>
      <vt:lpstr>Filmklipp 1  Async/Await in C# - How it works and how we use it</vt:lpstr>
      <vt:lpstr>Filmklipp 1  Async/Await in C# - How it works and how we use it</vt:lpstr>
      <vt:lpstr>Filmklipp 1  Async/Await in C# - How it works and how we use it</vt:lpstr>
      <vt:lpstr>Filmklipp 2  C# Async/Await/Task Explained (Deep Dive)</vt:lpstr>
      <vt:lpstr>Allmänt async/await Concurrency – Parallelism – Asynchronous ops</vt:lpstr>
      <vt:lpstr>Allmänt async/await .GetAwaiter().GetResult() vs .Result</vt:lpstr>
      <vt:lpstr>Allmänt Formatet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Async-Await filmtajm 1/2</dc:title>
  <dc:creator>Fredrik Johnsson</dc:creator>
  <cp:lastModifiedBy>Fredrik Johnsson</cp:lastModifiedBy>
  <cp:revision>13</cp:revision>
  <dcterms:created xsi:type="dcterms:W3CDTF">2020-09-10T04:37:04Z</dcterms:created>
  <dcterms:modified xsi:type="dcterms:W3CDTF">2020-09-10T07:09:26Z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0x010100321135DAE6EFF34BB4AF364535E865BF</vt:lpwstr>
  </property>
  <property fmtid="{D5CDD505-2E9C-101B-9397-08002B2CF9AE}" pid="3" name="_dlc_DocIdItemGuid">
    <vt:lpwstr>b5585318-4e12-4c27-b911-eca41d5aa3aa</vt:lpwstr>
  </property>
</Properties>
</file>