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9" r:id="rId5"/>
  </p:sldMasterIdLst>
  <p:notesMasterIdLst>
    <p:notesMasterId r:id="rId20"/>
  </p:notesMasterIdLst>
  <p:handoutMasterIdLst>
    <p:handoutMasterId r:id="rId21"/>
  </p:handoutMasterIdLst>
  <p:sldIdLst>
    <p:sldId id="289" r:id="rId6"/>
    <p:sldId id="403" r:id="rId7"/>
    <p:sldId id="411" r:id="rId8"/>
    <p:sldId id="407" r:id="rId9"/>
    <p:sldId id="408" r:id="rId10"/>
    <p:sldId id="413" r:id="rId11"/>
    <p:sldId id="417" r:id="rId12"/>
    <p:sldId id="414" r:id="rId13"/>
    <p:sldId id="409" r:id="rId14"/>
    <p:sldId id="415" r:id="rId15"/>
    <p:sldId id="418" r:id="rId16"/>
    <p:sldId id="410" r:id="rId17"/>
    <p:sldId id="419" r:id="rId18"/>
    <p:sldId id="41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m-Server" initials="H" lastIdx="1" clrIdx="0">
    <p:extLst>
      <p:ext uri="{19B8F6BF-5375-455C-9EA6-DF929625EA0E}">
        <p15:presenceInfo xmlns:p15="http://schemas.microsoft.com/office/powerpoint/2012/main" userId="1801357e267174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487F"/>
    <a:srgbClr val="EBF0FA"/>
    <a:srgbClr val="FFFFFF"/>
    <a:srgbClr val="E4EBFF"/>
    <a:srgbClr val="8AE281"/>
    <a:srgbClr val="00C29E"/>
    <a:srgbClr val="B2DF8E"/>
    <a:srgbClr val="AFE6A0"/>
    <a:srgbClr val="BDEBAE"/>
    <a:srgbClr val="04B8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90450" autoAdjust="0"/>
  </p:normalViewPr>
  <p:slideViewPr>
    <p:cSldViewPr snapToGrid="0" snapToObjects="1">
      <p:cViewPr varScale="1">
        <p:scale>
          <a:sx n="130" d="100"/>
          <a:sy n="130" d="100"/>
        </p:scale>
        <p:origin x="240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2130" y="66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732D1-0119-4424-ADB1-6A88624C9257}" type="datetimeFigureOut">
              <a:rPr lang="en-GB" smtClean="0"/>
              <a:t>06/03/2025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026BA-B8A7-4B5A-A3B0-0B7D31088B8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4197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54FE6-3F31-4904-9137-AFF662B7D702}" type="datetimeFigureOut">
              <a:rPr lang="en-GB" smtClean="0"/>
              <a:t>06/03/2025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9E1F4-77C1-461E-ABFF-BFE7DD57AFD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753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B0F74-AACE-7360-DC63-99A755751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55092CA-1FA3-E4F3-5F5A-FE8AC55D33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0654638-48C6-3566-204C-DDC02E2E3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0CD388-ACB8-5B49-1F9D-FDA21871C7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9E1F4-77C1-461E-ABFF-BFE7DD57AFD2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9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9E1F4-77C1-461E-ABFF-BFE7DD57AFD2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4346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9E1F4-77C1-461E-ABFF-BFE7DD57AFD2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1515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tx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 flipH="1">
            <a:off x="0" y="-2"/>
            <a:ext cx="12192000" cy="6858001"/>
          </a:xfrm>
          <a:prstGeom prst="rect">
            <a:avLst/>
          </a:prstGeom>
          <a:blipFill dpi="0" rotWithShape="1">
            <a:blip r:embed="rId2">
              <a:alphaModFix amt="52000"/>
            </a:blip>
            <a:srcRect/>
            <a:stretch>
              <a:fillRect t="-45" b="-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6300" y="1742900"/>
            <a:ext cx="5359400" cy="23876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16398" y="4161275"/>
            <a:ext cx="5359206" cy="10797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244361" y="729000"/>
            <a:ext cx="5706207" cy="540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949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int Cli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tx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 flipH="1">
            <a:off x="0" y="-2"/>
            <a:ext cx="12192000" cy="6858001"/>
          </a:xfrm>
          <a:prstGeom prst="rect">
            <a:avLst/>
          </a:prstGeom>
          <a:blipFill dpi="0" rotWithShape="1">
            <a:blip r:embed="rId2">
              <a:alphaModFix amt="52000"/>
            </a:blip>
            <a:srcRect/>
            <a:stretch>
              <a:fillRect t="-45" b="-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6000" y="1742900"/>
            <a:ext cx="5400000" cy="23876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96099" y="4161275"/>
            <a:ext cx="5399803" cy="10797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226777" y="729000"/>
            <a:ext cx="5758961" cy="540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853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7000">
                <a:schemeClr val="accent4"/>
              </a:gs>
              <a:gs pos="7000">
                <a:schemeClr val="accent4"/>
              </a:gs>
              <a:gs pos="63000">
                <a:schemeClr val="accent2"/>
              </a:gs>
              <a:gs pos="100000">
                <a:schemeClr val="accent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 flipH="1">
            <a:off x="0" y="0"/>
            <a:ext cx="12190412" cy="6858000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 l="-20940" t="-1372" b="-2288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1876" y="2409650"/>
            <a:ext cx="7262923" cy="23876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09550" y="5562600"/>
            <a:ext cx="11525096" cy="94779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36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171507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ing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2005008" y="-2"/>
            <a:ext cx="10185395" cy="797487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012" y="98984"/>
            <a:ext cx="10185400" cy="698501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cxnSp>
        <p:nvCxnSpPr>
          <p:cNvPr id="3" name="Straight Connector 7">
            <a:extLst>
              <a:ext uri="{FF2B5EF4-FFF2-40B4-BE49-F238E27FC236}">
                <a16:creationId xmlns:a16="http://schemas.microsoft.com/office/drawing/2014/main" id="{C8141545-5003-6BCC-E2F7-5E1C46801938}"/>
              </a:ext>
            </a:extLst>
          </p:cNvPr>
          <p:cNvCxnSpPr/>
          <p:nvPr userDrawn="1"/>
        </p:nvCxnSpPr>
        <p:spPr>
          <a:xfrm>
            <a:off x="1997242" y="1"/>
            <a:ext cx="0" cy="896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62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  <p:extLst>
    <p:ext uri="{DCECCB84-F9BA-43D5-87BE-67443E8EF086}">
      <p15:sldGuideLst xmlns:p15="http://schemas.microsoft.com/office/powerpoint/2012/main">
        <p15:guide id="2" pos="7" userDrawn="1">
          <p15:clr>
            <a:srgbClr val="FBAE40"/>
          </p15:clr>
        </p15:guide>
        <p15:guide id="3" pos="753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n-Animating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2005009" y="-1"/>
            <a:ext cx="10185395" cy="797486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012" y="98984"/>
            <a:ext cx="10185400" cy="698501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1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753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eacons of Excell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0" y="-1"/>
            <a:ext cx="12192000" cy="6857999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rgbClr val="009BBD"/>
              </a:gs>
              <a:gs pos="100000">
                <a:srgbClr val="1B2A6B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44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5" y="4"/>
            <a:ext cx="12192000" cy="7874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951" tIns="43972" rIns="87951" bIns="43972" spcCol="0" rtlCol="0" anchor="ctr"/>
          <a:lstStyle/>
          <a:p>
            <a:pPr algn="ctr" defTabSz="1214358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16" y="161934"/>
            <a:ext cx="7319802" cy="473240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 flipV="1">
            <a:off x="5" y="741758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951" tIns="43972" rIns="87951" bIns="43972" spcCol="0" rtlCol="0" anchor="ctr"/>
          <a:lstStyle/>
          <a:p>
            <a:pPr algn="ctr" defTabSz="1214358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28631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H="1" flipV="1">
            <a:off x="-5941" y="0"/>
            <a:ext cx="12190413" cy="797485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002004" y="1"/>
            <a:ext cx="10194758" cy="6984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2004" y="98987"/>
            <a:ext cx="10189995" cy="69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F72D6D5-F6C2-4C88-B07F-0F9DC0B2C38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C7169D7-7D02-2A0D-A040-2471644410F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03"/>
          <a:stretch/>
        </p:blipFill>
        <p:spPr>
          <a:xfrm>
            <a:off x="77345" y="205962"/>
            <a:ext cx="1802858" cy="59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1" r:id="rId2"/>
    <p:sldLayoutId id="2147483662" r:id="rId3"/>
    <p:sldLayoutId id="2147483650" r:id="rId4"/>
    <p:sldLayoutId id="2147483658" r:id="rId5"/>
    <p:sldLayoutId id="214748365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12192000" cy="69293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73" y="187758"/>
            <a:ext cx="7380211" cy="564286"/>
          </a:xfrm>
          <a:prstGeom prst="rect">
            <a:avLst/>
          </a:prstGeom>
        </p:spPr>
        <p:txBody>
          <a:bodyPr vert="horz" lIns="121162" tIns="60582" rIns="121162" bIns="60582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31" y="1053286"/>
            <a:ext cx="10972801" cy="5072359"/>
          </a:xfrm>
          <a:prstGeom prst="rect">
            <a:avLst/>
          </a:prstGeom>
        </p:spPr>
        <p:txBody>
          <a:bodyPr vert="horz" lIns="121162" tIns="60582" rIns="121162" bIns="6058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35" y="6356364"/>
            <a:ext cx="2844801" cy="366183"/>
          </a:xfrm>
          <a:prstGeom prst="rect">
            <a:avLst/>
          </a:prstGeom>
        </p:spPr>
        <p:txBody>
          <a:bodyPr vert="horz" lIns="121162" tIns="60582" rIns="121162" bIns="60582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4358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5" y="6356364"/>
            <a:ext cx="3860800" cy="366183"/>
          </a:xfrm>
          <a:prstGeom prst="rect">
            <a:avLst/>
          </a:prstGeom>
        </p:spPr>
        <p:txBody>
          <a:bodyPr vert="horz" lIns="121162" tIns="60582" rIns="121162" bIns="60582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4358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36" y="6356364"/>
            <a:ext cx="2844801" cy="366183"/>
          </a:xfrm>
          <a:prstGeom prst="rect">
            <a:avLst/>
          </a:prstGeom>
        </p:spPr>
        <p:txBody>
          <a:bodyPr vert="horz" lIns="121162" tIns="60582" rIns="121162" bIns="60582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4358"/>
            <a:fld id="{EFE3ECAA-E2FC-40FE-B637-1FCEFF4BB8E8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1214358"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9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>
    <p:fade/>
  </p:transition>
  <p:hf hdr="0" ftr="0" dt="0"/>
  <p:txStyles>
    <p:titleStyle>
      <a:lvl1pPr algn="l" defTabSz="1214358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5387" indent="-455387" algn="l" defTabSz="1214358" rtl="0" eaLnBrk="1" latinLnBrk="0" hangingPunct="1">
        <a:spcBef>
          <a:spcPct val="20000"/>
        </a:spcBef>
        <a:buFont typeface="Arial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1pPr>
      <a:lvl2pPr marL="986668" indent="-379472" algn="l" defTabSz="1214358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517954" indent="-303602" algn="l" defTabSz="121435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125126" indent="-303602" algn="l" defTabSz="121435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732313" indent="-303602" algn="l" defTabSz="121435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3339493" indent="-303602" algn="l" defTabSz="1214358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46671" indent="-303602" algn="l" defTabSz="1214358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53852" indent="-303602" algn="l" defTabSz="1214358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61025" indent="-303602" algn="l" defTabSz="1214358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43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7181" algn="l" defTabSz="12143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4358" algn="l" defTabSz="12143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1542" algn="l" defTabSz="12143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28712" algn="l" defTabSz="12143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35905" algn="l" defTabSz="12143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43081" algn="l" defTabSz="12143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50264" algn="l" defTabSz="12143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57435" algn="l" defTabSz="12143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iveractionuk.com/findings-of-high-thames-e-coli-levels-discovered-as-new-guidance-issued-to-rower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oi.org/10.1109/access.2022.3187422" TargetMode="External"/><Relationship Id="rId4" Type="http://schemas.openxmlformats.org/officeDocument/2006/relationships/hyperlink" Target="https://www.thames21.org.uk/water-quality-result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jp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6300" y="1011380"/>
            <a:ext cx="5359400" cy="2387600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River Pollution Monitoring System</a:t>
            </a:r>
            <a:br>
              <a:rPr lang="en-US" altLang="zh-CN" sz="3600" dirty="0"/>
            </a:br>
            <a:r>
              <a:rPr lang="en-US" altLang="zh-CN" sz="3600" dirty="0"/>
              <a:t>---- </a:t>
            </a:r>
            <a:r>
              <a:rPr lang="en-US" altLang="zh-CN" sz="3600" dirty="0" err="1"/>
              <a:t>AquaSense</a:t>
            </a:r>
            <a:endParaRPr lang="en-GB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16204" y="3925992"/>
            <a:ext cx="5359206" cy="1920628"/>
          </a:xfrm>
        </p:spPr>
        <p:txBody>
          <a:bodyPr lIns="91440" tIns="45720" rIns="91440" bIns="4572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100" b="0" dirty="0"/>
              <a:t>John WU </a:t>
            </a:r>
          </a:p>
          <a:p>
            <a:pPr>
              <a:lnSpc>
                <a:spcPct val="150000"/>
              </a:lnSpc>
            </a:pPr>
            <a:r>
              <a:rPr lang="en-US" altLang="zh-CN" sz="2100" b="0" dirty="0"/>
              <a:t>Felix FAN</a:t>
            </a:r>
            <a:endParaRPr lang="en-GB" altLang="zh-CN" sz="2100" b="0" dirty="0"/>
          </a:p>
        </p:txBody>
      </p:sp>
    </p:spTree>
    <p:extLst>
      <p:ext uri="{BB962C8B-B14F-4D97-AF65-F5344CB8AC3E}">
        <p14:creationId xmlns:p14="http://schemas.microsoft.com/office/powerpoint/2010/main" val="28546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84A88-AE97-121F-27FC-F7553CB63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6601E-C677-EF12-20FB-E547CBBD4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0" y="144000"/>
            <a:ext cx="6724693" cy="69850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4. Management and Challenges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05F1CCC-FD01-C3C5-FB51-A5387FB11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66801"/>
              </p:ext>
            </p:extLst>
          </p:nvPr>
        </p:nvGraphicFramePr>
        <p:xfrm>
          <a:off x="5152103" y="1087269"/>
          <a:ext cx="6607279" cy="5347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7600">
                  <a:extLst>
                    <a:ext uri="{9D8B030D-6E8A-4147-A177-3AD203B41FA5}">
                      <a16:colId xmlns:a16="http://schemas.microsoft.com/office/drawing/2014/main" val="1400514525"/>
                    </a:ext>
                  </a:extLst>
                </a:gridCol>
                <a:gridCol w="1953183">
                  <a:extLst>
                    <a:ext uri="{9D8B030D-6E8A-4147-A177-3AD203B41FA5}">
                      <a16:colId xmlns:a16="http://schemas.microsoft.com/office/drawing/2014/main" val="2178613234"/>
                    </a:ext>
                  </a:extLst>
                </a:gridCol>
                <a:gridCol w="2136496">
                  <a:extLst>
                    <a:ext uri="{9D8B030D-6E8A-4147-A177-3AD203B41FA5}">
                      <a16:colId xmlns:a16="http://schemas.microsoft.com/office/drawing/2014/main" val="278234010"/>
                    </a:ext>
                  </a:extLst>
                </a:gridCol>
              </a:tblGrid>
              <a:tr h="5457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Price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Quantity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017612"/>
                  </a:ext>
                </a:extLst>
              </a:tr>
              <a:tr h="523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14487F"/>
                          </a:solidFill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ESP32-S3 Board</a:t>
                      </a:r>
                      <a:endParaRPr lang="zh-CN" altLang="en-US" sz="2000" dirty="0">
                        <a:solidFill>
                          <a:srgbClr val="14487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1448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 stock</a:t>
                      </a:r>
                      <a:endParaRPr lang="zh-CN" altLang="en-US" sz="2000" dirty="0">
                        <a:solidFill>
                          <a:srgbClr val="14487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1448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Depend on the number of sampling locations</a:t>
                      </a:r>
                      <a:endParaRPr lang="zh-CN" altLang="en-US" sz="2000" dirty="0">
                        <a:solidFill>
                          <a:srgbClr val="14487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323507"/>
                  </a:ext>
                </a:extLst>
              </a:tr>
              <a:tr h="523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1448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Bread Board</a:t>
                      </a:r>
                      <a:endParaRPr lang="zh-CN" altLang="en-US" sz="2000" dirty="0">
                        <a:solidFill>
                          <a:srgbClr val="14487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1448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 stock</a:t>
                      </a:r>
                      <a:endParaRPr lang="zh-CN" altLang="en-US" sz="2000" dirty="0">
                        <a:solidFill>
                          <a:srgbClr val="14487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249355"/>
                  </a:ext>
                </a:extLst>
              </a:tr>
              <a:tr h="523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1448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Wires</a:t>
                      </a:r>
                      <a:endParaRPr lang="zh-CN" altLang="en-US" sz="2000" dirty="0">
                        <a:solidFill>
                          <a:srgbClr val="14487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1448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 stock</a:t>
                      </a:r>
                      <a:endParaRPr lang="zh-CN" altLang="en-US" sz="2000" dirty="0">
                        <a:solidFill>
                          <a:srgbClr val="14487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802233"/>
                  </a:ext>
                </a:extLst>
              </a:tr>
              <a:tr h="523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1448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Battery</a:t>
                      </a:r>
                      <a:endParaRPr lang="zh-CN" altLang="en-US" sz="2000" dirty="0">
                        <a:solidFill>
                          <a:srgbClr val="14487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1448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￡</a:t>
                      </a:r>
                      <a:r>
                        <a:rPr lang="en-US" altLang="zh-CN" sz="2000" dirty="0">
                          <a:solidFill>
                            <a:srgbClr val="1448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6.99 each</a:t>
                      </a:r>
                      <a:endParaRPr lang="zh-CN" altLang="en-US" sz="2000" dirty="0">
                        <a:solidFill>
                          <a:srgbClr val="14487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14487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853081"/>
                  </a:ext>
                </a:extLst>
              </a:tr>
              <a:tr h="523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14487F"/>
                          </a:solidFill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Turbidity Module</a:t>
                      </a:r>
                      <a:endParaRPr lang="zh-CN" altLang="en-US" sz="2000" dirty="0">
                        <a:solidFill>
                          <a:srgbClr val="14487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1448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￡</a:t>
                      </a:r>
                      <a:r>
                        <a:rPr lang="en-US" altLang="zh-CN" sz="2000" dirty="0">
                          <a:solidFill>
                            <a:srgbClr val="1448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6.45 each</a:t>
                      </a:r>
                      <a:endParaRPr lang="zh-CN" altLang="en-US" sz="2000" dirty="0">
                        <a:solidFill>
                          <a:srgbClr val="14487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14487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267158"/>
                  </a:ext>
                </a:extLst>
              </a:tr>
              <a:tr h="570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14487F"/>
                          </a:solidFill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DO Module</a:t>
                      </a:r>
                      <a:endParaRPr lang="zh-CN" altLang="en-US" sz="2000" dirty="0">
                        <a:solidFill>
                          <a:srgbClr val="14487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1448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￡</a:t>
                      </a:r>
                      <a:r>
                        <a:rPr lang="en-US" altLang="zh-CN" sz="2000" dirty="0">
                          <a:solidFill>
                            <a:srgbClr val="1448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3.08 each</a:t>
                      </a:r>
                      <a:endParaRPr lang="zh-CN" altLang="en-US" sz="2000" dirty="0">
                        <a:solidFill>
                          <a:srgbClr val="14487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14487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18691"/>
                  </a:ext>
                </a:extLst>
              </a:tr>
              <a:tr h="5339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14487F"/>
                          </a:solidFill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TDS Module</a:t>
                      </a:r>
                      <a:endParaRPr lang="zh-CN" altLang="en-US" sz="2000" dirty="0">
                        <a:solidFill>
                          <a:srgbClr val="14487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1448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￡</a:t>
                      </a:r>
                      <a:r>
                        <a:rPr lang="en-US" altLang="zh-CN" sz="2000" dirty="0">
                          <a:solidFill>
                            <a:srgbClr val="1448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10.39 each</a:t>
                      </a:r>
                      <a:endParaRPr lang="zh-CN" altLang="en-US" sz="2000" dirty="0">
                        <a:solidFill>
                          <a:srgbClr val="14487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14487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000325"/>
                  </a:ext>
                </a:extLst>
              </a:tr>
              <a:tr h="5407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1448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 Module</a:t>
                      </a:r>
                      <a:endParaRPr lang="zh-CN" altLang="en-US" sz="2000" dirty="0">
                        <a:solidFill>
                          <a:srgbClr val="14487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1448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￡</a:t>
                      </a:r>
                      <a:r>
                        <a:rPr lang="en-US" altLang="zh-CN" sz="2000" dirty="0">
                          <a:solidFill>
                            <a:srgbClr val="1448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14.31 each</a:t>
                      </a:r>
                      <a:endParaRPr lang="zh-CN" altLang="en-US" sz="2000" dirty="0">
                        <a:solidFill>
                          <a:srgbClr val="14487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14487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888257"/>
                  </a:ext>
                </a:extLst>
              </a:tr>
              <a:tr h="5407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1448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EC Module</a:t>
                      </a:r>
                      <a:endParaRPr lang="zh-CN" altLang="en-US" sz="2000" dirty="0">
                        <a:solidFill>
                          <a:srgbClr val="14487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1448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￡</a:t>
                      </a:r>
                      <a:r>
                        <a:rPr lang="en-US" altLang="zh-CN" sz="2000" dirty="0">
                          <a:solidFill>
                            <a:srgbClr val="14487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8.07 each</a:t>
                      </a:r>
                      <a:endParaRPr lang="zh-CN" altLang="en-US" sz="2000" dirty="0">
                        <a:solidFill>
                          <a:srgbClr val="14487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14487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07411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B9017C6-7D4C-330A-8AA2-C1FAA2C97C3B}"/>
              </a:ext>
            </a:extLst>
          </p:cNvPr>
          <p:cNvSpPr txBox="1"/>
          <p:nvPr/>
        </p:nvSpPr>
        <p:spPr>
          <a:xfrm>
            <a:off x="887149" y="1440000"/>
            <a:ext cx="3547200" cy="396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  <a:buClrTx/>
              <a:buSzTx/>
            </a:pPr>
            <a:r>
              <a:rPr lang="en-US" altLang="zh-CN" sz="3200" b="1" dirty="0">
                <a:solidFill>
                  <a:srgbClr val="1448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Materials</a:t>
            </a: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144880"/>
                </a:solidFill>
                <a:latin typeface="Calibri" panose="020F0502020204030204" pitchFamily="34" charset="0"/>
                <a:ea typeface="宋体" charset="0"/>
                <a:cs typeface="Calibri" panose="020F0502020204030204" pitchFamily="34" charset="0"/>
              </a:rPr>
              <a:t>3D printer </a:t>
            </a: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144880"/>
                </a:solidFill>
                <a:latin typeface="Calibri" panose="020F0502020204030204" pitchFamily="34" charset="0"/>
                <a:ea typeface="宋体" charset="0"/>
                <a:cs typeface="Calibri" panose="020F0502020204030204" pitchFamily="34" charset="0"/>
              </a:rPr>
              <a:t>Server</a:t>
            </a: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144880"/>
                </a:solidFill>
                <a:latin typeface="Calibri" panose="020F0502020204030204" pitchFamily="34" charset="0"/>
                <a:ea typeface="宋体" charset="0"/>
                <a:cs typeface="Calibri" panose="020F0502020204030204" pitchFamily="34" charset="0"/>
              </a:rPr>
              <a:t>MCU</a:t>
            </a: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144880"/>
                </a:solidFill>
                <a:latin typeface="Calibri" panose="020F0502020204030204" pitchFamily="34" charset="0"/>
                <a:ea typeface="宋体" charset="0"/>
                <a:cs typeface="Calibri" panose="020F0502020204030204" pitchFamily="34" charset="0"/>
              </a:rPr>
              <a:t>Several sensors </a:t>
            </a:r>
            <a:r>
              <a:rPr lang="en-US" altLang="zh-CN" sz="2800" b="1" dirty="0">
                <a:solidFill>
                  <a:srgbClr val="144880"/>
                </a:solidFill>
                <a:latin typeface="Calibri" panose="020F0502020204030204" pitchFamily="34" charset="0"/>
                <a:ea typeface="宋体" charset="0"/>
                <a:cs typeface="Calibri" panose="020F0502020204030204" pitchFamily="34" charset="0"/>
              </a:rPr>
              <a:t>[6]</a:t>
            </a:r>
          </a:p>
        </p:txBody>
      </p:sp>
    </p:spTree>
    <p:extLst>
      <p:ext uri="{BB962C8B-B14F-4D97-AF65-F5344CB8AC3E}">
        <p14:creationId xmlns:p14="http://schemas.microsoft.com/office/powerpoint/2010/main" val="234125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2589B-BDEA-FABB-C616-B35C9AFED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8AA1E-06C0-9CD5-AFE2-6723E4F94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0" y="144000"/>
            <a:ext cx="6724693" cy="69850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4. Management and Challenges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2B814D1-74EB-09D5-DEF8-11671D2C7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637591"/>
              </p:ext>
            </p:extLst>
          </p:nvPr>
        </p:nvGraphicFramePr>
        <p:xfrm>
          <a:off x="1005840" y="1460895"/>
          <a:ext cx="10134599" cy="4957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7025">
                  <a:extLst>
                    <a:ext uri="{9D8B030D-6E8A-4147-A177-3AD203B41FA5}">
                      <a16:colId xmlns:a16="http://schemas.microsoft.com/office/drawing/2014/main" val="1400514525"/>
                    </a:ext>
                  </a:extLst>
                </a:gridCol>
                <a:gridCol w="4427574">
                  <a:extLst>
                    <a:ext uri="{9D8B030D-6E8A-4147-A177-3AD203B41FA5}">
                      <a16:colId xmlns:a16="http://schemas.microsoft.com/office/drawing/2014/main" val="2178613234"/>
                    </a:ext>
                  </a:extLst>
                </a:gridCol>
              </a:tblGrid>
              <a:tr h="10947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Possible Challenges</a:t>
                      </a:r>
                      <a:endParaRPr lang="zh-CN" altLang="en-US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Solutions</a:t>
                      </a:r>
                      <a:endParaRPr lang="zh-CN" altLang="en-US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017612"/>
                  </a:ext>
                </a:extLst>
              </a:tr>
              <a:tr h="116167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zh-CN" sz="2800" dirty="0">
                          <a:solidFill>
                            <a:srgbClr val="144880"/>
                          </a:solidFill>
                          <a:latin typeface="Calibri" panose="020F0502020204030204" pitchFamily="34" charset="0"/>
                          <a:ea typeface="宋体" charset="0"/>
                          <a:cs typeface="Calibri" panose="020F0502020204030204" pitchFamily="34" charset="0"/>
                        </a:rPr>
                        <a:t>Damage to IoT equipment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800" dirty="0">
                          <a:solidFill>
                            <a:srgbClr val="144880"/>
                          </a:solidFill>
                          <a:latin typeface="Calibri" panose="020F0502020204030204" pitchFamily="34" charset="0"/>
                          <a:ea typeface="宋体" charset="0"/>
                          <a:cs typeface="Calibri" panose="020F0502020204030204" pitchFamily="34" charset="0"/>
                        </a:rPr>
                        <a:t>Provide identification plate</a:t>
                      </a:r>
                    </a:p>
                    <a:p>
                      <a:pPr marL="285750" indent="-285750" algn="l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800" dirty="0">
                          <a:solidFill>
                            <a:srgbClr val="144880"/>
                          </a:solidFill>
                          <a:latin typeface="Calibri" panose="020F0502020204030204" pitchFamily="34" charset="0"/>
                          <a:ea typeface="宋体" charset="0"/>
                          <a:cs typeface="Calibri" panose="020F0502020204030204" pitchFamily="34" charset="0"/>
                        </a:rPr>
                        <a:t>Regular inspection</a:t>
                      </a:r>
                      <a:endParaRPr lang="zh-CN" altLang="en-US" sz="2800" dirty="0">
                        <a:solidFill>
                          <a:srgbClr val="14487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323507"/>
                  </a:ext>
                </a:extLst>
              </a:tr>
              <a:tr h="1049401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zh-CN" sz="2800" dirty="0">
                          <a:solidFill>
                            <a:srgbClr val="144880"/>
                          </a:solidFill>
                          <a:latin typeface="Calibri" panose="020F0502020204030204" pitchFamily="34" charset="0"/>
                          <a:ea typeface="宋体" charset="0"/>
                          <a:cs typeface="Calibri" panose="020F0502020204030204" pitchFamily="34" charset="0"/>
                        </a:rPr>
                        <a:t>Over budget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25000"/>
                        </a:lnSpc>
                        <a:spcAft>
                          <a:spcPts val="18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800" dirty="0">
                          <a:solidFill>
                            <a:srgbClr val="144880"/>
                          </a:solidFill>
                          <a:latin typeface="Calibri" panose="020F0502020204030204" pitchFamily="34" charset="0"/>
                          <a:ea typeface="宋体" charset="0"/>
                          <a:cs typeface="Calibri" panose="020F0502020204030204" pitchFamily="34" charset="0"/>
                        </a:rPr>
                        <a:t>Reduce sampling sites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1249355"/>
                  </a:ext>
                </a:extLst>
              </a:tr>
              <a:tr h="116167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zh-CN" sz="2800" dirty="0">
                          <a:solidFill>
                            <a:srgbClr val="144880"/>
                          </a:solidFill>
                          <a:latin typeface="Calibri" panose="020F0502020204030204" pitchFamily="34" charset="0"/>
                          <a:ea typeface="宋体" charset="0"/>
                          <a:cs typeface="Calibri" panose="020F0502020204030204" pitchFamily="34" charset="0"/>
                        </a:rPr>
                        <a:t>Unstable of device and connection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800" b="0" dirty="0">
                          <a:solidFill>
                            <a:srgbClr val="144880"/>
                          </a:solidFill>
                          <a:latin typeface="Calibri" panose="020F0502020204030204" pitchFamily="34" charset="0"/>
                          <a:ea typeface="宋体" charset="0"/>
                          <a:cs typeface="Calibri" panose="020F0502020204030204" pitchFamily="34" charset="0"/>
                        </a:rPr>
                        <a:t>stable power supply</a:t>
                      </a:r>
                    </a:p>
                    <a:p>
                      <a:pPr marL="285750" indent="-285750" algn="l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800" b="0" dirty="0">
                          <a:solidFill>
                            <a:srgbClr val="144880"/>
                          </a:solidFill>
                          <a:latin typeface="Calibri" panose="020F0502020204030204" pitchFamily="34" charset="0"/>
                          <a:ea typeface="宋体" charset="0"/>
                          <a:cs typeface="Calibri" panose="020F0502020204030204" pitchFamily="34" charset="0"/>
                        </a:rPr>
                        <a:t>Use large area coverage Wi-Fi</a:t>
                      </a:r>
                      <a:endParaRPr lang="zh-CN" altLang="en-US" sz="2800" b="0" dirty="0">
                        <a:solidFill>
                          <a:srgbClr val="14487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802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11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02B77-4D30-699C-1794-4AEB46773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6512B-42DB-1644-3CCF-8FC6B06BB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0" y="144000"/>
            <a:ext cx="10185400" cy="69850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5. Conclusion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0E5E82-CB60-F99B-74D9-EDAF0C270F73}"/>
              </a:ext>
            </a:extLst>
          </p:cNvPr>
          <p:cNvSpPr/>
          <p:nvPr/>
        </p:nvSpPr>
        <p:spPr>
          <a:xfrm>
            <a:off x="914401" y="3221391"/>
            <a:ext cx="3313470" cy="1080000"/>
          </a:xfrm>
          <a:prstGeom prst="rect">
            <a:avLst/>
          </a:prstGeom>
          <a:solidFill>
            <a:srgbClr val="EB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1448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IoT Monitoring System</a:t>
            </a:r>
            <a:endParaRPr lang="zh-CN" altLang="en-US" sz="3200" b="1" dirty="0">
              <a:solidFill>
                <a:srgbClr val="14487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60DF885D-1C43-EF0A-8BA8-D82B75B20A01}"/>
              </a:ext>
            </a:extLst>
          </p:cNvPr>
          <p:cNvSpPr/>
          <p:nvPr/>
        </p:nvSpPr>
        <p:spPr>
          <a:xfrm>
            <a:off x="4458929" y="1421391"/>
            <a:ext cx="521109" cy="4680000"/>
          </a:xfrm>
          <a:prstGeom prst="leftBrace">
            <a:avLst>
              <a:gd name="adj1" fmla="val 63050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80789A-1BB8-C806-C344-E46912AE1524}"/>
              </a:ext>
            </a:extLst>
          </p:cNvPr>
          <p:cNvSpPr/>
          <p:nvPr/>
        </p:nvSpPr>
        <p:spPr>
          <a:xfrm>
            <a:off x="5099501" y="1421391"/>
            <a:ext cx="6079777" cy="1080000"/>
          </a:xfrm>
          <a:prstGeom prst="rect">
            <a:avLst/>
          </a:prstGeom>
          <a:solidFill>
            <a:srgbClr val="EB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rgbClr val="1448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Advantages</a:t>
            </a:r>
          </a:p>
          <a:p>
            <a:pPr>
              <a:lnSpc>
                <a:spcPct val="125000"/>
              </a:lnSpc>
            </a:pPr>
            <a:r>
              <a:rPr lang="en-US" altLang="zh-CN" sz="2800" dirty="0">
                <a:solidFill>
                  <a:srgbClr val="1448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Strong expansibility and low cost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73D532-B1FE-D4E1-75C4-8DB09864E236}"/>
              </a:ext>
            </a:extLst>
          </p:cNvPr>
          <p:cNvSpPr/>
          <p:nvPr/>
        </p:nvSpPr>
        <p:spPr>
          <a:xfrm>
            <a:off x="5099501" y="3063530"/>
            <a:ext cx="6093052" cy="1512000"/>
          </a:xfrm>
          <a:prstGeom prst="rect">
            <a:avLst/>
          </a:prstGeom>
          <a:solidFill>
            <a:srgbClr val="EB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rgbClr val="1448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Innovations</a:t>
            </a:r>
          </a:p>
          <a:p>
            <a:pPr>
              <a:lnSpc>
                <a:spcPct val="125000"/>
              </a:lnSpc>
            </a:pPr>
            <a:r>
              <a:rPr lang="en-US" altLang="zh-CN" sz="2800" b="0" i="0" dirty="0">
                <a:solidFill>
                  <a:srgbClr val="14487F"/>
                </a:solidFill>
                <a:effectLst/>
                <a:latin typeface="-apple-system"/>
              </a:rPr>
              <a:t>Using IoT devices to study pollution in London's rivers</a:t>
            </a:r>
            <a:endParaRPr lang="zh-CN" altLang="en-US" sz="2800" dirty="0">
              <a:solidFill>
                <a:srgbClr val="14487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5180A83-F180-C7AF-47FE-7287F419EC42}"/>
              </a:ext>
            </a:extLst>
          </p:cNvPr>
          <p:cNvSpPr/>
          <p:nvPr/>
        </p:nvSpPr>
        <p:spPr>
          <a:xfrm>
            <a:off x="5086227" y="5093391"/>
            <a:ext cx="6093051" cy="1080000"/>
          </a:xfrm>
          <a:prstGeom prst="rect">
            <a:avLst/>
          </a:prstGeom>
          <a:solidFill>
            <a:srgbClr val="EB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rgbClr val="1448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Challenges </a:t>
            </a:r>
          </a:p>
          <a:p>
            <a:pPr>
              <a:lnSpc>
                <a:spcPct val="125000"/>
              </a:lnSpc>
            </a:pPr>
            <a:r>
              <a:rPr lang="en-US" altLang="zh-CN" sz="2800" dirty="0">
                <a:solidFill>
                  <a:srgbClr val="1448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 stability and budget control</a:t>
            </a:r>
            <a:endParaRPr lang="zh-CN" altLang="en-US" sz="2800" dirty="0">
              <a:solidFill>
                <a:srgbClr val="14487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62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9EC45-2449-5C26-1161-EB31FA8517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98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ECA07-3B31-99E3-6D82-10AEC81EF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5621C-9DAD-0841-B0BC-1B25D113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0" y="144000"/>
            <a:ext cx="10185400" cy="69850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E70AE7-B038-9E09-A247-793D12CDBF8F}"/>
              </a:ext>
            </a:extLst>
          </p:cNvPr>
          <p:cNvSpPr txBox="1"/>
          <p:nvPr/>
        </p:nvSpPr>
        <p:spPr>
          <a:xfrm>
            <a:off x="361950" y="1071801"/>
            <a:ext cx="11468100" cy="5449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57200" algn="just" latinLnBrk="1">
              <a:lnSpc>
                <a:spcPct val="125000"/>
              </a:lnSpc>
            </a:pPr>
            <a:r>
              <a:rPr lang="en-US" altLang="zh-CN" sz="2000" b="0" i="0" dirty="0">
                <a:solidFill>
                  <a:srgbClr val="14487F"/>
                </a:solidFill>
                <a:effectLst/>
                <a:latin typeface="Calibri" panose="020F0502020204030204" pitchFamily="34" charset="0"/>
              </a:rPr>
              <a:t>[1] M. Allen, “Findings of high Thames E.coli levels discovered, as new guidance issued to rowers,” </a:t>
            </a:r>
            <a:r>
              <a:rPr lang="en-US" altLang="zh-CN" sz="2000" b="0" i="1" dirty="0">
                <a:solidFill>
                  <a:srgbClr val="14487F"/>
                </a:solidFill>
                <a:effectLst/>
                <a:latin typeface="Calibri" panose="020F0502020204030204" pitchFamily="34" charset="0"/>
              </a:rPr>
              <a:t>River Action UK</a:t>
            </a:r>
            <a:r>
              <a:rPr lang="en-US" altLang="zh-CN" sz="2000" b="0" i="0" dirty="0">
                <a:solidFill>
                  <a:srgbClr val="14487F"/>
                </a:solidFill>
                <a:effectLst/>
                <a:latin typeface="Calibri" panose="020F0502020204030204" pitchFamily="34" charset="0"/>
              </a:rPr>
              <a:t>, Mar. 27, 2024. </a:t>
            </a:r>
            <a:r>
              <a:rPr lang="en-US" altLang="zh-CN" sz="2000" b="0" i="0" dirty="0">
                <a:solidFill>
                  <a:srgbClr val="14487F"/>
                </a:solidFill>
                <a:effectLst/>
                <a:latin typeface="Calibri" panose="020F0502020204030204" pitchFamily="34" charset="0"/>
                <a:hlinkClick r:id="rId3"/>
              </a:rPr>
              <a:t>https://riveractionuk.com/findings-of-high-thames-e-coli-levels-discovered-as-new-guidance-issued-to-rowers/</a:t>
            </a:r>
            <a:endParaRPr lang="en-US" altLang="zh-CN" sz="2000" b="0" i="0" dirty="0">
              <a:solidFill>
                <a:srgbClr val="14487F"/>
              </a:solidFill>
              <a:effectLst/>
              <a:latin typeface="Calibri" panose="020F0502020204030204" pitchFamily="34" charset="0"/>
            </a:endParaRPr>
          </a:p>
          <a:p>
            <a:pPr marR="457200" algn="just" latinLnBrk="1">
              <a:lnSpc>
                <a:spcPct val="125000"/>
              </a:lnSpc>
            </a:pPr>
            <a:r>
              <a:rPr lang="en-US" altLang="zh-CN" sz="2000" b="0" i="0" dirty="0">
                <a:solidFill>
                  <a:srgbClr val="14487F"/>
                </a:solidFill>
                <a:effectLst/>
                <a:latin typeface="Calibri" panose="020F0502020204030204" pitchFamily="34" charset="0"/>
              </a:rPr>
              <a:t>[2] “Water Quality Results,” </a:t>
            </a:r>
            <a:r>
              <a:rPr lang="en-US" altLang="zh-CN" sz="2000" b="0" i="1" dirty="0">
                <a:solidFill>
                  <a:srgbClr val="14487F"/>
                </a:solidFill>
                <a:effectLst/>
                <a:latin typeface="Calibri" panose="020F0502020204030204" pitchFamily="34" charset="0"/>
              </a:rPr>
              <a:t>Thames21</a:t>
            </a:r>
            <a:r>
              <a:rPr lang="en-US" altLang="zh-CN" sz="2000" b="0" i="0" dirty="0">
                <a:solidFill>
                  <a:srgbClr val="14487F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en-US" altLang="zh-CN" sz="2000" b="0" i="0" dirty="0">
                <a:solidFill>
                  <a:srgbClr val="14487F"/>
                </a:solidFill>
                <a:effectLst/>
                <a:latin typeface="Calibri" panose="020F0502020204030204" pitchFamily="34" charset="0"/>
                <a:hlinkClick r:id="rId4"/>
              </a:rPr>
              <a:t>https://www.thames21.org.uk/water-quality-results/</a:t>
            </a:r>
            <a:endParaRPr lang="en-US" altLang="zh-CN" sz="2000" b="0" i="0" dirty="0">
              <a:solidFill>
                <a:srgbClr val="14487F"/>
              </a:solidFill>
              <a:effectLst/>
              <a:latin typeface="Calibri" panose="020F0502020204030204" pitchFamily="34" charset="0"/>
            </a:endParaRPr>
          </a:p>
          <a:p>
            <a:pPr marR="457200" algn="just" latinLnBrk="1">
              <a:lnSpc>
                <a:spcPct val="125000"/>
              </a:lnSpc>
            </a:pPr>
            <a:r>
              <a:rPr lang="en-US" altLang="zh-CN" sz="2000" b="0" i="0" dirty="0">
                <a:solidFill>
                  <a:srgbClr val="14487F"/>
                </a:solidFill>
                <a:effectLst/>
                <a:latin typeface="Calibri" panose="020F0502020204030204" pitchFamily="34" charset="0"/>
              </a:rPr>
              <a:t>[3] “‘Alarmingly high’ levels of E.coli in River Thames found days before Oxbridge Boat Race,” </a:t>
            </a:r>
            <a:r>
              <a:rPr lang="en-US" altLang="zh-CN" sz="2000" b="0" i="1" dirty="0">
                <a:solidFill>
                  <a:srgbClr val="14487F"/>
                </a:solidFill>
                <a:effectLst/>
                <a:latin typeface="Calibri" panose="020F0502020204030204" pitchFamily="34" charset="0"/>
              </a:rPr>
              <a:t>Sky News</a:t>
            </a:r>
            <a:r>
              <a:rPr lang="en-US" altLang="zh-CN" sz="2000" b="0" i="0" dirty="0">
                <a:solidFill>
                  <a:srgbClr val="14487F"/>
                </a:solidFill>
                <a:effectLst/>
                <a:latin typeface="Calibri" panose="020F0502020204030204" pitchFamily="34" charset="0"/>
              </a:rPr>
              <a:t>. https://news.sky.com/story/alarmingly-high-levels-of-e-coli-in-river-thames-found-days-before-oxbridge-boat-race-13102682</a:t>
            </a:r>
          </a:p>
          <a:p>
            <a:pPr marR="457200" algn="just" latinLnBrk="1">
              <a:lnSpc>
                <a:spcPct val="125000"/>
              </a:lnSpc>
            </a:pPr>
            <a:r>
              <a:rPr lang="en-US" altLang="zh-CN" sz="2000" b="0" i="0" dirty="0">
                <a:solidFill>
                  <a:srgbClr val="14487F"/>
                </a:solidFill>
                <a:effectLst/>
                <a:latin typeface="Calibri" panose="020F0502020204030204" pitchFamily="34" charset="0"/>
              </a:rPr>
              <a:t>[4] Super </a:t>
            </a:r>
            <a:r>
              <a:rPr lang="en-US" altLang="zh-CN" sz="2000" b="0" i="0" dirty="0" err="1">
                <a:solidFill>
                  <a:srgbClr val="14487F"/>
                </a:solidFill>
                <a:effectLst/>
                <a:latin typeface="Calibri" panose="020F0502020204030204" pitchFamily="34" charset="0"/>
              </a:rPr>
              <a:t>Utilisateur</a:t>
            </a:r>
            <a:r>
              <a:rPr lang="en-US" altLang="zh-CN" sz="2000" b="0" i="0" dirty="0">
                <a:solidFill>
                  <a:srgbClr val="14487F"/>
                </a:solidFill>
                <a:effectLst/>
                <a:latin typeface="Calibri" panose="020F0502020204030204" pitchFamily="34" charset="0"/>
              </a:rPr>
              <a:t>, “</a:t>
            </a:r>
            <a:r>
              <a:rPr lang="en-US" altLang="zh-CN" sz="2000" b="0" i="0" dirty="0" err="1">
                <a:solidFill>
                  <a:srgbClr val="14487F"/>
                </a:solidFill>
                <a:effectLst/>
                <a:latin typeface="Calibri" panose="020F0502020204030204" pitchFamily="34" charset="0"/>
              </a:rPr>
              <a:t>Fluidion</a:t>
            </a:r>
            <a:r>
              <a:rPr lang="en-US" altLang="zh-CN" sz="2000" b="0" i="0" dirty="0">
                <a:solidFill>
                  <a:srgbClr val="14487F"/>
                </a:solidFill>
                <a:effectLst/>
                <a:latin typeface="Calibri" panose="020F0502020204030204" pitchFamily="34" charset="0"/>
              </a:rPr>
              <a:t> ALERT One,” </a:t>
            </a:r>
            <a:r>
              <a:rPr lang="en-US" altLang="zh-CN" sz="2000" b="0" i="1" dirty="0">
                <a:solidFill>
                  <a:srgbClr val="14487F"/>
                </a:solidFill>
                <a:effectLst/>
                <a:latin typeface="Calibri" panose="020F0502020204030204" pitchFamily="34" charset="0"/>
              </a:rPr>
              <a:t>Fluidion.com</a:t>
            </a:r>
            <a:r>
              <a:rPr lang="en-US" altLang="zh-CN" sz="2000" b="0" i="0" dirty="0">
                <a:solidFill>
                  <a:srgbClr val="14487F"/>
                </a:solidFill>
                <a:effectLst/>
                <a:latin typeface="Calibri" panose="020F0502020204030204" pitchFamily="34" charset="0"/>
              </a:rPr>
              <a:t>, 2024. https://fluidion.com/products/analyzers/alert-one (accessed Nov. 14, 2024).</a:t>
            </a:r>
          </a:p>
          <a:p>
            <a:pPr marR="457200" algn="just">
              <a:lnSpc>
                <a:spcPct val="125000"/>
              </a:lnSpc>
            </a:pPr>
            <a:r>
              <a:rPr lang="en-US" altLang="zh-CN" sz="2000" b="0" i="0" dirty="0">
                <a:solidFill>
                  <a:srgbClr val="14487F"/>
                </a:solidFill>
                <a:effectLst/>
                <a:latin typeface="Calibri" panose="020F0502020204030204" pitchFamily="34" charset="0"/>
              </a:rPr>
              <a:t>[5] J. Fonseca-Campos, I. Reyes-Ramirez, L. Guzman-Vargas, L. Fonseca-Ruiz, J. A. Mendoza-Perez, and P. F. Rodriguez-Espinosa, “Multiparametric System for Measuring Physicochemical Variables Associated to Water Quality Based on the Arduino Platform,” </a:t>
            </a:r>
            <a:r>
              <a:rPr lang="en-US" altLang="zh-CN" sz="2000" b="0" i="1" dirty="0">
                <a:solidFill>
                  <a:srgbClr val="14487F"/>
                </a:solidFill>
                <a:effectLst/>
                <a:latin typeface="Calibri" panose="020F0502020204030204" pitchFamily="34" charset="0"/>
              </a:rPr>
              <a:t>IEEE Access</a:t>
            </a:r>
            <a:r>
              <a:rPr lang="en-US" altLang="zh-CN" sz="2000" b="0" i="0" dirty="0">
                <a:solidFill>
                  <a:srgbClr val="14487F"/>
                </a:solidFill>
                <a:effectLst/>
                <a:latin typeface="Calibri" panose="020F0502020204030204" pitchFamily="34" charset="0"/>
              </a:rPr>
              <a:t>, vol. 10, pp. 69700–69713, 2022, </a:t>
            </a:r>
            <a:r>
              <a:rPr lang="en-US" altLang="zh-CN" sz="2000" b="0" i="0" dirty="0" err="1">
                <a:solidFill>
                  <a:srgbClr val="14487F"/>
                </a:solidFill>
                <a:effectLst/>
                <a:latin typeface="Calibri" panose="020F0502020204030204" pitchFamily="34" charset="0"/>
              </a:rPr>
              <a:t>doi</a:t>
            </a:r>
            <a:r>
              <a:rPr lang="en-US" altLang="zh-CN" sz="2000" b="0" i="0" dirty="0">
                <a:solidFill>
                  <a:srgbClr val="14487F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en-US" altLang="zh-CN" sz="2000" b="0" i="0" dirty="0">
                <a:solidFill>
                  <a:srgbClr val="14487F"/>
                </a:solidFill>
                <a:effectLst/>
                <a:latin typeface="Calibri" panose="020F0502020204030204" pitchFamily="34" charset="0"/>
                <a:hlinkClick r:id="rId5"/>
              </a:rPr>
              <a:t>https://doi.org/10.1109/access.2022.3187422</a:t>
            </a:r>
            <a:r>
              <a:rPr lang="en-US" altLang="zh-CN" sz="2000" b="0" i="0" dirty="0">
                <a:solidFill>
                  <a:srgbClr val="14487F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pPr marR="457200" algn="l">
              <a:lnSpc>
                <a:spcPct val="125000"/>
              </a:lnSpc>
            </a:pPr>
            <a:r>
              <a:rPr lang="en-US" altLang="zh-CN" sz="2000" b="0" i="0" dirty="0">
                <a:solidFill>
                  <a:srgbClr val="14487F"/>
                </a:solidFill>
                <a:effectLst/>
                <a:latin typeface="Calibri" panose="020F0502020204030204" pitchFamily="34" charset="0"/>
              </a:rPr>
              <a:t>[6] “Sensors - </a:t>
            </a:r>
            <a:r>
              <a:rPr lang="en-US" altLang="zh-CN" sz="2000" b="0" i="0" dirty="0" err="1">
                <a:solidFill>
                  <a:srgbClr val="14487F"/>
                </a:solidFill>
                <a:effectLst/>
                <a:latin typeface="Calibri" panose="020F0502020204030204" pitchFamily="34" charset="0"/>
              </a:rPr>
              <a:t>GebraBit</a:t>
            </a:r>
            <a:r>
              <a:rPr lang="en-US" altLang="zh-CN" sz="2000" b="0" i="0" dirty="0">
                <a:solidFill>
                  <a:srgbClr val="14487F"/>
                </a:solidFill>
                <a:effectLst/>
                <a:latin typeface="Calibri" panose="020F0502020204030204" pitchFamily="34" charset="0"/>
              </a:rPr>
              <a:t>,” </a:t>
            </a:r>
            <a:r>
              <a:rPr lang="en-US" altLang="zh-CN" sz="2000" b="0" i="1" dirty="0" err="1">
                <a:solidFill>
                  <a:srgbClr val="14487F"/>
                </a:solidFill>
                <a:effectLst/>
                <a:latin typeface="Calibri" panose="020F0502020204030204" pitchFamily="34" charset="0"/>
              </a:rPr>
              <a:t>GebraBit</a:t>
            </a:r>
            <a:r>
              <a:rPr lang="en-US" altLang="zh-CN" sz="2000" b="0" i="0" dirty="0">
                <a:solidFill>
                  <a:srgbClr val="14487F"/>
                </a:solidFill>
                <a:effectLst/>
                <a:latin typeface="Calibri" panose="020F0502020204030204" pitchFamily="34" charset="0"/>
              </a:rPr>
              <a:t>, Aug. 19, 2024. https://gebrabit.com/en/sensors/.</a:t>
            </a:r>
          </a:p>
        </p:txBody>
      </p:sp>
    </p:spTree>
    <p:extLst>
      <p:ext uri="{BB962C8B-B14F-4D97-AF65-F5344CB8AC3E}">
        <p14:creationId xmlns:p14="http://schemas.microsoft.com/office/powerpoint/2010/main" val="365954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5A53B8F-9AF1-2774-D929-E553CC793D4D}"/>
              </a:ext>
            </a:extLst>
          </p:cNvPr>
          <p:cNvSpPr txBox="1"/>
          <p:nvPr/>
        </p:nvSpPr>
        <p:spPr>
          <a:xfrm>
            <a:off x="2143693" y="211422"/>
            <a:ext cx="3254795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0. Content</a:t>
            </a:r>
            <a:endParaRPr lang="zh-CN" altLang="en-US" sz="3200" b="1" dirty="0"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AC7CA760-BA95-484B-B535-550CA63EF91C}"/>
              </a:ext>
            </a:extLst>
          </p:cNvPr>
          <p:cNvSpPr/>
          <p:nvPr/>
        </p:nvSpPr>
        <p:spPr>
          <a:xfrm>
            <a:off x="3886480" y="1409959"/>
            <a:ext cx="5760000" cy="774561"/>
          </a:xfrm>
          <a:prstGeom prst="parallelogram">
            <a:avLst>
              <a:gd name="adj" fmla="val 83171"/>
            </a:avLst>
          </a:prstGeom>
          <a:solidFill>
            <a:srgbClr val="EBF0F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noAutofit/>
          </a:bodyPr>
          <a:lstStyle/>
          <a:p>
            <a:pPr lvl="1" algn="ctr">
              <a:lnSpc>
                <a:spcPct val="200000"/>
              </a:lnSpc>
              <a:buSzPct val="100000"/>
            </a:pPr>
            <a:r>
              <a:rPr lang="en-US" altLang="zh-CN" sz="3200" b="1" dirty="0">
                <a:solidFill>
                  <a:srgbClr val="1448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0FD9859D-F196-495A-B3FE-2DBA350BDCDE}"/>
              </a:ext>
            </a:extLst>
          </p:cNvPr>
          <p:cNvSpPr/>
          <p:nvPr/>
        </p:nvSpPr>
        <p:spPr>
          <a:xfrm>
            <a:off x="3778916" y="2393863"/>
            <a:ext cx="5760000" cy="774561"/>
          </a:xfrm>
          <a:prstGeom prst="parallelogram">
            <a:avLst>
              <a:gd name="adj" fmla="val 83171"/>
            </a:avLst>
          </a:prstGeom>
          <a:solidFill>
            <a:srgbClr val="EBF0F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noAutofit/>
          </a:bodyPr>
          <a:lstStyle/>
          <a:p>
            <a:pPr lvl="1" algn="ctr">
              <a:lnSpc>
                <a:spcPct val="200000"/>
              </a:lnSpc>
              <a:buSzPct val="100000"/>
            </a:pPr>
            <a:r>
              <a:rPr lang="en-US" altLang="zh-CN" sz="3200" b="1" dirty="0">
                <a:solidFill>
                  <a:srgbClr val="1448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Methods</a:t>
            </a:r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62B2F166-128A-4AEE-9502-1DA057BB7E0B}"/>
              </a:ext>
            </a:extLst>
          </p:cNvPr>
          <p:cNvSpPr/>
          <p:nvPr/>
        </p:nvSpPr>
        <p:spPr>
          <a:xfrm>
            <a:off x="3778916" y="3379626"/>
            <a:ext cx="5760000" cy="774561"/>
          </a:xfrm>
          <a:prstGeom prst="parallelogram">
            <a:avLst>
              <a:gd name="adj" fmla="val 83171"/>
            </a:avLst>
          </a:prstGeom>
          <a:solidFill>
            <a:srgbClr val="EBF0F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noAutofit/>
          </a:bodyPr>
          <a:lstStyle/>
          <a:p>
            <a:pPr lvl="1" algn="ctr">
              <a:lnSpc>
                <a:spcPct val="200000"/>
              </a:lnSpc>
              <a:buSzPct val="100000"/>
            </a:pPr>
            <a:r>
              <a:rPr lang="en-US" altLang="zh-CN" sz="3200" b="1" dirty="0">
                <a:solidFill>
                  <a:srgbClr val="1448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Novel Solution</a:t>
            </a: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0F630BD7-3E52-42BC-85DA-AE4E9C983E45}"/>
              </a:ext>
            </a:extLst>
          </p:cNvPr>
          <p:cNvSpPr/>
          <p:nvPr/>
        </p:nvSpPr>
        <p:spPr>
          <a:xfrm>
            <a:off x="3778915" y="4326913"/>
            <a:ext cx="5760000" cy="774561"/>
          </a:xfrm>
          <a:prstGeom prst="parallelogram">
            <a:avLst>
              <a:gd name="adj" fmla="val 83171"/>
            </a:avLst>
          </a:prstGeom>
          <a:solidFill>
            <a:srgbClr val="EBF0F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noAutofit/>
          </a:bodyPr>
          <a:lstStyle/>
          <a:p>
            <a:pPr lvl="1" algn="ctr">
              <a:lnSpc>
                <a:spcPct val="200000"/>
              </a:lnSpc>
              <a:buSzPct val="100000"/>
            </a:pPr>
            <a:endParaRPr lang="en-US" altLang="zh-CN" sz="2400" b="1" dirty="0">
              <a:solidFill>
                <a:srgbClr val="14487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C91D2C-A329-4FD2-A0F5-D5662458ACF7}"/>
              </a:ext>
            </a:extLst>
          </p:cNvPr>
          <p:cNvSpPr txBox="1"/>
          <p:nvPr/>
        </p:nvSpPr>
        <p:spPr>
          <a:xfrm>
            <a:off x="2806243" y="1435771"/>
            <a:ext cx="892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14487F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01</a:t>
            </a:r>
            <a:endParaRPr lang="zh-CN" altLang="en-US" sz="4400" dirty="0">
              <a:solidFill>
                <a:srgbClr val="14487F"/>
              </a:solidFill>
              <a:latin typeface="Calibri" panose="020F0502020204030204" pitchFamily="34" charset="0"/>
              <a:ea typeface="宋体" pitchFamily="2" charset="-122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5DCB22-487B-421C-8183-EE12CDE61379}"/>
              </a:ext>
            </a:extLst>
          </p:cNvPr>
          <p:cNvSpPr txBox="1"/>
          <p:nvPr/>
        </p:nvSpPr>
        <p:spPr>
          <a:xfrm>
            <a:off x="2806243" y="4274509"/>
            <a:ext cx="892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14487F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04</a:t>
            </a:r>
            <a:endParaRPr lang="zh-CN" altLang="en-US" sz="4400" dirty="0">
              <a:solidFill>
                <a:srgbClr val="14487F"/>
              </a:solidFill>
              <a:latin typeface="Calibri" panose="020F0502020204030204" pitchFamily="34" charset="0"/>
              <a:ea typeface="宋体" pitchFamily="2" charset="-122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9E5D1E7-3F36-4407-A8BD-02F0E3D161CF}"/>
              </a:ext>
            </a:extLst>
          </p:cNvPr>
          <p:cNvSpPr txBox="1"/>
          <p:nvPr/>
        </p:nvSpPr>
        <p:spPr>
          <a:xfrm>
            <a:off x="2806243" y="3343361"/>
            <a:ext cx="892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14487F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03</a:t>
            </a:r>
            <a:endParaRPr lang="zh-CN" altLang="en-US" sz="4400" dirty="0">
              <a:solidFill>
                <a:srgbClr val="14487F"/>
              </a:solidFill>
              <a:latin typeface="Calibri" panose="020F0502020204030204" pitchFamily="34" charset="0"/>
              <a:ea typeface="宋体" pitchFamily="2" charset="-122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B8488B6-3C07-4ACF-8528-018B35D982E0}"/>
              </a:ext>
            </a:extLst>
          </p:cNvPr>
          <p:cNvSpPr txBox="1"/>
          <p:nvPr/>
        </p:nvSpPr>
        <p:spPr>
          <a:xfrm>
            <a:off x="2796469" y="2393863"/>
            <a:ext cx="892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14487F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02</a:t>
            </a:r>
            <a:endParaRPr lang="zh-CN" altLang="en-US" sz="4400" dirty="0">
              <a:solidFill>
                <a:srgbClr val="14487F"/>
              </a:solidFill>
              <a:latin typeface="Calibri" panose="020F0502020204030204" pitchFamily="34" charset="0"/>
              <a:ea typeface="宋体" pitchFamily="2" charset="-122"/>
              <a:cs typeface="Calibri" panose="020F0502020204030204" pitchFamily="34" charset="0"/>
            </a:endParaRPr>
          </a:p>
        </p:txBody>
      </p:sp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4CA255FF-F6F3-4E79-A29E-76E217643F0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768755" y="5257823"/>
            <a:ext cx="5760000" cy="774561"/>
          </a:xfrm>
          <a:prstGeom prst="parallelogram">
            <a:avLst>
              <a:gd name="adj" fmla="val 83171"/>
            </a:avLst>
          </a:prstGeom>
          <a:solidFill>
            <a:srgbClr val="EBF0F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noAutofit/>
          </a:bodyPr>
          <a:lstStyle/>
          <a:p>
            <a:pPr lvl="1" algn="ctr">
              <a:lnSpc>
                <a:spcPct val="200000"/>
              </a:lnSpc>
              <a:buSzPct val="100000"/>
            </a:pPr>
            <a:r>
              <a:rPr lang="en-US" altLang="zh-CN" sz="3200" b="1" dirty="0">
                <a:solidFill>
                  <a:srgbClr val="1448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zh-CN" altLang="en-US" sz="3200" b="1" dirty="0">
              <a:solidFill>
                <a:srgbClr val="14487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3E1A734-54CA-401E-A8FC-08B1077CD0C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96083" y="5205419"/>
            <a:ext cx="8920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14487F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05</a:t>
            </a:r>
            <a:endParaRPr lang="zh-CN" altLang="en-US" sz="4400" dirty="0">
              <a:solidFill>
                <a:srgbClr val="14487F"/>
              </a:solidFill>
              <a:latin typeface="Calibri" panose="020F0502020204030204" pitchFamily="34" charset="0"/>
              <a:ea typeface="宋体" pitchFamily="2" charset="-122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40F09F-AC97-4FFE-961A-0B73FC8E0C1D}"/>
              </a:ext>
            </a:extLst>
          </p:cNvPr>
          <p:cNvSpPr/>
          <p:nvPr/>
        </p:nvSpPr>
        <p:spPr>
          <a:xfrm>
            <a:off x="4072364" y="4104590"/>
            <a:ext cx="4840172" cy="939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lnSpc>
                <a:spcPct val="200000"/>
              </a:lnSpc>
              <a:buSzPct val="100000"/>
            </a:pPr>
            <a:r>
              <a:rPr lang="en-US" altLang="zh-CN" sz="3200" b="1" dirty="0">
                <a:solidFill>
                  <a:srgbClr val="1448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 and Challenges</a:t>
            </a:r>
          </a:p>
        </p:txBody>
      </p:sp>
    </p:spTree>
    <p:extLst>
      <p:ext uri="{BB962C8B-B14F-4D97-AF65-F5344CB8AC3E}">
        <p14:creationId xmlns:p14="http://schemas.microsoft.com/office/powerpoint/2010/main" val="382654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D1504-A517-AD9B-A9AC-7F9EDD07D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8632802-CAAB-6F63-F782-0DAB0FDC28BF}"/>
              </a:ext>
            </a:extLst>
          </p:cNvPr>
          <p:cNvSpPr txBox="1"/>
          <p:nvPr/>
        </p:nvSpPr>
        <p:spPr>
          <a:xfrm>
            <a:off x="2160000" y="216000"/>
            <a:ext cx="3240000" cy="54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1. Background</a:t>
            </a:r>
            <a:endParaRPr lang="zh-CN" altLang="en-US" sz="3200" b="1" dirty="0"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ADD62E-CC2B-FC55-C323-70193528B1FE}"/>
              </a:ext>
            </a:extLst>
          </p:cNvPr>
          <p:cNvSpPr txBox="1"/>
          <p:nvPr/>
        </p:nvSpPr>
        <p:spPr>
          <a:xfrm>
            <a:off x="720000" y="1224000"/>
            <a:ext cx="5867613" cy="4828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1200"/>
              </a:spcAft>
            </a:pPr>
            <a:r>
              <a:rPr lang="en-US" altLang="zh-CN" sz="3200" b="1" dirty="0">
                <a:solidFill>
                  <a:srgbClr val="1448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River Pollution in London</a:t>
            </a:r>
          </a:p>
          <a:p>
            <a:pPr marL="360045" indent="-360045" algn="just">
              <a:lnSpc>
                <a:spcPct val="125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1448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River test samples: </a:t>
            </a:r>
          </a:p>
          <a:p>
            <a:pPr>
              <a:lnSpc>
                <a:spcPct val="125000"/>
              </a:lnSpc>
              <a:spcAft>
                <a:spcPts val="1200"/>
              </a:spcAft>
              <a:buClrTx/>
              <a:buSzPct val="60000"/>
            </a:pPr>
            <a:r>
              <a:rPr lang="en-US" altLang="zh-CN" sz="2400" dirty="0">
                <a:solidFill>
                  <a:srgbClr val="144880"/>
                </a:solidFill>
                <a:latin typeface="Calibri" panose="020F0502020204030204" pitchFamily="34" charset="0"/>
                <a:ea typeface="宋体" charset="0"/>
                <a:cs typeface="Calibri" panose="020F0502020204030204" pitchFamily="34" charset="0"/>
              </a:rPr>
              <a:t>      92% samples </a:t>
            </a:r>
            <a:r>
              <a:rPr lang="en-US" altLang="zh-CN" sz="2400" b="1" dirty="0">
                <a:solidFill>
                  <a:srgbClr val="144880"/>
                </a:solidFill>
                <a:latin typeface="Calibri" panose="020F0502020204030204" pitchFamily="34" charset="0"/>
                <a:ea typeface="宋体" charset="0"/>
                <a:cs typeface="Calibri" panose="020F0502020204030204" pitchFamily="34" charset="0"/>
              </a:rPr>
              <a:t>-&gt;</a:t>
            </a:r>
            <a:r>
              <a:rPr lang="en-US" altLang="zh-CN" sz="2400" dirty="0">
                <a:solidFill>
                  <a:srgbClr val="144880"/>
                </a:solidFill>
                <a:latin typeface="Calibri" panose="020F0502020204030204" pitchFamily="34" charset="0"/>
                <a:ea typeface="宋体" charset="0"/>
                <a:cs typeface="Calibri" panose="020F0502020204030204" pitchFamily="34" charset="0"/>
              </a:rPr>
              <a:t> coliform bacteria; </a:t>
            </a:r>
            <a:br>
              <a:rPr lang="en-US" altLang="zh-CN" sz="2400" dirty="0">
                <a:solidFill>
                  <a:srgbClr val="144880"/>
                </a:solidFill>
                <a:latin typeface="Calibri" panose="020F0502020204030204" pitchFamily="34" charset="0"/>
                <a:ea typeface="宋体" charset="0"/>
                <a:cs typeface="Calibri" panose="020F0502020204030204" pitchFamily="34" charset="0"/>
              </a:rPr>
            </a:br>
            <a:r>
              <a:rPr lang="en-US" altLang="zh-CN" sz="2400" dirty="0">
                <a:solidFill>
                  <a:srgbClr val="144880"/>
                </a:solidFill>
                <a:latin typeface="Calibri" panose="020F0502020204030204" pitchFamily="34" charset="0"/>
                <a:ea typeface="宋体" charset="0"/>
                <a:cs typeface="Calibri" panose="020F0502020204030204" pitchFamily="34" charset="0"/>
              </a:rPr>
              <a:t>      1% samples </a:t>
            </a:r>
            <a:r>
              <a:rPr lang="en-US" altLang="zh-CN" sz="2400" b="1" dirty="0">
                <a:solidFill>
                  <a:srgbClr val="144880"/>
                </a:solidFill>
                <a:latin typeface="Calibri" panose="020F0502020204030204" pitchFamily="34" charset="0"/>
                <a:ea typeface="宋体" charset="0"/>
                <a:cs typeface="Calibri" panose="020F0502020204030204" pitchFamily="34" charset="0"/>
              </a:rPr>
              <a:t>-&gt;</a:t>
            </a:r>
            <a:r>
              <a:rPr lang="en-US" altLang="zh-CN" sz="2400" dirty="0">
                <a:solidFill>
                  <a:srgbClr val="144880"/>
                </a:solidFill>
                <a:latin typeface="Calibri" panose="020F0502020204030204" pitchFamily="34" charset="0"/>
                <a:ea typeface="宋体" charset="0"/>
                <a:cs typeface="Calibri" panose="020F0502020204030204" pitchFamily="34" charset="0"/>
              </a:rPr>
              <a:t> low dissolved oxygen </a:t>
            </a:r>
            <a:r>
              <a:rPr lang="en-US" altLang="zh-CN" sz="2400" b="1" dirty="0">
                <a:solidFill>
                  <a:srgbClr val="144880"/>
                </a:solidFill>
                <a:latin typeface="Calibri" panose="020F0502020204030204" pitchFamily="34" charset="0"/>
                <a:ea typeface="宋体" charset="0"/>
                <a:cs typeface="Calibri" panose="020F0502020204030204" pitchFamily="34" charset="0"/>
              </a:rPr>
              <a:t>[2]</a:t>
            </a:r>
            <a:r>
              <a:rPr lang="en-US" altLang="zh-CN" sz="2400" dirty="0">
                <a:solidFill>
                  <a:srgbClr val="144880"/>
                </a:solidFill>
                <a:latin typeface="Calibri" panose="020F0502020204030204" pitchFamily="34" charset="0"/>
                <a:ea typeface="宋体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lnSpc>
                <a:spcPct val="125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1448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Impact of Coliform on Residents: </a:t>
            </a:r>
          </a:p>
          <a:p>
            <a:pPr marL="360000">
              <a:lnSpc>
                <a:spcPct val="125000"/>
              </a:lnSpc>
              <a:spcAft>
                <a:spcPts val="1200"/>
              </a:spcAft>
              <a:buSzPct val="60000"/>
            </a:pPr>
            <a:r>
              <a:rPr lang="en-US" altLang="zh-CN" sz="2400" dirty="0">
                <a:solidFill>
                  <a:srgbClr val="144880"/>
                </a:solidFill>
                <a:latin typeface="Calibri" panose="020F0502020204030204" pitchFamily="34" charset="0"/>
                <a:ea typeface="宋体" charset="0"/>
                <a:cs typeface="Calibri" panose="020F0502020204030204" pitchFamily="34" charset="0"/>
              </a:rPr>
              <a:t>Cause intestinal infection, vomiting, </a:t>
            </a:r>
            <a:r>
              <a:rPr lang="en-US" altLang="zh-CN" sz="2400" dirty="0" err="1">
                <a:solidFill>
                  <a:srgbClr val="144880"/>
                </a:solidFill>
                <a:latin typeface="Calibri" panose="020F0502020204030204" pitchFamily="34" charset="0"/>
                <a:ea typeface="宋体" charset="0"/>
                <a:cs typeface="Calibri" panose="020F0502020204030204" pitchFamily="34" charset="0"/>
              </a:rPr>
              <a:t>etc</a:t>
            </a:r>
            <a:r>
              <a:rPr lang="en-US" altLang="zh-CN" sz="2400" dirty="0">
                <a:solidFill>
                  <a:srgbClr val="144880"/>
                </a:solidFill>
                <a:latin typeface="Calibri" panose="020F0502020204030204" pitchFamily="34" charset="0"/>
                <a:ea typeface="宋体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solidFill>
                  <a:srgbClr val="144880"/>
                </a:solidFill>
                <a:latin typeface="Calibri" panose="020F0502020204030204" pitchFamily="34" charset="0"/>
                <a:ea typeface="宋体" charset="0"/>
                <a:cs typeface="Calibri" panose="020F0502020204030204" pitchFamily="34" charset="0"/>
              </a:rPr>
              <a:t>[3].</a:t>
            </a:r>
            <a:endParaRPr lang="en-US" altLang="zh-CN" sz="2400" dirty="0">
              <a:solidFill>
                <a:srgbClr val="144880"/>
              </a:solidFill>
              <a:latin typeface="Calibri" panose="020F0502020204030204" pitchFamily="34" charset="0"/>
              <a:ea typeface="宋体" charset="0"/>
              <a:cs typeface="Calibri" panose="020F0502020204030204" pitchFamily="34" charset="0"/>
            </a:endParaRPr>
          </a:p>
          <a:p>
            <a:pPr marL="360045" indent="-360045" algn="just">
              <a:lnSpc>
                <a:spcPct val="125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1448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Objectives: </a:t>
            </a:r>
          </a:p>
          <a:p>
            <a:pPr marL="360000" algn="just">
              <a:lnSpc>
                <a:spcPct val="125000"/>
              </a:lnSpc>
              <a:buClrTx/>
              <a:buSzPct val="60000"/>
            </a:pPr>
            <a:r>
              <a:rPr lang="en-US" altLang="zh-CN" sz="2400" dirty="0">
                <a:solidFill>
                  <a:srgbClr val="1448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Real-time detecting;</a:t>
            </a:r>
          </a:p>
          <a:p>
            <a:pPr marL="360000" algn="just">
              <a:lnSpc>
                <a:spcPct val="125000"/>
              </a:lnSpc>
              <a:buClrTx/>
              <a:buSzPct val="60000"/>
            </a:pPr>
            <a:r>
              <a:rPr lang="en-US" altLang="zh-CN" sz="2400" dirty="0">
                <a:solidFill>
                  <a:srgbClr val="1448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Locating contamination</a:t>
            </a:r>
            <a:endParaRPr lang="en-US" altLang="zh-CN" sz="2400" dirty="0">
              <a:solidFill>
                <a:srgbClr val="144880"/>
              </a:solidFill>
              <a:latin typeface="Calibri" panose="020F0502020204030204" pitchFamily="34" charset="0"/>
              <a:ea typeface="宋体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横跨伦敦西部泰晤士河的哈默史密斯桥的鸟瞰图，连接哈默史密斯和巴恩斯。&#10;&#10;">
            <a:extLst>
              <a:ext uri="{FF2B5EF4-FFF2-40B4-BE49-F238E27FC236}">
                <a16:creationId xmlns:a16="http://schemas.microsoft.com/office/drawing/2014/main" id="{BD42A001-E6B5-5E54-6331-E78B81D3FF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4" t="5854" r="31856"/>
          <a:stretch/>
        </p:blipFill>
        <p:spPr bwMode="auto">
          <a:xfrm>
            <a:off x="7295535" y="1499100"/>
            <a:ext cx="4316351" cy="400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F95E809-2627-723F-67C6-838EEC02C6DD}"/>
              </a:ext>
            </a:extLst>
          </p:cNvPr>
          <p:cNvSpPr txBox="1"/>
          <p:nvPr/>
        </p:nvSpPr>
        <p:spPr>
          <a:xfrm>
            <a:off x="7506923" y="5500174"/>
            <a:ext cx="38935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1448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Fig. 1. </a:t>
            </a:r>
            <a:r>
              <a:rPr lang="en-US" altLang="zh-CN" sz="1600" dirty="0">
                <a:solidFill>
                  <a:srgbClr val="1448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Levels of E.coli were found around Hammersmith Bridge in west London </a:t>
            </a:r>
            <a:r>
              <a:rPr lang="en-US" altLang="zh-CN" sz="1600" b="1" dirty="0">
                <a:solidFill>
                  <a:srgbClr val="1448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[1]</a:t>
            </a:r>
            <a:endParaRPr lang="zh-CN" altLang="en-US" sz="1600" dirty="0">
              <a:solidFill>
                <a:srgbClr val="14488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36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62C00-19DE-7DF6-6EDA-548BDB943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05DC3-AA35-0CF5-80E7-56C9F853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0" y="120466"/>
            <a:ext cx="4472812" cy="69850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2. Current Methods 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F6C677-B689-46EC-21D4-7B4BF39AD76C}"/>
              </a:ext>
            </a:extLst>
          </p:cNvPr>
          <p:cNvSpPr txBox="1"/>
          <p:nvPr/>
        </p:nvSpPr>
        <p:spPr>
          <a:xfrm>
            <a:off x="720000" y="1224000"/>
            <a:ext cx="6644361" cy="4976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  <a:spcAft>
                <a:spcPts val="1200"/>
              </a:spcAft>
              <a:buClrTx/>
              <a:buSzTx/>
              <a:buFontTx/>
            </a:pPr>
            <a:r>
              <a:rPr lang="en-US" altLang="zh-CN" sz="3200" b="1" dirty="0">
                <a:solidFill>
                  <a:srgbClr val="1448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Methods</a:t>
            </a:r>
          </a:p>
          <a:p>
            <a:pPr marL="342900" indent="-342900" algn="just">
              <a:lnSpc>
                <a:spcPct val="125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144880"/>
                </a:solidFill>
                <a:latin typeface="Calibri" panose="020F0502020204030204" pitchFamily="34" charset="0"/>
                <a:ea typeface="宋体" charset="0"/>
                <a:cs typeface="Calibri" panose="020F0502020204030204" pitchFamily="34" charset="0"/>
              </a:rPr>
              <a:t>Test in laboratories</a:t>
            </a:r>
          </a:p>
          <a:p>
            <a:pPr marL="342900" indent="-342900" algn="just">
              <a:lnSpc>
                <a:spcPct val="125000"/>
              </a:lnSpc>
              <a:spcAft>
                <a:spcPts val="1800"/>
              </a:spcAft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144880"/>
                </a:solidFill>
                <a:latin typeface="Calibri" panose="020F0502020204030204" pitchFamily="34" charset="0"/>
                <a:ea typeface="宋体" charset="0"/>
                <a:cs typeface="Calibri" panose="020F0502020204030204" pitchFamily="34" charset="0"/>
              </a:rPr>
              <a:t>handheld E.coli detection (operation time = </a:t>
            </a:r>
            <a:r>
              <a:rPr lang="en-US" altLang="zh-CN" sz="2800" b="0" i="0" dirty="0">
                <a:solidFill>
                  <a:srgbClr val="14487F"/>
                </a:solidFill>
                <a:effectLst/>
                <a:latin typeface="Red Hat Regular"/>
              </a:rPr>
              <a:t>2 hours) </a:t>
            </a:r>
            <a:r>
              <a:rPr lang="en-US" altLang="zh-CN" sz="2800" b="1" i="0" dirty="0">
                <a:solidFill>
                  <a:srgbClr val="14487F"/>
                </a:solidFill>
                <a:effectLst/>
                <a:latin typeface="Red Hat Regular"/>
              </a:rPr>
              <a:t>[4]</a:t>
            </a:r>
            <a:r>
              <a:rPr lang="en-US" altLang="zh-CN" sz="2800" b="0" i="0" dirty="0">
                <a:solidFill>
                  <a:srgbClr val="14487F"/>
                </a:solidFill>
                <a:effectLst/>
                <a:latin typeface="Red Hat Regular"/>
              </a:rPr>
              <a:t>.</a:t>
            </a:r>
            <a:endParaRPr lang="en-US" altLang="zh-CN" sz="2800" dirty="0">
              <a:solidFill>
                <a:srgbClr val="14487F"/>
              </a:solidFill>
              <a:latin typeface="Calibri" panose="020F0502020204030204" pitchFamily="34" charset="0"/>
              <a:ea typeface="宋体" charset="0"/>
              <a:cs typeface="Calibri" panose="020F0502020204030204" pitchFamily="34" charset="0"/>
            </a:endParaRPr>
          </a:p>
          <a:p>
            <a:pPr algn="just">
              <a:lnSpc>
                <a:spcPct val="125000"/>
              </a:lnSpc>
              <a:spcAft>
                <a:spcPts val="600"/>
              </a:spcAft>
              <a:buClrTx/>
              <a:buSzTx/>
            </a:pPr>
            <a:r>
              <a:rPr lang="en-US" altLang="zh-CN" sz="3200" b="1" dirty="0">
                <a:solidFill>
                  <a:srgbClr val="1448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Limitation</a:t>
            </a:r>
          </a:p>
          <a:p>
            <a:pPr marL="342900" indent="-342900" algn="just">
              <a:lnSpc>
                <a:spcPct val="125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144880"/>
                </a:solidFill>
                <a:latin typeface="Calibri" panose="020F0502020204030204" pitchFamily="34" charset="0"/>
                <a:ea typeface="宋体" charset="0"/>
                <a:cs typeface="Calibri" panose="020F0502020204030204" pitchFamily="34" charset="0"/>
              </a:rPr>
              <a:t>Large-scale manual sampling</a:t>
            </a:r>
          </a:p>
          <a:p>
            <a:pPr marL="342900" indent="-342900" algn="just">
              <a:lnSpc>
                <a:spcPct val="125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144880"/>
                </a:solidFill>
                <a:latin typeface="Calibri" panose="020F0502020204030204" pitchFamily="34" charset="0"/>
                <a:ea typeface="宋体" charset="0"/>
                <a:cs typeface="Calibri" panose="020F0502020204030204" pitchFamily="34" charset="0"/>
              </a:rPr>
              <a:t>Difficulty updating data</a:t>
            </a:r>
          </a:p>
          <a:p>
            <a:pPr marL="342900" indent="-342900" algn="just">
              <a:lnSpc>
                <a:spcPct val="125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144880"/>
                </a:solidFill>
                <a:latin typeface="Calibri" panose="020F0502020204030204" pitchFamily="34" charset="0"/>
                <a:ea typeface="宋体" charset="0"/>
                <a:cs typeface="Calibri" panose="020F0502020204030204" pitchFamily="34" charset="0"/>
              </a:rPr>
              <a:t>High economic cost</a:t>
            </a:r>
            <a:endParaRPr lang="zh-CN" altLang="en-US" sz="2800" dirty="0">
              <a:solidFill>
                <a:srgbClr val="144880"/>
              </a:solidFill>
              <a:latin typeface="Calibri" panose="020F0502020204030204" pitchFamily="34" charset="0"/>
              <a:ea typeface="宋体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9F0C259-6644-2C77-323C-EC53A6AE85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91"/>
          <a:stretch/>
        </p:blipFill>
        <p:spPr bwMode="auto">
          <a:xfrm>
            <a:off x="9408169" y="1824294"/>
            <a:ext cx="1664720" cy="365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2849EBA-0CBE-8894-3F89-7FDBE958C0CC}"/>
              </a:ext>
            </a:extLst>
          </p:cNvPr>
          <p:cNvSpPr txBox="1"/>
          <p:nvPr/>
        </p:nvSpPr>
        <p:spPr>
          <a:xfrm>
            <a:off x="9011970" y="5566303"/>
            <a:ext cx="24600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1448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Fig. 2. E. Coli  analyzer </a:t>
            </a:r>
            <a:r>
              <a:rPr lang="en-US" altLang="zh-CN" sz="1600" b="1" dirty="0">
                <a:solidFill>
                  <a:srgbClr val="1448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  <a:endParaRPr lang="zh-CN" altLang="en-US" sz="1600" b="1" dirty="0">
              <a:solidFill>
                <a:srgbClr val="14488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31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E5FED-9624-1D54-D9C2-FE632EF7B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514F5-D5D4-9624-4BB9-CEC2CD23B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0" y="134114"/>
            <a:ext cx="3936000" cy="69850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3. Novel IoT Solution 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67ECC64-4577-E962-A594-CB6BA01964B6}"/>
              </a:ext>
            </a:extLst>
          </p:cNvPr>
          <p:cNvSpPr txBox="1"/>
          <p:nvPr/>
        </p:nvSpPr>
        <p:spPr>
          <a:xfrm>
            <a:off x="724081" y="1440000"/>
            <a:ext cx="5153070" cy="39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800"/>
              </a:spcAft>
              <a:buClrTx/>
              <a:buSzTx/>
            </a:pPr>
            <a:r>
              <a:rPr lang="en-US" altLang="zh-CN" sz="3200" b="1" dirty="0">
                <a:solidFill>
                  <a:srgbClr val="1448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Innovations on IoT</a:t>
            </a:r>
          </a:p>
          <a:p>
            <a:pPr marL="457200" indent="-457200" algn="just">
              <a:lnSpc>
                <a:spcPct val="150000"/>
              </a:lnSpc>
              <a:spcAft>
                <a:spcPts val="1400"/>
              </a:spcAft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144880"/>
                </a:solidFill>
                <a:latin typeface="Calibri" panose="020F0502020204030204" pitchFamily="34" charset="0"/>
                <a:ea typeface="宋体" charset="0"/>
                <a:cs typeface="Calibri" panose="020F0502020204030204" pitchFamily="34" charset="0"/>
              </a:rPr>
              <a:t>Real-time monitor and analysis</a:t>
            </a:r>
          </a:p>
          <a:p>
            <a:pPr marL="457200" indent="-457200" algn="just">
              <a:lnSpc>
                <a:spcPct val="150000"/>
              </a:lnSpc>
              <a:spcAft>
                <a:spcPts val="1400"/>
              </a:spcAft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144880"/>
                </a:solidFill>
                <a:latin typeface="Calibri" panose="020F0502020204030204" pitchFamily="34" charset="0"/>
                <a:ea typeface="宋体" charset="0"/>
                <a:cs typeface="Calibri" panose="020F0502020204030204" pitchFamily="34" charset="0"/>
              </a:rPr>
              <a:t>Multi-device co-work</a:t>
            </a:r>
          </a:p>
          <a:p>
            <a:pPr marL="457200" indent="-457200" algn="just">
              <a:lnSpc>
                <a:spcPct val="150000"/>
              </a:lnSpc>
              <a:spcAft>
                <a:spcPts val="1400"/>
              </a:spcAft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144880"/>
                </a:solidFill>
                <a:latin typeface="Calibri" panose="020F0502020204030204" pitchFamily="34" charset="0"/>
                <a:ea typeface="宋体" charset="0"/>
                <a:cs typeface="Calibri" panose="020F0502020204030204" pitchFamily="34" charset="0"/>
              </a:rPr>
              <a:t>Combine ML with pollution monitoring 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1403A757-A643-5639-D6D9-347B8CB89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850" y="1818968"/>
            <a:ext cx="5665501" cy="356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5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50B52-510A-DBB3-5915-3237CAB89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71CE2-5C1B-C0E6-2A82-E367B5677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0" y="134114"/>
            <a:ext cx="3222081" cy="69850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3. Novel Solution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DC96540-F283-54CC-F0DC-B8B2C1D6A013}"/>
              </a:ext>
            </a:extLst>
          </p:cNvPr>
          <p:cNvGrpSpPr/>
          <p:nvPr/>
        </p:nvGrpSpPr>
        <p:grpSpPr>
          <a:xfrm>
            <a:off x="5930379" y="1468356"/>
            <a:ext cx="5651334" cy="4761397"/>
            <a:chOff x="6214062" y="1468356"/>
            <a:chExt cx="5651334" cy="4761397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6BC9DB6C-9FC7-C17E-5F91-63031AF98D35}"/>
                </a:ext>
              </a:extLst>
            </p:cNvPr>
            <p:cNvSpPr/>
            <p:nvPr/>
          </p:nvSpPr>
          <p:spPr>
            <a:xfrm>
              <a:off x="10079165" y="2836483"/>
              <a:ext cx="1746265" cy="1514347"/>
            </a:xfrm>
            <a:prstGeom prst="roundRect">
              <a:avLst>
                <a:gd name="adj" fmla="val 8504"/>
              </a:avLst>
            </a:prstGeom>
            <a:solidFill>
              <a:srgbClr val="EBF0FA"/>
            </a:solidFill>
            <a:ln>
              <a:noFill/>
            </a:ln>
            <a:effectLst>
              <a:outerShdw blurRad="190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b="1" dirty="0">
                <a:latin typeface="+mj-lt"/>
              </a:endParaRPr>
            </a:p>
          </p:txBody>
        </p:sp>
        <p:sp>
          <p:nvSpPr>
            <p:cNvPr id="10" name="文本框 19">
              <a:extLst>
                <a:ext uri="{FF2B5EF4-FFF2-40B4-BE49-F238E27FC236}">
                  <a16:creationId xmlns:a16="http://schemas.microsoft.com/office/drawing/2014/main" id="{746658AC-FC22-F11B-AA3F-B3AF99F54869}"/>
                </a:ext>
              </a:extLst>
            </p:cNvPr>
            <p:cNvSpPr txBox="1"/>
            <p:nvPr/>
          </p:nvSpPr>
          <p:spPr>
            <a:xfrm>
              <a:off x="10168700" y="3361999"/>
              <a:ext cx="1603279" cy="448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5000"/>
                </a:lnSpc>
              </a:pPr>
              <a:r>
                <a:rPr lang="en-US" altLang="zh-CN" sz="2000" b="1" dirty="0">
                  <a:solidFill>
                    <a:srgbClr val="14488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Arduino UNO</a:t>
              </a:r>
              <a:endParaRPr lang="zh-CN" altLang="en-US" sz="2000" b="1" dirty="0" err="1">
                <a:solidFill>
                  <a:srgbClr val="14488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7271514B-E38C-1CEE-A23B-C7ED72B4C606}"/>
                </a:ext>
              </a:extLst>
            </p:cNvPr>
            <p:cNvSpPr/>
            <p:nvPr/>
          </p:nvSpPr>
          <p:spPr>
            <a:xfrm>
              <a:off x="8765515" y="1468356"/>
              <a:ext cx="883087" cy="4183217"/>
            </a:xfrm>
            <a:prstGeom prst="roundRect">
              <a:avLst>
                <a:gd name="adj" fmla="val 8504"/>
              </a:avLst>
            </a:prstGeom>
            <a:solidFill>
              <a:srgbClr val="EBF0FA"/>
            </a:solidFill>
            <a:ln>
              <a:noFill/>
            </a:ln>
            <a:effectLst>
              <a:outerShdw blurRad="190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rgbClr val="15487F"/>
                  </a:solidFill>
                  <a:latin typeface="+mj-lt"/>
                </a:rPr>
                <a:t>Analog Signal</a:t>
              </a:r>
              <a:endParaRPr lang="zh-CN" altLang="en-US" sz="2400" b="1" dirty="0">
                <a:solidFill>
                  <a:srgbClr val="15487F"/>
                </a:solidFill>
                <a:latin typeface="+mj-lt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B61590C-80FC-E63D-5003-87EB012DE46B}"/>
                </a:ext>
              </a:extLst>
            </p:cNvPr>
            <p:cNvSpPr/>
            <p:nvPr/>
          </p:nvSpPr>
          <p:spPr>
            <a:xfrm>
              <a:off x="7636199" y="1477079"/>
              <a:ext cx="720000" cy="648000"/>
            </a:xfrm>
            <a:prstGeom prst="roundRect">
              <a:avLst>
                <a:gd name="adj" fmla="val 8504"/>
              </a:avLst>
            </a:prstGeom>
            <a:solidFill>
              <a:srgbClr val="EBF0FA"/>
            </a:solidFill>
            <a:ln>
              <a:noFill/>
            </a:ln>
            <a:effectLst>
              <a:outerShdw blurRad="190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b="1" dirty="0">
                <a:latin typeface="+mj-lt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D7ABAB9A-AB9A-C637-D5A3-F0937CF59BAE}"/>
                </a:ext>
              </a:extLst>
            </p:cNvPr>
            <p:cNvSpPr/>
            <p:nvPr/>
          </p:nvSpPr>
          <p:spPr>
            <a:xfrm>
              <a:off x="7645714" y="2322795"/>
              <a:ext cx="720000" cy="648000"/>
            </a:xfrm>
            <a:prstGeom prst="roundRect">
              <a:avLst>
                <a:gd name="adj" fmla="val 8504"/>
              </a:avLst>
            </a:prstGeom>
            <a:solidFill>
              <a:srgbClr val="EBF0FA"/>
            </a:solidFill>
            <a:ln>
              <a:noFill/>
            </a:ln>
            <a:effectLst>
              <a:outerShdw blurRad="190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b="1" dirty="0">
                <a:latin typeface="+mj-lt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3DBEDEAE-ABC6-89AB-87A2-26BE16D150AD}"/>
                </a:ext>
              </a:extLst>
            </p:cNvPr>
            <p:cNvSpPr/>
            <p:nvPr/>
          </p:nvSpPr>
          <p:spPr>
            <a:xfrm>
              <a:off x="7627501" y="3262763"/>
              <a:ext cx="720000" cy="648000"/>
            </a:xfrm>
            <a:prstGeom prst="roundRect">
              <a:avLst>
                <a:gd name="adj" fmla="val 8504"/>
              </a:avLst>
            </a:prstGeom>
            <a:solidFill>
              <a:srgbClr val="EBF0FA"/>
            </a:solidFill>
            <a:ln>
              <a:noFill/>
            </a:ln>
            <a:effectLst>
              <a:outerShdw blurRad="190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b="1" dirty="0">
                <a:latin typeface="+mj-lt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205D122C-8A74-258B-82F4-027ED95B52B8}"/>
                </a:ext>
              </a:extLst>
            </p:cNvPr>
            <p:cNvSpPr/>
            <p:nvPr/>
          </p:nvSpPr>
          <p:spPr>
            <a:xfrm>
              <a:off x="6236605" y="1484902"/>
              <a:ext cx="972000" cy="648000"/>
            </a:xfrm>
            <a:prstGeom prst="roundRect">
              <a:avLst>
                <a:gd name="adj" fmla="val 8504"/>
              </a:avLst>
            </a:prstGeom>
            <a:solidFill>
              <a:srgbClr val="EBF0FA"/>
            </a:solidFill>
            <a:ln>
              <a:noFill/>
            </a:ln>
            <a:effectLst>
              <a:outerShdw blurRad="190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b="1" dirty="0">
                <a:latin typeface="+mj-lt"/>
              </a:endParaRPr>
            </a:p>
          </p:txBody>
        </p:sp>
        <p:sp>
          <p:nvSpPr>
            <p:cNvPr id="40" name="文本框 19">
              <a:extLst>
                <a:ext uri="{FF2B5EF4-FFF2-40B4-BE49-F238E27FC236}">
                  <a16:creationId xmlns:a16="http://schemas.microsoft.com/office/drawing/2014/main" id="{B790C07B-F68F-17FF-ABFB-5293C7626FC8}"/>
                </a:ext>
              </a:extLst>
            </p:cNvPr>
            <p:cNvSpPr txBox="1"/>
            <p:nvPr/>
          </p:nvSpPr>
          <p:spPr>
            <a:xfrm>
              <a:off x="6318639" y="1515144"/>
              <a:ext cx="7896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rgbClr val="14488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pH sensor</a:t>
              </a:r>
              <a:endParaRPr lang="zh-CN" altLang="en-US" sz="1600" b="1" dirty="0" err="1">
                <a:solidFill>
                  <a:srgbClr val="14488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E3AD113D-5DA8-67A0-9108-06EFC855DB5D}"/>
                </a:ext>
              </a:extLst>
            </p:cNvPr>
            <p:cNvSpPr/>
            <p:nvPr/>
          </p:nvSpPr>
          <p:spPr>
            <a:xfrm>
              <a:off x="6236605" y="2322530"/>
              <a:ext cx="972000" cy="648000"/>
            </a:xfrm>
            <a:prstGeom prst="roundRect">
              <a:avLst>
                <a:gd name="adj" fmla="val 8504"/>
              </a:avLst>
            </a:prstGeom>
            <a:solidFill>
              <a:srgbClr val="EBF0FA"/>
            </a:solidFill>
            <a:ln>
              <a:noFill/>
            </a:ln>
            <a:effectLst>
              <a:outerShdw blurRad="190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b="1" dirty="0">
                <a:latin typeface="+mj-lt"/>
              </a:endParaRPr>
            </a:p>
          </p:txBody>
        </p:sp>
        <p:sp>
          <p:nvSpPr>
            <p:cNvPr id="42" name="文本框 19">
              <a:extLst>
                <a:ext uri="{FF2B5EF4-FFF2-40B4-BE49-F238E27FC236}">
                  <a16:creationId xmlns:a16="http://schemas.microsoft.com/office/drawing/2014/main" id="{1D95A270-167A-C0BF-75C4-0FAB46EF31FE}"/>
                </a:ext>
              </a:extLst>
            </p:cNvPr>
            <p:cNvSpPr txBox="1"/>
            <p:nvPr/>
          </p:nvSpPr>
          <p:spPr>
            <a:xfrm>
              <a:off x="6214062" y="2377735"/>
              <a:ext cx="9931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rgbClr val="14488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Turbidity sensor</a:t>
              </a:r>
              <a:endParaRPr lang="zh-CN" altLang="en-US" sz="1600" b="1" dirty="0" err="1">
                <a:solidFill>
                  <a:srgbClr val="14488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34D6DC28-A030-B28E-F35D-4ECE23EEFFB4}"/>
                </a:ext>
              </a:extLst>
            </p:cNvPr>
            <p:cNvSpPr/>
            <p:nvPr/>
          </p:nvSpPr>
          <p:spPr>
            <a:xfrm>
              <a:off x="6236605" y="3236447"/>
              <a:ext cx="972000" cy="648000"/>
            </a:xfrm>
            <a:prstGeom prst="roundRect">
              <a:avLst>
                <a:gd name="adj" fmla="val 8504"/>
              </a:avLst>
            </a:prstGeom>
            <a:solidFill>
              <a:srgbClr val="EBF0FA"/>
            </a:solidFill>
            <a:ln>
              <a:noFill/>
            </a:ln>
            <a:effectLst>
              <a:outerShdw blurRad="190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b="1" dirty="0">
                <a:latin typeface="+mj-lt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582B456-C2C9-D448-6C84-74101E13E700}"/>
                </a:ext>
              </a:extLst>
            </p:cNvPr>
            <p:cNvSpPr txBox="1"/>
            <p:nvPr/>
          </p:nvSpPr>
          <p:spPr>
            <a:xfrm>
              <a:off x="6278148" y="3292096"/>
              <a:ext cx="8680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rgbClr val="14488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TDS sensor</a:t>
              </a:r>
              <a:endParaRPr lang="zh-CN" altLang="en-US" sz="1600" b="1" dirty="0" err="1">
                <a:solidFill>
                  <a:srgbClr val="14488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文本框 19">
              <a:extLst>
                <a:ext uri="{FF2B5EF4-FFF2-40B4-BE49-F238E27FC236}">
                  <a16:creationId xmlns:a16="http://schemas.microsoft.com/office/drawing/2014/main" id="{434FC831-24C3-30D1-408F-77AC1F07F141}"/>
                </a:ext>
              </a:extLst>
            </p:cNvPr>
            <p:cNvSpPr txBox="1"/>
            <p:nvPr/>
          </p:nvSpPr>
          <p:spPr>
            <a:xfrm>
              <a:off x="7746803" y="1574441"/>
              <a:ext cx="498791" cy="377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5000"/>
                </a:lnSpc>
              </a:pPr>
              <a:r>
                <a:rPr lang="en-US" altLang="zh-CN" sz="1600" b="1" dirty="0">
                  <a:solidFill>
                    <a:srgbClr val="14488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SCC</a:t>
              </a:r>
              <a:endParaRPr lang="zh-CN" altLang="en-US" sz="1600" b="1" dirty="0" err="1">
                <a:solidFill>
                  <a:srgbClr val="14488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EE63BB24-C78E-B32A-91ED-C4CEB650084F}"/>
                </a:ext>
              </a:extLst>
            </p:cNvPr>
            <p:cNvSpPr txBox="1"/>
            <p:nvPr/>
          </p:nvSpPr>
          <p:spPr>
            <a:xfrm>
              <a:off x="7735262" y="2457888"/>
              <a:ext cx="531473" cy="377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5000"/>
                </a:lnSpc>
              </a:pPr>
              <a:r>
                <a:rPr lang="en-US" altLang="zh-CN" sz="1600" b="1" dirty="0">
                  <a:solidFill>
                    <a:srgbClr val="14488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SCC</a:t>
              </a:r>
              <a:endParaRPr lang="zh-CN" altLang="en-US" sz="1600" b="1" dirty="0" err="1">
                <a:solidFill>
                  <a:srgbClr val="14488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C4DECA42-82D2-933B-02E8-95770F73E987}"/>
                </a:ext>
              </a:extLst>
            </p:cNvPr>
            <p:cNvSpPr txBox="1"/>
            <p:nvPr/>
          </p:nvSpPr>
          <p:spPr>
            <a:xfrm>
              <a:off x="7718589" y="3324746"/>
              <a:ext cx="555218" cy="377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5000"/>
                </a:lnSpc>
              </a:pPr>
              <a:r>
                <a:rPr lang="en-US" altLang="zh-CN" sz="1600" b="1" dirty="0">
                  <a:solidFill>
                    <a:srgbClr val="14488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SCC</a:t>
              </a:r>
              <a:endParaRPr lang="zh-CN" altLang="en-US" sz="1600" b="1" dirty="0" err="1">
                <a:solidFill>
                  <a:srgbClr val="14488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C2C9E92D-17A8-AA6C-2359-E54C589003F5}"/>
                </a:ext>
              </a:extLst>
            </p:cNvPr>
            <p:cNvGrpSpPr/>
            <p:nvPr/>
          </p:nvGrpSpPr>
          <p:grpSpPr>
            <a:xfrm>
              <a:off x="10079166" y="4960289"/>
              <a:ext cx="763814" cy="648000"/>
              <a:chOff x="7055463" y="3558438"/>
              <a:chExt cx="720000" cy="648000"/>
            </a:xfrm>
          </p:grpSpPr>
          <p:sp>
            <p:nvSpPr>
              <p:cNvPr id="89" name="矩形: 圆角 88">
                <a:extLst>
                  <a:ext uri="{FF2B5EF4-FFF2-40B4-BE49-F238E27FC236}">
                    <a16:creationId xmlns:a16="http://schemas.microsoft.com/office/drawing/2014/main" id="{066D52F1-22B4-94A8-4AD1-01676BA74E64}"/>
                  </a:ext>
                </a:extLst>
              </p:cNvPr>
              <p:cNvSpPr/>
              <p:nvPr/>
            </p:nvSpPr>
            <p:spPr>
              <a:xfrm>
                <a:off x="7055463" y="3558438"/>
                <a:ext cx="720000" cy="648000"/>
              </a:xfrm>
              <a:prstGeom prst="roundRect">
                <a:avLst>
                  <a:gd name="adj" fmla="val 8504"/>
                </a:avLst>
              </a:prstGeom>
              <a:solidFill>
                <a:srgbClr val="EBF0FA"/>
              </a:solidFill>
              <a:ln>
                <a:noFill/>
              </a:ln>
              <a:effectLst>
                <a:outerShdw blurRad="190500" dist="152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 b="1" dirty="0">
                  <a:latin typeface="+mj-lt"/>
                </a:endParaRPr>
              </a:p>
            </p:txBody>
          </p:sp>
          <p:sp>
            <p:nvSpPr>
              <p:cNvPr id="90" name="文本框 19">
                <a:extLst>
                  <a:ext uri="{FF2B5EF4-FFF2-40B4-BE49-F238E27FC236}">
                    <a16:creationId xmlns:a16="http://schemas.microsoft.com/office/drawing/2014/main" id="{6CC92D7D-69F6-6997-3D22-D517F6AE20D8}"/>
                  </a:ext>
                </a:extLst>
              </p:cNvPr>
              <p:cNvSpPr txBox="1"/>
              <p:nvPr/>
            </p:nvSpPr>
            <p:spPr>
              <a:xfrm>
                <a:off x="7105848" y="3664390"/>
                <a:ext cx="619229" cy="377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5000"/>
                  </a:lnSpc>
                </a:pPr>
                <a:r>
                  <a:rPr lang="en-US" altLang="zh-CN" sz="1600" b="1" dirty="0">
                    <a:solidFill>
                      <a:srgbClr val="14488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RTC</a:t>
                </a:r>
                <a:endParaRPr lang="zh-CN" altLang="en-US" sz="1600" b="1" dirty="0" err="1">
                  <a:solidFill>
                    <a:srgbClr val="14488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46921623-D32E-91BB-BE2B-873328D360A7}"/>
                </a:ext>
              </a:extLst>
            </p:cNvPr>
            <p:cNvGrpSpPr/>
            <p:nvPr/>
          </p:nvGrpSpPr>
          <p:grpSpPr>
            <a:xfrm>
              <a:off x="6235213" y="4085091"/>
              <a:ext cx="972000" cy="648000"/>
              <a:chOff x="6929462" y="4586504"/>
              <a:chExt cx="972000" cy="648000"/>
            </a:xfrm>
          </p:grpSpPr>
          <p:sp>
            <p:nvSpPr>
              <p:cNvPr id="87" name="矩形: 圆角 86">
                <a:extLst>
                  <a:ext uri="{FF2B5EF4-FFF2-40B4-BE49-F238E27FC236}">
                    <a16:creationId xmlns:a16="http://schemas.microsoft.com/office/drawing/2014/main" id="{DA3788F7-4390-575F-95B1-3337C97005DF}"/>
                  </a:ext>
                </a:extLst>
              </p:cNvPr>
              <p:cNvSpPr/>
              <p:nvPr/>
            </p:nvSpPr>
            <p:spPr>
              <a:xfrm>
                <a:off x="6929462" y="4586504"/>
                <a:ext cx="972000" cy="648000"/>
              </a:xfrm>
              <a:prstGeom prst="roundRect">
                <a:avLst>
                  <a:gd name="adj" fmla="val 8504"/>
                </a:avLst>
              </a:prstGeom>
              <a:solidFill>
                <a:srgbClr val="EBF0FA"/>
              </a:solidFill>
              <a:ln>
                <a:noFill/>
              </a:ln>
              <a:effectLst>
                <a:outerShdw blurRad="190500" dist="152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 b="1" dirty="0">
                  <a:latin typeface="+mj-lt"/>
                </a:endParaRPr>
              </a:p>
            </p:txBody>
          </p:sp>
          <p:sp>
            <p:nvSpPr>
              <p:cNvPr id="88" name="文本框 19">
                <a:extLst>
                  <a:ext uri="{FF2B5EF4-FFF2-40B4-BE49-F238E27FC236}">
                    <a16:creationId xmlns:a16="http://schemas.microsoft.com/office/drawing/2014/main" id="{9554D04C-83D3-77FF-44EF-411803859A0A}"/>
                  </a:ext>
                </a:extLst>
              </p:cNvPr>
              <p:cNvSpPr txBox="1"/>
              <p:nvPr/>
            </p:nvSpPr>
            <p:spPr>
              <a:xfrm>
                <a:off x="6979054" y="4605696"/>
                <a:ext cx="8728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b="1" dirty="0">
                    <a:solidFill>
                      <a:srgbClr val="14488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EC sensor</a:t>
                </a:r>
                <a:endParaRPr lang="zh-CN" altLang="en-US" sz="1600" b="1" dirty="0" err="1">
                  <a:solidFill>
                    <a:srgbClr val="14488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2C6FCB65-29BD-8DAB-C104-821F180FAF48}"/>
                </a:ext>
              </a:extLst>
            </p:cNvPr>
            <p:cNvGrpSpPr/>
            <p:nvPr/>
          </p:nvGrpSpPr>
          <p:grpSpPr>
            <a:xfrm>
              <a:off x="10097883" y="1558125"/>
              <a:ext cx="1767513" cy="648000"/>
              <a:chOff x="8329074" y="3561228"/>
              <a:chExt cx="740359" cy="648000"/>
            </a:xfrm>
          </p:grpSpPr>
          <p:sp>
            <p:nvSpPr>
              <p:cNvPr id="85" name="矩形: 圆角 84">
                <a:extLst>
                  <a:ext uri="{FF2B5EF4-FFF2-40B4-BE49-F238E27FC236}">
                    <a16:creationId xmlns:a16="http://schemas.microsoft.com/office/drawing/2014/main" id="{B3233AE4-2571-F6BF-B7DF-D5C391E66313}"/>
                  </a:ext>
                </a:extLst>
              </p:cNvPr>
              <p:cNvSpPr/>
              <p:nvPr/>
            </p:nvSpPr>
            <p:spPr>
              <a:xfrm>
                <a:off x="8329074" y="3561228"/>
                <a:ext cx="720000" cy="648000"/>
              </a:xfrm>
              <a:prstGeom prst="roundRect">
                <a:avLst>
                  <a:gd name="adj" fmla="val 8504"/>
                </a:avLst>
              </a:prstGeom>
              <a:solidFill>
                <a:srgbClr val="EBF0FA"/>
              </a:solidFill>
              <a:ln>
                <a:noFill/>
              </a:ln>
              <a:effectLst>
                <a:outerShdw blurRad="190500" dist="152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 b="1" dirty="0">
                  <a:latin typeface="+mj-lt"/>
                </a:endParaRPr>
              </a:p>
            </p:txBody>
          </p:sp>
          <p:sp>
            <p:nvSpPr>
              <p:cNvPr id="86" name="文本框 19">
                <a:extLst>
                  <a:ext uri="{FF2B5EF4-FFF2-40B4-BE49-F238E27FC236}">
                    <a16:creationId xmlns:a16="http://schemas.microsoft.com/office/drawing/2014/main" id="{3A402D1E-A474-EF7B-467C-FF0A37B29344}"/>
                  </a:ext>
                </a:extLst>
              </p:cNvPr>
              <p:cNvSpPr txBox="1"/>
              <p:nvPr/>
            </p:nvSpPr>
            <p:spPr>
              <a:xfrm>
                <a:off x="8329074" y="3690586"/>
                <a:ext cx="740359" cy="377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5000"/>
                  </a:lnSpc>
                </a:pPr>
                <a:r>
                  <a:rPr lang="en-US" altLang="zh-CN" sz="1600" b="1" dirty="0">
                    <a:solidFill>
                      <a:srgbClr val="14488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Power Supply</a:t>
                </a:r>
                <a:endParaRPr lang="zh-CN" altLang="en-US" sz="1600" b="1" dirty="0" err="1">
                  <a:solidFill>
                    <a:srgbClr val="14488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0B9869B2-129F-FD2D-BB0C-1403293F9353}"/>
                </a:ext>
              </a:extLst>
            </p:cNvPr>
            <p:cNvGrpSpPr/>
            <p:nvPr/>
          </p:nvGrpSpPr>
          <p:grpSpPr>
            <a:xfrm>
              <a:off x="6252182" y="4932196"/>
              <a:ext cx="972000" cy="648000"/>
              <a:chOff x="8272394" y="4589294"/>
              <a:chExt cx="972000" cy="648000"/>
            </a:xfrm>
          </p:grpSpPr>
          <p:sp>
            <p:nvSpPr>
              <p:cNvPr id="83" name="矩形: 圆角 82">
                <a:extLst>
                  <a:ext uri="{FF2B5EF4-FFF2-40B4-BE49-F238E27FC236}">
                    <a16:creationId xmlns:a16="http://schemas.microsoft.com/office/drawing/2014/main" id="{7DD7A461-F1FE-35DD-6BFC-4D56CBA8AC46}"/>
                  </a:ext>
                </a:extLst>
              </p:cNvPr>
              <p:cNvSpPr/>
              <p:nvPr/>
            </p:nvSpPr>
            <p:spPr>
              <a:xfrm>
                <a:off x="8272394" y="4589294"/>
                <a:ext cx="972000" cy="648000"/>
              </a:xfrm>
              <a:prstGeom prst="roundRect">
                <a:avLst>
                  <a:gd name="adj" fmla="val 8504"/>
                </a:avLst>
              </a:prstGeom>
              <a:solidFill>
                <a:srgbClr val="EBF0FA"/>
              </a:solidFill>
              <a:ln>
                <a:noFill/>
              </a:ln>
              <a:effectLst>
                <a:outerShdw blurRad="190500" dist="152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 b="1" dirty="0">
                  <a:latin typeface="+mj-lt"/>
                </a:endParaRPr>
              </a:p>
            </p:txBody>
          </p:sp>
          <p:sp>
            <p:nvSpPr>
              <p:cNvPr id="84" name="文本框 19">
                <a:extLst>
                  <a:ext uri="{FF2B5EF4-FFF2-40B4-BE49-F238E27FC236}">
                    <a16:creationId xmlns:a16="http://schemas.microsoft.com/office/drawing/2014/main" id="{BAA96551-A1E0-D6A5-9CB8-E60DEBCEA9C3}"/>
                  </a:ext>
                </a:extLst>
              </p:cNvPr>
              <p:cNvSpPr txBox="1"/>
              <p:nvPr/>
            </p:nvSpPr>
            <p:spPr>
              <a:xfrm>
                <a:off x="8272394" y="4608486"/>
                <a:ext cx="9231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b="1" dirty="0">
                    <a:solidFill>
                      <a:srgbClr val="14488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 sensor</a:t>
                </a:r>
                <a:endParaRPr lang="zh-CN" altLang="en-US" sz="1600" b="1" dirty="0" err="1">
                  <a:solidFill>
                    <a:srgbClr val="14488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D2FEA059-2C6C-68D3-D10C-5EF365ECC139}"/>
                </a:ext>
              </a:extLst>
            </p:cNvPr>
            <p:cNvCxnSpPr>
              <a:cxnSpLocks/>
            </p:cNvCxnSpPr>
            <p:nvPr/>
          </p:nvCxnSpPr>
          <p:spPr>
            <a:xfrm>
              <a:off x="7240633" y="1785061"/>
              <a:ext cx="36000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94C47F44-5342-65A6-D982-2F034EA261DB}"/>
                </a:ext>
              </a:extLst>
            </p:cNvPr>
            <p:cNvCxnSpPr>
              <a:cxnSpLocks/>
            </p:cNvCxnSpPr>
            <p:nvPr/>
          </p:nvCxnSpPr>
          <p:spPr>
            <a:xfrm>
              <a:off x="7248901" y="2660125"/>
              <a:ext cx="36000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8805C80A-AF8B-DB2B-FC55-D8A4704F96F7}"/>
                </a:ext>
              </a:extLst>
            </p:cNvPr>
            <p:cNvCxnSpPr>
              <a:cxnSpLocks/>
            </p:cNvCxnSpPr>
            <p:nvPr/>
          </p:nvCxnSpPr>
          <p:spPr>
            <a:xfrm>
              <a:off x="7257463" y="3593657"/>
              <a:ext cx="36000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F68862B5-BB97-E3B2-FF73-F31CA82CCE09}"/>
                </a:ext>
              </a:extLst>
            </p:cNvPr>
            <p:cNvCxnSpPr>
              <a:cxnSpLocks/>
            </p:cNvCxnSpPr>
            <p:nvPr/>
          </p:nvCxnSpPr>
          <p:spPr>
            <a:xfrm>
              <a:off x="8405515" y="1807532"/>
              <a:ext cx="36000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15A3AEBD-FF2A-9F6F-5932-542F334AE1F9}"/>
                </a:ext>
              </a:extLst>
            </p:cNvPr>
            <p:cNvCxnSpPr>
              <a:cxnSpLocks/>
            </p:cNvCxnSpPr>
            <p:nvPr/>
          </p:nvCxnSpPr>
          <p:spPr>
            <a:xfrm>
              <a:off x="8405515" y="2660125"/>
              <a:ext cx="36000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56E56826-572C-8306-C7B2-6B866F4AA7FC}"/>
                </a:ext>
              </a:extLst>
            </p:cNvPr>
            <p:cNvCxnSpPr>
              <a:cxnSpLocks/>
            </p:cNvCxnSpPr>
            <p:nvPr/>
          </p:nvCxnSpPr>
          <p:spPr>
            <a:xfrm>
              <a:off x="8405515" y="3593657"/>
              <a:ext cx="36000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8848B487-8844-C1AB-385B-61BE3A03EAFE}"/>
                </a:ext>
              </a:extLst>
            </p:cNvPr>
            <p:cNvCxnSpPr>
              <a:cxnSpLocks/>
            </p:cNvCxnSpPr>
            <p:nvPr/>
          </p:nvCxnSpPr>
          <p:spPr>
            <a:xfrm>
              <a:off x="9689608" y="3607960"/>
              <a:ext cx="36000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A8046A0F-F8EC-4477-DB28-77D192013E76}"/>
                </a:ext>
              </a:extLst>
            </p:cNvPr>
            <p:cNvSpPr txBox="1"/>
            <p:nvPr/>
          </p:nvSpPr>
          <p:spPr>
            <a:xfrm>
              <a:off x="7707664" y="5891199"/>
              <a:ext cx="312478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14488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Fig. 4. Block Diagram of sensor </a:t>
              </a:r>
              <a:endParaRPr lang="zh-CN" altLang="en-US" sz="1600" b="1" dirty="0">
                <a:solidFill>
                  <a:srgbClr val="14488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ABEA5007-191F-50D6-3DAC-1202D1F02793}"/>
                </a:ext>
              </a:extLst>
            </p:cNvPr>
            <p:cNvSpPr/>
            <p:nvPr/>
          </p:nvSpPr>
          <p:spPr>
            <a:xfrm>
              <a:off x="7645714" y="4115724"/>
              <a:ext cx="720000" cy="648000"/>
            </a:xfrm>
            <a:prstGeom prst="roundRect">
              <a:avLst>
                <a:gd name="adj" fmla="val 8504"/>
              </a:avLst>
            </a:prstGeom>
            <a:solidFill>
              <a:srgbClr val="EBF0FA"/>
            </a:solidFill>
            <a:ln>
              <a:noFill/>
            </a:ln>
            <a:effectLst>
              <a:outerShdw blurRad="190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b="1" dirty="0">
                <a:latin typeface="+mj-lt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E512E658-0CEC-3867-79BF-C2C3606EDE1A}"/>
                </a:ext>
              </a:extLst>
            </p:cNvPr>
            <p:cNvSpPr txBox="1"/>
            <p:nvPr/>
          </p:nvSpPr>
          <p:spPr>
            <a:xfrm>
              <a:off x="7718589" y="4167321"/>
              <a:ext cx="555218" cy="377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5000"/>
                </a:lnSpc>
              </a:pPr>
              <a:r>
                <a:rPr lang="en-US" altLang="zh-CN" sz="1600" b="1" dirty="0">
                  <a:solidFill>
                    <a:srgbClr val="14488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SCC</a:t>
              </a:r>
              <a:endParaRPr lang="zh-CN" altLang="en-US" sz="1600" b="1" dirty="0" err="1">
                <a:solidFill>
                  <a:srgbClr val="14488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1C05CF97-2CA0-8719-E2D4-E1293A2A1D11}"/>
                </a:ext>
              </a:extLst>
            </p:cNvPr>
            <p:cNvCxnSpPr>
              <a:cxnSpLocks/>
            </p:cNvCxnSpPr>
            <p:nvPr/>
          </p:nvCxnSpPr>
          <p:spPr>
            <a:xfrm>
              <a:off x="7257463" y="4436232"/>
              <a:ext cx="36000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5A554EB1-EF43-AF7B-6264-F079C93D1362}"/>
                </a:ext>
              </a:extLst>
            </p:cNvPr>
            <p:cNvCxnSpPr>
              <a:cxnSpLocks/>
            </p:cNvCxnSpPr>
            <p:nvPr/>
          </p:nvCxnSpPr>
          <p:spPr>
            <a:xfrm>
              <a:off x="8405515" y="4439724"/>
              <a:ext cx="36000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552CEDBA-6970-5265-D372-B38C87F0F782}"/>
                </a:ext>
              </a:extLst>
            </p:cNvPr>
            <p:cNvCxnSpPr>
              <a:cxnSpLocks/>
            </p:cNvCxnSpPr>
            <p:nvPr/>
          </p:nvCxnSpPr>
          <p:spPr>
            <a:xfrm>
              <a:off x="8405515" y="5284480"/>
              <a:ext cx="36000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3E9F0616-2CFF-4AB4-C1D9-78CFB92480C5}"/>
                </a:ext>
              </a:extLst>
            </p:cNvPr>
            <p:cNvSpPr/>
            <p:nvPr/>
          </p:nvSpPr>
          <p:spPr>
            <a:xfrm>
              <a:off x="7653235" y="4960289"/>
              <a:ext cx="720000" cy="648000"/>
            </a:xfrm>
            <a:prstGeom prst="roundRect">
              <a:avLst>
                <a:gd name="adj" fmla="val 8504"/>
              </a:avLst>
            </a:prstGeom>
            <a:solidFill>
              <a:srgbClr val="EBF0FA"/>
            </a:solidFill>
            <a:ln>
              <a:noFill/>
            </a:ln>
            <a:effectLst>
              <a:outerShdw blurRad="190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b="1" dirty="0">
                <a:latin typeface="+mj-lt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587D2A4-B385-AF6A-FF16-ACA182DA9058}"/>
                </a:ext>
              </a:extLst>
            </p:cNvPr>
            <p:cNvSpPr txBox="1"/>
            <p:nvPr/>
          </p:nvSpPr>
          <p:spPr>
            <a:xfrm>
              <a:off x="7726110" y="5009896"/>
              <a:ext cx="555218" cy="377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5000"/>
                </a:lnSpc>
              </a:pPr>
              <a:r>
                <a:rPr lang="en-US" altLang="zh-CN" sz="1600" b="1" dirty="0">
                  <a:solidFill>
                    <a:srgbClr val="14488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SCC</a:t>
              </a:r>
              <a:endParaRPr lang="zh-CN" altLang="en-US" sz="1600" b="1" dirty="0" err="1">
                <a:solidFill>
                  <a:srgbClr val="14488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582A1912-0881-7C2F-8D58-5BEBAE536FAF}"/>
                </a:ext>
              </a:extLst>
            </p:cNvPr>
            <p:cNvCxnSpPr>
              <a:cxnSpLocks/>
            </p:cNvCxnSpPr>
            <p:nvPr/>
          </p:nvCxnSpPr>
          <p:spPr>
            <a:xfrm>
              <a:off x="7264984" y="5278807"/>
              <a:ext cx="36000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DCD8C13E-7A41-38FD-3339-EBF001C1764B}"/>
                </a:ext>
              </a:extLst>
            </p:cNvPr>
            <p:cNvCxnSpPr>
              <a:cxnSpLocks/>
              <a:stCxn id="89" idx="0"/>
            </p:cNvCxnSpPr>
            <p:nvPr/>
          </p:nvCxnSpPr>
          <p:spPr>
            <a:xfrm flipV="1">
              <a:off x="10461073" y="4439724"/>
              <a:ext cx="0" cy="520565"/>
            </a:xfrm>
            <a:prstGeom prst="straightConnector1">
              <a:avLst/>
            </a:prstGeom>
            <a:ln w="25400">
              <a:solidFill>
                <a:srgbClr val="0056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0946ADCF-4323-E1C2-6709-137035BFF598}"/>
                </a:ext>
              </a:extLst>
            </p:cNvPr>
            <p:cNvCxnSpPr>
              <a:cxnSpLocks/>
              <a:stCxn id="85" idx="2"/>
              <a:endCxn id="9" idx="0"/>
            </p:cNvCxnSpPr>
            <p:nvPr/>
          </p:nvCxnSpPr>
          <p:spPr>
            <a:xfrm flipH="1">
              <a:off x="10952298" y="2206125"/>
              <a:ext cx="5039" cy="630358"/>
            </a:xfrm>
            <a:prstGeom prst="straightConnector1">
              <a:avLst/>
            </a:prstGeom>
            <a:ln w="25400">
              <a:solidFill>
                <a:srgbClr val="0056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22D1C036-70A3-4A7E-2700-26009FFA591A}"/>
                </a:ext>
              </a:extLst>
            </p:cNvPr>
            <p:cNvGrpSpPr/>
            <p:nvPr/>
          </p:nvGrpSpPr>
          <p:grpSpPr>
            <a:xfrm>
              <a:off x="11061617" y="4960480"/>
              <a:ext cx="763814" cy="648000"/>
              <a:chOff x="7055463" y="3558438"/>
              <a:chExt cx="720000" cy="648000"/>
            </a:xfrm>
          </p:grpSpPr>
          <p:sp>
            <p:nvSpPr>
              <p:cNvPr id="81" name="矩形: 圆角 80">
                <a:extLst>
                  <a:ext uri="{FF2B5EF4-FFF2-40B4-BE49-F238E27FC236}">
                    <a16:creationId xmlns:a16="http://schemas.microsoft.com/office/drawing/2014/main" id="{0CFD40B0-27CE-2D7D-4986-CE2159E07F00}"/>
                  </a:ext>
                </a:extLst>
              </p:cNvPr>
              <p:cNvSpPr/>
              <p:nvPr/>
            </p:nvSpPr>
            <p:spPr>
              <a:xfrm>
                <a:off x="7055463" y="3558438"/>
                <a:ext cx="720000" cy="648000"/>
              </a:xfrm>
              <a:prstGeom prst="roundRect">
                <a:avLst>
                  <a:gd name="adj" fmla="val 8504"/>
                </a:avLst>
              </a:prstGeom>
              <a:solidFill>
                <a:srgbClr val="EBF0FA"/>
              </a:solidFill>
              <a:ln>
                <a:noFill/>
              </a:ln>
              <a:effectLst>
                <a:outerShdw blurRad="190500" dist="152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 b="1" dirty="0">
                  <a:latin typeface="+mj-lt"/>
                </a:endParaRPr>
              </a:p>
            </p:txBody>
          </p:sp>
          <p:sp>
            <p:nvSpPr>
              <p:cNvPr id="82" name="文本框 19">
                <a:extLst>
                  <a:ext uri="{FF2B5EF4-FFF2-40B4-BE49-F238E27FC236}">
                    <a16:creationId xmlns:a16="http://schemas.microsoft.com/office/drawing/2014/main" id="{7024CD46-CD69-23EC-B353-EB92B1744779}"/>
                  </a:ext>
                </a:extLst>
              </p:cNvPr>
              <p:cNvSpPr txBox="1"/>
              <p:nvPr/>
            </p:nvSpPr>
            <p:spPr>
              <a:xfrm>
                <a:off x="7105848" y="3664390"/>
                <a:ext cx="619229" cy="377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5000"/>
                  </a:lnSpc>
                </a:pPr>
                <a:r>
                  <a:rPr lang="en-US" altLang="zh-CN" sz="1600" b="1" dirty="0">
                    <a:solidFill>
                      <a:srgbClr val="14488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LORA</a:t>
                </a:r>
                <a:endParaRPr lang="zh-CN" altLang="en-US" sz="1600" b="1" dirty="0" err="1">
                  <a:solidFill>
                    <a:srgbClr val="14488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F0AFD915-1B6B-94FD-C08E-C169E29C7583}"/>
                </a:ext>
              </a:extLst>
            </p:cNvPr>
            <p:cNvCxnSpPr>
              <a:cxnSpLocks/>
              <a:stCxn id="81" idx="0"/>
            </p:cNvCxnSpPr>
            <p:nvPr/>
          </p:nvCxnSpPr>
          <p:spPr>
            <a:xfrm flipV="1">
              <a:off x="11443524" y="4439915"/>
              <a:ext cx="0" cy="520565"/>
            </a:xfrm>
            <a:prstGeom prst="straightConnector1">
              <a:avLst/>
            </a:prstGeom>
            <a:ln w="25400">
              <a:solidFill>
                <a:srgbClr val="0056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6E3B7B89-D2FB-0E3D-B9B9-A2213204E02A}"/>
              </a:ext>
            </a:extLst>
          </p:cNvPr>
          <p:cNvGrpSpPr/>
          <p:nvPr/>
        </p:nvGrpSpPr>
        <p:grpSpPr>
          <a:xfrm>
            <a:off x="850890" y="1763082"/>
            <a:ext cx="3910431" cy="4460209"/>
            <a:chOff x="759258" y="1769544"/>
            <a:chExt cx="3910431" cy="4460209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ED21D89C-16B3-2169-FA74-9AB844FA297D}"/>
                </a:ext>
              </a:extLst>
            </p:cNvPr>
            <p:cNvSpPr txBox="1"/>
            <p:nvPr/>
          </p:nvSpPr>
          <p:spPr>
            <a:xfrm>
              <a:off x="963072" y="5891199"/>
              <a:ext cx="37066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14488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Fig. 3. Schematic diagram of data transfer</a:t>
              </a:r>
              <a:endParaRPr lang="zh-CN" altLang="en-US" sz="1600" b="1" dirty="0">
                <a:solidFill>
                  <a:srgbClr val="14488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93" name="图片 92">
              <a:extLst>
                <a:ext uri="{FF2B5EF4-FFF2-40B4-BE49-F238E27FC236}">
                  <a16:creationId xmlns:a16="http://schemas.microsoft.com/office/drawing/2014/main" id="{492635B4-D004-429F-7D22-4AAFED4C6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682" y="4197859"/>
              <a:ext cx="1344436" cy="950537"/>
            </a:xfrm>
            <a:prstGeom prst="rect">
              <a:avLst/>
            </a:prstGeom>
          </p:spPr>
        </p:pic>
        <p:pic>
          <p:nvPicPr>
            <p:cNvPr id="94" name="Picture 2">
              <a:extLst>
                <a:ext uri="{FF2B5EF4-FFF2-40B4-BE49-F238E27FC236}">
                  <a16:creationId xmlns:a16="http://schemas.microsoft.com/office/drawing/2014/main" id="{2D825A8B-EE66-1B65-8D7C-2C132BB14E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11" t="45459" r="3602" b="33920"/>
            <a:stretch/>
          </p:blipFill>
          <p:spPr bwMode="auto">
            <a:xfrm>
              <a:off x="1047281" y="2907949"/>
              <a:ext cx="1018013" cy="447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12" descr="电脑2d图 的图像结果">
              <a:extLst>
                <a:ext uri="{FF2B5EF4-FFF2-40B4-BE49-F238E27FC236}">
                  <a16:creationId xmlns:a16="http://schemas.microsoft.com/office/drawing/2014/main" id="{5E5C421B-D830-6865-A365-BFE33370A7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4533" y="4185047"/>
              <a:ext cx="972000" cy="967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2">
              <a:extLst>
                <a:ext uri="{FF2B5EF4-FFF2-40B4-BE49-F238E27FC236}">
                  <a16:creationId xmlns:a16="http://schemas.microsoft.com/office/drawing/2014/main" id="{6D23C12D-1B1C-B27A-7008-57A99ECFCA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11" t="45459" r="3602" b="33920"/>
            <a:stretch/>
          </p:blipFill>
          <p:spPr bwMode="auto">
            <a:xfrm>
              <a:off x="3493354" y="2907949"/>
              <a:ext cx="1018013" cy="447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E6885D98-887D-3828-1C24-79195489031A}"/>
                </a:ext>
              </a:extLst>
            </p:cNvPr>
            <p:cNvGrpSpPr/>
            <p:nvPr/>
          </p:nvGrpSpPr>
          <p:grpSpPr>
            <a:xfrm>
              <a:off x="759258" y="1769544"/>
              <a:ext cx="2094490" cy="552579"/>
              <a:chOff x="6237082" y="1707611"/>
              <a:chExt cx="2119665" cy="550731"/>
            </a:xfrm>
          </p:grpSpPr>
          <p:cxnSp>
            <p:nvCxnSpPr>
              <p:cNvPr id="104" name="直接箭头连接符 103">
                <a:extLst>
                  <a:ext uri="{FF2B5EF4-FFF2-40B4-BE49-F238E27FC236}">
                    <a16:creationId xmlns:a16="http://schemas.microsoft.com/office/drawing/2014/main" id="{4268BE85-D827-9D56-7AFF-00DC1BCE1A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7082" y="2090183"/>
                <a:ext cx="464338" cy="0"/>
              </a:xfrm>
              <a:prstGeom prst="straightConnector1">
                <a:avLst/>
              </a:prstGeom>
              <a:ln w="25400">
                <a:solidFill>
                  <a:srgbClr val="60D0B9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613E5223-F100-C25D-83DC-28423AD2B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4812" y="1861500"/>
                <a:ext cx="464338" cy="0"/>
              </a:xfrm>
              <a:prstGeom prst="straightConnector1">
                <a:avLst/>
              </a:prstGeom>
              <a:ln w="25400">
                <a:solidFill>
                  <a:srgbClr val="04B8C6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5DA414B6-7841-7904-7B4A-12FB98C5B948}"/>
                  </a:ext>
                </a:extLst>
              </p:cNvPr>
              <p:cNvSpPr txBox="1"/>
              <p:nvPr/>
            </p:nvSpPr>
            <p:spPr>
              <a:xfrm>
                <a:off x="6757578" y="1707611"/>
                <a:ext cx="1599169" cy="306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14488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LORA transmission</a:t>
                </a:r>
                <a:endParaRPr lang="zh-CN" altLang="en-US" sz="1400" b="1" dirty="0" err="1">
                  <a:solidFill>
                    <a:srgbClr val="14488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B74D8EB-E15D-2384-0B18-91994A44B41A}"/>
                  </a:ext>
                </a:extLst>
              </p:cNvPr>
              <p:cNvSpPr txBox="1"/>
              <p:nvPr/>
            </p:nvSpPr>
            <p:spPr>
              <a:xfrm>
                <a:off x="6755439" y="1951594"/>
                <a:ext cx="1342527" cy="306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14488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TTL Connection</a:t>
                </a:r>
                <a:endParaRPr lang="zh-CN" altLang="en-US" sz="1400" b="1" dirty="0" err="1">
                  <a:solidFill>
                    <a:srgbClr val="14488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C799D41F-5F80-7DC1-1D73-8A69C1662F8B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00" y="3420000"/>
              <a:ext cx="0" cy="720000"/>
            </a:xfrm>
            <a:prstGeom prst="straightConnector1">
              <a:avLst/>
            </a:prstGeom>
            <a:ln w="25400">
              <a:solidFill>
                <a:srgbClr val="60D0B9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2557EE39-6EC4-79D0-539C-E688A4CF5B35}"/>
                </a:ext>
              </a:extLst>
            </p:cNvPr>
            <p:cNvCxnSpPr>
              <a:cxnSpLocks/>
            </p:cNvCxnSpPr>
            <p:nvPr/>
          </p:nvCxnSpPr>
          <p:spPr>
            <a:xfrm>
              <a:off x="3925909" y="3420000"/>
              <a:ext cx="0" cy="720000"/>
            </a:xfrm>
            <a:prstGeom prst="straightConnector1">
              <a:avLst/>
            </a:prstGeom>
            <a:ln w="25400">
              <a:solidFill>
                <a:srgbClr val="60D0B9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6953F295-33B1-F82E-2B3F-2DCD68758A7D}"/>
                </a:ext>
              </a:extLst>
            </p:cNvPr>
            <p:cNvCxnSpPr>
              <a:cxnSpLocks/>
            </p:cNvCxnSpPr>
            <p:nvPr/>
          </p:nvCxnSpPr>
          <p:spPr>
            <a:xfrm>
              <a:off x="2073343" y="3103012"/>
              <a:ext cx="1399239" cy="0"/>
            </a:xfrm>
            <a:prstGeom prst="straightConnector1">
              <a:avLst/>
            </a:prstGeom>
            <a:ln w="25400">
              <a:solidFill>
                <a:srgbClr val="04B8C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F64C441D-58A7-BC3A-3AA1-C64D6F54806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031749" y="3196698"/>
              <a:ext cx="1399239" cy="0"/>
            </a:xfrm>
            <a:prstGeom prst="straightConnector1">
              <a:avLst/>
            </a:prstGeom>
            <a:ln w="25400">
              <a:solidFill>
                <a:srgbClr val="04B8C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01C039DC-30DC-0881-C7E1-0587AFF08EAE}"/>
                </a:ext>
              </a:extLst>
            </p:cNvPr>
            <p:cNvSpPr txBox="1"/>
            <p:nvPr/>
          </p:nvSpPr>
          <p:spPr>
            <a:xfrm>
              <a:off x="892509" y="5139495"/>
              <a:ext cx="1139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14488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Arduino with sensors</a:t>
              </a:r>
              <a:endParaRPr lang="zh-CN" altLang="en-US" sz="1400" dirty="0" err="1">
                <a:solidFill>
                  <a:srgbClr val="14488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ADC8D80C-ACD6-6439-29B2-5C4CD57BD6FF}"/>
                </a:ext>
              </a:extLst>
            </p:cNvPr>
            <p:cNvSpPr txBox="1"/>
            <p:nvPr/>
          </p:nvSpPr>
          <p:spPr>
            <a:xfrm>
              <a:off x="3401890" y="5152163"/>
              <a:ext cx="1139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14488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Terminal equipment</a:t>
              </a:r>
              <a:endParaRPr lang="zh-CN" altLang="en-US" sz="1400" dirty="0" err="1">
                <a:solidFill>
                  <a:srgbClr val="14488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090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FC16B-7691-3F6E-7C1D-2BD0376F1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9965B-145B-9779-58BC-DACBE7C3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0" y="134114"/>
            <a:ext cx="3222081" cy="69850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3. Novel Solution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D3CD24A4-3525-472B-B9F5-F0F54442000E}"/>
              </a:ext>
            </a:extLst>
          </p:cNvPr>
          <p:cNvGrpSpPr/>
          <p:nvPr/>
        </p:nvGrpSpPr>
        <p:grpSpPr>
          <a:xfrm>
            <a:off x="670551" y="5100395"/>
            <a:ext cx="1339895" cy="1550024"/>
            <a:chOff x="9045861" y="1344073"/>
            <a:chExt cx="1339895" cy="1550024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8E028E21-AAF4-30E8-E04C-DF371547B5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3460" y="1344073"/>
              <a:ext cx="1204698" cy="1286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95792EF-5D19-FE58-0A2E-5ECB2E8BC5AA}"/>
                </a:ext>
              </a:extLst>
            </p:cNvPr>
            <p:cNvSpPr txBox="1"/>
            <p:nvPr/>
          </p:nvSpPr>
          <p:spPr>
            <a:xfrm>
              <a:off x="9045861" y="2617098"/>
              <a:ext cx="133989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0" i="0" dirty="0">
                  <a:solidFill>
                    <a:srgbClr val="14487F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TSW-20M module</a:t>
              </a:r>
              <a:endParaRPr lang="zh-CN" altLang="en-US" sz="1200" dirty="0">
                <a:solidFill>
                  <a:srgbClr val="14487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5371999-6C16-A6D7-E52A-8772932E5EA8}"/>
              </a:ext>
            </a:extLst>
          </p:cNvPr>
          <p:cNvGrpSpPr/>
          <p:nvPr/>
        </p:nvGrpSpPr>
        <p:grpSpPr>
          <a:xfrm>
            <a:off x="859453" y="1092119"/>
            <a:ext cx="1521755" cy="1826626"/>
            <a:chOff x="518564" y="902379"/>
            <a:chExt cx="1521755" cy="1826626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3CBE90AA-81F4-CFAC-B370-F7BEBEE0FF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148" y="902379"/>
              <a:ext cx="1031259" cy="1597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7175E7F-268A-369B-A468-B29FA0CA72AE}"/>
                </a:ext>
              </a:extLst>
            </p:cNvPr>
            <p:cNvSpPr txBox="1"/>
            <p:nvPr/>
          </p:nvSpPr>
          <p:spPr>
            <a:xfrm>
              <a:off x="518564" y="2452006"/>
              <a:ext cx="152175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0" i="0" dirty="0">
                  <a:solidFill>
                    <a:srgbClr val="14487F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DO sensor module</a:t>
              </a:r>
              <a:endParaRPr lang="zh-CN" altLang="en-US" sz="1200" dirty="0">
                <a:solidFill>
                  <a:srgbClr val="14487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28278CD-6667-5869-3783-9166B6A2F6A7}"/>
              </a:ext>
            </a:extLst>
          </p:cNvPr>
          <p:cNvGrpSpPr/>
          <p:nvPr/>
        </p:nvGrpSpPr>
        <p:grpSpPr>
          <a:xfrm>
            <a:off x="3127657" y="1112410"/>
            <a:ext cx="1338039" cy="1808685"/>
            <a:chOff x="1961324" y="914594"/>
            <a:chExt cx="1338039" cy="1808685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172ACAA6-3469-A075-5DB1-D110FC4E5F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5639" y="914594"/>
              <a:ext cx="1029411" cy="1597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24D775B-2661-61C4-3B40-6BE360E921F6}"/>
                </a:ext>
              </a:extLst>
            </p:cNvPr>
            <p:cNvSpPr txBox="1"/>
            <p:nvPr/>
          </p:nvSpPr>
          <p:spPr>
            <a:xfrm>
              <a:off x="1961324" y="2446280"/>
              <a:ext cx="133803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0" i="0" dirty="0">
                  <a:solidFill>
                    <a:srgbClr val="14487F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pH sensor module</a:t>
              </a:r>
              <a:endParaRPr lang="zh-CN" altLang="en-US" sz="1200" dirty="0">
                <a:solidFill>
                  <a:srgbClr val="14487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CC923AEB-D471-0BA1-C2C1-48D9006D29D6}"/>
              </a:ext>
            </a:extLst>
          </p:cNvPr>
          <p:cNvGrpSpPr/>
          <p:nvPr/>
        </p:nvGrpSpPr>
        <p:grpSpPr>
          <a:xfrm>
            <a:off x="662891" y="3366460"/>
            <a:ext cx="1398079" cy="1574982"/>
            <a:chOff x="6532234" y="1057700"/>
            <a:chExt cx="1398079" cy="1574982"/>
          </a:xfrm>
        </p:grpSpPr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2DF746EF-341A-3B63-A67A-2E44FB3C01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50" r="8069"/>
            <a:stretch/>
          </p:blipFill>
          <p:spPr bwMode="auto">
            <a:xfrm>
              <a:off x="6735352" y="1057700"/>
              <a:ext cx="912552" cy="1416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04F7FA6-0ADF-8956-E4C7-92E1C5009634}"/>
                </a:ext>
              </a:extLst>
            </p:cNvPr>
            <p:cNvSpPr txBox="1"/>
            <p:nvPr/>
          </p:nvSpPr>
          <p:spPr>
            <a:xfrm>
              <a:off x="6532234" y="2355683"/>
              <a:ext cx="139807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0" i="0" dirty="0">
                  <a:solidFill>
                    <a:srgbClr val="14487F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TDS sensor module</a:t>
              </a:r>
              <a:endParaRPr lang="zh-CN" altLang="en-US" sz="1200" dirty="0">
                <a:solidFill>
                  <a:srgbClr val="14487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53AAE7F-B3A1-8F5C-F4F5-D75AED60DE79}"/>
              </a:ext>
            </a:extLst>
          </p:cNvPr>
          <p:cNvGrpSpPr/>
          <p:nvPr/>
        </p:nvGrpSpPr>
        <p:grpSpPr>
          <a:xfrm>
            <a:off x="5426980" y="1093539"/>
            <a:ext cx="1338040" cy="1822352"/>
            <a:chOff x="3115588" y="900927"/>
            <a:chExt cx="1338040" cy="1822352"/>
          </a:xfrm>
        </p:grpSpPr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70736135-292E-CC6C-ADE0-FEEBB535C1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61" t="2907" r="7089" b="4198"/>
            <a:stretch/>
          </p:blipFill>
          <p:spPr bwMode="auto">
            <a:xfrm>
              <a:off x="3368500" y="900927"/>
              <a:ext cx="826384" cy="1611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3DF5485-F152-1E3E-DFB0-C9C479176C56}"/>
                </a:ext>
              </a:extLst>
            </p:cNvPr>
            <p:cNvSpPr txBox="1"/>
            <p:nvPr/>
          </p:nvSpPr>
          <p:spPr>
            <a:xfrm>
              <a:off x="3115588" y="2446280"/>
              <a:ext cx="133804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0" i="0" dirty="0">
                  <a:solidFill>
                    <a:srgbClr val="14487F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EC sensor module</a:t>
              </a:r>
              <a:endParaRPr lang="zh-CN" altLang="en-US" sz="1200" dirty="0">
                <a:solidFill>
                  <a:srgbClr val="14487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042" name="Picture 18">
            <a:extLst>
              <a:ext uri="{FF2B5EF4-FFF2-40B4-BE49-F238E27FC236}">
                <a16:creationId xmlns:a16="http://schemas.microsoft.com/office/drawing/2014/main" id="{616D1AC7-46F2-E514-C8E4-F01954AA87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3" b="6353"/>
          <a:stretch/>
        </p:blipFill>
        <p:spPr bwMode="auto">
          <a:xfrm>
            <a:off x="2596059" y="5056277"/>
            <a:ext cx="1833716" cy="159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53310C43-A98C-E280-CF6B-09D6422CE0CD}"/>
              </a:ext>
            </a:extLst>
          </p:cNvPr>
          <p:cNvPicPr>
            <a:picLocks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5" t="17716" r="3701" b="14771"/>
          <a:stretch/>
        </p:blipFill>
        <p:spPr bwMode="auto">
          <a:xfrm>
            <a:off x="7855373" y="1174892"/>
            <a:ext cx="3319729" cy="174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0F32B5FB-E201-DBA6-790B-E67DCCDEC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7" t="11410" r="12839" b="11361"/>
          <a:stretch/>
        </p:blipFill>
        <p:spPr bwMode="auto">
          <a:xfrm>
            <a:off x="2645187" y="3477151"/>
            <a:ext cx="1735460" cy="130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D08532CE-6D22-91A5-A38B-BDCF695287BB}"/>
              </a:ext>
            </a:extLst>
          </p:cNvPr>
          <p:cNvSpPr/>
          <p:nvPr/>
        </p:nvSpPr>
        <p:spPr>
          <a:xfrm>
            <a:off x="502669" y="991568"/>
            <a:ext cx="11207550" cy="2050370"/>
          </a:xfrm>
          <a:prstGeom prst="roundRect">
            <a:avLst>
              <a:gd name="adj" fmla="val 7867"/>
            </a:avLst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latin typeface="+mj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287CB1F-BDA0-4EE9-E8E2-81AF33AADFC3}"/>
              </a:ext>
            </a:extLst>
          </p:cNvPr>
          <p:cNvSpPr/>
          <p:nvPr/>
        </p:nvSpPr>
        <p:spPr>
          <a:xfrm>
            <a:off x="502668" y="3200891"/>
            <a:ext cx="4348289" cy="3500937"/>
          </a:xfrm>
          <a:prstGeom prst="roundRect">
            <a:avLst>
              <a:gd name="adj" fmla="val 7867"/>
            </a:avLst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latin typeface="+mj-lt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8A43AE3-9150-F252-829F-4B37EABE7303}"/>
              </a:ext>
            </a:extLst>
          </p:cNvPr>
          <p:cNvSpPr/>
          <p:nvPr/>
        </p:nvSpPr>
        <p:spPr>
          <a:xfrm>
            <a:off x="5082986" y="3200891"/>
            <a:ext cx="6627233" cy="3500937"/>
          </a:xfrm>
          <a:prstGeom prst="roundRect">
            <a:avLst>
              <a:gd name="adj" fmla="val 7867"/>
            </a:avLst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latin typeface="+mj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4B4B3E-D6F8-2C88-09EA-1E6E28B11A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9" t="12139" r="12822"/>
          <a:stretch/>
        </p:blipFill>
        <p:spPr>
          <a:xfrm>
            <a:off x="5957327" y="3313512"/>
            <a:ext cx="5153125" cy="325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9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0E7D7-6012-FFB8-DAC3-62ECFB7B5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891D7-188B-E93C-A230-75D60D984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0" y="134114"/>
            <a:ext cx="3222081" cy="69850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3. Novel Solution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6AAC787-4503-C92B-9CD5-CB7C532424C3}"/>
              </a:ext>
            </a:extLst>
          </p:cNvPr>
          <p:cNvSpPr txBox="1"/>
          <p:nvPr/>
        </p:nvSpPr>
        <p:spPr>
          <a:xfrm>
            <a:off x="720000" y="1440000"/>
            <a:ext cx="9354442" cy="4611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800"/>
              </a:spcAft>
              <a:buClrTx/>
              <a:buSzTx/>
            </a:pPr>
            <a:r>
              <a:rPr lang="en-US" altLang="zh-CN" sz="3200" b="1" dirty="0">
                <a:solidFill>
                  <a:srgbClr val="1448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Advantages of applying IoT devices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buClrTx/>
              <a:buSzTx/>
            </a:pPr>
            <a:r>
              <a:rPr lang="en-US" altLang="zh-CN" sz="2800" dirty="0">
                <a:solidFill>
                  <a:srgbClr val="144880"/>
                </a:solidFill>
                <a:latin typeface="Calibri" panose="020F0502020204030204" pitchFamily="34" charset="0"/>
                <a:ea typeface="宋体" charset="0"/>
                <a:cs typeface="Calibri" panose="020F0502020204030204" pitchFamily="34" charset="0"/>
              </a:rPr>
              <a:t>Utilizing IoT-based system has 3 main advantages . 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144880"/>
                </a:solidFill>
                <a:latin typeface="Calibri" panose="020F0502020204030204" pitchFamily="34" charset="0"/>
                <a:ea typeface="宋体" charset="0"/>
                <a:cs typeface="Calibri" panose="020F0502020204030204" pitchFamily="34" charset="0"/>
              </a:rPr>
              <a:t>Using Arduino platform </a:t>
            </a:r>
            <a:r>
              <a:rPr lang="en-US" altLang="zh-CN" sz="2800" b="1" dirty="0">
                <a:solidFill>
                  <a:srgbClr val="144880"/>
                </a:solidFill>
                <a:latin typeface="Calibri" panose="020F0502020204030204" pitchFamily="34" charset="0"/>
                <a:ea typeface="宋体" charset="0"/>
                <a:cs typeface="Calibri" panose="020F0502020204030204" pitchFamily="34" charset="0"/>
              </a:rPr>
              <a:t>-&gt;</a:t>
            </a:r>
            <a:r>
              <a:rPr lang="en-US" altLang="zh-CN" sz="2800" dirty="0">
                <a:solidFill>
                  <a:srgbClr val="144880"/>
                </a:solidFill>
                <a:latin typeface="Calibri" panose="020F0502020204030204" pitchFamily="34" charset="0"/>
                <a:ea typeface="宋体" charset="0"/>
                <a:cs typeface="Calibri" panose="020F0502020204030204" pitchFamily="34" charset="0"/>
              </a:rPr>
              <a:t> strong expansibility and flexibility, 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144880"/>
                </a:solidFill>
                <a:latin typeface="Calibri" panose="020F0502020204030204" pitchFamily="34" charset="0"/>
                <a:ea typeface="宋体" charset="0"/>
                <a:cs typeface="Calibri" panose="020F0502020204030204" pitchFamily="34" charset="0"/>
              </a:rPr>
              <a:t>Using cheap components </a:t>
            </a:r>
            <a:r>
              <a:rPr lang="en-US" altLang="zh-CN" sz="2800" b="1" dirty="0">
                <a:solidFill>
                  <a:srgbClr val="144880"/>
                </a:solidFill>
                <a:latin typeface="Calibri" panose="020F0502020204030204" pitchFamily="34" charset="0"/>
                <a:ea typeface="宋体" charset="0"/>
                <a:cs typeface="Calibri" panose="020F0502020204030204" pitchFamily="34" charset="0"/>
              </a:rPr>
              <a:t>-&gt;</a:t>
            </a:r>
            <a:r>
              <a:rPr lang="en-US" altLang="zh-CN" sz="2800" dirty="0">
                <a:solidFill>
                  <a:srgbClr val="144880"/>
                </a:solidFill>
                <a:latin typeface="Calibri" panose="020F0502020204030204" pitchFamily="34" charset="0"/>
                <a:ea typeface="宋体" charset="0"/>
                <a:cs typeface="Calibri" panose="020F0502020204030204" pitchFamily="34" charset="0"/>
              </a:rPr>
              <a:t> lower cost, 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144880"/>
                </a:solidFill>
                <a:latin typeface="Calibri" panose="020F0502020204030204" pitchFamily="34" charset="0"/>
                <a:ea typeface="宋体" charset="0"/>
                <a:cs typeface="Calibri" panose="020F0502020204030204" pitchFamily="34" charset="0"/>
              </a:rPr>
              <a:t>Use remote monitoring based on Wi-Fi </a:t>
            </a:r>
            <a:r>
              <a:rPr lang="en-US" altLang="zh-CN" sz="2800" b="1" dirty="0">
                <a:solidFill>
                  <a:srgbClr val="144880"/>
                </a:solidFill>
                <a:latin typeface="Calibri" panose="020F0502020204030204" pitchFamily="34" charset="0"/>
                <a:ea typeface="宋体" charset="0"/>
                <a:cs typeface="Calibri" panose="020F0502020204030204" pitchFamily="34" charset="0"/>
              </a:rPr>
              <a:t>-&gt;</a:t>
            </a:r>
            <a:r>
              <a:rPr lang="en-US" altLang="zh-CN" sz="2800" dirty="0">
                <a:solidFill>
                  <a:srgbClr val="144880"/>
                </a:solidFill>
                <a:latin typeface="Calibri" panose="020F0502020204030204" pitchFamily="34" charset="0"/>
                <a:ea typeface="宋体" charset="0"/>
                <a:cs typeface="Calibri" panose="020F0502020204030204" pitchFamily="34" charset="0"/>
              </a:rPr>
              <a:t> convenient, 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144880"/>
                </a:solidFill>
                <a:latin typeface="Calibri" panose="020F0502020204030204" pitchFamily="34" charset="0"/>
                <a:ea typeface="宋体" charset="0"/>
                <a:cs typeface="Calibri" panose="020F0502020204030204" pitchFamily="34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784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3EE651-F2A6-3A73-6AD2-DACC8B749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8E5DD-E808-1639-84B8-D80561FFD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0" y="144000"/>
            <a:ext cx="6724693" cy="69850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4. Management and Challenges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827617-0530-5BA3-691D-5527A495C97E}"/>
              </a:ext>
            </a:extLst>
          </p:cNvPr>
          <p:cNvSpPr txBox="1"/>
          <p:nvPr/>
        </p:nvSpPr>
        <p:spPr>
          <a:xfrm>
            <a:off x="720000" y="1440000"/>
            <a:ext cx="347837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Aft>
                <a:spcPts val="1800"/>
              </a:spcAft>
              <a:buClrTx/>
              <a:buSzTx/>
            </a:pPr>
            <a:r>
              <a:rPr lang="en-US" altLang="zh-CN" sz="3200" b="1" dirty="0">
                <a:solidFill>
                  <a:srgbClr val="1448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Management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D032AF-260C-6ECC-714A-934AEDD09897}"/>
              </a:ext>
            </a:extLst>
          </p:cNvPr>
          <p:cNvSpPr txBox="1"/>
          <p:nvPr/>
        </p:nvSpPr>
        <p:spPr>
          <a:xfrm>
            <a:off x="4533605" y="6021065"/>
            <a:ext cx="31247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1448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Fig. 5. Gantt Chart</a:t>
            </a:r>
            <a:endParaRPr lang="zh-CN" altLang="en-US" sz="1600" b="1" dirty="0">
              <a:solidFill>
                <a:srgbClr val="14488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81DBCF-A587-253B-1D6B-0CCDDB9CB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95" y="2250869"/>
            <a:ext cx="1050260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5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Notts">
      <a:dk1>
        <a:sysClr val="windowText" lastClr="000000"/>
      </a:dk1>
      <a:lt1>
        <a:sysClr val="window" lastClr="FFFFFF"/>
      </a:lt1>
      <a:dk2>
        <a:srgbClr val="007DA8"/>
      </a:dk2>
      <a:lt2>
        <a:srgbClr val="009BBD"/>
      </a:lt2>
      <a:accent1>
        <a:srgbClr val="005697"/>
      </a:accent1>
      <a:accent2>
        <a:srgbClr val="1B2A6B"/>
      </a:accent2>
      <a:accent3>
        <a:srgbClr val="191A4F"/>
      </a:accent3>
      <a:accent4>
        <a:srgbClr val="B32C76"/>
      </a:accent4>
      <a:accent5>
        <a:srgbClr val="D27826"/>
      </a:accent5>
      <a:accent6>
        <a:srgbClr val="38A159"/>
      </a:accent6>
      <a:hlink>
        <a:srgbClr val="0563C1"/>
      </a:hlink>
      <a:folHlink>
        <a:srgbClr val="954F72"/>
      </a:folHlink>
    </a:clrScheme>
    <a:fontScheme name="Nott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70000">
              <a:srgbClr val="00487E">
                <a:lumMod val="85000"/>
                <a:lumOff val="15000"/>
              </a:srgbClr>
            </a:gs>
            <a:gs pos="17000">
              <a:schemeClr val="accent1"/>
            </a:gs>
            <a:gs pos="100000">
              <a:schemeClr val="accent1">
                <a:lumMod val="75000"/>
              </a:schemeClr>
            </a:gs>
          </a:gsLst>
          <a:lin ang="0" scaled="1"/>
          <a:tileRect/>
        </a:gradFill>
        <a:ln>
          <a:noFill/>
        </a:ln>
      </a:spPr>
      <a:bodyPr rtlCol="0" anchor="ctr"/>
      <a:lstStyle>
        <a:defPPr algn="ctr">
          <a:defRPr sz="2400" b="1" dirty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62_Internal">
  <a:themeElements>
    <a:clrScheme name="Notts">
      <a:dk1>
        <a:sysClr val="windowText" lastClr="000000"/>
      </a:dk1>
      <a:lt1>
        <a:sysClr val="window" lastClr="FFFFFF"/>
      </a:lt1>
      <a:dk2>
        <a:srgbClr val="007DA8"/>
      </a:dk2>
      <a:lt2>
        <a:srgbClr val="009BBD"/>
      </a:lt2>
      <a:accent1>
        <a:srgbClr val="005697"/>
      </a:accent1>
      <a:accent2>
        <a:srgbClr val="1B2A6B"/>
      </a:accent2>
      <a:accent3>
        <a:srgbClr val="191A4F"/>
      </a:accent3>
      <a:accent4>
        <a:srgbClr val="B32C76"/>
      </a:accent4>
      <a:accent5>
        <a:srgbClr val="D27826"/>
      </a:accent5>
      <a:accent6>
        <a:srgbClr val="38A159"/>
      </a:accent6>
      <a:hlink>
        <a:srgbClr val="FFFFFF"/>
      </a:hlink>
      <a:folHlink>
        <a:srgbClr val="954F72"/>
      </a:folHlink>
    </a:clrScheme>
    <a:fontScheme name="Nott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348A3C0781E3D845825CDA267EEB0A83" ma:contentTypeVersion="0" ma:contentTypeDescription="新建文档。" ma:contentTypeScope="" ma:versionID="e9d27b6953a5b57dc09be49ae013eec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1074cb90c03f6ce5bb87698fb61fd1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2074B0-2B0B-45BF-955C-179771DAE7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5BD8204-22FA-4713-9D3D-2A18E3FBCA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F92F30-7607-41D3-8E55-BCDB1B5E690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8842</TotalTime>
  <Words>668</Words>
  <Application>Microsoft Macintosh PowerPoint</Application>
  <PresentationFormat>Widescreen</PresentationFormat>
  <Paragraphs>134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-apple-system</vt:lpstr>
      <vt:lpstr>Red Hat Regular</vt:lpstr>
      <vt:lpstr>Arial</vt:lpstr>
      <vt:lpstr>Calibri</vt:lpstr>
      <vt:lpstr>Georgia</vt:lpstr>
      <vt:lpstr>Wingdings</vt:lpstr>
      <vt:lpstr>Office Theme</vt:lpstr>
      <vt:lpstr>m62_Internal</vt:lpstr>
      <vt:lpstr>River Pollution Monitoring System ---- AquaSense</vt:lpstr>
      <vt:lpstr>PowerPoint Presentation</vt:lpstr>
      <vt:lpstr>PowerPoint Presentation</vt:lpstr>
      <vt:lpstr>2. Current Methods </vt:lpstr>
      <vt:lpstr>3. Novel IoT Solution </vt:lpstr>
      <vt:lpstr>3. Novel Solution</vt:lpstr>
      <vt:lpstr>3. Novel Solution</vt:lpstr>
      <vt:lpstr>3. Novel Solution</vt:lpstr>
      <vt:lpstr>4. Management and Challenges</vt:lpstr>
      <vt:lpstr>4. Management and Challenges</vt:lpstr>
      <vt:lpstr>4. Management and Challenges</vt:lpstr>
      <vt:lpstr>5. Conclusion</vt:lpstr>
      <vt:lpstr>Thank you!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Hellon</dc:creator>
  <cp:lastModifiedBy>Headmaster Mr</cp:lastModifiedBy>
  <cp:revision>1327</cp:revision>
  <dcterms:created xsi:type="dcterms:W3CDTF">2017-04-03T09:48:45Z</dcterms:created>
  <dcterms:modified xsi:type="dcterms:W3CDTF">2025-03-06T18:53:51Z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0x010100348A3C0781E3D845825CDA267EEB0A83</vt:lpwstr>
  </property>
  <property fmtid="{D5CDD505-2E9C-101B-9397-08002B2CF9AE}" pid="3" name="Order">
    <vt:r8>14400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