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9" r:id="rId5"/>
  </p:sldMasterIdLst>
  <p:notesMasterIdLst>
    <p:notesMasterId r:id="rId11"/>
  </p:notesMasterIdLst>
  <p:handoutMasterIdLst>
    <p:handoutMasterId r:id="rId12"/>
  </p:handoutMasterIdLst>
  <p:sldIdLst>
    <p:sldId id="289" r:id="rId6"/>
    <p:sldId id="415" r:id="rId7"/>
    <p:sldId id="416" r:id="rId8"/>
    <p:sldId id="411" r:id="rId9"/>
    <p:sldId id="40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m-Server" initials="H" lastIdx="1" clrIdx="0">
    <p:extLst>
      <p:ext uri="{19B8F6BF-5375-455C-9EA6-DF929625EA0E}">
        <p15:presenceInfo xmlns:p15="http://schemas.microsoft.com/office/powerpoint/2012/main" userId="1801357e267174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87F"/>
    <a:srgbClr val="EBF0FA"/>
    <a:srgbClr val="FFFFFF"/>
    <a:srgbClr val="E4EBFF"/>
    <a:srgbClr val="8AE281"/>
    <a:srgbClr val="00C29E"/>
    <a:srgbClr val="B2DF8E"/>
    <a:srgbClr val="AFE6A0"/>
    <a:srgbClr val="BDEBAE"/>
    <a:srgbClr val="04B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0476" autoAdjust="0"/>
  </p:normalViewPr>
  <p:slideViewPr>
    <p:cSldViewPr snapToGrid="0" snapToObjects="1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2130" y="66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732D1-0119-4424-ADB1-6A88624C9257}" type="datetimeFigureOut">
              <a:rPr lang="en-GB" smtClean="0"/>
              <a:t>03/12/2024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026BA-B8A7-4B5A-A3B0-0B7D31088B8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197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54FE6-3F31-4904-9137-AFF662B7D702}" type="datetimeFigureOut">
              <a:rPr lang="en-GB" smtClean="0"/>
              <a:t>03/12/2024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9E1F4-77C1-461E-ABFF-BFE7DD57AFD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753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B0F74-AACE-7360-DC63-99A755751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55092CA-1FA3-E4F3-5F5A-FE8AC55D33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0654638-48C6-3566-204C-DDC02E2E3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0CD388-ACB8-5B49-1F9D-FDA21871C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tx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 flipH="1">
            <a:off x="0" y="-2"/>
            <a:ext cx="12192000" cy="6858001"/>
          </a:xfrm>
          <a:prstGeom prst="rect">
            <a:avLst/>
          </a:prstGeom>
          <a:blipFill dpi="0" rotWithShape="1">
            <a:blip r:embed="rId2">
              <a:alphaModFix amt="52000"/>
            </a:blip>
            <a:srcRect/>
            <a:stretch>
              <a:fillRect t="-45" b="-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6300" y="1742900"/>
            <a:ext cx="535940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16398" y="4161275"/>
            <a:ext cx="5359206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244361" y="729000"/>
            <a:ext cx="5706207" cy="540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949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int Cli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tx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 flipH="1">
            <a:off x="0" y="-2"/>
            <a:ext cx="12192000" cy="6858001"/>
          </a:xfrm>
          <a:prstGeom prst="rect">
            <a:avLst/>
          </a:prstGeom>
          <a:blipFill dpi="0" rotWithShape="1">
            <a:blip r:embed="rId2">
              <a:alphaModFix amt="52000"/>
            </a:blip>
            <a:srcRect/>
            <a:stretch>
              <a:fillRect t="-45" b="-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6000" y="1742900"/>
            <a:ext cx="5400000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396099" y="4161275"/>
            <a:ext cx="5399803" cy="107979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226777" y="729000"/>
            <a:ext cx="5758961" cy="5400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53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7000">
                <a:schemeClr val="accent4"/>
              </a:gs>
              <a:gs pos="7000">
                <a:schemeClr val="accent4"/>
              </a:gs>
              <a:gs pos="63000">
                <a:schemeClr val="accent2"/>
              </a:gs>
              <a:gs pos="100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0" y="0"/>
            <a:ext cx="12190412" cy="68580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 l="-20940" t="-1372" b="-2288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1876" y="2409650"/>
            <a:ext cx="7262923" cy="23876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9550" y="5562600"/>
            <a:ext cx="11525096" cy="9477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3600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171507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2005008" y="-2"/>
            <a:ext cx="10185395" cy="797487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12" y="98984"/>
            <a:ext cx="10185400" cy="698501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3" name="Straight Connector 7">
            <a:extLst>
              <a:ext uri="{FF2B5EF4-FFF2-40B4-BE49-F238E27FC236}">
                <a16:creationId xmlns:a16="http://schemas.microsoft.com/office/drawing/2014/main" id="{C8141545-5003-6BCC-E2F7-5E1C46801938}"/>
              </a:ext>
            </a:extLst>
          </p:cNvPr>
          <p:cNvCxnSpPr/>
          <p:nvPr userDrawn="1"/>
        </p:nvCxnSpPr>
        <p:spPr>
          <a:xfrm>
            <a:off x="1997242" y="1"/>
            <a:ext cx="0" cy="8964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62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  <p:extLst>
    <p:ext uri="{DCECCB84-F9BA-43D5-87BE-67443E8EF086}">
      <p15:sldGuideLst xmlns:p15="http://schemas.microsoft.com/office/powerpoint/2012/main">
        <p15:guide id="2" pos="7" userDrawn="1">
          <p15:clr>
            <a:srgbClr val="FBAE40"/>
          </p15:clr>
        </p15:guide>
        <p15:guide id="3" pos="753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n-Animating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2005009" y="-1"/>
            <a:ext cx="10185395" cy="797486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012" y="98984"/>
            <a:ext cx="10185400" cy="698501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1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753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eacons of Excell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-1"/>
            <a:ext cx="12192000" cy="6857999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rgbClr val="009BBD"/>
              </a:gs>
              <a:gs pos="100000">
                <a:srgbClr val="1B2A6B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44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5" y="4"/>
            <a:ext cx="12192000" cy="7874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951" tIns="43972" rIns="87951" bIns="43972" spcCol="0" rtlCol="0" anchor="ctr"/>
          <a:lstStyle/>
          <a:p>
            <a:pPr algn="ctr" defTabSz="1214358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16" y="161934"/>
            <a:ext cx="7319802" cy="473240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 flipV="1">
            <a:off x="5" y="741758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7951" tIns="43972" rIns="87951" bIns="43972" spcCol="0" rtlCol="0" anchor="ctr"/>
          <a:lstStyle/>
          <a:p>
            <a:pPr algn="ctr" defTabSz="1214358"/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28631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H="1" flipV="1">
            <a:off x="-5941" y="0"/>
            <a:ext cx="12190413" cy="797485"/>
          </a:xfrm>
          <a:prstGeom prst="rect">
            <a:avLst/>
          </a:prstGeom>
          <a:gradFill flip="none" rotWithShape="1">
            <a:gsLst>
              <a:gs pos="50000">
                <a:srgbClr val="0E6394"/>
              </a:gs>
              <a:gs pos="17000">
                <a:schemeClr val="bg2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002004" y="1"/>
            <a:ext cx="10194758" cy="6984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2004" y="98987"/>
            <a:ext cx="10189995" cy="698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F72D6D5-F6C2-4C88-B07F-0F9DC0B2C3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C7169D7-7D02-2A0D-A040-2471644410F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03"/>
          <a:stretch/>
        </p:blipFill>
        <p:spPr>
          <a:xfrm>
            <a:off x="77345" y="205962"/>
            <a:ext cx="1802858" cy="59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1" r:id="rId2"/>
    <p:sldLayoutId id="2147483662" r:id="rId3"/>
    <p:sldLayoutId id="2147483650" r:id="rId4"/>
    <p:sldLayoutId id="2147483658" r:id="rId5"/>
    <p:sldLayoutId id="214748365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69293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73" y="187758"/>
            <a:ext cx="7380211" cy="564286"/>
          </a:xfrm>
          <a:prstGeom prst="rect">
            <a:avLst/>
          </a:prstGeom>
        </p:spPr>
        <p:txBody>
          <a:bodyPr vert="horz" lIns="121162" tIns="60582" rIns="121162" bIns="60582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31" y="1053286"/>
            <a:ext cx="10972801" cy="5072359"/>
          </a:xfrm>
          <a:prstGeom prst="rect">
            <a:avLst/>
          </a:prstGeom>
        </p:spPr>
        <p:txBody>
          <a:bodyPr vert="horz" lIns="121162" tIns="60582" rIns="121162" bIns="6058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35" y="6356364"/>
            <a:ext cx="2844801" cy="366183"/>
          </a:xfrm>
          <a:prstGeom prst="rect">
            <a:avLst/>
          </a:prstGeom>
        </p:spPr>
        <p:txBody>
          <a:bodyPr vert="horz" lIns="121162" tIns="60582" rIns="121162" bIns="605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4358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5" y="6356364"/>
            <a:ext cx="3860800" cy="366183"/>
          </a:xfrm>
          <a:prstGeom prst="rect">
            <a:avLst/>
          </a:prstGeom>
        </p:spPr>
        <p:txBody>
          <a:bodyPr vert="horz" lIns="121162" tIns="60582" rIns="121162" bIns="605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4358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36" y="6356364"/>
            <a:ext cx="2844801" cy="366183"/>
          </a:xfrm>
          <a:prstGeom prst="rect">
            <a:avLst/>
          </a:prstGeom>
        </p:spPr>
        <p:txBody>
          <a:bodyPr vert="horz" lIns="121162" tIns="60582" rIns="121162" bIns="605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4358"/>
            <a:fld id="{EFE3ECAA-E2FC-40FE-B637-1FCEFF4BB8E8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1214358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9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>
    <p:fade/>
  </p:transition>
  <p:hf hdr="0" ftr="0" dt="0"/>
  <p:txStyles>
    <p:titleStyle>
      <a:lvl1pPr algn="l" defTabSz="1214358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5387" indent="-455387" algn="l" defTabSz="1214358" rtl="0" eaLnBrk="1" latinLnBrk="0" hangingPunct="1">
        <a:spcBef>
          <a:spcPct val="20000"/>
        </a:spcBef>
        <a:buFont typeface="Arial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986668" indent="-379472" algn="l" defTabSz="1214358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517954" indent="-303602" algn="l" defTabSz="121435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125126" indent="-303602" algn="l" defTabSz="121435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732313" indent="-303602" algn="l" defTabSz="121435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3339493" indent="-303602" algn="l" defTabSz="121435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46671" indent="-303602" algn="l" defTabSz="121435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53852" indent="-303602" algn="l" defTabSz="121435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61025" indent="-303602" algn="l" defTabSz="121435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7181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4358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1542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8712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35905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43081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50264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57435" algn="l" defTabSz="121435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6300" y="1011380"/>
            <a:ext cx="5359400" cy="2387600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Progress Report</a:t>
            </a:r>
            <a:endParaRPr lang="en-GB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16204" y="3925992"/>
            <a:ext cx="5359206" cy="1920628"/>
          </a:xfrm>
        </p:spPr>
        <p:txBody>
          <a:bodyPr lIns="91440" tIns="45720" rIns="91440" bIns="4572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100" b="0" dirty="0"/>
              <a:t>Tommy XIN  </a:t>
            </a:r>
          </a:p>
          <a:p>
            <a:pPr>
              <a:lnSpc>
                <a:spcPct val="150000"/>
              </a:lnSpc>
            </a:pPr>
            <a:r>
              <a:rPr lang="en-US" altLang="zh-CN" sz="2100" b="0" dirty="0"/>
              <a:t>John WU </a:t>
            </a:r>
          </a:p>
          <a:p>
            <a:pPr>
              <a:lnSpc>
                <a:spcPct val="150000"/>
              </a:lnSpc>
            </a:pPr>
            <a:r>
              <a:rPr lang="en-US" altLang="zh-CN" sz="2100" b="0" dirty="0"/>
              <a:t>Felix FAN</a:t>
            </a:r>
            <a:endParaRPr lang="en-GB" altLang="zh-CN" sz="2100" b="0" dirty="0"/>
          </a:p>
        </p:txBody>
      </p:sp>
    </p:spTree>
    <p:extLst>
      <p:ext uri="{BB962C8B-B14F-4D97-AF65-F5344CB8AC3E}">
        <p14:creationId xmlns:p14="http://schemas.microsoft.com/office/powerpoint/2010/main" val="28546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7073E-C0BD-0CB8-E911-1EED58000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35EDF-D344-C7C0-E691-F7E5AE403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0" y="134114"/>
            <a:ext cx="3434555" cy="69850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Detection Progress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80F0269-BD01-5E59-6B15-11AF3F935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401" y="832615"/>
            <a:ext cx="8748647" cy="5891271"/>
          </a:xfrm>
          <a:prstGeom prst="rect">
            <a:avLst/>
          </a:prstGeom>
        </p:spPr>
      </p:pic>
      <p:sp>
        <p:nvSpPr>
          <p:cNvPr id="45" name="箭头: 右 44">
            <a:extLst>
              <a:ext uri="{FF2B5EF4-FFF2-40B4-BE49-F238E27FC236}">
                <a16:creationId xmlns:a16="http://schemas.microsoft.com/office/drawing/2014/main" id="{90E8F464-6A21-8FF7-28BD-C9F10411EE08}"/>
              </a:ext>
            </a:extLst>
          </p:cNvPr>
          <p:cNvSpPr/>
          <p:nvPr/>
        </p:nvSpPr>
        <p:spPr>
          <a:xfrm rot="8289115">
            <a:off x="2259844" y="3032651"/>
            <a:ext cx="580104" cy="521110"/>
          </a:xfrm>
          <a:prstGeom prst="rightArrow">
            <a:avLst/>
          </a:prstGeom>
          <a:gradFill flip="none" rotWithShape="1">
            <a:gsLst>
              <a:gs pos="70000">
                <a:srgbClr val="00487E">
                  <a:lumMod val="85000"/>
                  <a:lumOff val="15000"/>
                </a:srgbClr>
              </a:gs>
              <a:gs pos="17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+mj-lt"/>
            </a:endParaRP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A79360D8-DCD5-E828-EB5B-654093123A50}"/>
              </a:ext>
            </a:extLst>
          </p:cNvPr>
          <p:cNvSpPr/>
          <p:nvPr/>
        </p:nvSpPr>
        <p:spPr>
          <a:xfrm rot="2397827">
            <a:off x="7664246" y="5244513"/>
            <a:ext cx="580104" cy="521110"/>
          </a:xfrm>
          <a:prstGeom prst="rightArrow">
            <a:avLst/>
          </a:prstGeom>
          <a:gradFill flip="none" rotWithShape="1">
            <a:gsLst>
              <a:gs pos="70000">
                <a:srgbClr val="00487E">
                  <a:lumMod val="85000"/>
                  <a:lumOff val="15000"/>
                </a:srgbClr>
              </a:gs>
              <a:gs pos="17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+mj-lt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C6D8AEB-CCE7-4EF0-0632-6C940FFA80CB}"/>
              </a:ext>
            </a:extLst>
          </p:cNvPr>
          <p:cNvSpPr txBox="1"/>
          <p:nvPr/>
        </p:nvSpPr>
        <p:spPr>
          <a:xfrm>
            <a:off x="818904" y="3620128"/>
            <a:ext cx="2376948" cy="759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spcAft>
                <a:spcPts val="600"/>
              </a:spcAft>
              <a:buClrTx/>
              <a:buSzTx/>
            </a:pPr>
            <a:r>
              <a:rPr lang="en-US" altLang="zh-CN" sz="1800" b="1" dirty="0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Add More Sensors e.g. Temperature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6CD9138-CBA5-3657-B6E4-1AD2C831AD3E}"/>
              </a:ext>
            </a:extLst>
          </p:cNvPr>
          <p:cNvSpPr txBox="1"/>
          <p:nvPr/>
        </p:nvSpPr>
        <p:spPr>
          <a:xfrm>
            <a:off x="7799668" y="5829884"/>
            <a:ext cx="2376948" cy="759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spcAft>
                <a:spcPts val="600"/>
              </a:spcAft>
              <a:buClrTx/>
              <a:buSzTx/>
            </a:pPr>
            <a:r>
              <a:rPr lang="en-US" altLang="zh-CN" sz="1800" b="1" dirty="0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to be Confirmed by More Research</a:t>
            </a:r>
          </a:p>
        </p:txBody>
      </p:sp>
    </p:spTree>
    <p:extLst>
      <p:ext uri="{BB962C8B-B14F-4D97-AF65-F5344CB8AC3E}">
        <p14:creationId xmlns:p14="http://schemas.microsoft.com/office/powerpoint/2010/main" val="52583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95A28-2484-625E-A346-566420BC1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1FDA4-ABD0-214B-CE7D-D3AEAABC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0" y="134114"/>
            <a:ext cx="3434555" cy="69850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Detection Progress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B97C241-C79B-8072-DBA8-F9E22E2FA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225773"/>
              </p:ext>
            </p:extLst>
          </p:nvPr>
        </p:nvGraphicFramePr>
        <p:xfrm>
          <a:off x="1430594" y="1140543"/>
          <a:ext cx="9330812" cy="53715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6332">
                  <a:extLst>
                    <a:ext uri="{9D8B030D-6E8A-4147-A177-3AD203B41FA5}">
                      <a16:colId xmlns:a16="http://schemas.microsoft.com/office/drawing/2014/main" val="1734482510"/>
                    </a:ext>
                  </a:extLst>
                </a:gridCol>
                <a:gridCol w="2556332">
                  <a:extLst>
                    <a:ext uri="{9D8B030D-6E8A-4147-A177-3AD203B41FA5}">
                      <a16:colId xmlns:a16="http://schemas.microsoft.com/office/drawing/2014/main" val="3185867068"/>
                    </a:ext>
                  </a:extLst>
                </a:gridCol>
                <a:gridCol w="1794001">
                  <a:extLst>
                    <a:ext uri="{9D8B030D-6E8A-4147-A177-3AD203B41FA5}">
                      <a16:colId xmlns:a16="http://schemas.microsoft.com/office/drawing/2014/main" val="4266567818"/>
                    </a:ext>
                  </a:extLst>
                </a:gridCol>
                <a:gridCol w="2424147">
                  <a:extLst>
                    <a:ext uri="{9D8B030D-6E8A-4147-A177-3AD203B41FA5}">
                      <a16:colId xmlns:a16="http://schemas.microsoft.com/office/drawing/2014/main" val="2574397977"/>
                    </a:ext>
                  </a:extLst>
                </a:gridCol>
              </a:tblGrid>
              <a:tr h="904695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Sensors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Detection range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Resolution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 (25℃)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5706190"/>
                  </a:ext>
                </a:extLst>
              </a:tr>
              <a:tr h="7444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PH-4502C (pH)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0-14 pH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 pH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±0.1 pH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5959485"/>
                  </a:ext>
                </a:extLst>
              </a:tr>
              <a:tr h="7444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TSW-20M (Turbidity)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0-4550 NTU (0%-3.5%)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4.5 NTU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5534885"/>
                  </a:ext>
                </a:extLst>
              </a:tr>
              <a:tr h="7444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TDS Meter V1..0 (TDS)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0-1000 ppm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ppm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±10% FS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6717854"/>
                  </a:ext>
                </a:extLst>
              </a:tr>
              <a:tr h="7444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EC sensor (EC)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0-1000 ppm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ppm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±10% FS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9361922"/>
                  </a:ext>
                </a:extLst>
              </a:tr>
              <a:tr h="7444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SEN0237 (DO)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0~20 mg/L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 mg/L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8134936"/>
                  </a:ext>
                </a:extLst>
              </a:tr>
              <a:tr h="74446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SEN0165 (ORP)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-2000 mV-2000 mV</a:t>
                      </a:r>
                      <a:endParaRPr lang="en-US" sz="2000" b="0" i="0" u="none" strike="noStrike" dirty="0">
                        <a:solidFill>
                          <a:srgbClr val="24292E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mV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±10 mV</a:t>
                      </a:r>
                      <a:endParaRPr lang="en-US" sz="2000" b="0" i="0" u="none" strike="noStrike" dirty="0">
                        <a:solidFill>
                          <a:srgbClr val="24292E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6293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9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D1504-A517-AD9B-A9AC-7F9EDD07D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8632802-CAAB-6F63-F782-0DAB0FDC28BF}"/>
              </a:ext>
            </a:extLst>
          </p:cNvPr>
          <p:cNvSpPr txBox="1"/>
          <p:nvPr/>
        </p:nvSpPr>
        <p:spPr>
          <a:xfrm>
            <a:off x="2160000" y="216000"/>
            <a:ext cx="3240000" cy="54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Future Plan</a:t>
            </a:r>
            <a:endParaRPr lang="zh-CN" altLang="en-US" sz="3200" b="1" dirty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D049844-DD33-7864-3C5F-5489A3A6FF0F}"/>
              </a:ext>
            </a:extLst>
          </p:cNvPr>
          <p:cNvGrpSpPr/>
          <p:nvPr/>
        </p:nvGrpSpPr>
        <p:grpSpPr>
          <a:xfrm>
            <a:off x="979205" y="2419056"/>
            <a:ext cx="10233589" cy="1277502"/>
            <a:chOff x="550606" y="4995249"/>
            <a:chExt cx="10233589" cy="127750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E2D8A960-CEB8-9CEA-C0C7-15ECB7CC36E7}"/>
                </a:ext>
              </a:extLst>
            </p:cNvPr>
            <p:cNvSpPr/>
            <p:nvPr/>
          </p:nvSpPr>
          <p:spPr>
            <a:xfrm>
              <a:off x="5334486" y="5008069"/>
              <a:ext cx="4144824" cy="1244600"/>
            </a:xfrm>
            <a:prstGeom prst="roundRect">
              <a:avLst>
                <a:gd name="adj" fmla="val 8504"/>
              </a:avLst>
            </a:prstGeom>
            <a:solidFill>
              <a:srgbClr val="90DCFF"/>
            </a:solidFill>
            <a:ln>
              <a:noFill/>
            </a:ln>
            <a:effectLst>
              <a:outerShdw blurRad="1524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+mj-lt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8A003A5-AE1F-0A7C-ED86-4180255D4C44}"/>
                </a:ext>
              </a:extLst>
            </p:cNvPr>
            <p:cNvGrpSpPr/>
            <p:nvPr/>
          </p:nvGrpSpPr>
          <p:grpSpPr>
            <a:xfrm>
              <a:off x="3692078" y="5313248"/>
              <a:ext cx="1449786" cy="830997"/>
              <a:chOff x="2172679" y="2484500"/>
              <a:chExt cx="1449786" cy="830997"/>
            </a:xfrm>
          </p:grpSpPr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D7A5A084-9AFD-F465-BF6A-57C6FA109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2339" y="2540000"/>
                <a:ext cx="1268675" cy="72000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rgbClr val="0A0A0A"/>
                </a:solidFill>
              </a:ln>
              <a:effectLst>
                <a:outerShdw blurRad="1524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latin typeface="+mj-lt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557D1B8-47D9-1A08-0172-32C28EBD6EFB}"/>
                  </a:ext>
                </a:extLst>
              </p:cNvPr>
              <p:cNvSpPr txBox="1"/>
              <p:nvPr/>
            </p:nvSpPr>
            <p:spPr>
              <a:xfrm>
                <a:off x="2172679" y="2484500"/>
                <a:ext cx="144978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4488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Deploy multiple systems</a:t>
                </a:r>
                <a:endParaRPr lang="zh-CN" altLang="en-US" sz="1600" b="1" dirty="0" err="1">
                  <a:solidFill>
                    <a:srgbClr val="14488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B59E0C4-39DA-790C-FC9F-66BDC09B44B3}"/>
                </a:ext>
              </a:extLst>
            </p:cNvPr>
            <p:cNvGrpSpPr/>
            <p:nvPr/>
          </p:nvGrpSpPr>
          <p:grpSpPr>
            <a:xfrm>
              <a:off x="628213" y="5399995"/>
              <a:ext cx="1231320" cy="720000"/>
              <a:chOff x="3078922" y="2536279"/>
              <a:chExt cx="1231320" cy="720000"/>
            </a:xfrm>
          </p:grpSpPr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0C131B1D-5219-A1F8-240D-EA25096C15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18973" y="2536279"/>
                <a:ext cx="1152000" cy="72000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>
                <a:outerShdw blurRad="1524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latin typeface="+mj-lt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C8B91B2-590A-1820-1D5B-26D482FCA486}"/>
                  </a:ext>
                </a:extLst>
              </p:cNvPr>
              <p:cNvSpPr txBox="1"/>
              <p:nvPr/>
            </p:nvSpPr>
            <p:spPr>
              <a:xfrm>
                <a:off x="3078922" y="2599586"/>
                <a:ext cx="12313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4488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Build system</a:t>
                </a:r>
                <a:endParaRPr lang="zh-CN" altLang="en-US" sz="1600" b="1" dirty="0" err="1">
                  <a:solidFill>
                    <a:srgbClr val="14488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79189AD-13C1-49A5-1DB3-CD1E14C00F7D}"/>
                </a:ext>
              </a:extLst>
            </p:cNvPr>
            <p:cNvGrpSpPr/>
            <p:nvPr/>
          </p:nvGrpSpPr>
          <p:grpSpPr>
            <a:xfrm>
              <a:off x="5334486" y="5389420"/>
              <a:ext cx="1400132" cy="720000"/>
              <a:chOff x="2346273" y="2539841"/>
              <a:chExt cx="1400132" cy="720000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5EE78D07-E42A-65D2-E287-7AA9FF6C25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12504" y="2539841"/>
                <a:ext cx="1269951" cy="720000"/>
              </a:xfrm>
              <a:prstGeom prst="roundRect">
                <a:avLst/>
              </a:prstGeom>
              <a:solidFill>
                <a:schemeClr val="bg1">
                  <a:alpha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latin typeface="+mj-lt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B22D92E-B88C-7721-BE98-D4C9160E9AB4}"/>
                  </a:ext>
                </a:extLst>
              </p:cNvPr>
              <p:cNvSpPr txBox="1"/>
              <p:nvPr/>
            </p:nvSpPr>
            <p:spPr>
              <a:xfrm>
                <a:off x="2346273" y="2628804"/>
                <a:ext cx="14001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4488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Data segmentation</a:t>
                </a:r>
                <a:endParaRPr lang="zh-CN" altLang="en-US" sz="1600" b="1" dirty="0" err="1">
                  <a:solidFill>
                    <a:srgbClr val="14488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689E987-88A3-60B3-F178-F864835E25E3}"/>
                </a:ext>
              </a:extLst>
            </p:cNvPr>
            <p:cNvGrpSpPr/>
            <p:nvPr/>
          </p:nvGrpSpPr>
          <p:grpSpPr>
            <a:xfrm>
              <a:off x="8494913" y="5399995"/>
              <a:ext cx="949070" cy="720000"/>
              <a:chOff x="775230" y="2540000"/>
              <a:chExt cx="1242295" cy="720000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EBF0A9D9-5311-543E-BC47-2AC01EF2AE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731" y="2540000"/>
                <a:ext cx="1152000" cy="720000"/>
              </a:xfrm>
              <a:prstGeom prst="roundRect">
                <a:avLst/>
              </a:prstGeom>
              <a:solidFill>
                <a:srgbClr val="00AEE3"/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latin typeface="+mj-lt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A790F48-46B4-C566-5BC0-2EBDB6F60813}"/>
                  </a:ext>
                </a:extLst>
              </p:cNvPr>
              <p:cNvSpPr txBox="1"/>
              <p:nvPr/>
            </p:nvSpPr>
            <p:spPr>
              <a:xfrm>
                <a:off x="775230" y="2734180"/>
                <a:ext cx="1242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14488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Training</a:t>
                </a:r>
                <a:endParaRPr lang="zh-CN" altLang="en-US" sz="1600" b="1" dirty="0" err="1">
                  <a:solidFill>
                    <a:srgbClr val="14488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3FEFFF9-778F-2F20-AF7E-570C49918325}"/>
                </a:ext>
              </a:extLst>
            </p:cNvPr>
            <p:cNvGrpSpPr/>
            <p:nvPr/>
          </p:nvGrpSpPr>
          <p:grpSpPr>
            <a:xfrm>
              <a:off x="9746311" y="5399995"/>
              <a:ext cx="1037884" cy="720000"/>
              <a:chOff x="735454" y="2550415"/>
              <a:chExt cx="1037884" cy="720000"/>
            </a:xfrm>
          </p:grpSpPr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1CE18EF3-9BDB-3D94-E2DC-E031F752A8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5290" y="2550415"/>
                <a:ext cx="753421" cy="720000"/>
              </a:xfrm>
              <a:prstGeom prst="roundRect">
                <a:avLst/>
              </a:prstGeom>
              <a:solidFill>
                <a:srgbClr val="00AEE3"/>
              </a:solidFill>
              <a:ln w="19050">
                <a:noFill/>
              </a:ln>
              <a:effectLst>
                <a:outerShdw blurRad="1524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b="1" dirty="0">
                  <a:latin typeface="+mj-lt"/>
                </a:endParaRPr>
              </a:p>
            </p:txBody>
          </p:sp>
          <p:sp>
            <p:nvSpPr>
              <p:cNvPr id="27" name="文本框 19">
                <a:extLst>
                  <a:ext uri="{FF2B5EF4-FFF2-40B4-BE49-F238E27FC236}">
                    <a16:creationId xmlns:a16="http://schemas.microsoft.com/office/drawing/2014/main" id="{4EC5E4C2-A057-5642-FD82-7EF3D9D20231}"/>
                  </a:ext>
                </a:extLst>
              </p:cNvPr>
              <p:cNvSpPr txBox="1"/>
              <p:nvPr/>
            </p:nvSpPr>
            <p:spPr>
              <a:xfrm>
                <a:off x="735454" y="2744595"/>
                <a:ext cx="10378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b="1" dirty="0">
                    <a:solidFill>
                      <a:srgbClr val="14488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Test</a:t>
                </a:r>
                <a:endParaRPr lang="zh-CN" altLang="en-US" sz="1600" b="1" dirty="0" err="1">
                  <a:solidFill>
                    <a:srgbClr val="14488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A9054CF-2AE1-C5E6-013E-7FC73FDD66BC}"/>
                </a:ext>
              </a:extLst>
            </p:cNvPr>
            <p:cNvSpPr txBox="1"/>
            <p:nvPr/>
          </p:nvSpPr>
          <p:spPr>
            <a:xfrm>
              <a:off x="6038092" y="5020088"/>
              <a:ext cx="26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rgbClr val="14488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 Training</a:t>
              </a:r>
              <a:endParaRPr lang="zh-CN" altLang="en-US" sz="1800" b="1" dirty="0" err="1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046E9E98-5C0E-0BD7-CDA0-9DC02AA431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6151" y="5389420"/>
              <a:ext cx="1152000" cy="720000"/>
            </a:xfrm>
            <a:prstGeom prst="roundRect">
              <a:avLst/>
            </a:prstGeom>
            <a:solidFill>
              <a:schemeClr val="bg1">
                <a:alpha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+mj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1B946E0-24D5-471D-1811-F59F9662C820}"/>
                </a:ext>
              </a:extLst>
            </p:cNvPr>
            <p:cNvSpPr txBox="1"/>
            <p:nvPr/>
          </p:nvSpPr>
          <p:spPr>
            <a:xfrm>
              <a:off x="7004740" y="5436360"/>
              <a:ext cx="12313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14488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Feature extraction</a:t>
              </a:r>
              <a:endParaRPr lang="zh-CN" altLang="en-US" sz="1600" b="1" dirty="0" err="1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1C7A81DA-0F96-0044-225B-FAFB57FB85C5}"/>
                </a:ext>
              </a:extLst>
            </p:cNvPr>
            <p:cNvSpPr/>
            <p:nvPr/>
          </p:nvSpPr>
          <p:spPr>
            <a:xfrm>
              <a:off x="8179848" y="5473977"/>
              <a:ext cx="342807" cy="531508"/>
            </a:xfrm>
            <a:prstGeom prst="rightArrow">
              <a:avLst/>
            </a:prstGeom>
            <a:solidFill>
              <a:schemeClr val="bg1">
                <a:alpha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+mj-lt"/>
              </a:endParaRPr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5CC7F636-45E9-BD8C-7D1A-7F70C776EDFC}"/>
                </a:ext>
              </a:extLst>
            </p:cNvPr>
            <p:cNvSpPr/>
            <p:nvPr/>
          </p:nvSpPr>
          <p:spPr>
            <a:xfrm>
              <a:off x="6699844" y="5482414"/>
              <a:ext cx="342807" cy="531508"/>
            </a:xfrm>
            <a:prstGeom prst="rightArrow">
              <a:avLst/>
            </a:prstGeom>
            <a:solidFill>
              <a:schemeClr val="bg1">
                <a:alpha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+mj-lt"/>
              </a:endParaRPr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29489069-9E16-19FE-1F04-A7E6077C2CC0}"/>
                </a:ext>
              </a:extLst>
            </p:cNvPr>
            <p:cNvSpPr/>
            <p:nvPr/>
          </p:nvSpPr>
          <p:spPr>
            <a:xfrm>
              <a:off x="9528392" y="5489627"/>
              <a:ext cx="342000" cy="531508"/>
            </a:xfrm>
            <a:prstGeom prst="rightArrow">
              <a:avLst/>
            </a:prstGeom>
            <a:solidFill>
              <a:schemeClr val="bg1">
                <a:alpha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152400" dist="127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+mj-lt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5643EC8-6485-331E-59B6-F8E97014A4DB}"/>
                </a:ext>
              </a:extLst>
            </p:cNvPr>
            <p:cNvSpPr/>
            <p:nvPr/>
          </p:nvSpPr>
          <p:spPr>
            <a:xfrm>
              <a:off x="550606" y="5008069"/>
              <a:ext cx="4591258" cy="1264682"/>
            </a:xfrm>
            <a:prstGeom prst="roundRect">
              <a:avLst>
                <a:gd name="adj" fmla="val 7867"/>
              </a:avLst>
            </a:prstGeom>
            <a:noFill/>
            <a:ln w="381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+mj-lt"/>
              </a:endParaRPr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A78DF53A-501F-B281-2F4F-99713F3ABDA5}"/>
                </a:ext>
              </a:extLst>
            </p:cNvPr>
            <p:cNvSpPr/>
            <p:nvPr/>
          </p:nvSpPr>
          <p:spPr>
            <a:xfrm>
              <a:off x="5029541" y="5487070"/>
              <a:ext cx="342000" cy="531508"/>
            </a:xfrm>
            <a:prstGeom prst="rightArrow">
              <a:avLst/>
            </a:prstGeom>
            <a:solidFill>
              <a:schemeClr val="bg1">
                <a:alpha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152400" dist="127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+mj-lt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F018C8A-2505-59DA-9A86-FD33AC7E9386}"/>
                </a:ext>
              </a:extLst>
            </p:cNvPr>
            <p:cNvSpPr txBox="1"/>
            <p:nvPr/>
          </p:nvSpPr>
          <p:spPr>
            <a:xfrm>
              <a:off x="1595162" y="4995249"/>
              <a:ext cx="2609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rgbClr val="14488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Collecting</a:t>
              </a:r>
              <a:endParaRPr lang="zh-CN" altLang="en-US" sz="1800" b="1" dirty="0" err="1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3B59E0C4-39DA-790C-FC9F-66BDC09B44B3}"/>
                </a:ext>
              </a:extLst>
            </p:cNvPr>
            <p:cNvGrpSpPr/>
            <p:nvPr/>
          </p:nvGrpSpPr>
          <p:grpSpPr>
            <a:xfrm>
              <a:off x="2166346" y="5399995"/>
              <a:ext cx="1231320" cy="720000"/>
              <a:chOff x="3078922" y="2536279"/>
              <a:chExt cx="1231320" cy="720000"/>
            </a:xfrm>
          </p:grpSpPr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0C131B1D-5219-A1F8-240D-EA25096C15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18973" y="2536279"/>
                <a:ext cx="1152000" cy="72000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>
                <a:outerShdw blurRad="1524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b="1" dirty="0">
                  <a:latin typeface="+mj-lt"/>
                </a:endParaRPr>
              </a:p>
            </p:txBody>
          </p:sp>
          <p:sp>
            <p:nvSpPr>
              <p:cNvPr id="39" name="文本框 32">
                <a:extLst>
                  <a:ext uri="{FF2B5EF4-FFF2-40B4-BE49-F238E27FC236}">
                    <a16:creationId xmlns:a16="http://schemas.microsoft.com/office/drawing/2014/main" id="{CC8B91B2-590A-1820-1D5B-26D482FCA486}"/>
                  </a:ext>
                </a:extLst>
              </p:cNvPr>
              <p:cNvSpPr txBox="1"/>
              <p:nvPr/>
            </p:nvSpPr>
            <p:spPr>
              <a:xfrm>
                <a:off x="3078922" y="2599586"/>
                <a:ext cx="12313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b="1" dirty="0">
                    <a:solidFill>
                      <a:srgbClr val="14488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Test single system</a:t>
                </a:r>
                <a:endParaRPr lang="zh-CN" altLang="en-US" sz="1600" b="1" dirty="0" err="1">
                  <a:solidFill>
                    <a:srgbClr val="14488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7" name="箭头: 右 36">
              <a:extLst>
                <a:ext uri="{FF2B5EF4-FFF2-40B4-BE49-F238E27FC236}">
                  <a16:creationId xmlns:a16="http://schemas.microsoft.com/office/drawing/2014/main" id="{0A3BE474-446D-E324-CD94-BA95D8E19812}"/>
                </a:ext>
              </a:extLst>
            </p:cNvPr>
            <p:cNvSpPr/>
            <p:nvPr/>
          </p:nvSpPr>
          <p:spPr>
            <a:xfrm>
              <a:off x="3407104" y="5491941"/>
              <a:ext cx="342000" cy="531508"/>
            </a:xfrm>
            <a:prstGeom prst="rightArrow">
              <a:avLst/>
            </a:prstGeom>
            <a:solidFill>
              <a:schemeClr val="bg1">
                <a:alpha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152400" dist="127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b="1" dirty="0">
                <a:latin typeface="+mj-lt"/>
              </a:endParaRPr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0A3BE474-446D-E324-CD94-BA95D8E19812}"/>
                </a:ext>
              </a:extLst>
            </p:cNvPr>
            <p:cNvSpPr/>
            <p:nvPr/>
          </p:nvSpPr>
          <p:spPr>
            <a:xfrm>
              <a:off x="1868971" y="5491941"/>
              <a:ext cx="342000" cy="531508"/>
            </a:xfrm>
            <a:prstGeom prst="rightArrow">
              <a:avLst/>
            </a:prstGeom>
            <a:solidFill>
              <a:schemeClr val="bg1">
                <a:alpha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152400" dist="127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+mj-lt"/>
              </a:endParaRPr>
            </a:p>
          </p:txBody>
        </p:sp>
      </p:grpSp>
      <p:pic>
        <p:nvPicPr>
          <p:cNvPr id="48" name="图片 47">
            <a:extLst>
              <a:ext uri="{FF2B5EF4-FFF2-40B4-BE49-F238E27FC236}">
                <a16:creationId xmlns:a16="http://schemas.microsoft.com/office/drawing/2014/main" id="{68EA05E4-CE10-04B3-FDE1-39553D980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39" y="4046540"/>
            <a:ext cx="4732672" cy="269339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FA271903-4208-FC9B-81EC-7F375027C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7560" y="4125591"/>
            <a:ext cx="1375309" cy="2527856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C73C065B-8BF9-B151-F601-C32C58182F06}"/>
              </a:ext>
            </a:extLst>
          </p:cNvPr>
          <p:cNvSpPr txBox="1"/>
          <p:nvPr/>
        </p:nvSpPr>
        <p:spPr>
          <a:xfrm>
            <a:off x="1132666" y="1015229"/>
            <a:ext cx="4149447" cy="1105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buClrTx/>
              <a:buSzPct val="60000"/>
            </a:pPr>
            <a:r>
              <a:rPr lang="en-US" altLang="zh-CN" sz="1800" b="1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Sensors</a:t>
            </a:r>
          </a:p>
          <a:p>
            <a:pPr algn="just">
              <a:lnSpc>
                <a:spcPct val="125000"/>
              </a:lnSpc>
              <a:buClrTx/>
              <a:buSzPct val="60000"/>
            </a:pPr>
            <a:r>
              <a:rPr lang="en-US" altLang="zh-CN" sz="1800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pH, TDS, Turbidity, EC, DO, and Oxidation-Reduction Potential</a:t>
            </a:r>
            <a:endParaRPr lang="en-US" altLang="zh-CN" sz="1800" dirty="0">
              <a:solidFill>
                <a:srgbClr val="14487F"/>
              </a:solidFill>
              <a:latin typeface="Calibri" panose="020F0502020204030204" pitchFamily="34" charset="0"/>
              <a:ea typeface="宋体" charset="0"/>
              <a:cs typeface="Calibri" panose="020F050202020403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95A513B-433A-37B3-C571-2CDE5C65987E}"/>
              </a:ext>
            </a:extLst>
          </p:cNvPr>
          <p:cNvSpPr txBox="1"/>
          <p:nvPr/>
        </p:nvSpPr>
        <p:spPr>
          <a:xfrm>
            <a:off x="6007018" y="1015229"/>
            <a:ext cx="5082640" cy="1105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buClrTx/>
              <a:buSzPct val="60000"/>
            </a:pPr>
            <a:r>
              <a:rPr lang="en-US" altLang="zh-CN" sz="1800" b="1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Prediction Tasks</a:t>
            </a:r>
          </a:p>
          <a:p>
            <a:pPr marL="285750" indent="-285750" algn="just">
              <a:lnSpc>
                <a:spcPct val="125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Predict the value of certain index (e.g. coliform)</a:t>
            </a:r>
          </a:p>
          <a:p>
            <a:pPr marL="285750" indent="-285750" algn="just">
              <a:lnSpc>
                <a:spcPct val="125000"/>
              </a:lnSpc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Classify whether the water is potable</a:t>
            </a:r>
            <a:endParaRPr lang="en-US" altLang="zh-CN" sz="1800" dirty="0">
              <a:solidFill>
                <a:srgbClr val="14487F"/>
              </a:solidFill>
              <a:latin typeface="Calibri" panose="020F0502020204030204" pitchFamily="34" charset="0"/>
              <a:ea typeface="宋体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11395B-5230-AE0F-A12B-74DC0224609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41" t="3640" r="11139" b="6301"/>
          <a:stretch/>
        </p:blipFill>
        <p:spPr>
          <a:xfrm>
            <a:off x="5758354" y="4187867"/>
            <a:ext cx="2794789" cy="233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6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62C00-19DE-7DF6-6EDA-548BDB943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05DC3-AA35-0CF5-80E7-56C9F853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0" y="120466"/>
            <a:ext cx="4472812" cy="69850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Problems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F6C677-B689-46EC-21D4-7B4BF39AD76C}"/>
              </a:ext>
            </a:extLst>
          </p:cNvPr>
          <p:cNvSpPr txBox="1"/>
          <p:nvPr/>
        </p:nvSpPr>
        <p:spPr>
          <a:xfrm>
            <a:off x="975639" y="1458161"/>
            <a:ext cx="6634529" cy="420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Aft>
                <a:spcPts val="600"/>
              </a:spcAft>
              <a:buClrTx/>
              <a:buSzTx/>
              <a:buFontTx/>
            </a:pPr>
            <a:r>
              <a:rPr lang="en-US" altLang="zh-CN" sz="3200" b="1" dirty="0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Lack of dataset</a:t>
            </a:r>
          </a:p>
          <a:p>
            <a:pPr marL="342900" indent="-342900" algn="just">
              <a:lnSpc>
                <a:spcPct val="125000"/>
              </a:lnSpc>
              <a:spcAft>
                <a:spcPts val="600"/>
              </a:spcAft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Predict one water pollution index via ML</a:t>
            </a:r>
          </a:p>
          <a:p>
            <a:pPr marL="342900" indent="-342900" algn="just">
              <a:lnSpc>
                <a:spcPct val="125000"/>
              </a:lnSpc>
              <a:spcAft>
                <a:spcPts val="1800"/>
              </a:spcAft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Dataset (certain index) is required</a:t>
            </a:r>
            <a:endParaRPr lang="en-US" altLang="zh-CN" sz="2800" dirty="0">
              <a:solidFill>
                <a:srgbClr val="14487F"/>
              </a:solidFill>
              <a:latin typeface="Calibri" panose="020F0502020204030204" pitchFamily="34" charset="0"/>
              <a:ea typeface="宋体" charset="0"/>
              <a:cs typeface="Calibri" panose="020F0502020204030204" pitchFamily="34" charset="0"/>
            </a:endParaRPr>
          </a:p>
          <a:p>
            <a:pPr algn="just">
              <a:lnSpc>
                <a:spcPct val="125000"/>
              </a:lnSpc>
              <a:spcAft>
                <a:spcPts val="600"/>
              </a:spcAft>
              <a:buClrTx/>
              <a:buSzTx/>
            </a:pPr>
            <a:r>
              <a:rPr lang="en-US" altLang="zh-CN" sz="3200" b="1" dirty="0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 budget</a:t>
            </a:r>
          </a:p>
          <a:p>
            <a:pPr marL="342900" indent="-342900" algn="just">
              <a:lnSpc>
                <a:spcPct val="125000"/>
              </a:lnSpc>
              <a:spcAft>
                <a:spcPts val="1800"/>
              </a:spcAft>
              <a:buClrTx/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144880"/>
                </a:solidFill>
                <a:latin typeface="Calibri" panose="020F0502020204030204" pitchFamily="34" charset="0"/>
                <a:ea typeface="宋体" charset="0"/>
                <a:cs typeface="Calibri" panose="020F0502020204030204" pitchFamily="34" charset="0"/>
              </a:rPr>
              <a:t>DO and ORP probes are expensive</a:t>
            </a:r>
          </a:p>
          <a:p>
            <a:pPr algn="just">
              <a:lnSpc>
                <a:spcPct val="125000"/>
              </a:lnSpc>
              <a:spcAft>
                <a:spcPts val="600"/>
              </a:spcAft>
              <a:buClrTx/>
              <a:buSzPct val="60000"/>
            </a:pPr>
            <a:r>
              <a:rPr lang="en-US" altLang="zh-CN" sz="3200" b="1" dirty="0">
                <a:solidFill>
                  <a:srgbClr val="1448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Equipment placement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F385704-7DFF-990E-17AA-55974BFA4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314842"/>
              </p:ext>
            </p:extLst>
          </p:nvPr>
        </p:nvGraphicFramePr>
        <p:xfrm>
          <a:off x="7791654" y="1582993"/>
          <a:ext cx="3938230" cy="4463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9115">
                  <a:extLst>
                    <a:ext uri="{9D8B030D-6E8A-4147-A177-3AD203B41FA5}">
                      <a16:colId xmlns:a16="http://schemas.microsoft.com/office/drawing/2014/main" val="1171552903"/>
                    </a:ext>
                  </a:extLst>
                </a:gridCol>
                <a:gridCol w="1969115">
                  <a:extLst>
                    <a:ext uri="{9D8B030D-6E8A-4147-A177-3AD203B41FA5}">
                      <a16:colId xmlns:a16="http://schemas.microsoft.com/office/drawing/2014/main" val="3609975204"/>
                    </a:ext>
                  </a:extLst>
                </a:gridCol>
              </a:tblGrid>
              <a:tr h="557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14487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Component Name</a:t>
                      </a:r>
                      <a:endParaRPr lang="en-US" sz="2000" b="1" i="0" u="none" strike="noStrike" dirty="0">
                        <a:solidFill>
                          <a:srgbClr val="14487F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solidFill>
                            <a:srgbClr val="14487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Price (￡)</a:t>
                      </a:r>
                      <a:endParaRPr lang="en-US" sz="2000" b="1" i="0" u="none" strike="noStrike">
                        <a:solidFill>
                          <a:srgbClr val="14487F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15774947"/>
                  </a:ext>
                </a:extLst>
              </a:tr>
              <a:tr h="557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14487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TDS sensor</a:t>
                      </a:r>
                      <a:endParaRPr lang="en-US" sz="1600" b="0" i="0" u="none" strike="noStrike" dirty="0">
                        <a:solidFill>
                          <a:srgbClr val="14487F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solidFill>
                            <a:srgbClr val="14487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10.39</a:t>
                      </a:r>
                      <a:endParaRPr lang="en-US" altLang="zh-CN" sz="1600" b="0" i="0" u="none" strike="noStrike" dirty="0">
                        <a:solidFill>
                          <a:srgbClr val="14487F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8123926"/>
                  </a:ext>
                </a:extLst>
              </a:tr>
              <a:tr h="557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14487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Turbidity sensor</a:t>
                      </a:r>
                      <a:endParaRPr lang="en-US" sz="1600" b="0" i="0" u="none" strike="noStrike" dirty="0">
                        <a:solidFill>
                          <a:srgbClr val="14487F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solidFill>
                            <a:srgbClr val="14487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14.19</a:t>
                      </a:r>
                      <a:endParaRPr lang="en-US" altLang="zh-CN" sz="1600" b="0" i="0" u="none" strike="noStrike">
                        <a:solidFill>
                          <a:srgbClr val="14487F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7853119"/>
                  </a:ext>
                </a:extLst>
              </a:tr>
              <a:tr h="557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14487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Conductivity sensor</a:t>
                      </a:r>
                      <a:endParaRPr lang="en-US" sz="1600" b="0" i="0" u="none" strike="noStrike" dirty="0">
                        <a:solidFill>
                          <a:srgbClr val="14487F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solidFill>
                            <a:srgbClr val="14487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8.07</a:t>
                      </a:r>
                      <a:endParaRPr lang="en-US" altLang="zh-CN" sz="1600" b="0" i="0" u="none" strike="noStrike" dirty="0">
                        <a:solidFill>
                          <a:srgbClr val="14487F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7650933"/>
                  </a:ext>
                </a:extLst>
              </a:tr>
              <a:tr h="557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14487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 sensor</a:t>
                      </a:r>
                      <a:endParaRPr lang="en-US" sz="1600" b="0" i="0" u="none" strike="noStrike" dirty="0">
                        <a:solidFill>
                          <a:srgbClr val="14487F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solidFill>
                            <a:srgbClr val="14487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14.84</a:t>
                      </a:r>
                      <a:endParaRPr lang="en-US" altLang="zh-CN" sz="1600" b="0" i="0" u="none" strike="noStrike" dirty="0">
                        <a:solidFill>
                          <a:srgbClr val="14487F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4632245"/>
                  </a:ext>
                </a:extLst>
              </a:tr>
              <a:tr h="557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14487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 module</a:t>
                      </a:r>
                      <a:endParaRPr lang="en-US" sz="1600" b="0" i="0" u="none" strike="noStrike" dirty="0">
                        <a:solidFill>
                          <a:srgbClr val="14487F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solidFill>
                            <a:srgbClr val="14487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96.41</a:t>
                      </a:r>
                      <a:endParaRPr lang="en-US" altLang="zh-CN" sz="1600" b="0" i="0" u="none" strike="noStrike" dirty="0">
                        <a:solidFill>
                          <a:srgbClr val="14487F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9644450"/>
                  </a:ext>
                </a:extLst>
              </a:tr>
              <a:tr h="557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14487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ORP module</a:t>
                      </a:r>
                      <a:endParaRPr lang="en-US" sz="1600" b="0" i="0" u="none" strike="noStrike" dirty="0">
                        <a:solidFill>
                          <a:srgbClr val="14487F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solidFill>
                            <a:srgbClr val="14487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66.51</a:t>
                      </a:r>
                      <a:endParaRPr lang="en-US" altLang="zh-CN" sz="1600" b="0" i="0" u="none" strike="noStrike" dirty="0">
                        <a:solidFill>
                          <a:srgbClr val="14487F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9414704"/>
                  </a:ext>
                </a:extLst>
              </a:tr>
              <a:tr h="5579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rgbClr val="14487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</a:t>
                      </a:r>
                      <a:endParaRPr lang="en-US" sz="1600" b="1" i="0" u="none" strike="noStrike">
                        <a:solidFill>
                          <a:srgbClr val="14487F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solidFill>
                            <a:srgbClr val="14487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210.41</a:t>
                      </a:r>
                      <a:endParaRPr lang="en-US" altLang="zh-CN" sz="1600" b="1" i="0" u="none" strike="noStrike" dirty="0">
                        <a:solidFill>
                          <a:srgbClr val="14487F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0944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31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Notts">
      <a:dk1>
        <a:sysClr val="windowText" lastClr="000000"/>
      </a:dk1>
      <a:lt1>
        <a:sysClr val="window" lastClr="FFFFFF"/>
      </a:lt1>
      <a:dk2>
        <a:srgbClr val="007DA8"/>
      </a:dk2>
      <a:lt2>
        <a:srgbClr val="009BBD"/>
      </a:lt2>
      <a:accent1>
        <a:srgbClr val="005697"/>
      </a:accent1>
      <a:accent2>
        <a:srgbClr val="1B2A6B"/>
      </a:accent2>
      <a:accent3>
        <a:srgbClr val="191A4F"/>
      </a:accent3>
      <a:accent4>
        <a:srgbClr val="B32C76"/>
      </a:accent4>
      <a:accent5>
        <a:srgbClr val="D27826"/>
      </a:accent5>
      <a:accent6>
        <a:srgbClr val="38A159"/>
      </a:accent6>
      <a:hlink>
        <a:srgbClr val="0563C1"/>
      </a:hlink>
      <a:folHlink>
        <a:srgbClr val="954F72"/>
      </a:folHlink>
    </a:clrScheme>
    <a:fontScheme name="Nott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70000">
              <a:srgbClr val="00487E">
                <a:lumMod val="85000"/>
                <a:lumOff val="15000"/>
              </a:srgbClr>
            </a:gs>
            <a:gs pos="17000">
              <a:schemeClr val="accent1"/>
            </a:gs>
            <a:gs pos="100000">
              <a:schemeClr val="accent1">
                <a:lumMod val="75000"/>
              </a:schemeClr>
            </a:gs>
          </a:gsLst>
          <a:lin ang="0" scaled="1"/>
          <a:tileRect/>
        </a:gradFill>
        <a:ln>
          <a:noFill/>
        </a:ln>
      </a:spPr>
      <a:bodyPr rtlCol="0" anchor="ctr"/>
      <a:lstStyle>
        <a:defPPr algn="ctr">
          <a:defRPr sz="2400" b="1" dirty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62_Internal">
  <a:themeElements>
    <a:clrScheme name="Notts">
      <a:dk1>
        <a:sysClr val="windowText" lastClr="000000"/>
      </a:dk1>
      <a:lt1>
        <a:sysClr val="window" lastClr="FFFFFF"/>
      </a:lt1>
      <a:dk2>
        <a:srgbClr val="007DA8"/>
      </a:dk2>
      <a:lt2>
        <a:srgbClr val="009BBD"/>
      </a:lt2>
      <a:accent1>
        <a:srgbClr val="005697"/>
      </a:accent1>
      <a:accent2>
        <a:srgbClr val="1B2A6B"/>
      </a:accent2>
      <a:accent3>
        <a:srgbClr val="191A4F"/>
      </a:accent3>
      <a:accent4>
        <a:srgbClr val="B32C76"/>
      </a:accent4>
      <a:accent5>
        <a:srgbClr val="D27826"/>
      </a:accent5>
      <a:accent6>
        <a:srgbClr val="38A159"/>
      </a:accent6>
      <a:hlink>
        <a:srgbClr val="FFFFFF"/>
      </a:hlink>
      <a:folHlink>
        <a:srgbClr val="954F72"/>
      </a:folHlink>
    </a:clrScheme>
    <a:fontScheme name="Nott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348A3C0781E3D845825CDA267EEB0A83" ma:contentTypeVersion="0" ma:contentTypeDescription="新建文档。" ma:contentTypeScope="" ma:versionID="e9d27b6953a5b57dc09be49ae013eec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1074cb90c03f6ce5bb87698fb61fd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F92F30-7607-41D3-8E55-BCDB1B5E690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5BD8204-22FA-4713-9D3D-2A18E3FBCA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074B0-2B0B-45BF-955C-179771DAE7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9227</TotalTime>
  <Words>226</Words>
  <Application>Microsoft Office PowerPoint</Application>
  <PresentationFormat>宽屏</PresentationFormat>
  <Paragraphs>73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Calibri</vt:lpstr>
      <vt:lpstr>Georgia</vt:lpstr>
      <vt:lpstr>Wingdings</vt:lpstr>
      <vt:lpstr>Office Theme</vt:lpstr>
      <vt:lpstr>m62_Internal</vt:lpstr>
      <vt:lpstr>Progress Report</vt:lpstr>
      <vt:lpstr>Detection Progress</vt:lpstr>
      <vt:lpstr>Detection Progress</vt:lpstr>
      <vt:lpstr>PowerPoint 演示文稿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Hellon</dc:creator>
  <cp:lastModifiedBy>University Harvard</cp:lastModifiedBy>
  <cp:revision>1328</cp:revision>
  <dcterms:created xsi:type="dcterms:W3CDTF">2017-04-03T09:48:45Z</dcterms:created>
  <dcterms:modified xsi:type="dcterms:W3CDTF">2024-12-03T15:31:28Z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0x010100348A3C0781E3D845825CDA267EEB0A83</vt:lpwstr>
  </property>
  <property fmtid="{D5CDD505-2E9C-101B-9397-08002B2CF9AE}" pid="3" name="Order">
    <vt:r8>14400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