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3"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4/19/2015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4/19/2015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800" dirty="0" err="1" smtClean="0">
                <a:solidFill>
                  <a:schemeClr val="accent1">
                    <a:lumMod val="50000"/>
                  </a:schemeClr>
                </a:solidFill>
              </a:rPr>
              <a:t>Heal</a:t>
            </a:r>
            <a:r>
              <a:rPr lang="en-US" sz="8800" dirty="0" err="1" smtClean="0">
                <a:solidFill>
                  <a:schemeClr val="accent1">
                    <a:lumMod val="60000"/>
                    <a:lumOff val="40000"/>
                  </a:schemeClr>
                </a:solidFill>
              </a:rPr>
              <a:t>Assist</a:t>
            </a:r>
            <a:endParaRPr lang="en-US" sz="8800" dirty="0">
              <a:solidFill>
                <a:schemeClr val="accent1">
                  <a:lumMod val="60000"/>
                  <a:lumOff val="40000"/>
                </a:schemeClr>
              </a:solidFill>
            </a:endParaRPr>
          </a:p>
        </p:txBody>
      </p:sp>
      <p:sp>
        <p:nvSpPr>
          <p:cNvPr id="3" name="Subtitle 2"/>
          <p:cNvSpPr>
            <a:spLocks noGrp="1"/>
          </p:cNvSpPr>
          <p:nvPr>
            <p:ph type="subTitle" idx="1"/>
          </p:nvPr>
        </p:nvSpPr>
        <p:spPr>
          <a:xfrm>
            <a:off x="1751012" y="3512713"/>
            <a:ext cx="8689976" cy="1371599"/>
          </a:xfrm>
        </p:spPr>
        <p:txBody>
          <a:bodyPr>
            <a:normAutofit/>
          </a:bodyPr>
          <a:lstStyle/>
          <a:p>
            <a:r>
              <a:rPr lang="en-US" sz="2000" dirty="0" smtClean="0"/>
              <a:t>By: Hayden McParlane, Priyanka </a:t>
            </a:r>
            <a:r>
              <a:rPr lang="en-US" sz="2000" dirty="0" err="1" smtClean="0"/>
              <a:t>Bala</a:t>
            </a:r>
            <a:r>
              <a:rPr lang="en-US" sz="2000" dirty="0" smtClean="0"/>
              <a:t>, </a:t>
            </a:r>
            <a:r>
              <a:rPr lang="en-US" sz="2000" dirty="0" err="1" smtClean="0"/>
              <a:t>Komali</a:t>
            </a:r>
            <a:r>
              <a:rPr lang="en-US" sz="2000" dirty="0" smtClean="0"/>
              <a:t> </a:t>
            </a:r>
            <a:r>
              <a:rPr lang="en-US" sz="2000" dirty="0" err="1" smtClean="0"/>
              <a:t>Ghanta</a:t>
            </a:r>
            <a:r>
              <a:rPr lang="en-US" sz="2000" dirty="0" smtClean="0"/>
              <a:t>, </a:t>
            </a:r>
            <a:r>
              <a:rPr lang="en-US" sz="2000" dirty="0" err="1"/>
              <a:t>Nagender</a:t>
            </a:r>
            <a:r>
              <a:rPr lang="en-US" sz="2000" dirty="0"/>
              <a:t> </a:t>
            </a:r>
            <a:r>
              <a:rPr lang="en-US" sz="2000" dirty="0" err="1"/>
              <a:t>Goud</a:t>
            </a:r>
            <a:r>
              <a:rPr lang="en-US" sz="2000" dirty="0"/>
              <a:t> </a:t>
            </a:r>
            <a:r>
              <a:rPr lang="en-US" sz="2000" dirty="0" err="1"/>
              <a:t>Teegala</a:t>
            </a:r>
            <a:endParaRPr lang="en-US" sz="2000" dirty="0"/>
          </a:p>
        </p:txBody>
      </p:sp>
    </p:spTree>
    <p:extLst>
      <p:ext uri="{BB962C8B-B14F-4D97-AF65-F5344CB8AC3E}">
        <p14:creationId xmlns:p14="http://schemas.microsoft.com/office/powerpoint/2010/main" val="2867450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solidFill>
                  <a:schemeClr val="accent1">
                    <a:lumMod val="50000"/>
                  </a:schemeClr>
                </a:solidFill>
              </a:rPr>
              <a:t>Motivation</a:t>
            </a:r>
            <a:endParaRPr lang="en-US" sz="7200" dirty="0">
              <a:solidFill>
                <a:schemeClr val="accent1">
                  <a:lumMod val="50000"/>
                </a:schemeClr>
              </a:solidFill>
            </a:endParaRPr>
          </a:p>
        </p:txBody>
      </p:sp>
      <p:sp>
        <p:nvSpPr>
          <p:cNvPr id="3" name="Content Placeholder 2"/>
          <p:cNvSpPr>
            <a:spLocks noGrp="1"/>
          </p:cNvSpPr>
          <p:nvPr>
            <p:ph sz="quarter" idx="13"/>
          </p:nvPr>
        </p:nvSpPr>
        <p:spPr/>
        <p:txBody>
          <a:bodyPr/>
          <a:lstStyle/>
          <a:p>
            <a:pPr marL="0" indent="0">
              <a:buNone/>
            </a:pPr>
            <a:r>
              <a:rPr lang="en-US" sz="2800" cap="none" dirty="0" smtClean="0">
                <a:solidFill>
                  <a:schemeClr val="accent1">
                    <a:lumMod val="50000"/>
                  </a:schemeClr>
                </a:solidFill>
                <a:latin typeface="Times New Roman" panose="02020603050405020304" pitchFamily="18" charset="0"/>
                <a:cs typeface="Times New Roman" panose="02020603050405020304" pitchFamily="18" charset="0"/>
              </a:rPr>
              <a:t>+</a:t>
            </a: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 Provide patients with a centralized location at which one can access personal medical data received directly from one’s physician as well as medical data relating to family members such as children. </a:t>
            </a:r>
            <a:endParaRPr lang="en-US" sz="2800" cap="none"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6966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solidFill>
                  <a:schemeClr val="accent1">
                    <a:lumMod val="50000"/>
                  </a:schemeClr>
                </a:solidFill>
              </a:rPr>
              <a:t>Approach</a:t>
            </a:r>
            <a:endParaRPr lang="en-US" sz="7200" dirty="0">
              <a:solidFill>
                <a:schemeClr val="accent1">
                  <a:lumMod val="50000"/>
                </a:schemeClr>
              </a:solidFill>
            </a:endParaRPr>
          </a:p>
        </p:txBody>
      </p:sp>
      <p:sp>
        <p:nvSpPr>
          <p:cNvPr id="3" name="Content Placeholder 2"/>
          <p:cNvSpPr>
            <a:spLocks noGrp="1"/>
          </p:cNvSpPr>
          <p:nvPr>
            <p:ph sz="quarter" idx="13"/>
          </p:nvPr>
        </p:nvSpPr>
        <p:spPr>
          <a:xfrm>
            <a:off x="913774" y="2367092"/>
            <a:ext cx="10363826" cy="3776131"/>
          </a:xfrm>
        </p:spPr>
        <p:txBody>
          <a:bodyPr>
            <a:normAutofit fontScale="92500" lnSpcReduction="20000"/>
          </a:bodyPr>
          <a:lstStyle/>
          <a:p>
            <a:pPr marL="0" indent="0">
              <a:buNone/>
            </a:pPr>
            <a:r>
              <a:rPr lang="en-US" sz="2800" cap="none" dirty="0" smtClean="0">
                <a:solidFill>
                  <a:schemeClr val="accent1">
                    <a:lumMod val="50000"/>
                  </a:schemeClr>
                </a:solidFill>
                <a:latin typeface="Times New Roman" panose="02020603050405020304" pitchFamily="18" charset="0"/>
                <a:cs typeface="Times New Roman" panose="02020603050405020304" pitchFamily="18" charset="0"/>
              </a:rPr>
              <a:t>+</a:t>
            </a: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 Apache Maven (dependency management)</a:t>
            </a:r>
          </a:p>
          <a:p>
            <a:pPr marL="0" indent="0">
              <a:buNone/>
            </a:pPr>
            <a:r>
              <a:rPr lang="en-US" sz="2800" cap="none" dirty="0">
                <a:solidFill>
                  <a:schemeClr val="accent1">
                    <a:lumMod val="50000"/>
                  </a:schemeClr>
                </a:solidFill>
                <a:latin typeface="Times New Roman" panose="02020603050405020304" pitchFamily="18" charset="0"/>
                <a:cs typeface="Times New Roman" panose="02020603050405020304" pitchFamily="18" charset="0"/>
              </a:rPr>
              <a:t>+</a:t>
            </a:r>
            <a:r>
              <a:rPr lang="en-US" sz="2800" cap="none"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Jersey JAX-RS REST Services</a:t>
            </a:r>
          </a:p>
          <a:p>
            <a:pPr marL="0" indent="0">
              <a:buNone/>
            </a:pPr>
            <a:r>
              <a:rPr lang="en-US" sz="2800" cap="none" dirty="0">
                <a:solidFill>
                  <a:schemeClr val="accent1">
                    <a:lumMod val="50000"/>
                  </a:schemeClr>
                </a:solidFill>
                <a:latin typeface="Times New Roman" panose="02020603050405020304" pitchFamily="18" charset="0"/>
                <a:cs typeface="Times New Roman" panose="02020603050405020304" pitchFamily="18" charset="0"/>
              </a:rPr>
              <a:t>+</a:t>
            </a:r>
            <a:r>
              <a:rPr lang="en-US" sz="2800" cap="none"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Oracle Database 12c</a:t>
            </a:r>
          </a:p>
          <a:p>
            <a:pPr marL="0" indent="0">
              <a:buNone/>
            </a:pPr>
            <a:r>
              <a:rPr lang="en-US" sz="2800" cap="none" dirty="0">
                <a:solidFill>
                  <a:schemeClr val="accent1">
                    <a:lumMod val="50000"/>
                  </a:schemeClr>
                </a:solidFill>
                <a:latin typeface="Times New Roman" panose="02020603050405020304" pitchFamily="18" charset="0"/>
                <a:cs typeface="Times New Roman" panose="02020603050405020304" pitchFamily="18" charset="0"/>
              </a:rPr>
              <a:t>+</a:t>
            </a:r>
            <a:r>
              <a:rPr lang="en-US" sz="2800" cap="none"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Bootstrap / JQuery Front-end</a:t>
            </a:r>
          </a:p>
          <a:p>
            <a:pPr marL="0" indent="0">
              <a:buNone/>
            </a:pPr>
            <a:r>
              <a:rPr lang="en-US" sz="2800" cap="none" dirty="0">
                <a:solidFill>
                  <a:schemeClr val="accent1">
                    <a:lumMod val="50000"/>
                  </a:schemeClr>
                </a:solidFill>
                <a:latin typeface="Times New Roman" panose="02020603050405020304" pitchFamily="18" charset="0"/>
                <a:cs typeface="Times New Roman" panose="02020603050405020304" pitchFamily="18" charset="0"/>
              </a:rPr>
              <a:t>+</a:t>
            </a:r>
            <a:r>
              <a:rPr lang="en-US" sz="2800" cap="none"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Server-side JSP pages for dynamic web content</a:t>
            </a:r>
          </a:p>
          <a:p>
            <a:pPr marL="0" indent="0">
              <a:buNone/>
            </a:pPr>
            <a:r>
              <a:rPr lang="en-US" sz="2800" cap="none" dirty="0">
                <a:solidFill>
                  <a:schemeClr val="accent1">
                    <a:lumMod val="50000"/>
                  </a:schemeClr>
                </a:solidFill>
                <a:latin typeface="Times New Roman" panose="02020603050405020304" pitchFamily="18" charset="0"/>
                <a:cs typeface="Times New Roman" panose="02020603050405020304" pitchFamily="18" charset="0"/>
              </a:rPr>
              <a:t>+</a:t>
            </a:r>
            <a:r>
              <a:rPr lang="en-US" sz="2800" cap="none"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800" cap="none" dirty="0" err="1" smtClean="0">
                <a:solidFill>
                  <a:schemeClr val="accent1">
                    <a:lumMod val="60000"/>
                    <a:lumOff val="40000"/>
                  </a:schemeClr>
                </a:solidFill>
                <a:latin typeface="Times New Roman" panose="02020603050405020304" pitchFamily="18" charset="0"/>
                <a:cs typeface="Times New Roman" panose="02020603050405020304" pitchFamily="18" charset="0"/>
              </a:rPr>
              <a:t>PillFill</a:t>
            </a: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 API for Prescription Information</a:t>
            </a:r>
          </a:p>
          <a:p>
            <a:pPr marL="0" indent="0">
              <a:buNone/>
            </a:pPr>
            <a:r>
              <a:rPr lang="en-US" sz="2800" cap="none" dirty="0">
                <a:solidFill>
                  <a:schemeClr val="accent1">
                    <a:lumMod val="50000"/>
                  </a:schemeClr>
                </a:solidFill>
                <a:latin typeface="Times New Roman" panose="02020603050405020304" pitchFamily="18" charset="0"/>
                <a:cs typeface="Times New Roman" panose="02020603050405020304" pitchFamily="18" charset="0"/>
              </a:rPr>
              <a:t>+</a:t>
            </a:r>
            <a:r>
              <a:rPr lang="en-US" sz="2800" cap="none"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PubChem API </a:t>
            </a:r>
            <a:r>
              <a:rPr lang="en-US" sz="2800" cap="none" dirty="0">
                <a:solidFill>
                  <a:schemeClr val="accent1">
                    <a:lumMod val="60000"/>
                    <a:lumOff val="40000"/>
                  </a:schemeClr>
                </a:solidFill>
                <a:latin typeface="Times New Roman" panose="02020603050405020304" pitchFamily="18" charset="0"/>
                <a:cs typeface="Times New Roman" panose="02020603050405020304" pitchFamily="18" charset="0"/>
              </a:rPr>
              <a:t>for </a:t>
            </a: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Drug Names</a:t>
            </a:r>
            <a:endParaRPr lang="en-US" sz="2800" cap="none"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0" indent="0">
              <a:buNone/>
            </a:pPr>
            <a:endParaRPr lang="en-US" sz="2800" cap="none"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9884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solidFill>
                  <a:schemeClr val="accent1">
                    <a:lumMod val="50000"/>
                  </a:schemeClr>
                </a:solidFill>
              </a:rPr>
              <a:t>Approach</a:t>
            </a:r>
            <a:endParaRPr lang="en-US" sz="7200" dirty="0">
              <a:solidFill>
                <a:schemeClr val="accent1">
                  <a:lumMod val="50000"/>
                </a:schemeClr>
              </a:solidFill>
            </a:endParaRPr>
          </a:p>
        </p:txBody>
      </p:sp>
      <p:sp>
        <p:nvSpPr>
          <p:cNvPr id="3" name="Content Placeholder 2"/>
          <p:cNvSpPr>
            <a:spLocks noGrp="1"/>
          </p:cNvSpPr>
          <p:nvPr>
            <p:ph sz="quarter" idx="13"/>
          </p:nvPr>
        </p:nvSpPr>
        <p:spPr/>
        <p:txBody>
          <a:bodyPr/>
          <a:lstStyle/>
          <a:p>
            <a:pPr marL="0" indent="0">
              <a:buNone/>
            </a:pPr>
            <a:r>
              <a:rPr lang="en-US" sz="2800" cap="none" dirty="0" smtClean="0">
                <a:solidFill>
                  <a:schemeClr val="accent1">
                    <a:lumMod val="50000"/>
                  </a:schemeClr>
                </a:solidFill>
                <a:latin typeface="Times New Roman" panose="02020603050405020304" pitchFamily="18" charset="0"/>
                <a:cs typeface="Times New Roman" panose="02020603050405020304" pitchFamily="18" charset="0"/>
              </a:rPr>
              <a:t>+</a:t>
            </a:r>
            <a:r>
              <a:rPr lang="en-US" sz="2800" cap="none"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Users will interact with the </a:t>
            </a:r>
            <a:r>
              <a:rPr lang="en-US" sz="2800" cap="none" dirty="0" err="1" smtClean="0">
                <a:solidFill>
                  <a:schemeClr val="accent1">
                    <a:lumMod val="60000"/>
                    <a:lumOff val="40000"/>
                  </a:schemeClr>
                </a:solidFill>
                <a:latin typeface="Times New Roman" panose="02020603050405020304" pitchFamily="18" charset="0"/>
                <a:cs typeface="Times New Roman" panose="02020603050405020304" pitchFamily="18" charset="0"/>
              </a:rPr>
              <a:t>HealAssist</a:t>
            </a: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 server housing JSP pages for dynamic web content. The </a:t>
            </a:r>
            <a:r>
              <a:rPr lang="en-US" sz="2800" cap="none" dirty="0" err="1" smtClean="0">
                <a:solidFill>
                  <a:schemeClr val="accent1">
                    <a:lumMod val="60000"/>
                    <a:lumOff val="40000"/>
                  </a:schemeClr>
                </a:solidFill>
                <a:latin typeface="Times New Roman" panose="02020603050405020304" pitchFamily="18" charset="0"/>
                <a:cs typeface="Times New Roman" panose="02020603050405020304" pitchFamily="18" charset="0"/>
              </a:rPr>
              <a:t>HealAssist</a:t>
            </a: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 server will make REST calls to our </a:t>
            </a:r>
            <a:r>
              <a:rPr lang="en-US" sz="2800" cap="none" dirty="0" err="1" smtClean="0">
                <a:solidFill>
                  <a:schemeClr val="accent1">
                    <a:lumMod val="60000"/>
                    <a:lumOff val="40000"/>
                  </a:schemeClr>
                </a:solidFill>
                <a:latin typeface="Times New Roman" panose="02020603050405020304" pitchFamily="18" charset="0"/>
                <a:cs typeface="Times New Roman" panose="02020603050405020304" pitchFamily="18" charset="0"/>
              </a:rPr>
              <a:t>HealAssist</a:t>
            </a: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 REST API applying business logic constraints and returning JSON objects to be parsed in the </a:t>
            </a:r>
            <a:r>
              <a:rPr lang="en-US" sz="2800" cap="none" dirty="0" err="1" smtClean="0">
                <a:solidFill>
                  <a:schemeClr val="accent1">
                    <a:lumMod val="60000"/>
                    <a:lumOff val="40000"/>
                  </a:schemeClr>
                </a:solidFill>
                <a:latin typeface="Times New Roman" panose="02020603050405020304" pitchFamily="18" charset="0"/>
                <a:cs typeface="Times New Roman" panose="02020603050405020304" pitchFamily="18" charset="0"/>
              </a:rPr>
              <a:t>HealAssist</a:t>
            </a: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 Server.</a:t>
            </a:r>
            <a:endParaRPr lang="en-US" sz="2800" cap="none"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3705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solidFill>
                  <a:schemeClr val="accent1">
                    <a:lumMod val="50000"/>
                  </a:schemeClr>
                </a:solidFill>
              </a:rPr>
              <a:t>Design</a:t>
            </a:r>
            <a:endParaRPr lang="en-US" sz="7200" dirty="0">
              <a:solidFill>
                <a:schemeClr val="accent1">
                  <a:lumMod val="50000"/>
                </a:schemeClr>
              </a:solidFill>
            </a:endParaRPr>
          </a:p>
        </p:txBody>
      </p:sp>
      <p:pic>
        <p:nvPicPr>
          <p:cNvPr id="9" name="Content Placeholder 8"/>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37783" y="2214694"/>
            <a:ext cx="8116433" cy="3419952"/>
          </a:xfrm>
        </p:spPr>
      </p:pic>
    </p:spTree>
    <p:extLst>
      <p:ext uri="{BB962C8B-B14F-4D97-AF65-F5344CB8AC3E}">
        <p14:creationId xmlns:p14="http://schemas.microsoft.com/office/powerpoint/2010/main" val="1584280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solidFill>
                  <a:schemeClr val="accent1">
                    <a:lumMod val="50000"/>
                  </a:schemeClr>
                </a:solidFill>
              </a:rPr>
              <a:t>Expected outcome</a:t>
            </a:r>
            <a:endParaRPr lang="en-US" sz="7200" dirty="0">
              <a:solidFill>
                <a:schemeClr val="accent1">
                  <a:lumMod val="50000"/>
                </a:schemeClr>
              </a:solidFill>
            </a:endParaRPr>
          </a:p>
        </p:txBody>
      </p:sp>
      <p:sp>
        <p:nvSpPr>
          <p:cNvPr id="3" name="Content Placeholder 2"/>
          <p:cNvSpPr>
            <a:spLocks noGrp="1"/>
          </p:cNvSpPr>
          <p:nvPr>
            <p:ph sz="quarter" idx="13"/>
          </p:nvPr>
        </p:nvSpPr>
        <p:spPr/>
        <p:txBody>
          <a:bodyPr/>
          <a:lstStyle/>
          <a:p>
            <a:pPr marL="0" indent="0">
              <a:buNone/>
            </a:pP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An application centralizing personal medical data such that medical care for oneself and one’s family is accessible, hopefully, bettering patient health. Our expectation is to implement most of the server and client with a couple of features fully implemented.</a:t>
            </a:r>
            <a:endParaRPr lang="en-US" sz="2800" cap="none"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347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solidFill>
                  <a:schemeClr val="accent1">
                    <a:lumMod val="50000"/>
                  </a:schemeClr>
                </a:solidFill>
              </a:rPr>
              <a:t>Similar Products</a:t>
            </a:r>
            <a:endParaRPr lang="en-US" sz="7200" dirty="0">
              <a:solidFill>
                <a:schemeClr val="accent1">
                  <a:lumMod val="50000"/>
                </a:schemeClr>
              </a:solidFill>
            </a:endParaRPr>
          </a:p>
        </p:txBody>
      </p:sp>
      <p:sp>
        <p:nvSpPr>
          <p:cNvPr id="3" name="Content Placeholder 2"/>
          <p:cNvSpPr>
            <a:spLocks noGrp="1"/>
          </p:cNvSpPr>
          <p:nvPr>
            <p:ph sz="quarter" idx="13"/>
          </p:nvPr>
        </p:nvSpPr>
        <p:spPr/>
        <p:txBody>
          <a:bodyPr/>
          <a:lstStyle/>
          <a:p>
            <a:pPr marL="0" indent="0">
              <a:buNone/>
            </a:pPr>
            <a:r>
              <a:rPr lang="en-US" sz="2800" cap="none" dirty="0" smtClean="0">
                <a:solidFill>
                  <a:schemeClr val="accent1">
                    <a:lumMod val="50000"/>
                  </a:schemeClr>
                </a:solidFill>
                <a:latin typeface="Times New Roman" panose="02020603050405020304" pitchFamily="18" charset="0"/>
                <a:cs typeface="Times New Roman" panose="02020603050405020304" pitchFamily="18" charset="0"/>
              </a:rPr>
              <a:t>+</a:t>
            </a: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800" cap="none" dirty="0" err="1" smtClean="0">
                <a:solidFill>
                  <a:schemeClr val="accent1">
                    <a:lumMod val="60000"/>
                    <a:lumOff val="40000"/>
                  </a:schemeClr>
                </a:solidFill>
                <a:latin typeface="Times New Roman" panose="02020603050405020304" pitchFamily="18" charset="0"/>
                <a:cs typeface="Times New Roman" panose="02020603050405020304" pitchFamily="18" charset="0"/>
              </a:rPr>
              <a:t>DrChrono</a:t>
            </a: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 Physician Electronic Medical Record (EMR)</a:t>
            </a:r>
            <a:endParaRPr lang="en-US" sz="2800" cap="none"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8606967"/>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844</TotalTime>
  <Words>193</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Times New Roman</vt:lpstr>
      <vt:lpstr>Tw Cen MT</vt:lpstr>
      <vt:lpstr>Droplet</vt:lpstr>
      <vt:lpstr>HealAssist</vt:lpstr>
      <vt:lpstr>Motivation</vt:lpstr>
      <vt:lpstr>Approach</vt:lpstr>
      <vt:lpstr>Approach</vt:lpstr>
      <vt:lpstr>Design</vt:lpstr>
      <vt:lpstr>Expected outcome</vt:lpstr>
      <vt:lpstr>Similar Products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HealAssist</dc:title>
  <dc:creator>Hayden McParlane</dc:creator>
  <cp:lastModifiedBy>Hayden McParlane</cp:lastModifiedBy>
  <cp:revision>26</cp:revision>
  <dcterms:created xsi:type="dcterms:W3CDTF">2015-04-06T18:19:49Z</dcterms:created>
  <dcterms:modified xsi:type="dcterms:W3CDTF">2015-04-20T03:31:59Z</dcterms:modified>
</cp:coreProperties>
</file>