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81" r:id="rId4"/>
    <p:sldId id="571" r:id="rId5"/>
    <p:sldId id="580" r:id="rId6"/>
    <p:sldId id="569" r:id="rId7"/>
    <p:sldId id="585" r:id="rId8"/>
    <p:sldId id="591" r:id="rId9"/>
    <p:sldId id="574" r:id="rId10"/>
    <p:sldId id="575" r:id="rId11"/>
    <p:sldId id="590" r:id="rId12"/>
    <p:sldId id="583" r:id="rId13"/>
    <p:sldId id="408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EAFC"/>
    <a:srgbClr val="2196F3"/>
    <a:srgbClr val="117457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664" y="21223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LVGL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资料获取（了解）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7B9C6-893C-28E5-815B-752144EA187D}"/>
              </a:ext>
            </a:extLst>
          </p:cNvPr>
          <p:cNvSpPr txBox="1"/>
          <p:nvPr/>
        </p:nvSpPr>
        <p:spPr>
          <a:xfrm>
            <a:off x="693414" y="2027432"/>
            <a:ext cx="339852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途径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https://lvgl.io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6269C-26A1-A77B-007F-95BA879F97AA}"/>
              </a:ext>
            </a:extLst>
          </p:cNvPr>
          <p:cNvSpPr/>
          <p:nvPr/>
        </p:nvSpPr>
        <p:spPr>
          <a:xfrm>
            <a:off x="577636" y="223652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43860A-33ED-E524-74EF-F28E2880B8CA}"/>
              </a:ext>
            </a:extLst>
          </p:cNvPr>
          <p:cNvSpPr txBox="1"/>
          <p:nvPr/>
        </p:nvSpPr>
        <p:spPr>
          <a:xfrm>
            <a:off x="693413" y="2432525"/>
            <a:ext cx="672888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途径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GitHub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仓库，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https://github.com/lvgl/lvgl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F4CA44-AB2C-FE89-B88E-F61BE9021A7E}"/>
              </a:ext>
            </a:extLst>
          </p:cNvPr>
          <p:cNvSpPr txBox="1"/>
          <p:nvPr/>
        </p:nvSpPr>
        <p:spPr>
          <a:xfrm>
            <a:off x="693414" y="2845875"/>
            <a:ext cx="7872950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途径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：正点原子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开发板（需支持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盘资料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软件资料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学习资料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F8B151-A927-ABE1-B1A9-CF9432345A21}"/>
              </a:ext>
            </a:extLst>
          </p:cNvPr>
          <p:cNvSpPr/>
          <p:nvPr/>
        </p:nvSpPr>
        <p:spPr>
          <a:xfrm>
            <a:off x="577636" y="264934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9842A4-B2F9-882E-4E7E-F1E143AE4E36}"/>
              </a:ext>
            </a:extLst>
          </p:cNvPr>
          <p:cNvSpPr/>
          <p:nvPr/>
        </p:nvSpPr>
        <p:spPr>
          <a:xfrm>
            <a:off x="577636" y="306217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22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FC91C2B-A37E-6CFC-4119-2E350BF83D27}"/>
              </a:ext>
            </a:extLst>
          </p:cNvPr>
          <p:cNvSpPr/>
          <p:nvPr/>
        </p:nvSpPr>
        <p:spPr>
          <a:xfrm>
            <a:off x="1328938" y="1115266"/>
            <a:ext cx="6416264" cy="34503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558F1C-A2AA-F7E6-A943-03592E5E7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681669" y="1334271"/>
            <a:ext cx="180733" cy="13342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1842739" y="1212886"/>
            <a:ext cx="74171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3C8E707-E43F-BEDC-D2F3-ABEBCE7C8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681669" y="1693046"/>
            <a:ext cx="180733" cy="13342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1842739" y="1571297"/>
            <a:ext cx="6210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docs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12B1264-A7A7-5D8A-16B5-3CF45C38C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681669" y="2051821"/>
            <a:ext cx="180733" cy="13342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65244E48-AE29-BC5B-BB59-CEE33C1C2AF4}"/>
              </a:ext>
            </a:extLst>
          </p:cNvPr>
          <p:cNvSpPr txBox="1"/>
          <p:nvPr/>
        </p:nvSpPr>
        <p:spPr>
          <a:xfrm>
            <a:off x="1842739" y="1929708"/>
            <a:ext cx="11036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env_support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82CE419-ECBE-F644-1F73-B3045B1CC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681669" y="2410596"/>
            <a:ext cx="180733" cy="13342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6B9DF0E-29D4-6C7B-C7E9-60787E612FA9}"/>
              </a:ext>
            </a:extLst>
          </p:cNvPr>
          <p:cNvSpPr txBox="1"/>
          <p:nvPr/>
        </p:nvSpPr>
        <p:spPr>
          <a:xfrm>
            <a:off x="1842740" y="2288119"/>
            <a:ext cx="90681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examples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83F7D7F6-9DA0-EE0A-7459-AD00CC73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681669" y="2769371"/>
            <a:ext cx="180733" cy="133421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7DF3860-2382-FF25-1A20-F09A6D0F3BEF}"/>
              </a:ext>
            </a:extLst>
          </p:cNvPr>
          <p:cNvSpPr txBox="1"/>
          <p:nvPr/>
        </p:nvSpPr>
        <p:spPr>
          <a:xfrm>
            <a:off x="1842739" y="2646530"/>
            <a:ext cx="6845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scripts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D50F0A8-161E-8929-4C64-E10DB19FC136}"/>
              </a:ext>
            </a:extLst>
          </p:cNvPr>
          <p:cNvSpPr txBox="1"/>
          <p:nvPr/>
        </p:nvSpPr>
        <p:spPr>
          <a:xfrm>
            <a:off x="1842739" y="3004941"/>
            <a:ext cx="47501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C701883-F777-EF08-FB9E-2535CD41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681669" y="3128146"/>
            <a:ext cx="180733" cy="13342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4958D57-2552-1D8F-23D0-5B7E4800B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681669" y="3486921"/>
            <a:ext cx="180733" cy="133421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B5595AAF-E2B8-773C-712B-852F216ECA32}"/>
              </a:ext>
            </a:extLst>
          </p:cNvPr>
          <p:cNvSpPr txBox="1"/>
          <p:nvPr/>
        </p:nvSpPr>
        <p:spPr>
          <a:xfrm>
            <a:off x="1842740" y="3363352"/>
            <a:ext cx="52533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tests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539328-D6E7-7B68-D87F-90D185377AE8}"/>
              </a:ext>
            </a:extLst>
          </p:cNvPr>
          <p:cNvSpPr txBox="1"/>
          <p:nvPr/>
        </p:nvSpPr>
        <p:spPr>
          <a:xfrm>
            <a:off x="1842739" y="3721763"/>
            <a:ext cx="15608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lv_conf_template.h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B78A98E-A82B-0DFE-77B3-98324607B341}"/>
              </a:ext>
            </a:extLst>
          </p:cNvPr>
          <p:cNvSpPr txBox="1"/>
          <p:nvPr/>
        </p:nvSpPr>
        <p:spPr>
          <a:xfrm>
            <a:off x="1842739" y="4080172"/>
            <a:ext cx="6210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lvgl.h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61C76B-20A5-B14F-EFC5-65504FE29A8B}"/>
              </a:ext>
            </a:extLst>
          </p:cNvPr>
          <p:cNvCxnSpPr>
            <a:cxnSpLocks/>
          </p:cNvCxnSpPr>
          <p:nvPr/>
        </p:nvCxnSpPr>
        <p:spPr>
          <a:xfrm>
            <a:off x="2660650" y="1416892"/>
            <a:ext cx="223411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2B69EC8-742E-0C71-B463-B6D2A7D67B37}"/>
              </a:ext>
            </a:extLst>
          </p:cNvPr>
          <p:cNvSpPr txBox="1"/>
          <p:nvPr/>
        </p:nvSpPr>
        <p:spPr>
          <a:xfrm>
            <a:off x="4959964" y="1212886"/>
            <a:ext cx="151956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官方演示代码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5BB57EE-9B9E-E866-C93E-E69143BEE809}"/>
              </a:ext>
            </a:extLst>
          </p:cNvPr>
          <p:cNvCxnSpPr>
            <a:cxnSpLocks/>
          </p:cNvCxnSpPr>
          <p:nvPr/>
        </p:nvCxnSpPr>
        <p:spPr>
          <a:xfrm>
            <a:off x="2660650" y="1775667"/>
            <a:ext cx="223411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5053FB-CD8D-CDA9-61B6-E29D106F2433}"/>
              </a:ext>
            </a:extLst>
          </p:cNvPr>
          <p:cNvCxnSpPr>
            <a:cxnSpLocks/>
          </p:cNvCxnSpPr>
          <p:nvPr/>
        </p:nvCxnSpPr>
        <p:spPr>
          <a:xfrm>
            <a:off x="3035300" y="2134442"/>
            <a:ext cx="185946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572DCB7-293C-9194-0879-69A467EE8966}"/>
              </a:ext>
            </a:extLst>
          </p:cNvPr>
          <p:cNvCxnSpPr>
            <a:cxnSpLocks/>
          </p:cNvCxnSpPr>
          <p:nvPr/>
        </p:nvCxnSpPr>
        <p:spPr>
          <a:xfrm>
            <a:off x="3035300" y="2493217"/>
            <a:ext cx="185946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874F484-AF3B-40D1-E5C4-98E608ED55BE}"/>
              </a:ext>
            </a:extLst>
          </p:cNvPr>
          <p:cNvCxnSpPr>
            <a:cxnSpLocks/>
          </p:cNvCxnSpPr>
          <p:nvPr/>
        </p:nvCxnSpPr>
        <p:spPr>
          <a:xfrm>
            <a:off x="2660650" y="2851992"/>
            <a:ext cx="223411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59F440D-B0B5-52A2-26E4-DB0DAA7D60E5}"/>
              </a:ext>
            </a:extLst>
          </p:cNvPr>
          <p:cNvCxnSpPr>
            <a:cxnSpLocks/>
          </p:cNvCxnSpPr>
          <p:nvPr/>
        </p:nvCxnSpPr>
        <p:spPr>
          <a:xfrm>
            <a:off x="2660650" y="3210767"/>
            <a:ext cx="223411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ED0EEC8-767B-932C-C6DA-8D44715C118B}"/>
              </a:ext>
            </a:extLst>
          </p:cNvPr>
          <p:cNvCxnSpPr>
            <a:cxnSpLocks/>
          </p:cNvCxnSpPr>
          <p:nvPr/>
        </p:nvCxnSpPr>
        <p:spPr>
          <a:xfrm>
            <a:off x="2660650" y="3569542"/>
            <a:ext cx="223411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14CBF23-A82C-1FDC-7234-8739756E78E6}"/>
              </a:ext>
            </a:extLst>
          </p:cNvPr>
          <p:cNvCxnSpPr>
            <a:cxnSpLocks/>
          </p:cNvCxnSpPr>
          <p:nvPr/>
        </p:nvCxnSpPr>
        <p:spPr>
          <a:xfrm>
            <a:off x="3448050" y="3928317"/>
            <a:ext cx="144671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C77753B-865B-1A2F-61BE-CE684CD133A9}"/>
              </a:ext>
            </a:extLst>
          </p:cNvPr>
          <p:cNvCxnSpPr>
            <a:cxnSpLocks/>
          </p:cNvCxnSpPr>
          <p:nvPr/>
        </p:nvCxnSpPr>
        <p:spPr>
          <a:xfrm>
            <a:off x="2660650" y="4287092"/>
            <a:ext cx="2234114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73D16C1-E849-5D61-36CC-7527D5C9C634}"/>
              </a:ext>
            </a:extLst>
          </p:cNvPr>
          <p:cNvSpPr txBox="1"/>
          <p:nvPr/>
        </p:nvSpPr>
        <p:spPr>
          <a:xfrm>
            <a:off x="4959964" y="1571165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文献，解析部件的使用方法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AA4293D-FDF9-DA2B-467E-1376A96F4AB5}"/>
              </a:ext>
            </a:extLst>
          </p:cNvPr>
          <p:cNvSpPr txBox="1"/>
          <p:nvPr/>
        </p:nvSpPr>
        <p:spPr>
          <a:xfrm>
            <a:off x="4959964" y="1929444"/>
            <a:ext cx="264733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环境支持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(MDK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ESP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RTThread)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2BC6183-CEFD-E8FC-F6C8-995F9FB212A4}"/>
              </a:ext>
            </a:extLst>
          </p:cNvPr>
          <p:cNvSpPr txBox="1"/>
          <p:nvPr/>
        </p:nvSpPr>
        <p:spPr>
          <a:xfrm>
            <a:off x="4959964" y="2287723"/>
            <a:ext cx="219648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示例、输入输出设备接口文件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9B12C-5A32-DE53-D8DB-5CCBF3A4B38B}"/>
              </a:ext>
            </a:extLst>
          </p:cNvPr>
          <p:cNvSpPr txBox="1"/>
          <p:nvPr/>
        </p:nvSpPr>
        <p:spPr>
          <a:xfrm>
            <a:off x="4959964" y="2646002"/>
            <a:ext cx="93536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手稿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60150E5-3E4B-7AD7-C882-E4863EC34E13}"/>
              </a:ext>
            </a:extLst>
          </p:cNvPr>
          <p:cNvSpPr txBox="1"/>
          <p:nvPr/>
        </p:nvSpPr>
        <p:spPr>
          <a:xfrm>
            <a:off x="4959964" y="3004281"/>
            <a:ext cx="129370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源文件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E6E48A6-CC0B-B751-45A3-7DBB59EA3655}"/>
              </a:ext>
            </a:extLst>
          </p:cNvPr>
          <p:cNvSpPr txBox="1"/>
          <p:nvPr/>
        </p:nvSpPr>
        <p:spPr>
          <a:xfrm>
            <a:off x="4959965" y="3362560"/>
            <a:ext cx="167517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官方人员的测试代码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418F412-C63F-12F0-2C25-86B1009E6701}"/>
              </a:ext>
            </a:extLst>
          </p:cNvPr>
          <p:cNvSpPr txBox="1"/>
          <p:nvPr/>
        </p:nvSpPr>
        <p:spPr>
          <a:xfrm>
            <a:off x="4959964" y="3720839"/>
            <a:ext cx="14467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的剪裁文件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A885ED0-9763-4614-E840-E2DBCAAEFFA5}"/>
              </a:ext>
            </a:extLst>
          </p:cNvPr>
          <p:cNvSpPr txBox="1"/>
          <p:nvPr/>
        </p:nvSpPr>
        <p:spPr>
          <a:xfrm>
            <a:off x="4959964" y="4079119"/>
            <a:ext cx="151956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包含的头文件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ACEAA4C-D2D6-EFAA-767E-26EDCE1E2F94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库文件介绍（了解）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8C2DE2-A187-6E6B-D9FE-F9325A7F6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3618" r="8582" b="5672"/>
          <a:stretch/>
        </p:blipFill>
        <p:spPr>
          <a:xfrm>
            <a:off x="1691500" y="3823616"/>
            <a:ext cx="161070" cy="189878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200DC446-AC36-A52C-EC12-71088F7D8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3618" r="8582" b="5672"/>
          <a:stretch/>
        </p:blipFill>
        <p:spPr>
          <a:xfrm>
            <a:off x="1691500" y="4175171"/>
            <a:ext cx="161070" cy="1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3" grpId="0"/>
      <p:bldP spid="45" grpId="0"/>
      <p:bldP spid="47" grpId="0"/>
      <p:bldP spid="49" grpId="0"/>
      <p:bldP spid="51" grpId="0"/>
      <p:bldP spid="53" grpId="0"/>
      <p:bldP spid="57" grpId="0"/>
      <p:bldP spid="58" grpId="0"/>
      <p:bldP spid="59" grpId="0"/>
      <p:bldP spid="3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学习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之前建议掌握的知识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8611330-31A4-ACA7-2159-FC5DCCA41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41106"/>
              </p:ext>
            </p:extLst>
          </p:nvPr>
        </p:nvGraphicFramePr>
        <p:xfrm>
          <a:off x="1610369" y="1292661"/>
          <a:ext cx="5895331" cy="31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81">
                  <a:extLst>
                    <a:ext uri="{9D8B030D-6E8A-4147-A177-3AD203B41FA5}">
                      <a16:colId xmlns:a16="http://schemas.microsoft.com/office/drawing/2014/main" val="1537335012"/>
                    </a:ext>
                  </a:extLst>
                </a:gridCol>
                <a:gridCol w="3841750">
                  <a:extLst>
                    <a:ext uri="{9D8B030D-6E8A-4147-A177-3AD203B41FA5}">
                      <a16:colId xmlns:a16="http://schemas.microsoft.com/office/drawing/2014/main" val="3600758930"/>
                    </a:ext>
                  </a:extLst>
                </a:gridCol>
              </a:tblGrid>
              <a:tr h="4685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思源黑体 CN Normal" panose="020B0400000000000000"/>
                        </a:rPr>
                        <a:t>知识点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要求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86158"/>
                  </a:ext>
                </a:extLst>
              </a:tr>
              <a:tr h="44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定时器</a:t>
                      </a:r>
                      <a:endParaRPr lang="zh-CN" altLang="en-US" sz="1400" dirty="0"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初始化、中断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76408"/>
                  </a:ext>
                </a:extLst>
              </a:tr>
              <a:tr h="44095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ea typeface="思源黑体 CN Normal" panose="020B0400000000000000"/>
                          <a:cs typeface="+mn-cs"/>
                        </a:rPr>
                        <a:t>屏幕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显示、触摸、</a:t>
                      </a:r>
                      <a:r>
                        <a:rPr lang="en-US" altLang="zh-CN" sz="1400" kern="12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DMA2D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798545"/>
                  </a:ext>
                </a:extLst>
              </a:tr>
              <a:tr h="44095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、内存管理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初始化、内存分配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09038"/>
                  </a:ext>
                </a:extLst>
              </a:tr>
              <a:tr h="44095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文件系统、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初始化、读写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96358"/>
                  </a:ext>
                </a:extLst>
              </a:tr>
              <a:tr h="4409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系统（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FREERTOS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移植、创建任务、获取心跳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461815"/>
                  </a:ext>
                </a:extLst>
              </a:tr>
              <a:tr h="4409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语言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指针、结构体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3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A5E75A-F7DD-4872-856F-8991F1BE1B76}"/>
              </a:ext>
            </a:extLst>
          </p:cNvPr>
          <p:cNvSpPr txBox="1"/>
          <p:nvPr/>
        </p:nvSpPr>
        <p:spPr>
          <a:xfrm>
            <a:off x="68578" y="466454"/>
            <a:ext cx="402336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AA1360-4D0E-4280-8039-3033BFEF4B7D}"/>
              </a:ext>
            </a:extLst>
          </p:cNvPr>
          <p:cNvSpPr txBox="1"/>
          <p:nvPr/>
        </p:nvSpPr>
        <p:spPr>
          <a:xfrm>
            <a:off x="3094672" y="2461083"/>
            <a:ext cx="257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脑图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08FF8-A91E-4A17-93AA-BFA816D691BF}"/>
              </a:ext>
            </a:extLst>
          </p:cNvPr>
          <p:cNvSpPr txBox="1"/>
          <p:nvPr/>
        </p:nvSpPr>
        <p:spPr>
          <a:xfrm>
            <a:off x="4165601" y="4835727"/>
            <a:ext cx="485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97E2EE4-4589-80BC-B7C4-B9BE8785E2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250541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731" y="1298849"/>
            <a:ext cx="3583095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GUI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移植要求（熟悉）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资料获取（熟悉）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库文件介绍（了解）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504581" y="979915"/>
            <a:ext cx="655027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：图形用户界面，是指采用图形方式显示的计算机操作用户界面。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GUI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14A9EA9-7E65-1620-2F8E-A09805228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2" r="46680" b="2378"/>
          <a:stretch/>
        </p:blipFill>
        <p:spPr>
          <a:xfrm>
            <a:off x="616275" y="1945453"/>
            <a:ext cx="1664618" cy="234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038F3D4-ABA3-E531-BC9D-38883581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809" y="1945453"/>
            <a:ext cx="1664618" cy="2340000"/>
          </a:xfrm>
          <a:prstGeom prst="rect">
            <a:avLst/>
          </a:prstGeom>
          <a:effectLst/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36A4C850-981F-C940-F718-F95B7B39CDCC}"/>
              </a:ext>
            </a:extLst>
          </p:cNvPr>
          <p:cNvSpPr txBox="1"/>
          <p:nvPr/>
        </p:nvSpPr>
        <p:spPr>
          <a:xfrm>
            <a:off x="1115885" y="4227111"/>
            <a:ext cx="62042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30D8E6-E714-3811-D98D-FFAEF908A4A2}"/>
              </a:ext>
            </a:extLst>
          </p:cNvPr>
          <p:cNvSpPr txBox="1"/>
          <p:nvPr/>
        </p:nvSpPr>
        <p:spPr>
          <a:xfrm>
            <a:off x="3307912" y="4227111"/>
            <a:ext cx="67523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7C4B553-3D3D-EB78-F3ED-706DFC3290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63" r="5151"/>
          <a:stretch/>
        </p:blipFill>
        <p:spPr>
          <a:xfrm>
            <a:off x="4899343" y="1945453"/>
            <a:ext cx="1664619" cy="2340000"/>
          </a:xfrm>
          <a:prstGeom prst="rect">
            <a:avLst/>
          </a:prstGeom>
          <a:effectLst/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F05077ED-C58C-3935-34EC-0F14C0BE18E7}"/>
              </a:ext>
            </a:extLst>
          </p:cNvPr>
          <p:cNvSpPr txBox="1"/>
          <p:nvPr/>
        </p:nvSpPr>
        <p:spPr>
          <a:xfrm>
            <a:off x="5214604" y="4227111"/>
            <a:ext cx="128820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自动售货机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B49F6C-4069-1FF8-805F-FE54D940A232}"/>
              </a:ext>
            </a:extLst>
          </p:cNvPr>
          <p:cNvSpPr txBox="1"/>
          <p:nvPr/>
        </p:nvSpPr>
        <p:spPr>
          <a:xfrm>
            <a:off x="7408320" y="4227111"/>
            <a:ext cx="80223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AB20B433-A0E5-6051-F698-5FADC80C8F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50" t="12233" r="7065" b="9321"/>
          <a:stretch/>
        </p:blipFill>
        <p:spPr>
          <a:xfrm rot="16200000">
            <a:off x="6629285" y="2355417"/>
            <a:ext cx="2340000" cy="1539234"/>
          </a:xfrm>
          <a:prstGeom prst="rect">
            <a:avLst/>
          </a:prstGeom>
          <a:effectLst/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EE1D7C2-F4C3-325B-1E97-80C60C0B7C69}"/>
              </a:ext>
            </a:extLst>
          </p:cNvPr>
          <p:cNvSpPr txBox="1"/>
          <p:nvPr/>
        </p:nvSpPr>
        <p:spPr>
          <a:xfrm>
            <a:off x="504581" y="1354734"/>
            <a:ext cx="379426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优势：易用，大大降低用户学习成本。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3380D8-AC6A-A03F-8A36-7329553DF532}"/>
              </a:ext>
            </a:extLst>
          </p:cNvPr>
          <p:cNvSpPr/>
          <p:nvPr/>
        </p:nvSpPr>
        <p:spPr>
          <a:xfrm>
            <a:off x="616275" y="1945453"/>
            <a:ext cx="1664618" cy="2340000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835837-73B6-D86B-898D-0C67436BEF54}"/>
              </a:ext>
            </a:extLst>
          </p:cNvPr>
          <p:cNvSpPr/>
          <p:nvPr/>
        </p:nvSpPr>
        <p:spPr>
          <a:xfrm>
            <a:off x="2757809" y="1945453"/>
            <a:ext cx="1664618" cy="2340000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E71B32-9AD7-604F-F53C-2DC8AA68DB64}"/>
              </a:ext>
            </a:extLst>
          </p:cNvPr>
          <p:cNvSpPr/>
          <p:nvPr/>
        </p:nvSpPr>
        <p:spPr>
          <a:xfrm>
            <a:off x="4898238" y="1945451"/>
            <a:ext cx="1664618" cy="2340001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8626C-9905-4BB0-9581-DBCC6BF4987D}"/>
              </a:ext>
            </a:extLst>
          </p:cNvPr>
          <p:cNvSpPr/>
          <p:nvPr/>
        </p:nvSpPr>
        <p:spPr>
          <a:xfrm>
            <a:off x="7047366" y="1971794"/>
            <a:ext cx="1521536" cy="2316467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9" grpId="0"/>
      <p:bldP spid="68" grpId="0"/>
      <p:bldP spid="18" grpId="0"/>
      <p:bldP spid="2" grpId="0" animBg="1"/>
      <p:bldP spid="20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504580" y="960865"/>
            <a:ext cx="833510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库：图形用户界面库，只要调用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库的函数即可快速绘制出所需要的用户界面。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GUI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9C2C515-12AB-978A-32E8-FB8F2E87C018}"/>
              </a:ext>
            </a:extLst>
          </p:cNvPr>
          <p:cNvGrpSpPr/>
          <p:nvPr/>
        </p:nvGrpSpPr>
        <p:grpSpPr>
          <a:xfrm>
            <a:off x="504579" y="1532129"/>
            <a:ext cx="5090194" cy="3158463"/>
            <a:chOff x="504579" y="1606632"/>
            <a:chExt cx="4934407" cy="302300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16E37C8-718B-C4B7-6310-61CCBA50D7D4}"/>
                </a:ext>
              </a:extLst>
            </p:cNvPr>
            <p:cNvSpPr/>
            <p:nvPr/>
          </p:nvSpPr>
          <p:spPr>
            <a:xfrm>
              <a:off x="599749" y="1768669"/>
              <a:ext cx="1084222" cy="1103304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8AD9456-FF28-4F29-1861-847A8FBF2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5" t="7174" r="2026" b="7380"/>
            <a:stretch/>
          </p:blipFill>
          <p:spPr>
            <a:xfrm>
              <a:off x="1787967" y="1649386"/>
              <a:ext cx="3651019" cy="12642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C53D45-791E-E5F4-7683-1FE4A47D7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46" t="6694" r="52430" b="8745"/>
            <a:stretch/>
          </p:blipFill>
          <p:spPr>
            <a:xfrm>
              <a:off x="504579" y="3043293"/>
              <a:ext cx="2382382" cy="153237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9EB42B7-7180-5003-5783-AB79031B0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142" t="6961" r="3288" b="8478"/>
            <a:stretch/>
          </p:blipFill>
          <p:spPr>
            <a:xfrm>
              <a:off x="3131831" y="3050954"/>
              <a:ext cx="2282332" cy="1532371"/>
            </a:xfrm>
            <a:prstGeom prst="rect">
              <a:avLst/>
            </a:prstGeom>
          </p:spPr>
        </p:pic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F639CCA-7595-696E-3852-30E7630C5E40}"/>
                </a:ext>
              </a:extLst>
            </p:cNvPr>
            <p:cNvCxnSpPr>
              <a:cxnSpLocks/>
            </p:cNvCxnSpPr>
            <p:nvPr/>
          </p:nvCxnSpPr>
          <p:spPr>
            <a:xfrm>
              <a:off x="623254" y="2992877"/>
              <a:ext cx="4733788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9042730-E699-120F-4FAF-11F0396B698A}"/>
                </a:ext>
              </a:extLst>
            </p:cNvPr>
            <p:cNvCxnSpPr>
              <a:cxnSpLocks/>
            </p:cNvCxnSpPr>
            <p:nvPr/>
          </p:nvCxnSpPr>
          <p:spPr>
            <a:xfrm>
              <a:off x="2976208" y="3025681"/>
              <a:ext cx="0" cy="155764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B8C94BE-43F4-B212-3FE6-72DE09CD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79" y="1787879"/>
              <a:ext cx="950359" cy="987218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2FCA13C-138D-E95A-17EB-070F80C716D8}"/>
                </a:ext>
              </a:extLst>
            </p:cNvPr>
            <p:cNvCxnSpPr>
              <a:cxnSpLocks/>
            </p:cNvCxnSpPr>
            <p:nvPr/>
          </p:nvCxnSpPr>
          <p:spPr>
            <a:xfrm>
              <a:off x="586618" y="1606632"/>
              <a:ext cx="481441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9E4F8E7-2CC2-9A6E-02BD-A2D6159405FA}"/>
                </a:ext>
              </a:extLst>
            </p:cNvPr>
            <p:cNvCxnSpPr>
              <a:cxnSpLocks/>
            </p:cNvCxnSpPr>
            <p:nvPr/>
          </p:nvCxnSpPr>
          <p:spPr>
            <a:xfrm>
              <a:off x="586618" y="4629635"/>
              <a:ext cx="481441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F1904F7-83FF-CE79-7BA8-1A91FCA82789}"/>
              </a:ext>
            </a:extLst>
          </p:cNvPr>
          <p:cNvSpPr txBox="1"/>
          <p:nvPr/>
        </p:nvSpPr>
        <p:spPr>
          <a:xfrm>
            <a:off x="6431135" y="2204052"/>
            <a:ext cx="12882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库优势：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C8A606-6A22-FB8D-2E8F-2DC4C9D4A3E7}"/>
              </a:ext>
            </a:extLst>
          </p:cNvPr>
          <p:cNvSpPr txBox="1"/>
          <p:nvPr/>
        </p:nvSpPr>
        <p:spPr>
          <a:xfrm>
            <a:off x="6681043" y="2717548"/>
            <a:ext cx="12882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开发难度低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51EE66D-A67B-309B-648E-231B99CC01AE}"/>
              </a:ext>
            </a:extLst>
          </p:cNvPr>
          <p:cNvSpPr/>
          <p:nvPr/>
        </p:nvSpPr>
        <p:spPr>
          <a:xfrm>
            <a:off x="6565265" y="292664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3E689B-3CB5-9FC4-37AC-3E755C3A3B5B}"/>
              </a:ext>
            </a:extLst>
          </p:cNvPr>
          <p:cNvSpPr txBox="1"/>
          <p:nvPr/>
        </p:nvSpPr>
        <p:spPr>
          <a:xfrm>
            <a:off x="6681042" y="3122641"/>
            <a:ext cx="120692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可移植性高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5A2CCD-25A3-EF50-18FC-48B54B4DB407}"/>
              </a:ext>
            </a:extLst>
          </p:cNvPr>
          <p:cNvSpPr txBox="1"/>
          <p:nvPr/>
        </p:nvSpPr>
        <p:spPr>
          <a:xfrm>
            <a:off x="6681043" y="3535991"/>
            <a:ext cx="163745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风格统一、协调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72B8836-3201-655F-6741-87570B51B6B6}"/>
              </a:ext>
            </a:extLst>
          </p:cNvPr>
          <p:cNvSpPr/>
          <p:nvPr/>
        </p:nvSpPr>
        <p:spPr>
          <a:xfrm>
            <a:off x="6565265" y="333946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3B3AB35-99F1-20F3-C020-9F89F88F1CC1}"/>
              </a:ext>
            </a:extLst>
          </p:cNvPr>
          <p:cNvSpPr/>
          <p:nvPr/>
        </p:nvSpPr>
        <p:spPr>
          <a:xfrm>
            <a:off x="6565265" y="37522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6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" grpId="0" animBg="1"/>
      <p:bldP spid="24" grpId="0"/>
      <p:bldP spid="25" grpId="0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BDBE854A-59AB-E5D7-152D-D5B437861D64}"/>
              </a:ext>
            </a:extLst>
          </p:cNvPr>
          <p:cNvSpPr/>
          <p:nvPr/>
        </p:nvSpPr>
        <p:spPr>
          <a:xfrm>
            <a:off x="1413737" y="4560363"/>
            <a:ext cx="2963720" cy="235154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2F26C3-601E-66CB-69BA-20A2E00BBD98}"/>
              </a:ext>
            </a:extLst>
          </p:cNvPr>
          <p:cNvSpPr txBox="1"/>
          <p:nvPr/>
        </p:nvSpPr>
        <p:spPr>
          <a:xfrm>
            <a:off x="2356266" y="4472475"/>
            <a:ext cx="133520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TouchGFX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ECA2D5-53DF-806A-15E4-20E97184BBAB}"/>
              </a:ext>
            </a:extLst>
          </p:cNvPr>
          <p:cNvSpPr/>
          <p:nvPr/>
        </p:nvSpPr>
        <p:spPr>
          <a:xfrm>
            <a:off x="4622271" y="4560363"/>
            <a:ext cx="2975130" cy="235154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B4F092-0FAC-41BC-C591-EC8681D73819}"/>
              </a:ext>
            </a:extLst>
          </p:cNvPr>
          <p:cNvSpPr/>
          <p:nvPr/>
        </p:nvSpPr>
        <p:spPr>
          <a:xfrm>
            <a:off x="4618251" y="2584981"/>
            <a:ext cx="2963720" cy="235154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03E856-5AB9-2D8F-6A46-F7B623B25B18}"/>
              </a:ext>
            </a:extLst>
          </p:cNvPr>
          <p:cNvSpPr/>
          <p:nvPr/>
        </p:nvSpPr>
        <p:spPr>
          <a:xfrm>
            <a:off x="1429283" y="2580323"/>
            <a:ext cx="2963720" cy="26056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1CD41C-50A3-E5D6-6BE9-269A75474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2" b="3367"/>
          <a:stretch/>
        </p:blipFill>
        <p:spPr>
          <a:xfrm>
            <a:off x="4622271" y="963207"/>
            <a:ext cx="2959700" cy="16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C8A606-6A22-FB8D-2E8F-2DC4C9D4A3E7}"/>
              </a:ext>
            </a:extLst>
          </p:cNvPr>
          <p:cNvSpPr txBox="1"/>
          <p:nvPr/>
        </p:nvSpPr>
        <p:spPr>
          <a:xfrm>
            <a:off x="2457861" y="2507561"/>
            <a:ext cx="100288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emWin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3C86E1-0CE1-69C4-9E87-3FF5541A3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76" b="1490"/>
          <a:stretch/>
        </p:blipFill>
        <p:spPr>
          <a:xfrm>
            <a:off x="1419235" y="963207"/>
            <a:ext cx="2973767" cy="16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2F414A7-BAA8-825B-61FF-220B8CE63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" r="-170" b="602"/>
          <a:stretch/>
        </p:blipFill>
        <p:spPr>
          <a:xfrm>
            <a:off x="1419235" y="2914958"/>
            <a:ext cx="2958222" cy="16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3AB8A1F0-54CD-47EF-F191-8C5EDBEAA0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58" b="5642"/>
          <a:stretch/>
        </p:blipFill>
        <p:spPr>
          <a:xfrm>
            <a:off x="4622271" y="2914958"/>
            <a:ext cx="2982330" cy="16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084C15-537B-15D9-35DC-C3B66580C1E5}"/>
              </a:ext>
            </a:extLst>
          </p:cNvPr>
          <p:cNvSpPr/>
          <p:nvPr/>
        </p:nvSpPr>
        <p:spPr>
          <a:xfrm>
            <a:off x="4622271" y="963207"/>
            <a:ext cx="296372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10D473-153A-90F8-DBF9-5CAD242CF763}"/>
              </a:ext>
            </a:extLst>
          </p:cNvPr>
          <p:cNvSpPr/>
          <p:nvPr/>
        </p:nvSpPr>
        <p:spPr>
          <a:xfrm>
            <a:off x="1419235" y="963207"/>
            <a:ext cx="2991299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295BBC-815D-666D-F721-51756ADC44C0}"/>
              </a:ext>
            </a:extLst>
          </p:cNvPr>
          <p:cNvSpPr/>
          <p:nvPr/>
        </p:nvSpPr>
        <p:spPr>
          <a:xfrm>
            <a:off x="1419235" y="2914958"/>
            <a:ext cx="2991299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F9A995-5332-9A40-C175-496219A89FDC}"/>
              </a:ext>
            </a:extLst>
          </p:cNvPr>
          <p:cNvSpPr/>
          <p:nvPr/>
        </p:nvSpPr>
        <p:spPr>
          <a:xfrm>
            <a:off x="4622271" y="2913812"/>
            <a:ext cx="2977421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B9635A-0431-622B-E8B9-B38B8BA656A5}"/>
              </a:ext>
            </a:extLst>
          </p:cNvPr>
          <p:cNvSpPr txBox="1"/>
          <p:nvPr/>
        </p:nvSpPr>
        <p:spPr>
          <a:xfrm>
            <a:off x="5822260" y="2523912"/>
            <a:ext cx="69368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92ECE96-17B4-A8FA-743D-FF02EEEEBADA}"/>
              </a:ext>
            </a:extLst>
          </p:cNvPr>
          <p:cNvSpPr txBox="1"/>
          <p:nvPr/>
        </p:nvSpPr>
        <p:spPr>
          <a:xfrm>
            <a:off x="5903536" y="4468507"/>
            <a:ext cx="48094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QT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469857-D590-18A8-87D1-A407E03DF513}"/>
              </a:ext>
            </a:extLst>
          </p:cNvPr>
          <p:cNvSpPr txBox="1"/>
          <p:nvPr/>
        </p:nvSpPr>
        <p:spPr>
          <a:xfrm>
            <a:off x="3304965" y="456074"/>
            <a:ext cx="272481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嵌入式系统中常用的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0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2" grpId="0"/>
      <p:bldP spid="39" grpId="0" animBg="1"/>
      <p:bldP spid="36" grpId="0" animBg="1"/>
      <p:bldP spid="34" grpId="0" animBg="1"/>
      <p:bldP spid="28" grpId="0"/>
      <p:bldP spid="3" grpId="0" animBg="1"/>
      <p:bldP spid="20" grpId="0" animBg="1"/>
      <p:bldP spid="22" grpId="0" animBg="1"/>
      <p:bldP spid="23" grpId="0" animBg="1"/>
      <p:bldP spid="27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493155" y="895485"/>
            <a:ext cx="795996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Light and Versatile Graphics Library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）是一个轻量、多功能的开源图形库。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简介（了解）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7B9C6-893C-28E5-815B-752144EA187D}"/>
              </a:ext>
            </a:extLst>
          </p:cNvPr>
          <p:cNvSpPr txBox="1"/>
          <p:nvPr/>
        </p:nvSpPr>
        <p:spPr>
          <a:xfrm>
            <a:off x="6805501" y="2173494"/>
            <a:ext cx="174191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部件、功能丰富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6269C-26A1-A77B-007F-95BA879F97AA}"/>
              </a:ext>
            </a:extLst>
          </p:cNvPr>
          <p:cNvSpPr/>
          <p:nvPr/>
        </p:nvSpPr>
        <p:spPr>
          <a:xfrm>
            <a:off x="6689724" y="238258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43860A-33ED-E524-74EF-F28E2880B8CA}"/>
              </a:ext>
            </a:extLst>
          </p:cNvPr>
          <p:cNvSpPr txBox="1"/>
          <p:nvPr/>
        </p:nvSpPr>
        <p:spPr>
          <a:xfrm>
            <a:off x="6805501" y="2578587"/>
            <a:ext cx="188193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具备高级图形特征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F4CA44-AB2C-FE89-B88E-F61BE9021A7E}"/>
              </a:ext>
            </a:extLst>
          </p:cNvPr>
          <p:cNvSpPr txBox="1"/>
          <p:nvPr/>
        </p:nvSpPr>
        <p:spPr>
          <a:xfrm>
            <a:off x="6805502" y="2991937"/>
            <a:ext cx="184743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支持多种样式属性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F8B151-A927-ABE1-B1A9-CF9432345A21}"/>
              </a:ext>
            </a:extLst>
          </p:cNvPr>
          <p:cNvSpPr/>
          <p:nvPr/>
        </p:nvSpPr>
        <p:spPr>
          <a:xfrm>
            <a:off x="6689724" y="279541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9842A4-B2F9-882E-4E7E-F1E143AE4E36}"/>
              </a:ext>
            </a:extLst>
          </p:cNvPr>
          <p:cNvSpPr/>
          <p:nvPr/>
        </p:nvSpPr>
        <p:spPr>
          <a:xfrm>
            <a:off x="6689724" y="32082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F9651E-9C95-06C3-7250-63BCF6A964E4}"/>
              </a:ext>
            </a:extLst>
          </p:cNvPr>
          <p:cNvSpPr txBox="1"/>
          <p:nvPr/>
        </p:nvSpPr>
        <p:spPr>
          <a:xfrm>
            <a:off x="6805501" y="3405287"/>
            <a:ext cx="128820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语言编写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9905160-2483-F1EC-85B5-4D10178A98C3}"/>
              </a:ext>
            </a:extLst>
          </p:cNvPr>
          <p:cNvSpPr/>
          <p:nvPr/>
        </p:nvSpPr>
        <p:spPr>
          <a:xfrm>
            <a:off x="6689724" y="36215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F90C2A-FFCC-8142-3EB6-7D4961FB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5" y="1394886"/>
            <a:ext cx="5561891" cy="3348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D3B74FB-664E-683E-FAC5-2C0072BE6117}"/>
              </a:ext>
            </a:extLst>
          </p:cNvPr>
          <p:cNvSpPr txBox="1"/>
          <p:nvPr/>
        </p:nvSpPr>
        <p:spPr>
          <a:xfrm>
            <a:off x="6805501" y="1764273"/>
            <a:ext cx="184743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支持多种输入设备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896DBC-E269-CB17-497D-1061528E43D1}"/>
              </a:ext>
            </a:extLst>
          </p:cNvPr>
          <p:cNvSpPr/>
          <p:nvPr/>
        </p:nvSpPr>
        <p:spPr>
          <a:xfrm>
            <a:off x="6689724" y="198056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C03A22-E256-A7EF-CB83-5240A901CF84}"/>
              </a:ext>
            </a:extLst>
          </p:cNvPr>
          <p:cNvSpPr txBox="1"/>
          <p:nvPr/>
        </p:nvSpPr>
        <p:spPr>
          <a:xfrm>
            <a:off x="6583057" y="3925824"/>
            <a:ext cx="221219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https://lvgl.io</a:t>
            </a:r>
          </a:p>
        </p:txBody>
      </p:sp>
    </p:spTree>
    <p:extLst>
      <p:ext uri="{BB962C8B-B14F-4D97-AF65-F5344CB8AC3E}">
        <p14:creationId xmlns:p14="http://schemas.microsoft.com/office/powerpoint/2010/main" val="35469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 animBg="1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731" y="1298849"/>
            <a:ext cx="3583095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GUI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移植要求（熟悉）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资料获取（熟悉）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库文件介绍（了解）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57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要求（熟悉）</a:t>
            </a:r>
            <a:endParaRPr lang="zh-CN" altLang="en-US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7B9C6-893C-28E5-815B-752144EA187D}"/>
              </a:ext>
            </a:extLst>
          </p:cNvPr>
          <p:cNvSpPr txBox="1"/>
          <p:nvPr/>
        </p:nvSpPr>
        <p:spPr>
          <a:xfrm>
            <a:off x="719663" y="1334616"/>
            <a:ext cx="339852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位微控制器或处理器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6269C-26A1-A77B-007F-95BA879F97AA}"/>
              </a:ext>
            </a:extLst>
          </p:cNvPr>
          <p:cNvSpPr/>
          <p:nvPr/>
        </p:nvSpPr>
        <p:spPr>
          <a:xfrm>
            <a:off x="603885" y="154371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43860A-33ED-E524-74EF-F28E2880B8CA}"/>
              </a:ext>
            </a:extLst>
          </p:cNvPr>
          <p:cNvSpPr txBox="1"/>
          <p:nvPr/>
        </p:nvSpPr>
        <p:spPr>
          <a:xfrm>
            <a:off x="719663" y="1739709"/>
            <a:ext cx="254508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主控频率：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&gt;16Mhz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F4CA44-AB2C-FE89-B88E-F61BE9021A7E}"/>
              </a:ext>
            </a:extLst>
          </p:cNvPr>
          <p:cNvSpPr txBox="1"/>
          <p:nvPr/>
        </p:nvSpPr>
        <p:spPr>
          <a:xfrm>
            <a:off x="719662" y="2153059"/>
            <a:ext cx="38523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Flash/ROM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 64kb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，建议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180kb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F8B151-A927-ABE1-B1A9-CF9432345A21}"/>
              </a:ext>
            </a:extLst>
          </p:cNvPr>
          <p:cNvSpPr/>
          <p:nvPr/>
        </p:nvSpPr>
        <p:spPr>
          <a:xfrm>
            <a:off x="603885" y="195653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9842A4-B2F9-882E-4E7E-F1E143AE4E36}"/>
              </a:ext>
            </a:extLst>
          </p:cNvPr>
          <p:cNvSpPr/>
          <p:nvPr/>
        </p:nvSpPr>
        <p:spPr>
          <a:xfrm>
            <a:off x="603885" y="236935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F9651E-9C95-06C3-7250-63BCF6A964E4}"/>
              </a:ext>
            </a:extLst>
          </p:cNvPr>
          <p:cNvSpPr txBox="1"/>
          <p:nvPr/>
        </p:nvSpPr>
        <p:spPr>
          <a:xfrm>
            <a:off x="719661" y="2566409"/>
            <a:ext cx="305308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&gt;8kb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，建议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以上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9905160-2483-F1EC-85B5-4D10178A98C3}"/>
              </a:ext>
            </a:extLst>
          </p:cNvPr>
          <p:cNvSpPr/>
          <p:nvPr/>
        </p:nvSpPr>
        <p:spPr>
          <a:xfrm>
            <a:off x="603885" y="278270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6EF0E-4940-2495-65D6-4934410FD7E0}"/>
              </a:ext>
            </a:extLst>
          </p:cNvPr>
          <p:cNvSpPr txBox="1"/>
          <p:nvPr/>
        </p:nvSpPr>
        <p:spPr>
          <a:xfrm>
            <a:off x="719661" y="3003543"/>
            <a:ext cx="570823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图形缓冲区：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水平分辨率像素，建议大于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1/10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屏幕总像素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D62A1C4-1618-FEEA-5E94-8506DD4B99B3}"/>
              </a:ext>
            </a:extLst>
          </p:cNvPr>
          <p:cNvSpPr/>
          <p:nvPr/>
        </p:nvSpPr>
        <p:spPr>
          <a:xfrm>
            <a:off x="603885" y="321983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B4E452-339B-7C74-6433-A12817312805}"/>
              </a:ext>
            </a:extLst>
          </p:cNvPr>
          <p:cNvSpPr txBox="1"/>
          <p:nvPr/>
        </p:nvSpPr>
        <p:spPr>
          <a:xfrm>
            <a:off x="719661" y="3443257"/>
            <a:ext cx="261359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C99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或更新的版本的编译器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0DCC13F-A79E-673D-7295-EA82F29F5072}"/>
              </a:ext>
            </a:extLst>
          </p:cNvPr>
          <p:cNvSpPr/>
          <p:nvPr/>
        </p:nvSpPr>
        <p:spPr>
          <a:xfrm>
            <a:off x="603885" y="36595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035B09-AE57-18D6-AD73-21EE452BF47F}"/>
              </a:ext>
            </a:extLst>
          </p:cNvPr>
          <p:cNvSpPr txBox="1"/>
          <p:nvPr/>
        </p:nvSpPr>
        <p:spPr>
          <a:xfrm>
            <a:off x="2903215" y="4001760"/>
            <a:ext cx="36320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注意：此要求仅针对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版本的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395137-72D0-DE4E-A2E2-47C7A7A6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90" y="1354306"/>
            <a:ext cx="2142447" cy="259838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0F46B7DB-609D-329A-D055-6E771A1AB4EB}"/>
              </a:ext>
            </a:extLst>
          </p:cNvPr>
          <p:cNvSpPr/>
          <p:nvPr/>
        </p:nvSpPr>
        <p:spPr>
          <a:xfrm>
            <a:off x="6369445" y="2153059"/>
            <a:ext cx="2012555" cy="1066780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2D7B42-9489-D4E4-F4AD-0050468001E6}"/>
              </a:ext>
            </a:extLst>
          </p:cNvPr>
          <p:cNvSpPr txBox="1"/>
          <p:nvPr/>
        </p:nvSpPr>
        <p:spPr>
          <a:xfrm>
            <a:off x="6724739" y="2141625"/>
            <a:ext cx="1387645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主频：</a:t>
            </a: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72M Hz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256K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48K </a:t>
            </a:r>
          </a:p>
        </p:txBody>
      </p:sp>
    </p:spTree>
    <p:extLst>
      <p:ext uri="{BB962C8B-B14F-4D97-AF65-F5344CB8AC3E}">
        <p14:creationId xmlns:p14="http://schemas.microsoft.com/office/powerpoint/2010/main" val="22688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 animBg="1"/>
      <p:bldP spid="19" grpId="0"/>
      <p:bldP spid="21" grpId="0" animBg="1"/>
      <p:bldP spid="22" grpId="0"/>
      <p:bldP spid="23" grpId="0" animBg="1"/>
      <p:bldP spid="33" grpId="0"/>
      <p:bldP spid="34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26467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优化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运行效果的方法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7B9C6-893C-28E5-815B-752144EA187D}"/>
              </a:ext>
            </a:extLst>
          </p:cNvPr>
          <p:cNvSpPr txBox="1"/>
          <p:nvPr/>
        </p:nvSpPr>
        <p:spPr>
          <a:xfrm>
            <a:off x="1028276" y="1418002"/>
            <a:ext cx="142917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提高芯片主频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6269C-26A1-A77B-007F-95BA879F97AA}"/>
              </a:ext>
            </a:extLst>
          </p:cNvPr>
          <p:cNvSpPr/>
          <p:nvPr/>
        </p:nvSpPr>
        <p:spPr>
          <a:xfrm>
            <a:off x="912498" y="162709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43860A-33ED-E524-74EF-F28E2880B8CA}"/>
              </a:ext>
            </a:extLst>
          </p:cNvPr>
          <p:cNvSpPr txBox="1"/>
          <p:nvPr/>
        </p:nvSpPr>
        <p:spPr>
          <a:xfrm>
            <a:off x="1028276" y="1913021"/>
            <a:ext cx="308652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容量、提高读写速度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F8B151-A927-ABE1-B1A9-CF9432345A21}"/>
              </a:ext>
            </a:extLst>
          </p:cNvPr>
          <p:cNvSpPr/>
          <p:nvPr/>
        </p:nvSpPr>
        <p:spPr>
          <a:xfrm>
            <a:off x="912498" y="212391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9842A4-B2F9-882E-4E7E-F1E143AE4E36}"/>
              </a:ext>
            </a:extLst>
          </p:cNvPr>
          <p:cNvSpPr/>
          <p:nvPr/>
        </p:nvSpPr>
        <p:spPr>
          <a:xfrm>
            <a:off x="912498" y="262073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F9651E-9C95-06C3-7250-63BCF6A964E4}"/>
              </a:ext>
            </a:extLst>
          </p:cNvPr>
          <p:cNvSpPr txBox="1"/>
          <p:nvPr/>
        </p:nvSpPr>
        <p:spPr>
          <a:xfrm>
            <a:off x="1028275" y="2903059"/>
            <a:ext cx="252942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减小需要刷新的总像素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9905160-2483-F1EC-85B5-4D10178A98C3}"/>
              </a:ext>
            </a:extLst>
          </p:cNvPr>
          <p:cNvSpPr/>
          <p:nvPr/>
        </p:nvSpPr>
        <p:spPr>
          <a:xfrm>
            <a:off x="912498" y="311755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6EF0E-4940-2495-65D6-4934410FD7E0}"/>
              </a:ext>
            </a:extLst>
          </p:cNvPr>
          <p:cNvSpPr txBox="1"/>
          <p:nvPr/>
        </p:nvSpPr>
        <p:spPr>
          <a:xfrm>
            <a:off x="1028275" y="3398079"/>
            <a:ext cx="252942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提高图像数据的传输速度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D62A1C4-1618-FEEA-5E94-8506DD4B99B3}"/>
              </a:ext>
            </a:extLst>
          </p:cNvPr>
          <p:cNvSpPr/>
          <p:nvPr/>
        </p:nvSpPr>
        <p:spPr>
          <a:xfrm>
            <a:off x="912498" y="361437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7A80F3-A0D0-0E32-CE49-FE70F3E0D001}"/>
              </a:ext>
            </a:extLst>
          </p:cNvPr>
          <p:cNvSpPr txBox="1"/>
          <p:nvPr/>
        </p:nvSpPr>
        <p:spPr>
          <a:xfrm>
            <a:off x="1028274" y="2408040"/>
            <a:ext cx="295952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增大图形缓冲区、使用双缓冲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835EA9-D8A3-C4E9-497B-F7FEC6C6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16" y="1448965"/>
            <a:ext cx="2529428" cy="233634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E00D8BC-8361-E7C5-65B5-F790A1F654FD}"/>
              </a:ext>
            </a:extLst>
          </p:cNvPr>
          <p:cNvSpPr txBox="1"/>
          <p:nvPr/>
        </p:nvSpPr>
        <p:spPr>
          <a:xfrm>
            <a:off x="2929954" y="4113728"/>
            <a:ext cx="348989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关键点：缩短图像刷新所需要的时间</a:t>
            </a:r>
          </a:p>
        </p:txBody>
      </p:sp>
    </p:spTree>
    <p:extLst>
      <p:ext uri="{BB962C8B-B14F-4D97-AF65-F5344CB8AC3E}">
        <p14:creationId xmlns:p14="http://schemas.microsoft.com/office/powerpoint/2010/main" val="41637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9" grpId="0" animBg="1"/>
      <p:bldP spid="30" grpId="0" animBg="1"/>
      <p:bldP spid="31" grpId="0"/>
      <p:bldP spid="32" grpId="0" animBg="1"/>
      <p:bldP spid="19" grpId="0"/>
      <p:bldP spid="21" grpId="0" animBg="1"/>
      <p:bldP spid="24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108122</TotalTime>
  <Words>941</Words>
  <Application>Microsoft Office PowerPoint</Application>
  <PresentationFormat>全屏显示(16:9)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 uan</cp:lastModifiedBy>
  <cp:revision>3034</cp:revision>
  <dcterms:created xsi:type="dcterms:W3CDTF">2021-03-21T09:45:45Z</dcterms:created>
  <dcterms:modified xsi:type="dcterms:W3CDTF">2022-07-12T04:50:14Z</dcterms:modified>
</cp:coreProperties>
</file>