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8" r:id="rId2"/>
    <p:sldId id="272" r:id="rId3"/>
    <p:sldId id="586" r:id="rId4"/>
    <p:sldId id="637" r:id="rId5"/>
    <p:sldId id="680" r:id="rId6"/>
    <p:sldId id="449" r:id="rId7"/>
    <p:sldId id="655" r:id="rId8"/>
    <p:sldId id="640" r:id="rId9"/>
    <p:sldId id="645" r:id="rId10"/>
    <p:sldId id="644" r:id="rId11"/>
    <p:sldId id="646" r:id="rId12"/>
    <p:sldId id="649" r:id="rId13"/>
    <p:sldId id="657" r:id="rId14"/>
    <p:sldId id="648" r:id="rId15"/>
    <p:sldId id="650" r:id="rId16"/>
    <p:sldId id="647" r:id="rId17"/>
    <p:sldId id="658" r:id="rId18"/>
    <p:sldId id="653" r:id="rId19"/>
    <p:sldId id="651" r:id="rId20"/>
    <p:sldId id="663" r:id="rId21"/>
    <p:sldId id="666" r:id="rId22"/>
    <p:sldId id="665" r:id="rId23"/>
    <p:sldId id="654" r:id="rId24"/>
    <p:sldId id="667" r:id="rId25"/>
    <p:sldId id="669" r:id="rId26"/>
    <p:sldId id="668" r:id="rId27"/>
    <p:sldId id="672" r:id="rId28"/>
    <p:sldId id="673" r:id="rId29"/>
    <p:sldId id="674" r:id="rId30"/>
    <p:sldId id="676" r:id="rId31"/>
    <p:sldId id="675" r:id="rId32"/>
    <p:sldId id="679" r:id="rId33"/>
    <p:sldId id="681" r:id="rId34"/>
    <p:sldId id="689" r:id="rId35"/>
    <p:sldId id="682" r:id="rId36"/>
    <p:sldId id="684" r:id="rId37"/>
    <p:sldId id="685" r:id="rId38"/>
    <p:sldId id="687" r:id="rId39"/>
    <p:sldId id="688" r:id="rId40"/>
    <p:sldId id="690" r:id="rId41"/>
    <p:sldId id="691" r:id="rId42"/>
    <p:sldId id="693" r:id="rId43"/>
    <p:sldId id="695" r:id="rId44"/>
    <p:sldId id="696" r:id="rId45"/>
    <p:sldId id="697" r:id="rId46"/>
    <p:sldId id="698" r:id="rId47"/>
    <p:sldId id="700" r:id="rId48"/>
    <p:sldId id="701" r:id="rId49"/>
    <p:sldId id="702" r:id="rId50"/>
    <p:sldId id="703" r:id="rId51"/>
    <p:sldId id="707" r:id="rId52"/>
    <p:sldId id="708" r:id="rId53"/>
    <p:sldId id="713" r:id="rId54"/>
    <p:sldId id="709" r:id="rId55"/>
    <p:sldId id="710" r:id="rId56"/>
    <p:sldId id="711" r:id="rId57"/>
    <p:sldId id="712" r:id="rId58"/>
    <p:sldId id="714" r:id="rId59"/>
    <p:sldId id="718" r:id="rId60"/>
    <p:sldId id="716" r:id="rId61"/>
    <p:sldId id="721" r:id="rId62"/>
    <p:sldId id="722" r:id="rId63"/>
    <p:sldId id="724" r:id="rId64"/>
    <p:sldId id="717" r:id="rId65"/>
    <p:sldId id="723" r:id="rId66"/>
    <p:sldId id="720" r:id="rId67"/>
    <p:sldId id="726" r:id="rId68"/>
    <p:sldId id="727" r:id="rId69"/>
    <p:sldId id="728" r:id="rId70"/>
    <p:sldId id="729" r:id="rId71"/>
    <p:sldId id="731" r:id="rId72"/>
    <p:sldId id="730" r:id="rId73"/>
    <p:sldId id="732" r:id="rId74"/>
    <p:sldId id="733" r:id="rId75"/>
    <p:sldId id="737" r:id="rId76"/>
    <p:sldId id="734" r:id="rId77"/>
    <p:sldId id="735" r:id="rId78"/>
    <p:sldId id="736" r:id="rId79"/>
    <p:sldId id="740" r:id="rId80"/>
    <p:sldId id="738" r:id="rId81"/>
    <p:sldId id="742" r:id="rId82"/>
    <p:sldId id="741" r:id="rId83"/>
    <p:sldId id="743" r:id="rId84"/>
    <p:sldId id="744" r:id="rId85"/>
    <p:sldId id="745" r:id="rId86"/>
    <p:sldId id="746" r:id="rId87"/>
    <p:sldId id="747" r:id="rId88"/>
    <p:sldId id="748" r:id="rId89"/>
    <p:sldId id="749" r:id="rId90"/>
    <p:sldId id="750" r:id="rId91"/>
    <p:sldId id="755" r:id="rId92"/>
    <p:sldId id="752" r:id="rId93"/>
    <p:sldId id="756" r:id="rId94"/>
    <p:sldId id="757" r:id="rId95"/>
    <p:sldId id="760" r:id="rId96"/>
    <p:sldId id="761" r:id="rId97"/>
    <p:sldId id="762" r:id="rId98"/>
    <p:sldId id="763" r:id="rId99"/>
    <p:sldId id="759" r:id="rId100"/>
    <p:sldId id="758" r:id="rId101"/>
    <p:sldId id="764" r:id="rId102"/>
    <p:sldId id="765" r:id="rId103"/>
    <p:sldId id="767" r:id="rId104"/>
    <p:sldId id="770" r:id="rId105"/>
    <p:sldId id="773" r:id="rId106"/>
    <p:sldId id="771" r:id="rId107"/>
    <p:sldId id="778" r:id="rId108"/>
    <p:sldId id="768" r:id="rId109"/>
    <p:sldId id="775" r:id="rId110"/>
    <p:sldId id="776" r:id="rId111"/>
    <p:sldId id="779" r:id="rId112"/>
    <p:sldId id="782" r:id="rId113"/>
    <p:sldId id="783" r:id="rId114"/>
    <p:sldId id="784" r:id="rId115"/>
    <p:sldId id="780" r:id="rId116"/>
    <p:sldId id="785" r:id="rId117"/>
    <p:sldId id="789" r:id="rId118"/>
    <p:sldId id="787" r:id="rId119"/>
    <p:sldId id="788" r:id="rId120"/>
    <p:sldId id="791" r:id="rId121"/>
    <p:sldId id="792" r:id="rId122"/>
    <p:sldId id="793" r:id="rId123"/>
    <p:sldId id="798" r:id="rId124"/>
    <p:sldId id="799" r:id="rId125"/>
    <p:sldId id="271" r:id="rId12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NGZHUNING" initials="L" lastIdx="1" clrIdx="0">
    <p:extLst>
      <p:ext uri="{19B8F6BF-5375-455C-9EA6-DF929625EA0E}">
        <p15:presenceInfo xmlns:p15="http://schemas.microsoft.com/office/powerpoint/2012/main" userId="LINGZHUNI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00B0F0"/>
    <a:srgbClr val="1F4E79"/>
    <a:srgbClr val="D0CECE"/>
    <a:srgbClr val="800000"/>
    <a:srgbClr val="FF0000"/>
    <a:srgbClr val="0000FF"/>
    <a:srgbClr val="FFFFFF"/>
    <a:srgbClr val="EAEAEA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96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642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presProps" Target="pres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commentAuthors" Target="commentAuthor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711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01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027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273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64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979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901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490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617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6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431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54D0E-B397-44A9-9DEC-6D5F0C511797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287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7.png"/><Relationship Id="rId7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image" Target="../media/image18.png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image" Target="../media/image18.png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image" Target="../media/image18.png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7.png"/><Relationship Id="rId7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en-US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LVGL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36899BE1-AA56-4470-8952-F397C1E788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1664" y="2122369"/>
            <a:ext cx="4288271" cy="695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4277" tIns="17138" rIns="34277" bIns="1713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>
              <a:lnSpc>
                <a:spcPct val="150000"/>
              </a:lnSpc>
              <a:spcBef>
                <a:spcPts val="280"/>
              </a:spcBef>
              <a:defRPr/>
            </a:pPr>
            <a:r>
              <a:rPr lang="en-US" altLang="zh-CN" sz="32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LVGL</a:t>
            </a:r>
            <a:r>
              <a:rPr lang="zh-CN" altLang="en-US" sz="3200" b="1">
                <a:solidFill>
                  <a:srgbClr val="002060"/>
                </a:solidFill>
                <a:latin typeface="思源黑体 CN Bold" pitchFamily="34" charset="-122"/>
                <a:ea typeface="思源黑体 CN Bold" panose="020B0800000000000000" pitchFamily="34" charset="-122"/>
              </a:rPr>
              <a:t>部件使用</a:t>
            </a:r>
          </a:p>
        </p:txBody>
      </p:sp>
    </p:spTree>
    <p:extLst>
      <p:ext uri="{BB962C8B-B14F-4D97-AF65-F5344CB8AC3E}">
        <p14:creationId xmlns:p14="http://schemas.microsoft.com/office/powerpoint/2010/main" val="2446172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en-US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LVGL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F22E7B9-9F2E-9E67-6DC3-3FE74C85EBD8}"/>
              </a:ext>
            </a:extLst>
          </p:cNvPr>
          <p:cNvSpPr txBox="1"/>
          <p:nvPr/>
        </p:nvSpPr>
        <p:spPr>
          <a:xfrm>
            <a:off x="68578" y="466454"/>
            <a:ext cx="2611122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2.3  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部件的基本属性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4FE55E0-B43D-426D-C56D-D400F58B0F73}"/>
              </a:ext>
            </a:extLst>
          </p:cNvPr>
          <p:cNvSpPr txBox="1"/>
          <p:nvPr/>
        </p:nvSpPr>
        <p:spPr>
          <a:xfrm>
            <a:off x="983325" y="1370144"/>
            <a:ext cx="1679408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大小（</a:t>
            </a: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size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3E6F3D66-FE1C-919B-616D-BD505A4CABDF}"/>
              </a:ext>
            </a:extLst>
          </p:cNvPr>
          <p:cNvSpPr/>
          <p:nvPr/>
        </p:nvSpPr>
        <p:spPr>
          <a:xfrm>
            <a:off x="820973" y="1604639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D5A9EC07-84AE-3749-F67B-D23DF17E41FB}"/>
              </a:ext>
            </a:extLst>
          </p:cNvPr>
          <p:cNvSpPr txBox="1"/>
          <p:nvPr/>
        </p:nvSpPr>
        <p:spPr>
          <a:xfrm>
            <a:off x="983325" y="1879705"/>
            <a:ext cx="2083725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位置（</a:t>
            </a: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position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endParaRPr lang="en-US" altLang="zh-CN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157B63AE-4788-74F1-C3CA-C9B78A3E954D}"/>
              </a:ext>
            </a:extLst>
          </p:cNvPr>
          <p:cNvSpPr txBox="1"/>
          <p:nvPr/>
        </p:nvSpPr>
        <p:spPr>
          <a:xfrm>
            <a:off x="983325" y="2898827"/>
            <a:ext cx="1818440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样式（</a:t>
            </a: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styles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endParaRPr lang="en-US" altLang="zh-CN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71863059-A05C-32B3-6F75-3FE0203B938E}"/>
              </a:ext>
            </a:extLst>
          </p:cNvPr>
          <p:cNvSpPr/>
          <p:nvPr/>
        </p:nvSpPr>
        <p:spPr>
          <a:xfrm>
            <a:off x="820973" y="2109650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164B78CD-ABA1-A50A-22FC-9DD94C4E1999}"/>
              </a:ext>
            </a:extLst>
          </p:cNvPr>
          <p:cNvSpPr/>
          <p:nvPr/>
        </p:nvSpPr>
        <p:spPr>
          <a:xfrm>
            <a:off x="820973" y="3119672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53721AEA-1F53-2CEA-5E1B-12041B2D0610}"/>
              </a:ext>
            </a:extLst>
          </p:cNvPr>
          <p:cNvSpPr txBox="1"/>
          <p:nvPr/>
        </p:nvSpPr>
        <p:spPr>
          <a:xfrm>
            <a:off x="983325" y="3408387"/>
            <a:ext cx="1818440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事件（</a:t>
            </a: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events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endParaRPr lang="en-US" altLang="zh-CN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70E6753F-4E79-4D2E-284E-27BB6B8E3F54}"/>
              </a:ext>
            </a:extLst>
          </p:cNvPr>
          <p:cNvSpPr/>
          <p:nvPr/>
        </p:nvSpPr>
        <p:spPr>
          <a:xfrm>
            <a:off x="820973" y="3624682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E1A1DB52-31EB-438E-46B9-D626B134CCD1}"/>
              </a:ext>
            </a:extLst>
          </p:cNvPr>
          <p:cNvSpPr/>
          <p:nvPr/>
        </p:nvSpPr>
        <p:spPr>
          <a:xfrm>
            <a:off x="3647482" y="1294878"/>
            <a:ext cx="4604762" cy="27617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66A43CAF-AB9A-113D-122C-997535C94176}"/>
              </a:ext>
            </a:extLst>
          </p:cNvPr>
          <p:cNvSpPr/>
          <p:nvPr/>
        </p:nvSpPr>
        <p:spPr>
          <a:xfrm>
            <a:off x="4410075" y="2378859"/>
            <a:ext cx="958850" cy="57555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bg1"/>
                </a:solidFill>
                <a:ea typeface="思源黑体 CN Normal" panose="020B0400000000000000"/>
              </a:rPr>
              <a:t>手动</a:t>
            </a: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0B3B4E32-FE0F-C4AD-3B44-3A6A710C685C}"/>
              </a:ext>
            </a:extLst>
          </p:cNvPr>
          <p:cNvSpPr/>
          <p:nvPr/>
        </p:nvSpPr>
        <p:spPr>
          <a:xfrm>
            <a:off x="5495419" y="1987701"/>
            <a:ext cx="958850" cy="1316096"/>
          </a:xfrm>
          <a:prstGeom prst="roundRect">
            <a:avLst/>
          </a:prstGeom>
          <a:solidFill>
            <a:srgbClr val="FF6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bg1">
                    <a:lumMod val="95000"/>
                  </a:schemeClr>
                </a:solidFill>
                <a:ea typeface="思源黑体 CN Normal" panose="020B0400000000000000"/>
              </a:rPr>
              <a:t>急停</a:t>
            </a:r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87F95E35-FD97-3FEA-9959-5F0CB235C302}"/>
              </a:ext>
            </a:extLst>
          </p:cNvPr>
          <p:cNvSpPr/>
          <p:nvPr/>
        </p:nvSpPr>
        <p:spPr>
          <a:xfrm>
            <a:off x="6580763" y="2383706"/>
            <a:ext cx="958850" cy="57555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ea typeface="思源黑体 CN Normal" panose="020B0400000000000000"/>
              </a:rPr>
              <a:t>自动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D551CF93-CCD1-8CE4-57D2-E7327CCD987F}"/>
              </a:ext>
            </a:extLst>
          </p:cNvPr>
          <p:cNvSpPr txBox="1"/>
          <p:nvPr/>
        </p:nvSpPr>
        <p:spPr>
          <a:xfrm>
            <a:off x="983325" y="2389266"/>
            <a:ext cx="2083725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对齐（</a:t>
            </a: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alignment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endParaRPr lang="en-US" altLang="zh-CN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D58EEAC7-0E0B-4CCF-3052-13728F3366F4}"/>
              </a:ext>
            </a:extLst>
          </p:cNvPr>
          <p:cNvSpPr/>
          <p:nvPr/>
        </p:nvSpPr>
        <p:spPr>
          <a:xfrm>
            <a:off x="820973" y="2614661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366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 animBg="1"/>
      <p:bldP spid="32" grpId="0"/>
      <p:bldP spid="34" grpId="0"/>
      <p:bldP spid="36" grpId="0" animBg="1"/>
      <p:bldP spid="40" grpId="0" animBg="1"/>
      <p:bldP spid="43" grpId="0"/>
      <p:bldP spid="44" grpId="0" animBg="1"/>
      <p:bldP spid="46" grpId="0" animBg="1"/>
      <p:bldP spid="3" grpId="0" animBg="1"/>
      <p:bldP spid="48" grpId="0" animBg="1"/>
      <p:bldP spid="51" grpId="0" animBg="1"/>
      <p:bldP spid="55" grpId="0"/>
      <p:bldP spid="56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en-US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LVGL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F22E7B9-9F2E-9E67-6DC3-3FE74C85EBD8}"/>
              </a:ext>
            </a:extLst>
          </p:cNvPr>
          <p:cNvSpPr txBox="1"/>
          <p:nvPr/>
        </p:nvSpPr>
        <p:spPr>
          <a:xfrm>
            <a:off x="68578" y="466454"/>
            <a:ext cx="2986387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键盘部件</a:t>
            </a: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(lv_keyboard)</a:t>
            </a:r>
            <a:endParaRPr lang="zh-CN" altLang="en-US" sz="2000" b="1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4FE55E0-B43D-426D-C56D-D400F58B0F73}"/>
              </a:ext>
            </a:extLst>
          </p:cNvPr>
          <p:cNvSpPr txBox="1"/>
          <p:nvPr/>
        </p:nvSpPr>
        <p:spPr>
          <a:xfrm>
            <a:off x="534552" y="1043188"/>
            <a:ext cx="6196448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键盘部件可用于输入文本内容，其本质上就是一个特殊的按钮矩阵。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3828399B-E682-2894-5257-3E65F25960E8}"/>
              </a:ext>
            </a:extLst>
          </p:cNvPr>
          <p:cNvSpPr txBox="1"/>
          <p:nvPr/>
        </p:nvSpPr>
        <p:spPr>
          <a:xfrm>
            <a:off x="6104009" y="2876504"/>
            <a:ext cx="1965391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主体</a:t>
            </a: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(LV_PART_MAIN</a:t>
            </a: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25BE169E-FC83-40E3-76A7-31042A8BAD00}"/>
              </a:ext>
            </a:extLst>
          </p:cNvPr>
          <p:cNvSpPr/>
          <p:nvPr/>
        </p:nvSpPr>
        <p:spPr>
          <a:xfrm>
            <a:off x="5934009" y="3054053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4F42B67A-53BE-41E7-DD97-8DF408EDF1AA}"/>
              </a:ext>
            </a:extLst>
          </p:cNvPr>
          <p:cNvSpPr txBox="1"/>
          <p:nvPr/>
        </p:nvSpPr>
        <p:spPr>
          <a:xfrm>
            <a:off x="5811910" y="2280104"/>
            <a:ext cx="2007638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键盘部件组成部分：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5433F7AD-6BDE-365B-E687-CE7D3EB132A6}"/>
              </a:ext>
            </a:extLst>
          </p:cNvPr>
          <p:cNvSpPr txBox="1"/>
          <p:nvPr/>
        </p:nvSpPr>
        <p:spPr>
          <a:xfrm>
            <a:off x="6110409" y="3245777"/>
            <a:ext cx="2026705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按钮</a:t>
            </a: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(LV_PART_ITEMS)</a:t>
            </a:r>
            <a:endParaRPr lang="zh-CN" altLang="en-US" sz="14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2D0ED17D-FC36-62A5-B386-31DD326C5241}"/>
              </a:ext>
            </a:extLst>
          </p:cNvPr>
          <p:cNvSpPr/>
          <p:nvPr/>
        </p:nvSpPr>
        <p:spPr>
          <a:xfrm>
            <a:off x="5940010" y="3429676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D7AE539F-DC36-4A2C-9421-2AC52CA01CE0}"/>
              </a:ext>
            </a:extLst>
          </p:cNvPr>
          <p:cNvSpPr/>
          <p:nvPr/>
        </p:nvSpPr>
        <p:spPr>
          <a:xfrm>
            <a:off x="642768" y="1701800"/>
            <a:ext cx="4488032" cy="2740296"/>
          </a:xfrm>
          <a:prstGeom prst="roundRect">
            <a:avLst>
              <a:gd name="adj" fmla="val 6229"/>
            </a:avLst>
          </a:prstGeom>
          <a:solidFill>
            <a:srgbClr val="FFFFFF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2" name="图片 61">
            <a:extLst>
              <a:ext uri="{FF2B5EF4-FFF2-40B4-BE49-F238E27FC236}">
                <a16:creationId xmlns:a16="http://schemas.microsoft.com/office/drawing/2014/main" id="{E0740A00-EFB3-4C59-9E75-483613BD26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3364" y="2083585"/>
            <a:ext cx="585874" cy="467671"/>
          </a:xfrm>
          <a:prstGeom prst="rect">
            <a:avLst/>
          </a:prstGeom>
        </p:spPr>
      </p:pic>
      <p:pic>
        <p:nvPicPr>
          <p:cNvPr id="64" name="图片 63">
            <a:extLst>
              <a:ext uri="{FF2B5EF4-FFF2-40B4-BE49-F238E27FC236}">
                <a16:creationId xmlns:a16="http://schemas.microsoft.com/office/drawing/2014/main" id="{7EB4E97A-604E-449F-8F17-D81998CDD7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0553" y="2605569"/>
            <a:ext cx="163977" cy="120160"/>
          </a:xfrm>
          <a:prstGeom prst="rect">
            <a:avLst/>
          </a:prstGeom>
        </p:spPr>
      </p:pic>
      <p:pic>
        <p:nvPicPr>
          <p:cNvPr id="66" name="图片 65">
            <a:extLst>
              <a:ext uri="{FF2B5EF4-FFF2-40B4-BE49-F238E27FC236}">
                <a16:creationId xmlns:a16="http://schemas.microsoft.com/office/drawing/2014/main" id="{831678F3-E739-4042-8056-3E65F33E12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46924" y="2143206"/>
            <a:ext cx="126000" cy="126000"/>
          </a:xfrm>
          <a:prstGeom prst="rect">
            <a:avLst/>
          </a:prstGeom>
        </p:spPr>
      </p:pic>
      <p:sp>
        <p:nvSpPr>
          <p:cNvPr id="67" name="文本框 66">
            <a:extLst>
              <a:ext uri="{FF2B5EF4-FFF2-40B4-BE49-F238E27FC236}">
                <a16:creationId xmlns:a16="http://schemas.microsoft.com/office/drawing/2014/main" id="{AD7F7F52-319D-44FD-90B0-6BEDF54BD36A}"/>
              </a:ext>
            </a:extLst>
          </p:cNvPr>
          <p:cNvSpPr txBox="1"/>
          <p:nvPr/>
        </p:nvSpPr>
        <p:spPr>
          <a:xfrm>
            <a:off x="1213084" y="2484210"/>
            <a:ext cx="838780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用户登录</a:t>
            </a:r>
          </a:p>
        </p:txBody>
      </p: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55E05E51-B270-432F-BB71-EEE1BA8C69D2}"/>
              </a:ext>
            </a:extLst>
          </p:cNvPr>
          <p:cNvCxnSpPr>
            <a:cxnSpLocks/>
          </p:cNvCxnSpPr>
          <p:nvPr/>
        </p:nvCxnSpPr>
        <p:spPr>
          <a:xfrm flipV="1">
            <a:off x="2299312" y="1991068"/>
            <a:ext cx="0" cy="900000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图片 72">
            <a:extLst>
              <a:ext uri="{FF2B5EF4-FFF2-40B4-BE49-F238E27FC236}">
                <a16:creationId xmlns:a16="http://schemas.microsoft.com/office/drawing/2014/main" id="{1353BAE0-D573-49BF-B564-DD31AC3AD4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57290" y="2578892"/>
            <a:ext cx="145445" cy="162000"/>
          </a:xfrm>
          <a:prstGeom prst="rect">
            <a:avLst/>
          </a:prstGeom>
        </p:spPr>
      </p:pic>
      <p:pic>
        <p:nvPicPr>
          <p:cNvPr id="74" name="图片 73">
            <a:extLst>
              <a:ext uri="{FF2B5EF4-FFF2-40B4-BE49-F238E27FC236}">
                <a16:creationId xmlns:a16="http://schemas.microsoft.com/office/drawing/2014/main" id="{A7EBEF3A-8A74-48ED-9DD6-557ABAF4E92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63639" y="2114506"/>
            <a:ext cx="146951" cy="162000"/>
          </a:xfrm>
          <a:prstGeom prst="rect">
            <a:avLst/>
          </a:prstGeom>
        </p:spPr>
      </p:pic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765CB2C5-25B8-4056-B125-16AB31FC9F51}"/>
              </a:ext>
            </a:extLst>
          </p:cNvPr>
          <p:cNvCxnSpPr/>
          <p:nvPr/>
        </p:nvCxnSpPr>
        <p:spPr>
          <a:xfrm>
            <a:off x="3845332" y="2123239"/>
            <a:ext cx="0" cy="144000"/>
          </a:xfrm>
          <a:prstGeom prst="line">
            <a:avLst/>
          </a:prstGeom>
          <a:ln w="63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263BF787-12F3-4890-9880-FE35745731AE}"/>
              </a:ext>
            </a:extLst>
          </p:cNvPr>
          <p:cNvSpPr/>
          <p:nvPr/>
        </p:nvSpPr>
        <p:spPr>
          <a:xfrm>
            <a:off x="808836" y="3060189"/>
            <a:ext cx="374600" cy="270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>
                    <a:lumMod val="85000"/>
                    <a:lumOff val="15000"/>
                  </a:schemeClr>
                </a:solidFill>
              </a:rPr>
              <a:t>1#</a:t>
            </a:r>
            <a:endParaRPr lang="zh-CN" altLang="en-US" sz="11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F1A025F7-40EA-41C7-A04C-0EDD39FBEE4D}"/>
              </a:ext>
            </a:extLst>
          </p:cNvPr>
          <p:cNvSpPr/>
          <p:nvPr/>
        </p:nvSpPr>
        <p:spPr>
          <a:xfrm>
            <a:off x="1259773" y="3060189"/>
            <a:ext cx="252000" cy="27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>
                    <a:lumMod val="85000"/>
                    <a:lumOff val="15000"/>
                  </a:schemeClr>
                </a:solidFill>
              </a:rPr>
              <a:t>q</a:t>
            </a:r>
            <a:endParaRPr lang="zh-CN" altLang="en-US" sz="11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7" name="矩形: 圆角 86">
            <a:extLst>
              <a:ext uri="{FF2B5EF4-FFF2-40B4-BE49-F238E27FC236}">
                <a16:creationId xmlns:a16="http://schemas.microsoft.com/office/drawing/2014/main" id="{8678D132-DC3D-4EEA-AA71-45E98474E125}"/>
              </a:ext>
            </a:extLst>
          </p:cNvPr>
          <p:cNvSpPr/>
          <p:nvPr/>
        </p:nvSpPr>
        <p:spPr>
          <a:xfrm>
            <a:off x="1585183" y="3060189"/>
            <a:ext cx="252000" cy="27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>
                    <a:lumMod val="85000"/>
                    <a:lumOff val="15000"/>
                  </a:schemeClr>
                </a:solidFill>
              </a:rPr>
              <a:t>w</a:t>
            </a:r>
            <a:endParaRPr lang="zh-CN" altLang="en-US" sz="11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8" name="矩形: 圆角 87">
            <a:extLst>
              <a:ext uri="{FF2B5EF4-FFF2-40B4-BE49-F238E27FC236}">
                <a16:creationId xmlns:a16="http://schemas.microsoft.com/office/drawing/2014/main" id="{476F68A7-4BC4-42A2-86F8-EF633F35969C}"/>
              </a:ext>
            </a:extLst>
          </p:cNvPr>
          <p:cNvSpPr/>
          <p:nvPr/>
        </p:nvSpPr>
        <p:spPr>
          <a:xfrm>
            <a:off x="1910593" y="3060189"/>
            <a:ext cx="252000" cy="27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>
                    <a:lumMod val="85000"/>
                    <a:lumOff val="15000"/>
                  </a:schemeClr>
                </a:solidFill>
              </a:rPr>
              <a:t>e</a:t>
            </a:r>
            <a:endParaRPr lang="zh-CN" altLang="en-US" sz="11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9" name="矩形: 圆角 88">
            <a:extLst>
              <a:ext uri="{FF2B5EF4-FFF2-40B4-BE49-F238E27FC236}">
                <a16:creationId xmlns:a16="http://schemas.microsoft.com/office/drawing/2014/main" id="{AA10CED0-DC26-4B73-9D51-80DB644F5C3A}"/>
              </a:ext>
            </a:extLst>
          </p:cNvPr>
          <p:cNvSpPr/>
          <p:nvPr/>
        </p:nvSpPr>
        <p:spPr>
          <a:xfrm>
            <a:off x="2236003" y="3060189"/>
            <a:ext cx="252000" cy="27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>
                    <a:lumMod val="85000"/>
                    <a:lumOff val="15000"/>
                  </a:schemeClr>
                </a:solidFill>
              </a:rPr>
              <a:t>r</a:t>
            </a:r>
            <a:endParaRPr lang="zh-CN" altLang="en-US" sz="11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0" name="矩形: 圆角 89">
            <a:extLst>
              <a:ext uri="{FF2B5EF4-FFF2-40B4-BE49-F238E27FC236}">
                <a16:creationId xmlns:a16="http://schemas.microsoft.com/office/drawing/2014/main" id="{EC00E04C-09B0-4CD1-8179-E118085AFB6E}"/>
              </a:ext>
            </a:extLst>
          </p:cNvPr>
          <p:cNvSpPr/>
          <p:nvPr/>
        </p:nvSpPr>
        <p:spPr>
          <a:xfrm>
            <a:off x="2561413" y="3060189"/>
            <a:ext cx="252000" cy="27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>
                    <a:lumMod val="85000"/>
                    <a:lumOff val="15000"/>
                  </a:schemeClr>
                </a:solidFill>
              </a:rPr>
              <a:t>t</a:t>
            </a:r>
            <a:endParaRPr lang="zh-CN" altLang="en-US" sz="11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1" name="矩形: 圆角 90">
            <a:extLst>
              <a:ext uri="{FF2B5EF4-FFF2-40B4-BE49-F238E27FC236}">
                <a16:creationId xmlns:a16="http://schemas.microsoft.com/office/drawing/2014/main" id="{F06142DA-E7C0-4EF9-B3CD-3085E7C3BC12}"/>
              </a:ext>
            </a:extLst>
          </p:cNvPr>
          <p:cNvSpPr/>
          <p:nvPr/>
        </p:nvSpPr>
        <p:spPr>
          <a:xfrm>
            <a:off x="2886823" y="3060189"/>
            <a:ext cx="252000" cy="27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>
                    <a:lumMod val="85000"/>
                    <a:lumOff val="15000"/>
                  </a:schemeClr>
                </a:solidFill>
              </a:rPr>
              <a:t>y</a:t>
            </a:r>
            <a:endParaRPr lang="zh-CN" altLang="en-US" sz="11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2" name="矩形: 圆角 91">
            <a:extLst>
              <a:ext uri="{FF2B5EF4-FFF2-40B4-BE49-F238E27FC236}">
                <a16:creationId xmlns:a16="http://schemas.microsoft.com/office/drawing/2014/main" id="{69A2A658-0771-493D-811E-C6B910E83002}"/>
              </a:ext>
            </a:extLst>
          </p:cNvPr>
          <p:cNvSpPr/>
          <p:nvPr/>
        </p:nvSpPr>
        <p:spPr>
          <a:xfrm>
            <a:off x="3212233" y="3060189"/>
            <a:ext cx="252000" cy="27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>
                    <a:lumMod val="85000"/>
                    <a:lumOff val="15000"/>
                  </a:schemeClr>
                </a:solidFill>
              </a:rPr>
              <a:t>u</a:t>
            </a:r>
            <a:endParaRPr lang="zh-CN" altLang="en-US" sz="11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3" name="矩形: 圆角 92">
            <a:extLst>
              <a:ext uri="{FF2B5EF4-FFF2-40B4-BE49-F238E27FC236}">
                <a16:creationId xmlns:a16="http://schemas.microsoft.com/office/drawing/2014/main" id="{072B038C-B101-4700-81AE-28F2953E55B3}"/>
              </a:ext>
            </a:extLst>
          </p:cNvPr>
          <p:cNvSpPr/>
          <p:nvPr/>
        </p:nvSpPr>
        <p:spPr>
          <a:xfrm>
            <a:off x="3537643" y="3060189"/>
            <a:ext cx="252000" cy="27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>
                    <a:lumMod val="85000"/>
                    <a:lumOff val="15000"/>
                  </a:schemeClr>
                </a:solidFill>
              </a:rPr>
              <a:t>i</a:t>
            </a:r>
            <a:endParaRPr lang="zh-CN" altLang="en-US" sz="11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4" name="矩形: 圆角 93">
            <a:extLst>
              <a:ext uri="{FF2B5EF4-FFF2-40B4-BE49-F238E27FC236}">
                <a16:creationId xmlns:a16="http://schemas.microsoft.com/office/drawing/2014/main" id="{E4DDC96F-9687-4306-9ABF-5B1E774EAE5C}"/>
              </a:ext>
            </a:extLst>
          </p:cNvPr>
          <p:cNvSpPr/>
          <p:nvPr/>
        </p:nvSpPr>
        <p:spPr>
          <a:xfrm>
            <a:off x="3863053" y="3065737"/>
            <a:ext cx="252000" cy="27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>
                    <a:lumMod val="85000"/>
                    <a:lumOff val="15000"/>
                  </a:schemeClr>
                </a:solidFill>
              </a:rPr>
              <a:t>o</a:t>
            </a:r>
            <a:endParaRPr lang="zh-CN" altLang="en-US" sz="11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5" name="矩形: 圆角 94">
            <a:extLst>
              <a:ext uri="{FF2B5EF4-FFF2-40B4-BE49-F238E27FC236}">
                <a16:creationId xmlns:a16="http://schemas.microsoft.com/office/drawing/2014/main" id="{4C12DC09-5D53-4CBC-A7FA-D8A421DDE5FD}"/>
              </a:ext>
            </a:extLst>
          </p:cNvPr>
          <p:cNvSpPr/>
          <p:nvPr/>
        </p:nvSpPr>
        <p:spPr>
          <a:xfrm>
            <a:off x="4188461" y="3065737"/>
            <a:ext cx="252000" cy="27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>
                    <a:lumMod val="85000"/>
                    <a:lumOff val="15000"/>
                  </a:schemeClr>
                </a:solidFill>
              </a:rPr>
              <a:t>p</a:t>
            </a:r>
            <a:endParaRPr lang="zh-CN" altLang="en-US" sz="11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6" name="矩形: 圆角 95">
            <a:extLst>
              <a:ext uri="{FF2B5EF4-FFF2-40B4-BE49-F238E27FC236}">
                <a16:creationId xmlns:a16="http://schemas.microsoft.com/office/drawing/2014/main" id="{CF56B574-AD85-495A-B218-F1DD2F2E3921}"/>
              </a:ext>
            </a:extLst>
          </p:cNvPr>
          <p:cNvSpPr/>
          <p:nvPr/>
        </p:nvSpPr>
        <p:spPr>
          <a:xfrm>
            <a:off x="4521421" y="3064382"/>
            <a:ext cx="461491" cy="270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7" name="矩形: 圆角 96">
            <a:extLst>
              <a:ext uri="{FF2B5EF4-FFF2-40B4-BE49-F238E27FC236}">
                <a16:creationId xmlns:a16="http://schemas.microsoft.com/office/drawing/2014/main" id="{F2F97BC5-41A9-4F59-9E40-0B29F059DAED}"/>
              </a:ext>
            </a:extLst>
          </p:cNvPr>
          <p:cNvSpPr/>
          <p:nvPr/>
        </p:nvSpPr>
        <p:spPr>
          <a:xfrm>
            <a:off x="808836" y="3387927"/>
            <a:ext cx="550700" cy="270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>
                    <a:lumMod val="85000"/>
                    <a:lumOff val="15000"/>
                  </a:schemeClr>
                </a:solidFill>
              </a:rPr>
              <a:t>ABC</a:t>
            </a:r>
            <a:endParaRPr lang="zh-CN" altLang="en-US" sz="11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8" name="矩形: 圆角 97">
            <a:extLst>
              <a:ext uri="{FF2B5EF4-FFF2-40B4-BE49-F238E27FC236}">
                <a16:creationId xmlns:a16="http://schemas.microsoft.com/office/drawing/2014/main" id="{4067E28D-DBF5-4AE1-A6DD-BFE0ED9B9DBF}"/>
              </a:ext>
            </a:extLst>
          </p:cNvPr>
          <p:cNvSpPr/>
          <p:nvPr/>
        </p:nvSpPr>
        <p:spPr>
          <a:xfrm>
            <a:off x="1432946" y="3387927"/>
            <a:ext cx="252000" cy="27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>
                    <a:lumMod val="85000"/>
                    <a:lumOff val="15000"/>
                  </a:schemeClr>
                </a:solidFill>
              </a:rPr>
              <a:t>a</a:t>
            </a:r>
            <a:endParaRPr lang="zh-CN" altLang="en-US" sz="11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9" name="矩形: 圆角 98">
            <a:extLst>
              <a:ext uri="{FF2B5EF4-FFF2-40B4-BE49-F238E27FC236}">
                <a16:creationId xmlns:a16="http://schemas.microsoft.com/office/drawing/2014/main" id="{189BF333-F573-4853-80B3-3D6212D59924}"/>
              </a:ext>
            </a:extLst>
          </p:cNvPr>
          <p:cNvSpPr/>
          <p:nvPr/>
        </p:nvSpPr>
        <p:spPr>
          <a:xfrm>
            <a:off x="1758356" y="3387927"/>
            <a:ext cx="252000" cy="27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>
                    <a:lumMod val="85000"/>
                    <a:lumOff val="15000"/>
                  </a:schemeClr>
                </a:solidFill>
              </a:rPr>
              <a:t>s</a:t>
            </a:r>
            <a:endParaRPr lang="zh-CN" altLang="en-US" sz="11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0" name="矩形: 圆角 99">
            <a:extLst>
              <a:ext uri="{FF2B5EF4-FFF2-40B4-BE49-F238E27FC236}">
                <a16:creationId xmlns:a16="http://schemas.microsoft.com/office/drawing/2014/main" id="{D4F025D5-BC9C-4BB9-9C2F-99672AF008BD}"/>
              </a:ext>
            </a:extLst>
          </p:cNvPr>
          <p:cNvSpPr/>
          <p:nvPr/>
        </p:nvSpPr>
        <p:spPr>
          <a:xfrm>
            <a:off x="2083766" y="3387927"/>
            <a:ext cx="252000" cy="27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>
                    <a:lumMod val="85000"/>
                    <a:lumOff val="15000"/>
                  </a:schemeClr>
                </a:solidFill>
              </a:rPr>
              <a:t>d</a:t>
            </a:r>
            <a:endParaRPr lang="zh-CN" altLang="en-US" sz="11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A89F3A99-2293-4D1D-9949-8CF818FB14F5}"/>
              </a:ext>
            </a:extLst>
          </p:cNvPr>
          <p:cNvSpPr/>
          <p:nvPr/>
        </p:nvSpPr>
        <p:spPr>
          <a:xfrm>
            <a:off x="2409176" y="3387927"/>
            <a:ext cx="252000" cy="27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>
                    <a:lumMod val="85000"/>
                    <a:lumOff val="15000"/>
                  </a:schemeClr>
                </a:solidFill>
              </a:rPr>
              <a:t>f</a:t>
            </a:r>
            <a:endParaRPr lang="zh-CN" altLang="en-US" sz="11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2" name="矩形: 圆角 101">
            <a:extLst>
              <a:ext uri="{FF2B5EF4-FFF2-40B4-BE49-F238E27FC236}">
                <a16:creationId xmlns:a16="http://schemas.microsoft.com/office/drawing/2014/main" id="{841A7744-488A-4D60-BBE0-A70AF6555023}"/>
              </a:ext>
            </a:extLst>
          </p:cNvPr>
          <p:cNvSpPr/>
          <p:nvPr/>
        </p:nvSpPr>
        <p:spPr>
          <a:xfrm>
            <a:off x="2734586" y="3387927"/>
            <a:ext cx="252000" cy="27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>
                    <a:lumMod val="85000"/>
                    <a:lumOff val="15000"/>
                  </a:schemeClr>
                </a:solidFill>
              </a:rPr>
              <a:t>g</a:t>
            </a:r>
            <a:endParaRPr lang="zh-CN" altLang="en-US" sz="11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3" name="矩形: 圆角 102">
            <a:extLst>
              <a:ext uri="{FF2B5EF4-FFF2-40B4-BE49-F238E27FC236}">
                <a16:creationId xmlns:a16="http://schemas.microsoft.com/office/drawing/2014/main" id="{4C2939AA-9454-4AC2-8BE6-42CBDAE7F7D3}"/>
              </a:ext>
            </a:extLst>
          </p:cNvPr>
          <p:cNvSpPr/>
          <p:nvPr/>
        </p:nvSpPr>
        <p:spPr>
          <a:xfrm>
            <a:off x="3059996" y="3387927"/>
            <a:ext cx="252000" cy="27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>
                    <a:lumMod val="85000"/>
                    <a:lumOff val="15000"/>
                  </a:schemeClr>
                </a:solidFill>
              </a:rPr>
              <a:t>h</a:t>
            </a:r>
            <a:endParaRPr lang="zh-CN" altLang="en-US" sz="11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4" name="矩形: 圆角 103">
            <a:extLst>
              <a:ext uri="{FF2B5EF4-FFF2-40B4-BE49-F238E27FC236}">
                <a16:creationId xmlns:a16="http://schemas.microsoft.com/office/drawing/2014/main" id="{6AD4D1E2-C4EF-4703-8D1E-1FD0E25742C4}"/>
              </a:ext>
            </a:extLst>
          </p:cNvPr>
          <p:cNvSpPr/>
          <p:nvPr/>
        </p:nvSpPr>
        <p:spPr>
          <a:xfrm>
            <a:off x="3385406" y="3387927"/>
            <a:ext cx="252000" cy="27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>
                    <a:lumMod val="85000"/>
                    <a:lumOff val="15000"/>
                  </a:schemeClr>
                </a:solidFill>
              </a:rPr>
              <a:t>j</a:t>
            </a:r>
            <a:endParaRPr lang="zh-CN" altLang="en-US" sz="11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5" name="矩形: 圆角 104">
            <a:extLst>
              <a:ext uri="{FF2B5EF4-FFF2-40B4-BE49-F238E27FC236}">
                <a16:creationId xmlns:a16="http://schemas.microsoft.com/office/drawing/2014/main" id="{8957563C-F825-4D7F-86B3-FCC50E573710}"/>
              </a:ext>
            </a:extLst>
          </p:cNvPr>
          <p:cNvSpPr/>
          <p:nvPr/>
        </p:nvSpPr>
        <p:spPr>
          <a:xfrm>
            <a:off x="3710816" y="3387927"/>
            <a:ext cx="252000" cy="27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>
                    <a:lumMod val="85000"/>
                    <a:lumOff val="15000"/>
                  </a:schemeClr>
                </a:solidFill>
              </a:rPr>
              <a:t>k</a:t>
            </a:r>
            <a:endParaRPr lang="zh-CN" altLang="en-US" sz="11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6" name="矩形: 圆角 105">
            <a:extLst>
              <a:ext uri="{FF2B5EF4-FFF2-40B4-BE49-F238E27FC236}">
                <a16:creationId xmlns:a16="http://schemas.microsoft.com/office/drawing/2014/main" id="{4DB27A77-55D1-49C0-B50D-F25EB03549E5}"/>
              </a:ext>
            </a:extLst>
          </p:cNvPr>
          <p:cNvSpPr/>
          <p:nvPr/>
        </p:nvSpPr>
        <p:spPr>
          <a:xfrm>
            <a:off x="4036226" y="3393475"/>
            <a:ext cx="252000" cy="27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>
                    <a:lumMod val="85000"/>
                    <a:lumOff val="15000"/>
                  </a:schemeClr>
                </a:solidFill>
              </a:rPr>
              <a:t>l</a:t>
            </a:r>
            <a:endParaRPr lang="zh-CN" altLang="en-US" sz="11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8" name="矩形: 圆角 107">
            <a:extLst>
              <a:ext uri="{FF2B5EF4-FFF2-40B4-BE49-F238E27FC236}">
                <a16:creationId xmlns:a16="http://schemas.microsoft.com/office/drawing/2014/main" id="{C255F072-EE5C-4086-8283-A719297DD2F8}"/>
              </a:ext>
            </a:extLst>
          </p:cNvPr>
          <p:cNvSpPr/>
          <p:nvPr/>
        </p:nvSpPr>
        <p:spPr>
          <a:xfrm>
            <a:off x="4372115" y="3392120"/>
            <a:ext cx="610797" cy="270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9" name="矩形: 圆角 108">
            <a:extLst>
              <a:ext uri="{FF2B5EF4-FFF2-40B4-BE49-F238E27FC236}">
                <a16:creationId xmlns:a16="http://schemas.microsoft.com/office/drawing/2014/main" id="{1C02634E-BA88-427E-83E0-159956DA796F}"/>
              </a:ext>
            </a:extLst>
          </p:cNvPr>
          <p:cNvSpPr/>
          <p:nvPr/>
        </p:nvSpPr>
        <p:spPr>
          <a:xfrm>
            <a:off x="808836" y="3712662"/>
            <a:ext cx="306000" cy="270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>
                    <a:lumMod val="85000"/>
                    <a:lumOff val="15000"/>
                  </a:schemeClr>
                </a:solidFill>
              </a:rPr>
              <a:t>_</a:t>
            </a:r>
            <a:endParaRPr lang="zh-CN" altLang="en-US" sz="11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1" name="矩形: 圆角 110">
            <a:extLst>
              <a:ext uri="{FF2B5EF4-FFF2-40B4-BE49-F238E27FC236}">
                <a16:creationId xmlns:a16="http://schemas.microsoft.com/office/drawing/2014/main" id="{2DF58CC9-DDED-42CA-815F-D95595550D0C}"/>
              </a:ext>
            </a:extLst>
          </p:cNvPr>
          <p:cNvSpPr/>
          <p:nvPr/>
        </p:nvSpPr>
        <p:spPr>
          <a:xfrm>
            <a:off x="1596363" y="3712662"/>
            <a:ext cx="252000" cy="27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>
                    <a:lumMod val="85000"/>
                    <a:lumOff val="15000"/>
                  </a:schemeClr>
                </a:solidFill>
              </a:rPr>
              <a:t>z</a:t>
            </a:r>
            <a:endParaRPr lang="zh-CN" altLang="en-US" sz="11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2" name="矩形: 圆角 111">
            <a:extLst>
              <a:ext uri="{FF2B5EF4-FFF2-40B4-BE49-F238E27FC236}">
                <a16:creationId xmlns:a16="http://schemas.microsoft.com/office/drawing/2014/main" id="{5CCF45B7-BA3E-4B0B-AD4C-92D972D5DEFA}"/>
              </a:ext>
            </a:extLst>
          </p:cNvPr>
          <p:cNvSpPr/>
          <p:nvPr/>
        </p:nvSpPr>
        <p:spPr>
          <a:xfrm>
            <a:off x="1928546" y="3712662"/>
            <a:ext cx="252000" cy="27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>
                    <a:lumMod val="85000"/>
                    <a:lumOff val="15000"/>
                  </a:schemeClr>
                </a:solidFill>
              </a:rPr>
              <a:t>x</a:t>
            </a:r>
            <a:endParaRPr lang="zh-CN" altLang="en-US" sz="11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3" name="矩形: 圆角 112">
            <a:extLst>
              <a:ext uri="{FF2B5EF4-FFF2-40B4-BE49-F238E27FC236}">
                <a16:creationId xmlns:a16="http://schemas.microsoft.com/office/drawing/2014/main" id="{A5380C2B-4951-4BE2-BD79-E74843D2E81B}"/>
              </a:ext>
            </a:extLst>
          </p:cNvPr>
          <p:cNvSpPr/>
          <p:nvPr/>
        </p:nvSpPr>
        <p:spPr>
          <a:xfrm>
            <a:off x="2253956" y="3712662"/>
            <a:ext cx="252000" cy="27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>
                    <a:lumMod val="85000"/>
                    <a:lumOff val="15000"/>
                  </a:schemeClr>
                </a:solidFill>
              </a:rPr>
              <a:t>c</a:t>
            </a:r>
            <a:endParaRPr lang="zh-CN" altLang="en-US" sz="11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4" name="矩形: 圆角 113">
            <a:extLst>
              <a:ext uri="{FF2B5EF4-FFF2-40B4-BE49-F238E27FC236}">
                <a16:creationId xmlns:a16="http://schemas.microsoft.com/office/drawing/2014/main" id="{6F052D24-D1BE-47BD-9D37-24C15F866165}"/>
              </a:ext>
            </a:extLst>
          </p:cNvPr>
          <p:cNvSpPr/>
          <p:nvPr/>
        </p:nvSpPr>
        <p:spPr>
          <a:xfrm>
            <a:off x="2579366" y="3712662"/>
            <a:ext cx="252000" cy="27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>
                    <a:lumMod val="85000"/>
                    <a:lumOff val="15000"/>
                  </a:schemeClr>
                </a:solidFill>
              </a:rPr>
              <a:t>v</a:t>
            </a:r>
            <a:endParaRPr lang="zh-CN" altLang="en-US" sz="11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5" name="矩形: 圆角 114">
            <a:extLst>
              <a:ext uri="{FF2B5EF4-FFF2-40B4-BE49-F238E27FC236}">
                <a16:creationId xmlns:a16="http://schemas.microsoft.com/office/drawing/2014/main" id="{B7268EFE-636C-4304-B93A-CDC9983CB8DC}"/>
              </a:ext>
            </a:extLst>
          </p:cNvPr>
          <p:cNvSpPr/>
          <p:nvPr/>
        </p:nvSpPr>
        <p:spPr>
          <a:xfrm>
            <a:off x="2904776" y="3712662"/>
            <a:ext cx="252000" cy="27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>
                    <a:lumMod val="85000"/>
                    <a:lumOff val="15000"/>
                  </a:schemeClr>
                </a:solidFill>
              </a:rPr>
              <a:t>b</a:t>
            </a:r>
            <a:endParaRPr lang="zh-CN" altLang="en-US" sz="11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6" name="矩形: 圆角 115">
            <a:extLst>
              <a:ext uri="{FF2B5EF4-FFF2-40B4-BE49-F238E27FC236}">
                <a16:creationId xmlns:a16="http://schemas.microsoft.com/office/drawing/2014/main" id="{EC85F29D-9D39-4E1D-BD65-FE3703F4DCD1}"/>
              </a:ext>
            </a:extLst>
          </p:cNvPr>
          <p:cNvSpPr/>
          <p:nvPr/>
        </p:nvSpPr>
        <p:spPr>
          <a:xfrm>
            <a:off x="3230186" y="3712662"/>
            <a:ext cx="252000" cy="27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>
                    <a:lumMod val="85000"/>
                    <a:lumOff val="15000"/>
                  </a:schemeClr>
                </a:solidFill>
              </a:rPr>
              <a:t>n</a:t>
            </a:r>
            <a:endParaRPr lang="zh-CN" altLang="en-US" sz="11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7" name="矩形: 圆角 116">
            <a:extLst>
              <a:ext uri="{FF2B5EF4-FFF2-40B4-BE49-F238E27FC236}">
                <a16:creationId xmlns:a16="http://schemas.microsoft.com/office/drawing/2014/main" id="{1E225ED9-15CB-49B5-9994-B4A61D09C881}"/>
              </a:ext>
            </a:extLst>
          </p:cNvPr>
          <p:cNvSpPr/>
          <p:nvPr/>
        </p:nvSpPr>
        <p:spPr>
          <a:xfrm>
            <a:off x="3555596" y="3712662"/>
            <a:ext cx="252000" cy="27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>
                    <a:lumMod val="85000"/>
                    <a:lumOff val="15000"/>
                  </a:schemeClr>
                </a:solidFill>
              </a:rPr>
              <a:t>m</a:t>
            </a:r>
            <a:endParaRPr lang="zh-CN" altLang="en-US" sz="11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9" name="矩形: 圆角 118">
            <a:extLst>
              <a:ext uri="{FF2B5EF4-FFF2-40B4-BE49-F238E27FC236}">
                <a16:creationId xmlns:a16="http://schemas.microsoft.com/office/drawing/2014/main" id="{35B0408B-CE08-407A-B590-099F254CFFF4}"/>
              </a:ext>
            </a:extLst>
          </p:cNvPr>
          <p:cNvSpPr/>
          <p:nvPr/>
        </p:nvSpPr>
        <p:spPr>
          <a:xfrm>
            <a:off x="4676912" y="3712662"/>
            <a:ext cx="306000" cy="270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  <a:endParaRPr lang="zh-CN" altLang="en-US" sz="11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0" name="矩形: 圆角 119">
            <a:extLst>
              <a:ext uri="{FF2B5EF4-FFF2-40B4-BE49-F238E27FC236}">
                <a16:creationId xmlns:a16="http://schemas.microsoft.com/office/drawing/2014/main" id="{16360388-73C8-4A10-BD4B-1CBDC11C0875}"/>
              </a:ext>
            </a:extLst>
          </p:cNvPr>
          <p:cNvSpPr/>
          <p:nvPr/>
        </p:nvSpPr>
        <p:spPr>
          <a:xfrm>
            <a:off x="1198773" y="3712662"/>
            <a:ext cx="306000" cy="270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>
                    <a:lumMod val="85000"/>
                    <a:lumOff val="15000"/>
                  </a:schemeClr>
                </a:solidFill>
              </a:rPr>
              <a:t>-</a:t>
            </a:r>
            <a:endParaRPr lang="zh-CN" altLang="en-US" sz="11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1" name="矩形: 圆角 120">
            <a:extLst>
              <a:ext uri="{FF2B5EF4-FFF2-40B4-BE49-F238E27FC236}">
                <a16:creationId xmlns:a16="http://schemas.microsoft.com/office/drawing/2014/main" id="{964762F9-2F63-4544-A016-5E94F68C3CF7}"/>
              </a:ext>
            </a:extLst>
          </p:cNvPr>
          <p:cNvSpPr/>
          <p:nvPr/>
        </p:nvSpPr>
        <p:spPr>
          <a:xfrm>
            <a:off x="3893604" y="3710117"/>
            <a:ext cx="306000" cy="270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zh-CN" altLang="en-US" sz="11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2" name="矩形: 圆角 121">
            <a:extLst>
              <a:ext uri="{FF2B5EF4-FFF2-40B4-BE49-F238E27FC236}">
                <a16:creationId xmlns:a16="http://schemas.microsoft.com/office/drawing/2014/main" id="{C2823BAA-5677-437B-98B8-AFDE8546866B}"/>
              </a:ext>
            </a:extLst>
          </p:cNvPr>
          <p:cNvSpPr/>
          <p:nvPr/>
        </p:nvSpPr>
        <p:spPr>
          <a:xfrm>
            <a:off x="4280596" y="3710117"/>
            <a:ext cx="306000" cy="270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>
                    <a:lumMod val="85000"/>
                    <a:lumOff val="15000"/>
                  </a:schemeClr>
                </a:solidFill>
              </a:rPr>
              <a:t>,</a:t>
            </a:r>
            <a:endParaRPr lang="zh-CN" altLang="en-US" sz="11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3" name="矩形: 圆角 122">
            <a:extLst>
              <a:ext uri="{FF2B5EF4-FFF2-40B4-BE49-F238E27FC236}">
                <a16:creationId xmlns:a16="http://schemas.microsoft.com/office/drawing/2014/main" id="{B88AE753-8178-4DB3-BC64-27F4D374D417}"/>
              </a:ext>
            </a:extLst>
          </p:cNvPr>
          <p:cNvSpPr/>
          <p:nvPr/>
        </p:nvSpPr>
        <p:spPr>
          <a:xfrm>
            <a:off x="808836" y="4043176"/>
            <a:ext cx="540000" cy="270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>
                    <a:lumMod val="85000"/>
                    <a:lumOff val="15000"/>
                  </a:schemeClr>
                </a:solidFill>
              </a:rPr>
              <a:t>#</a:t>
            </a:r>
            <a:endParaRPr lang="zh-CN" altLang="en-US" sz="11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8" name="矩形: 圆角 127">
            <a:extLst>
              <a:ext uri="{FF2B5EF4-FFF2-40B4-BE49-F238E27FC236}">
                <a16:creationId xmlns:a16="http://schemas.microsoft.com/office/drawing/2014/main" id="{CD589E0D-1364-4EAB-96E1-D7F1BCCBAF55}"/>
              </a:ext>
            </a:extLst>
          </p:cNvPr>
          <p:cNvSpPr/>
          <p:nvPr/>
        </p:nvSpPr>
        <p:spPr>
          <a:xfrm>
            <a:off x="1996296" y="4043176"/>
            <a:ext cx="1800000" cy="27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3" name="矩形: 圆角 132">
            <a:extLst>
              <a:ext uri="{FF2B5EF4-FFF2-40B4-BE49-F238E27FC236}">
                <a16:creationId xmlns:a16="http://schemas.microsoft.com/office/drawing/2014/main" id="{F8E6D9B5-D1E1-4832-8471-71572C9B8F8C}"/>
              </a:ext>
            </a:extLst>
          </p:cNvPr>
          <p:cNvSpPr/>
          <p:nvPr/>
        </p:nvSpPr>
        <p:spPr>
          <a:xfrm>
            <a:off x="4442912" y="4047369"/>
            <a:ext cx="540000" cy="270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√</a:t>
            </a:r>
          </a:p>
        </p:txBody>
      </p:sp>
      <p:sp>
        <p:nvSpPr>
          <p:cNvPr id="134" name="矩形: 圆角 133">
            <a:extLst>
              <a:ext uri="{FF2B5EF4-FFF2-40B4-BE49-F238E27FC236}">
                <a16:creationId xmlns:a16="http://schemas.microsoft.com/office/drawing/2014/main" id="{672AD6B0-485C-4553-BEEE-66EB19DF710A}"/>
              </a:ext>
            </a:extLst>
          </p:cNvPr>
          <p:cNvSpPr/>
          <p:nvPr/>
        </p:nvSpPr>
        <p:spPr>
          <a:xfrm>
            <a:off x="1402144" y="4047251"/>
            <a:ext cx="540000" cy="270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>
                    <a:lumMod val="85000"/>
                    <a:lumOff val="15000"/>
                  </a:schemeClr>
                </a:solidFill>
              </a:rPr>
              <a:t>&lt;</a:t>
            </a:r>
            <a:endParaRPr lang="zh-CN" altLang="en-US" sz="11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5" name="矩形: 圆角 134">
            <a:extLst>
              <a:ext uri="{FF2B5EF4-FFF2-40B4-BE49-F238E27FC236}">
                <a16:creationId xmlns:a16="http://schemas.microsoft.com/office/drawing/2014/main" id="{1097B6CF-EA6D-40E2-A360-675D30646676}"/>
              </a:ext>
            </a:extLst>
          </p:cNvPr>
          <p:cNvSpPr/>
          <p:nvPr/>
        </p:nvSpPr>
        <p:spPr>
          <a:xfrm>
            <a:off x="3849604" y="4043176"/>
            <a:ext cx="540000" cy="270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>
                    <a:lumMod val="85000"/>
                    <a:lumOff val="15000"/>
                  </a:schemeClr>
                </a:solidFill>
              </a:rPr>
              <a:t>&gt;</a:t>
            </a:r>
            <a:endParaRPr lang="zh-CN" altLang="en-US" sz="11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33" name="连接符: 肘形 32">
            <a:extLst>
              <a:ext uri="{FF2B5EF4-FFF2-40B4-BE49-F238E27FC236}">
                <a16:creationId xmlns:a16="http://schemas.microsoft.com/office/drawing/2014/main" id="{30C4DEE1-1451-4B18-A8FE-8B0BA1F4E9C6}"/>
              </a:ext>
            </a:extLst>
          </p:cNvPr>
          <p:cNvCxnSpPr>
            <a:cxnSpLocks/>
          </p:cNvCxnSpPr>
          <p:nvPr/>
        </p:nvCxnSpPr>
        <p:spPr>
          <a:xfrm rot="10800000" flipV="1">
            <a:off x="4590397" y="3478466"/>
            <a:ext cx="144000" cy="65079"/>
          </a:xfrm>
          <a:prstGeom prst="bentConnector3">
            <a:avLst>
              <a:gd name="adj1" fmla="val 995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7" name="箭头: 五边形 136">
            <a:extLst>
              <a:ext uri="{FF2B5EF4-FFF2-40B4-BE49-F238E27FC236}">
                <a16:creationId xmlns:a16="http://schemas.microsoft.com/office/drawing/2014/main" id="{2570D00A-FDB4-492F-B2A8-898AEE2FAFF7}"/>
              </a:ext>
            </a:extLst>
          </p:cNvPr>
          <p:cNvSpPr/>
          <p:nvPr/>
        </p:nvSpPr>
        <p:spPr>
          <a:xfrm flipH="1">
            <a:off x="4663983" y="3153888"/>
            <a:ext cx="172334" cy="96651"/>
          </a:xfrm>
          <a:prstGeom prst="homePlate">
            <a:avLst>
              <a:gd name="adj" fmla="val 49999"/>
            </a:avLst>
          </a:prstGeom>
          <a:solidFill>
            <a:srgbClr val="D9D9D9"/>
          </a:solidFill>
          <a:ln cap="rnd"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cxnSp>
        <p:nvCxnSpPr>
          <p:cNvPr id="139" name="直接连接符 138">
            <a:extLst>
              <a:ext uri="{FF2B5EF4-FFF2-40B4-BE49-F238E27FC236}">
                <a16:creationId xmlns:a16="http://schemas.microsoft.com/office/drawing/2014/main" id="{F9652D69-7A20-4862-B1A7-E13032C9E3CC}"/>
              </a:ext>
            </a:extLst>
          </p:cNvPr>
          <p:cNvCxnSpPr/>
          <p:nvPr/>
        </p:nvCxnSpPr>
        <p:spPr>
          <a:xfrm flipV="1">
            <a:off x="4747039" y="3180717"/>
            <a:ext cx="43200" cy="43200"/>
          </a:xfrm>
          <a:prstGeom prst="line">
            <a:avLst/>
          </a:prstGeom>
          <a:ln cap="rnd"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3" name="直接连接符 142">
            <a:extLst>
              <a:ext uri="{FF2B5EF4-FFF2-40B4-BE49-F238E27FC236}">
                <a16:creationId xmlns:a16="http://schemas.microsoft.com/office/drawing/2014/main" id="{E6157564-A1D0-4B74-A4EB-B9235B63A408}"/>
              </a:ext>
            </a:extLst>
          </p:cNvPr>
          <p:cNvCxnSpPr>
            <a:cxnSpLocks/>
          </p:cNvCxnSpPr>
          <p:nvPr/>
        </p:nvCxnSpPr>
        <p:spPr>
          <a:xfrm flipH="1" flipV="1">
            <a:off x="4747038" y="3180774"/>
            <a:ext cx="43200" cy="43200"/>
          </a:xfrm>
          <a:prstGeom prst="line">
            <a:avLst/>
          </a:prstGeom>
          <a:ln cap="rnd"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7" name="直接连接符 146">
            <a:extLst>
              <a:ext uri="{FF2B5EF4-FFF2-40B4-BE49-F238E27FC236}">
                <a16:creationId xmlns:a16="http://schemas.microsoft.com/office/drawing/2014/main" id="{14DF2371-D49E-4AAB-9A4B-1C0905DB239C}"/>
              </a:ext>
            </a:extLst>
          </p:cNvPr>
          <p:cNvCxnSpPr/>
          <p:nvPr/>
        </p:nvCxnSpPr>
        <p:spPr>
          <a:xfrm>
            <a:off x="2884713" y="2311555"/>
            <a:ext cx="1620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文本框 147">
            <a:extLst>
              <a:ext uri="{FF2B5EF4-FFF2-40B4-BE49-F238E27FC236}">
                <a16:creationId xmlns:a16="http://schemas.microsoft.com/office/drawing/2014/main" id="{C8ECC937-2981-4067-8199-684BAFDFB07E}"/>
              </a:ext>
            </a:extLst>
          </p:cNvPr>
          <p:cNvSpPr txBox="1"/>
          <p:nvPr/>
        </p:nvSpPr>
        <p:spPr>
          <a:xfrm>
            <a:off x="2752041" y="2009450"/>
            <a:ext cx="1284181" cy="316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abc@163.com</a:t>
            </a:r>
            <a:endParaRPr lang="zh-CN" altLang="en-US" sz="110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149" name="直接连接符 148">
            <a:extLst>
              <a:ext uri="{FF2B5EF4-FFF2-40B4-BE49-F238E27FC236}">
                <a16:creationId xmlns:a16="http://schemas.microsoft.com/office/drawing/2014/main" id="{C1082EEA-3003-4060-BF66-414341C141A8}"/>
              </a:ext>
            </a:extLst>
          </p:cNvPr>
          <p:cNvCxnSpPr/>
          <p:nvPr/>
        </p:nvCxnSpPr>
        <p:spPr>
          <a:xfrm>
            <a:off x="2884713" y="2754295"/>
            <a:ext cx="1620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文本框 149">
            <a:extLst>
              <a:ext uri="{FF2B5EF4-FFF2-40B4-BE49-F238E27FC236}">
                <a16:creationId xmlns:a16="http://schemas.microsoft.com/office/drawing/2014/main" id="{06F7D584-CA9A-4D09-9354-D99DD024168B}"/>
              </a:ext>
            </a:extLst>
          </p:cNvPr>
          <p:cNvSpPr txBox="1"/>
          <p:nvPr/>
        </p:nvSpPr>
        <p:spPr>
          <a:xfrm>
            <a:off x="2809191" y="2477590"/>
            <a:ext cx="510991" cy="3061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50">
                <a:solidFill>
                  <a:schemeClr val="bg1">
                    <a:lumMod val="6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密码</a:t>
            </a:r>
          </a:p>
        </p:txBody>
      </p:sp>
    </p:spTree>
    <p:extLst>
      <p:ext uri="{BB962C8B-B14F-4D97-AF65-F5344CB8AC3E}">
        <p14:creationId xmlns:p14="http://schemas.microsoft.com/office/powerpoint/2010/main" val="2824732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49" grpId="0"/>
      <p:bldP spid="50" grpId="0" animBg="1"/>
      <p:bldP spid="55" grpId="0"/>
      <p:bldP spid="28" grpId="0"/>
      <p:bldP spid="30" grpId="0" animBg="1"/>
      <p:bldP spid="47" grpId="0" animBg="1"/>
      <p:bldP spid="67" grpId="0"/>
      <p:bldP spid="7" grpId="0" animBg="1"/>
      <p:bldP spid="7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8" grpId="0" animBg="1"/>
      <p:bldP spid="109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8" grpId="0" animBg="1"/>
      <p:bldP spid="133" grpId="0" animBg="1"/>
      <p:bldP spid="134" grpId="0" animBg="1"/>
      <p:bldP spid="135" grpId="0" animBg="1"/>
      <p:bldP spid="137" grpId="0" animBg="1"/>
      <p:bldP spid="148" grpId="0"/>
      <p:bldP spid="150" grpId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en-US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LVGL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F22E7B9-9F2E-9E67-6DC3-3FE74C85EBD8}"/>
              </a:ext>
            </a:extLst>
          </p:cNvPr>
          <p:cNvSpPr txBox="1"/>
          <p:nvPr/>
        </p:nvSpPr>
        <p:spPr>
          <a:xfrm>
            <a:off x="68576" y="466454"/>
            <a:ext cx="2922274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键盘部件</a:t>
            </a: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(lv_keyboard)</a:t>
            </a:r>
            <a:endParaRPr lang="zh-CN" altLang="en-US" sz="2000" b="1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6EB47848-B62D-9E43-1695-DAB0A14FFC2F}"/>
              </a:ext>
            </a:extLst>
          </p:cNvPr>
          <p:cNvSpPr txBox="1"/>
          <p:nvPr/>
        </p:nvSpPr>
        <p:spPr>
          <a:xfrm>
            <a:off x="745880" y="1509875"/>
            <a:ext cx="3299070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lv_obj_t  *kb = lv_keyboard_create(parent);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BF46D1E-9D95-F3BD-4081-9B7B22DF39CC}"/>
              </a:ext>
            </a:extLst>
          </p:cNvPr>
          <p:cNvSpPr txBox="1"/>
          <p:nvPr/>
        </p:nvSpPr>
        <p:spPr>
          <a:xfrm>
            <a:off x="745880" y="1182527"/>
            <a:ext cx="2156070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知识点</a:t>
            </a: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：创建键盘部件 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DB1D33CD-7AC6-BF86-B348-962F4B1317D4}"/>
              </a:ext>
            </a:extLst>
          </p:cNvPr>
          <p:cNvSpPr/>
          <p:nvPr/>
        </p:nvSpPr>
        <p:spPr>
          <a:xfrm>
            <a:off x="575479" y="1360076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F55F79A-6915-CEA8-5D50-2AACF0861957}"/>
              </a:ext>
            </a:extLst>
          </p:cNvPr>
          <p:cNvSpPr txBox="1"/>
          <p:nvPr/>
        </p:nvSpPr>
        <p:spPr>
          <a:xfrm>
            <a:off x="745880" y="1929484"/>
            <a:ext cx="1914770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知识点</a:t>
            </a: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：关联文本框</a:t>
            </a: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73B55AD9-9A29-665A-78B6-FC6BB3C012E4}"/>
              </a:ext>
            </a:extLst>
          </p:cNvPr>
          <p:cNvSpPr/>
          <p:nvPr/>
        </p:nvSpPr>
        <p:spPr>
          <a:xfrm>
            <a:off x="575479" y="2107033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8B9FFCA-91A2-A5B6-226C-C22501059825}"/>
              </a:ext>
            </a:extLst>
          </p:cNvPr>
          <p:cNvSpPr txBox="1"/>
          <p:nvPr/>
        </p:nvSpPr>
        <p:spPr>
          <a:xfrm>
            <a:off x="733180" y="2262527"/>
            <a:ext cx="7280520" cy="613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lv_obj_t *ta = lv_textarea_create(lv_scr_act());				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创建文本区域部件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*/</a:t>
            </a:r>
          </a:p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lv_keyboard_set_textarea(kb, ta);						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关联键盘和文本区域部件 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1C70CC2-B7FC-4ED6-05CD-E134D9508D7F}"/>
              </a:ext>
            </a:extLst>
          </p:cNvPr>
          <p:cNvSpPr txBox="1"/>
          <p:nvPr/>
        </p:nvSpPr>
        <p:spPr>
          <a:xfrm>
            <a:off x="745880" y="2998689"/>
            <a:ext cx="2156070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知识点</a:t>
            </a: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</a:t>
            </a: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：设置按键弹窗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5895D832-8497-7E49-2C96-8340A67EDD3E}"/>
              </a:ext>
            </a:extLst>
          </p:cNvPr>
          <p:cNvSpPr/>
          <p:nvPr/>
        </p:nvSpPr>
        <p:spPr>
          <a:xfrm>
            <a:off x="575479" y="3176238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E3B92DD-7F0B-811A-D591-E40945C88E8E}"/>
              </a:ext>
            </a:extLst>
          </p:cNvPr>
          <p:cNvSpPr txBox="1"/>
          <p:nvPr/>
        </p:nvSpPr>
        <p:spPr>
          <a:xfrm>
            <a:off x="733180" y="3331732"/>
            <a:ext cx="6886820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lv_keyboard_set_popovers(kb, true);						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允许按键弹窗提示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*/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3F04008-AFDE-429D-99CF-D276A100E0A6}"/>
              </a:ext>
            </a:extLst>
          </p:cNvPr>
          <p:cNvSpPr txBox="1"/>
          <p:nvPr/>
        </p:nvSpPr>
        <p:spPr>
          <a:xfrm>
            <a:off x="745880" y="3809258"/>
            <a:ext cx="2098920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知识点</a:t>
            </a: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</a:t>
            </a: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：设置键盘模式</a:t>
            </a: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F9FCC5BE-94B6-4D4A-BEEE-6697ECF15FF8}"/>
              </a:ext>
            </a:extLst>
          </p:cNvPr>
          <p:cNvSpPr/>
          <p:nvPr/>
        </p:nvSpPr>
        <p:spPr>
          <a:xfrm>
            <a:off x="575479" y="3986807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1324E12-860A-45AB-AE1B-248608EDCAAE}"/>
              </a:ext>
            </a:extLst>
          </p:cNvPr>
          <p:cNvSpPr txBox="1"/>
          <p:nvPr/>
        </p:nvSpPr>
        <p:spPr>
          <a:xfrm>
            <a:off x="733180" y="4142301"/>
            <a:ext cx="6683620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lv_keyboard_set_mode(kb, LV_KEYBOARD_MODE_NUMBER);		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数字键盘模式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*/</a:t>
            </a:r>
          </a:p>
        </p:txBody>
      </p:sp>
    </p:spTree>
    <p:extLst>
      <p:ext uri="{BB962C8B-B14F-4D97-AF65-F5344CB8AC3E}">
        <p14:creationId xmlns:p14="http://schemas.microsoft.com/office/powerpoint/2010/main" val="970558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12" grpId="0"/>
      <p:bldP spid="14" grpId="0" animBg="1"/>
      <p:bldP spid="18" grpId="0"/>
      <p:bldP spid="19" grpId="0" animBg="1"/>
      <p:bldP spid="20" grpId="0"/>
      <p:bldP spid="8" grpId="0"/>
      <p:bldP spid="10" grpId="0" animBg="1"/>
      <p:bldP spid="22" grpId="0"/>
      <p:bldP spid="21" grpId="0"/>
      <p:bldP spid="24" grpId="0" animBg="1"/>
      <p:bldP spid="25" grpId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en-US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LVGL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88E44F88-1E7E-4916-8DD0-6F4F14C601E9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4A9CBC-B0FB-4630-914C-BD0EF8A6AF4A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0" name="矩形 39">
            <a:extLst>
              <a:ext uri="{FF2B5EF4-FFF2-40B4-BE49-F238E27FC236}">
                <a16:creationId xmlns:a16="http://schemas.microsoft.com/office/drawing/2014/main" id="{6A3AA250-99A3-4100-98FA-809068560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3732" y="1833326"/>
            <a:ext cx="2662418" cy="697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32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图片按钮部件</a:t>
            </a:r>
            <a:endParaRPr lang="zh-CN" altLang="en-US" sz="2400" b="1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FAF5AD7-682A-473C-9DDC-968E1E688098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1" name="矩形 39">
            <a:extLst>
              <a:ext uri="{FF2B5EF4-FFF2-40B4-BE49-F238E27FC236}">
                <a16:creationId xmlns:a16="http://schemas.microsoft.com/office/drawing/2014/main" id="{A7AD5F9D-5F9E-CC60-7828-A52FA52FA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2683" y="2512078"/>
            <a:ext cx="1628633" cy="45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(lv_imgbtn)</a:t>
            </a:r>
            <a:endParaRPr lang="zh-CN" altLang="en-US" sz="2000" b="1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039965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en-US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LVGL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F22E7B9-9F2E-9E67-6DC3-3FE74C85EBD8}"/>
              </a:ext>
            </a:extLst>
          </p:cNvPr>
          <p:cNvSpPr txBox="1"/>
          <p:nvPr/>
        </p:nvSpPr>
        <p:spPr>
          <a:xfrm>
            <a:off x="68579" y="466454"/>
            <a:ext cx="3161608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图片按钮部件</a:t>
            </a: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(lv_imgbtn)</a:t>
            </a:r>
            <a:endParaRPr lang="zh-CN" altLang="en-US" sz="2000" b="1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4FE55E0-B43D-426D-C56D-D400F58B0F73}"/>
              </a:ext>
            </a:extLst>
          </p:cNvPr>
          <p:cNvSpPr txBox="1"/>
          <p:nvPr/>
        </p:nvSpPr>
        <p:spPr>
          <a:xfrm>
            <a:off x="534551" y="1049538"/>
            <a:ext cx="6412349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图片按钮部件类似于按钮部件，不同的是，用户可以在其中设置图片。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3828399B-E682-2894-5257-3E65F25960E8}"/>
              </a:ext>
            </a:extLst>
          </p:cNvPr>
          <p:cNvSpPr txBox="1"/>
          <p:nvPr/>
        </p:nvSpPr>
        <p:spPr>
          <a:xfrm>
            <a:off x="5970659" y="3047954"/>
            <a:ext cx="1965391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主体</a:t>
            </a: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(LV_PART_MAIN</a:t>
            </a: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25BE169E-FC83-40E3-76A7-31042A8BAD00}"/>
              </a:ext>
            </a:extLst>
          </p:cNvPr>
          <p:cNvSpPr/>
          <p:nvPr/>
        </p:nvSpPr>
        <p:spPr>
          <a:xfrm>
            <a:off x="5800659" y="3225503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4F42B67A-53BE-41E7-DD97-8DF408EDF1AA}"/>
              </a:ext>
            </a:extLst>
          </p:cNvPr>
          <p:cNvSpPr txBox="1"/>
          <p:nvPr/>
        </p:nvSpPr>
        <p:spPr>
          <a:xfrm>
            <a:off x="5678560" y="2451554"/>
            <a:ext cx="2325204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图片按钮部件组成部分：</a:t>
            </a:r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D7AE539F-DC36-4A2C-9421-2AC52CA01CE0}"/>
              </a:ext>
            </a:extLst>
          </p:cNvPr>
          <p:cNvSpPr/>
          <p:nvPr/>
        </p:nvSpPr>
        <p:spPr>
          <a:xfrm>
            <a:off x="642768" y="1873250"/>
            <a:ext cx="3988376" cy="2398512"/>
          </a:xfrm>
          <a:prstGeom prst="roundRect">
            <a:avLst>
              <a:gd name="adj" fmla="val 622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矩形: 圆角 106">
            <a:extLst>
              <a:ext uri="{FF2B5EF4-FFF2-40B4-BE49-F238E27FC236}">
                <a16:creationId xmlns:a16="http://schemas.microsoft.com/office/drawing/2014/main" id="{44614F38-7584-482B-ABFD-BCE20C116500}"/>
              </a:ext>
            </a:extLst>
          </p:cNvPr>
          <p:cNvSpPr/>
          <p:nvPr/>
        </p:nvSpPr>
        <p:spPr>
          <a:xfrm>
            <a:off x="1020262" y="2175588"/>
            <a:ext cx="720000" cy="828000"/>
          </a:xfrm>
          <a:prstGeom prst="roundRect">
            <a:avLst>
              <a:gd name="adj" fmla="val 6229"/>
            </a:avLst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矩形: 圆角 109">
            <a:extLst>
              <a:ext uri="{FF2B5EF4-FFF2-40B4-BE49-F238E27FC236}">
                <a16:creationId xmlns:a16="http://schemas.microsoft.com/office/drawing/2014/main" id="{90F3B6D5-2A8E-4726-B264-A7AF9356BC55}"/>
              </a:ext>
            </a:extLst>
          </p:cNvPr>
          <p:cNvSpPr/>
          <p:nvPr/>
        </p:nvSpPr>
        <p:spPr>
          <a:xfrm>
            <a:off x="1862560" y="2175588"/>
            <a:ext cx="720000" cy="828000"/>
          </a:xfrm>
          <a:prstGeom prst="roundRect">
            <a:avLst>
              <a:gd name="adj" fmla="val 6229"/>
            </a:avLst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矩形: 圆角 117">
            <a:extLst>
              <a:ext uri="{FF2B5EF4-FFF2-40B4-BE49-F238E27FC236}">
                <a16:creationId xmlns:a16="http://schemas.microsoft.com/office/drawing/2014/main" id="{B9018863-E4A5-4D7D-99FD-0EB39D05CE27}"/>
              </a:ext>
            </a:extLst>
          </p:cNvPr>
          <p:cNvSpPr/>
          <p:nvPr/>
        </p:nvSpPr>
        <p:spPr>
          <a:xfrm>
            <a:off x="2703164" y="2175588"/>
            <a:ext cx="720000" cy="828000"/>
          </a:xfrm>
          <a:prstGeom prst="roundRect">
            <a:avLst>
              <a:gd name="adj" fmla="val 6229"/>
            </a:avLst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矩形: 圆角 123">
            <a:extLst>
              <a:ext uri="{FF2B5EF4-FFF2-40B4-BE49-F238E27FC236}">
                <a16:creationId xmlns:a16="http://schemas.microsoft.com/office/drawing/2014/main" id="{CE2CC123-9A2B-4DBF-B87E-6521ECDB4EF5}"/>
              </a:ext>
            </a:extLst>
          </p:cNvPr>
          <p:cNvSpPr/>
          <p:nvPr/>
        </p:nvSpPr>
        <p:spPr>
          <a:xfrm>
            <a:off x="3536993" y="2177991"/>
            <a:ext cx="720000" cy="828000"/>
          </a:xfrm>
          <a:prstGeom prst="roundRect">
            <a:avLst>
              <a:gd name="adj" fmla="val 6229"/>
            </a:avLst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矩形: 圆角 124">
            <a:extLst>
              <a:ext uri="{FF2B5EF4-FFF2-40B4-BE49-F238E27FC236}">
                <a16:creationId xmlns:a16="http://schemas.microsoft.com/office/drawing/2014/main" id="{CDAD09EC-4B0C-46C8-8B14-01F9AB906F1A}"/>
              </a:ext>
            </a:extLst>
          </p:cNvPr>
          <p:cNvSpPr/>
          <p:nvPr/>
        </p:nvSpPr>
        <p:spPr>
          <a:xfrm>
            <a:off x="1027035" y="3165956"/>
            <a:ext cx="720000" cy="828000"/>
          </a:xfrm>
          <a:prstGeom prst="roundRect">
            <a:avLst>
              <a:gd name="adj" fmla="val 6229"/>
            </a:avLst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矩形: 圆角 125">
            <a:extLst>
              <a:ext uri="{FF2B5EF4-FFF2-40B4-BE49-F238E27FC236}">
                <a16:creationId xmlns:a16="http://schemas.microsoft.com/office/drawing/2014/main" id="{A236604C-E473-4A9E-8A49-F3F81DA5567F}"/>
              </a:ext>
            </a:extLst>
          </p:cNvPr>
          <p:cNvSpPr/>
          <p:nvPr/>
        </p:nvSpPr>
        <p:spPr>
          <a:xfrm>
            <a:off x="1862560" y="3165956"/>
            <a:ext cx="720000" cy="828000"/>
          </a:xfrm>
          <a:prstGeom prst="roundRect">
            <a:avLst>
              <a:gd name="adj" fmla="val 6229"/>
            </a:avLst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矩形: 圆角 126">
            <a:extLst>
              <a:ext uri="{FF2B5EF4-FFF2-40B4-BE49-F238E27FC236}">
                <a16:creationId xmlns:a16="http://schemas.microsoft.com/office/drawing/2014/main" id="{8264B43B-98DF-42C6-8889-47FF79DEA693}"/>
              </a:ext>
            </a:extLst>
          </p:cNvPr>
          <p:cNvSpPr/>
          <p:nvPr/>
        </p:nvSpPr>
        <p:spPr>
          <a:xfrm>
            <a:off x="2703164" y="3165956"/>
            <a:ext cx="720000" cy="828000"/>
          </a:xfrm>
          <a:prstGeom prst="roundRect">
            <a:avLst>
              <a:gd name="adj" fmla="val 6229"/>
            </a:avLst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: 圆角 128">
            <a:extLst>
              <a:ext uri="{FF2B5EF4-FFF2-40B4-BE49-F238E27FC236}">
                <a16:creationId xmlns:a16="http://schemas.microsoft.com/office/drawing/2014/main" id="{BB6D67D2-7254-4A7B-B0A3-CD8D91505F3A}"/>
              </a:ext>
            </a:extLst>
          </p:cNvPr>
          <p:cNvSpPr/>
          <p:nvPr/>
        </p:nvSpPr>
        <p:spPr>
          <a:xfrm>
            <a:off x="3536993" y="3168359"/>
            <a:ext cx="720000" cy="828000"/>
          </a:xfrm>
          <a:prstGeom prst="roundRect">
            <a:avLst>
              <a:gd name="adj" fmla="val 6229"/>
            </a:avLst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D1C32ED-FE3E-4182-9FFD-B15ADF6122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010" y="2341324"/>
            <a:ext cx="334002" cy="27570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8FF2182-FDF2-4DE5-89DE-3B9AD070B5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0469" y="2360364"/>
            <a:ext cx="315101" cy="253414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D63429F6-9B91-417D-9AB3-5E7F6DAA40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5274" y="2338713"/>
            <a:ext cx="303326" cy="26595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9D1A8273-0B62-4291-9755-79A6FFBACB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90858" y="3316218"/>
            <a:ext cx="278628" cy="290308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FB111E42-B959-4814-89D8-6EC4F8D632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06394" y="3312160"/>
            <a:ext cx="312638" cy="290307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B0468AF9-E534-4969-8110-3291BCD6CE9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48289" y="3304294"/>
            <a:ext cx="291664" cy="290307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BE9C92C0-778D-411C-A679-121BD0B47D2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51984" y="3291841"/>
            <a:ext cx="281028" cy="290307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C7F55185-8957-48D0-8E32-4C53A23321C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41896" y="2327407"/>
            <a:ext cx="211682" cy="290307"/>
          </a:xfrm>
          <a:prstGeom prst="rect">
            <a:avLst/>
          </a:prstGeom>
        </p:spPr>
      </p:pic>
      <p:sp>
        <p:nvSpPr>
          <p:cNvPr id="130" name="文本框 129">
            <a:extLst>
              <a:ext uri="{FF2B5EF4-FFF2-40B4-BE49-F238E27FC236}">
                <a16:creationId xmlns:a16="http://schemas.microsoft.com/office/drawing/2014/main" id="{E21E86DB-7FB0-429F-B118-86605F82D178}"/>
              </a:ext>
            </a:extLst>
          </p:cNvPr>
          <p:cNvSpPr txBox="1"/>
          <p:nvPr/>
        </p:nvSpPr>
        <p:spPr>
          <a:xfrm>
            <a:off x="1156208" y="2600138"/>
            <a:ext cx="461599" cy="2959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图像</a:t>
            </a:r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1E6C9203-9CF2-4177-A7C3-C1C20FBF277F}"/>
              </a:ext>
            </a:extLst>
          </p:cNvPr>
          <p:cNvSpPr txBox="1"/>
          <p:nvPr/>
        </p:nvSpPr>
        <p:spPr>
          <a:xfrm>
            <a:off x="2006324" y="2600138"/>
            <a:ext cx="461599" cy="2959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声音</a:t>
            </a: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8B383A21-2CDD-495C-B9AD-F8BA83619F42}"/>
              </a:ext>
            </a:extLst>
          </p:cNvPr>
          <p:cNvSpPr txBox="1"/>
          <p:nvPr/>
        </p:nvSpPr>
        <p:spPr>
          <a:xfrm>
            <a:off x="2839138" y="2600138"/>
            <a:ext cx="461599" cy="2959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蓝牙</a:t>
            </a:r>
          </a:p>
        </p:txBody>
      </p:sp>
      <p:sp>
        <p:nvSpPr>
          <p:cNvPr id="136" name="文本框 135">
            <a:extLst>
              <a:ext uri="{FF2B5EF4-FFF2-40B4-BE49-F238E27FC236}">
                <a16:creationId xmlns:a16="http://schemas.microsoft.com/office/drawing/2014/main" id="{04918A5F-1677-4517-B36A-610632292F66}"/>
              </a:ext>
            </a:extLst>
          </p:cNvPr>
          <p:cNvSpPr txBox="1"/>
          <p:nvPr/>
        </p:nvSpPr>
        <p:spPr>
          <a:xfrm>
            <a:off x="3618176" y="2600138"/>
            <a:ext cx="591405" cy="2959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00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WLAN</a:t>
            </a:r>
            <a:endParaRPr lang="zh-CN" altLang="en-US" sz="100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9B2AC4CF-6050-4D6F-BB73-A87BF3A623DB}"/>
              </a:ext>
            </a:extLst>
          </p:cNvPr>
          <p:cNvSpPr txBox="1"/>
          <p:nvPr/>
        </p:nvSpPr>
        <p:spPr>
          <a:xfrm>
            <a:off x="1156208" y="3587203"/>
            <a:ext cx="461599" cy="2959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应用</a:t>
            </a:r>
          </a:p>
        </p:txBody>
      </p:sp>
      <p:sp>
        <p:nvSpPr>
          <p:cNvPr id="140" name="文本框 139">
            <a:extLst>
              <a:ext uri="{FF2B5EF4-FFF2-40B4-BE49-F238E27FC236}">
                <a16:creationId xmlns:a16="http://schemas.microsoft.com/office/drawing/2014/main" id="{008D59BA-26AC-4795-9272-BDDB0037E275}"/>
              </a:ext>
            </a:extLst>
          </p:cNvPr>
          <p:cNvSpPr txBox="1"/>
          <p:nvPr/>
        </p:nvSpPr>
        <p:spPr>
          <a:xfrm>
            <a:off x="2006324" y="3587203"/>
            <a:ext cx="461599" cy="2959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安全</a:t>
            </a:r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id="{806773CA-2600-4546-B84D-CD89346424D7}"/>
              </a:ext>
            </a:extLst>
          </p:cNvPr>
          <p:cNvSpPr txBox="1"/>
          <p:nvPr/>
        </p:nvSpPr>
        <p:spPr>
          <a:xfrm>
            <a:off x="2839138" y="3587203"/>
            <a:ext cx="461599" cy="2959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设置</a:t>
            </a:r>
          </a:p>
        </p:txBody>
      </p:sp>
      <p:sp>
        <p:nvSpPr>
          <p:cNvPr id="142" name="文本框 141">
            <a:extLst>
              <a:ext uri="{FF2B5EF4-FFF2-40B4-BE49-F238E27FC236}">
                <a16:creationId xmlns:a16="http://schemas.microsoft.com/office/drawing/2014/main" id="{6F5A1205-C1B4-4676-B472-DC7200D13089}"/>
              </a:ext>
            </a:extLst>
          </p:cNvPr>
          <p:cNvSpPr txBox="1"/>
          <p:nvPr/>
        </p:nvSpPr>
        <p:spPr>
          <a:xfrm>
            <a:off x="3685912" y="3587203"/>
            <a:ext cx="500026" cy="2959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关于</a:t>
            </a:r>
          </a:p>
        </p:txBody>
      </p:sp>
    </p:spTree>
    <p:extLst>
      <p:ext uri="{BB962C8B-B14F-4D97-AF65-F5344CB8AC3E}">
        <p14:creationId xmlns:p14="http://schemas.microsoft.com/office/powerpoint/2010/main" val="2528487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49" grpId="0"/>
      <p:bldP spid="50" grpId="0" animBg="1"/>
      <p:bldP spid="55" grpId="0"/>
      <p:bldP spid="47" grpId="0" animBg="1"/>
      <p:bldP spid="107" grpId="0" animBg="1"/>
      <p:bldP spid="110" grpId="0" animBg="1"/>
      <p:bldP spid="118" grpId="0" animBg="1"/>
      <p:bldP spid="124" grpId="0" animBg="1"/>
      <p:bldP spid="125" grpId="0" animBg="1"/>
      <p:bldP spid="126" grpId="0" animBg="1"/>
      <p:bldP spid="127" grpId="0" animBg="1"/>
      <p:bldP spid="129" grpId="0" animBg="1"/>
      <p:bldP spid="130" grpId="0"/>
      <p:bldP spid="131" grpId="0"/>
      <p:bldP spid="132" grpId="0"/>
      <p:bldP spid="136" grpId="0"/>
      <p:bldP spid="138" grpId="0"/>
      <p:bldP spid="140" grpId="0"/>
      <p:bldP spid="141" grpId="0"/>
      <p:bldP spid="142" grpId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en-US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LVGL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F22E7B9-9F2E-9E67-6DC3-3FE74C85EBD8}"/>
              </a:ext>
            </a:extLst>
          </p:cNvPr>
          <p:cNvSpPr txBox="1"/>
          <p:nvPr/>
        </p:nvSpPr>
        <p:spPr>
          <a:xfrm>
            <a:off x="68576" y="466454"/>
            <a:ext cx="3157224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图片按钮部件</a:t>
            </a: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(lv_imgbtn)</a:t>
            </a:r>
            <a:endParaRPr lang="zh-CN" altLang="en-US" sz="2000" b="1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6EB47848-B62D-9E43-1695-DAB0A14FFC2F}"/>
              </a:ext>
            </a:extLst>
          </p:cNvPr>
          <p:cNvSpPr txBox="1"/>
          <p:nvPr/>
        </p:nvSpPr>
        <p:spPr>
          <a:xfrm>
            <a:off x="745880" y="1776575"/>
            <a:ext cx="3476870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lv_obj_t  *imgbtn = lv_imgbtn_create(parent);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BF46D1E-9D95-F3BD-4081-9B7B22DF39CC}"/>
              </a:ext>
            </a:extLst>
          </p:cNvPr>
          <p:cNvSpPr txBox="1"/>
          <p:nvPr/>
        </p:nvSpPr>
        <p:spPr>
          <a:xfrm>
            <a:off x="745880" y="1442877"/>
            <a:ext cx="2479920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知识点</a:t>
            </a: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：创建图片按钮部件 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DB1D33CD-7AC6-BF86-B348-962F4B1317D4}"/>
              </a:ext>
            </a:extLst>
          </p:cNvPr>
          <p:cNvSpPr/>
          <p:nvPr/>
        </p:nvSpPr>
        <p:spPr>
          <a:xfrm>
            <a:off x="575479" y="1620426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F55F79A-6915-CEA8-5D50-2AACF0861957}"/>
              </a:ext>
            </a:extLst>
          </p:cNvPr>
          <p:cNvSpPr txBox="1"/>
          <p:nvPr/>
        </p:nvSpPr>
        <p:spPr>
          <a:xfrm>
            <a:off x="745880" y="2335884"/>
            <a:ext cx="2803770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知识点</a:t>
            </a: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：设置图片源、按钮大小</a:t>
            </a: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73B55AD9-9A29-665A-78B6-FC6BB3C012E4}"/>
              </a:ext>
            </a:extLst>
          </p:cNvPr>
          <p:cNvSpPr/>
          <p:nvPr/>
        </p:nvSpPr>
        <p:spPr>
          <a:xfrm>
            <a:off x="575479" y="2513433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8B9FFCA-91A2-A5B6-226C-C22501059825}"/>
              </a:ext>
            </a:extLst>
          </p:cNvPr>
          <p:cNvSpPr txBox="1"/>
          <p:nvPr/>
        </p:nvSpPr>
        <p:spPr>
          <a:xfrm>
            <a:off x="733180" y="2675277"/>
            <a:ext cx="8023470" cy="613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lv_imgbtn_set_src(imgbtn, LV_IMGBTN_STATE_..., src_left, src_mid, src_right);		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设置某个状态的图片源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*/</a:t>
            </a:r>
          </a:p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lv_obj_set_size(imgbtn, 64 * 3, 64);								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设置图片按钮大小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*/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1C70CC2-B7FC-4ED6-05CD-E134D9508D7F}"/>
              </a:ext>
            </a:extLst>
          </p:cNvPr>
          <p:cNvSpPr txBox="1"/>
          <p:nvPr/>
        </p:nvSpPr>
        <p:spPr>
          <a:xfrm>
            <a:off x="745880" y="3525739"/>
            <a:ext cx="2098920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知识点</a:t>
            </a: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</a:t>
            </a: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：设置按钮状态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5895D832-8497-7E49-2C96-8340A67EDD3E}"/>
              </a:ext>
            </a:extLst>
          </p:cNvPr>
          <p:cNvSpPr/>
          <p:nvPr/>
        </p:nvSpPr>
        <p:spPr>
          <a:xfrm>
            <a:off x="575479" y="3703288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E3B92DD-7F0B-811A-D591-E40945C88E8E}"/>
              </a:ext>
            </a:extLst>
          </p:cNvPr>
          <p:cNvSpPr txBox="1"/>
          <p:nvPr/>
        </p:nvSpPr>
        <p:spPr>
          <a:xfrm>
            <a:off x="733180" y="3865132"/>
            <a:ext cx="7451970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lv_imgbtn_set_state(imgbtn, LV_IMGBTN_STATE_PRESSED);				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设置按下状态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*/</a:t>
            </a:r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E151E07F-A39B-4D95-899B-78A20A0705FE}"/>
              </a:ext>
            </a:extLst>
          </p:cNvPr>
          <p:cNvGrpSpPr/>
          <p:nvPr/>
        </p:nvGrpSpPr>
        <p:grpSpPr>
          <a:xfrm>
            <a:off x="5651502" y="1165275"/>
            <a:ext cx="2349288" cy="1036796"/>
            <a:chOff x="5873962" y="703646"/>
            <a:chExt cx="2349288" cy="1036796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66087707-0C1E-4581-B128-0F289D0F1003}"/>
                </a:ext>
              </a:extLst>
            </p:cNvPr>
            <p:cNvSpPr/>
            <p:nvPr/>
          </p:nvSpPr>
          <p:spPr>
            <a:xfrm>
              <a:off x="5873962" y="1128442"/>
              <a:ext cx="612000" cy="612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>
                  <a:solidFill>
                    <a:srgbClr val="002060"/>
                  </a:solidFill>
                  <a:ea typeface="思源黑体 CN Normal" panose="020B0400000000000000"/>
                </a:rPr>
                <a:t>左</a:t>
              </a: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3502235-6603-46C8-93EE-2B7AAC6033FE}"/>
                </a:ext>
              </a:extLst>
            </p:cNvPr>
            <p:cNvSpPr/>
            <p:nvPr/>
          </p:nvSpPr>
          <p:spPr>
            <a:xfrm>
              <a:off x="6482296" y="1128442"/>
              <a:ext cx="612000" cy="612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>
                  <a:solidFill>
                    <a:srgbClr val="002060"/>
                  </a:solidFill>
                  <a:ea typeface="思源黑体 CN Normal" panose="020B0400000000000000"/>
                </a:rPr>
                <a:t>中</a:t>
              </a:r>
              <a:endParaRPr lang="zh-CN" altLang="en-US" sz="1400">
                <a:solidFill>
                  <a:srgbClr val="002060"/>
                </a:solidFill>
                <a:ea typeface="思源黑体 CN Normal" panose="020B0400000000000000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854D540F-BF8D-4E4D-8D8D-114C548E6D27}"/>
                </a:ext>
              </a:extLst>
            </p:cNvPr>
            <p:cNvSpPr/>
            <p:nvPr/>
          </p:nvSpPr>
          <p:spPr>
            <a:xfrm>
              <a:off x="7090630" y="1128442"/>
              <a:ext cx="612000" cy="6120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>
                  <a:solidFill>
                    <a:srgbClr val="002060"/>
                  </a:solidFill>
                  <a:ea typeface="思源黑体 CN Normal" panose="020B0400000000000000"/>
                </a:rPr>
                <a:t>右</a:t>
              </a:r>
              <a:endParaRPr lang="zh-CN" altLang="en-US" sz="1400">
                <a:solidFill>
                  <a:srgbClr val="002060"/>
                </a:solidFill>
                <a:ea typeface="思源黑体 CN Normal" panose="020B0400000000000000"/>
              </a:endParaRPr>
            </a:p>
          </p:txBody>
        </p: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6E9B0FA2-CEB9-47AA-B2DB-C79D46E757E3}"/>
                </a:ext>
              </a:extLst>
            </p:cNvPr>
            <p:cNvCxnSpPr>
              <a:cxnSpLocks/>
            </p:cNvCxnSpPr>
            <p:nvPr/>
          </p:nvCxnSpPr>
          <p:spPr>
            <a:xfrm>
              <a:off x="7811882" y="1128442"/>
              <a:ext cx="0" cy="606968"/>
            </a:xfrm>
            <a:prstGeom prst="straightConnector1">
              <a:avLst/>
            </a:prstGeom>
            <a:ln w="9525">
              <a:solidFill>
                <a:srgbClr val="002060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BAAE1AA0-EEC3-40E9-A039-B984F4DB571D}"/>
                </a:ext>
              </a:extLst>
            </p:cNvPr>
            <p:cNvCxnSpPr>
              <a:cxnSpLocks/>
            </p:cNvCxnSpPr>
            <p:nvPr/>
          </p:nvCxnSpPr>
          <p:spPr>
            <a:xfrm>
              <a:off x="7694202" y="1128442"/>
              <a:ext cx="240123" cy="0"/>
            </a:xfrm>
            <a:prstGeom prst="line">
              <a:avLst/>
            </a:prstGeom>
            <a:ln w="9525"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F9BADFEF-7B88-424B-9DBB-2BC18BA639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78724" y="892969"/>
              <a:ext cx="0" cy="235975"/>
            </a:xfrm>
            <a:prstGeom prst="line">
              <a:avLst/>
            </a:prstGeom>
            <a:ln w="9525"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C872D742-9B90-44AA-9A1D-5F4050BF77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98964" y="892969"/>
              <a:ext cx="0" cy="233092"/>
            </a:xfrm>
            <a:prstGeom prst="line">
              <a:avLst/>
            </a:prstGeom>
            <a:ln w="9525"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84AD5644-0DD6-42FA-80E3-3BA58129042A}"/>
                </a:ext>
              </a:extLst>
            </p:cNvPr>
            <p:cNvCxnSpPr>
              <a:cxnSpLocks/>
            </p:cNvCxnSpPr>
            <p:nvPr/>
          </p:nvCxnSpPr>
          <p:spPr>
            <a:xfrm>
              <a:off x="5873962" y="1006557"/>
              <a:ext cx="1822621" cy="0"/>
            </a:xfrm>
            <a:prstGeom prst="straightConnector1">
              <a:avLst/>
            </a:prstGeom>
            <a:ln w="9525">
              <a:solidFill>
                <a:srgbClr val="002060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24FDD454-A41C-4663-803D-9AB3B3F2E653}"/>
                </a:ext>
              </a:extLst>
            </p:cNvPr>
            <p:cNvSpPr txBox="1"/>
            <p:nvPr/>
          </p:nvSpPr>
          <p:spPr>
            <a:xfrm>
              <a:off x="7757396" y="1244507"/>
              <a:ext cx="465854" cy="31636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100">
                  <a:solidFill>
                    <a:srgbClr val="00206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高度</a:t>
              </a: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3CF25D30-3AA6-4735-A2AF-EB31880288F1}"/>
                </a:ext>
              </a:extLst>
            </p:cNvPr>
            <p:cNvSpPr txBox="1"/>
            <p:nvPr/>
          </p:nvSpPr>
          <p:spPr>
            <a:xfrm>
              <a:off x="6543412" y="703646"/>
              <a:ext cx="491032" cy="31636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100">
                  <a:solidFill>
                    <a:srgbClr val="00206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宽度</a:t>
              </a:r>
            </a:p>
          </p:txBody>
        </p: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5E13E77F-AD60-4191-B532-714D89826C9E}"/>
                </a:ext>
              </a:extLst>
            </p:cNvPr>
            <p:cNvCxnSpPr>
              <a:cxnSpLocks/>
            </p:cNvCxnSpPr>
            <p:nvPr/>
          </p:nvCxnSpPr>
          <p:spPr>
            <a:xfrm>
              <a:off x="7698964" y="1735410"/>
              <a:ext cx="240123" cy="0"/>
            </a:xfrm>
            <a:prstGeom prst="line">
              <a:avLst/>
            </a:prstGeom>
            <a:ln w="9525"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58335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12" grpId="0"/>
      <p:bldP spid="14" grpId="0" animBg="1"/>
      <p:bldP spid="18" grpId="0"/>
      <p:bldP spid="19" grpId="0" animBg="1"/>
      <p:bldP spid="20" grpId="0"/>
      <p:bldP spid="8" grpId="0"/>
      <p:bldP spid="10" grpId="0" animBg="1"/>
      <p:bldP spid="22" grpId="0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en-US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LVGL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F22E7B9-9F2E-9E67-6DC3-3FE74C85EBD8}"/>
              </a:ext>
            </a:extLst>
          </p:cNvPr>
          <p:cNvSpPr txBox="1"/>
          <p:nvPr/>
        </p:nvSpPr>
        <p:spPr>
          <a:xfrm>
            <a:off x="68576" y="466454"/>
            <a:ext cx="3157224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图片按钮部件</a:t>
            </a: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(lv_imgbtn)</a:t>
            </a:r>
            <a:endParaRPr lang="zh-CN" altLang="en-US" sz="2000" b="1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BF46D1E-9D95-F3BD-4081-9B7B22DF39CC}"/>
              </a:ext>
            </a:extLst>
          </p:cNvPr>
          <p:cNvSpPr txBox="1"/>
          <p:nvPr/>
        </p:nvSpPr>
        <p:spPr>
          <a:xfrm>
            <a:off x="745879" y="1404777"/>
            <a:ext cx="4708771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拓展知识点：如何显示带有透明度通道的图片？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DB1D33CD-7AC6-BF86-B348-962F4B1317D4}"/>
              </a:ext>
            </a:extLst>
          </p:cNvPr>
          <p:cNvSpPr/>
          <p:nvPr/>
        </p:nvSpPr>
        <p:spPr>
          <a:xfrm>
            <a:off x="575479" y="1614076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D4B3BFE0-D703-4970-A08E-2E1A3BB68569}"/>
              </a:ext>
            </a:extLst>
          </p:cNvPr>
          <p:cNvSpPr txBox="1"/>
          <p:nvPr/>
        </p:nvSpPr>
        <p:spPr>
          <a:xfrm>
            <a:off x="745879" y="2257432"/>
            <a:ext cx="3045071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①  准备一张带有透明度通道的图片</a:t>
            </a:r>
            <a:endParaRPr lang="en-US" altLang="zh-CN" sz="14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ED869B32-1C7B-43C5-9A24-3980F8869B30}"/>
              </a:ext>
            </a:extLst>
          </p:cNvPr>
          <p:cNvSpPr txBox="1"/>
          <p:nvPr/>
        </p:nvSpPr>
        <p:spPr>
          <a:xfrm>
            <a:off x="745879" y="2787327"/>
            <a:ext cx="5718421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②  官方图片转换工具中，色彩格式选择：</a:t>
            </a: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CF_TRUE_COLOR_ALPHA</a:t>
            </a: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0668147D-F16D-40A3-9C8F-422905939B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343" y="3147526"/>
            <a:ext cx="608400" cy="608400"/>
          </a:xfrm>
          <a:prstGeom prst="rect">
            <a:avLst/>
          </a:prstGeom>
        </p:spPr>
      </p:pic>
      <p:sp>
        <p:nvSpPr>
          <p:cNvPr id="43" name="文本框 42">
            <a:extLst>
              <a:ext uri="{FF2B5EF4-FFF2-40B4-BE49-F238E27FC236}">
                <a16:creationId xmlns:a16="http://schemas.microsoft.com/office/drawing/2014/main" id="{62711619-2EEB-4C45-96DC-78CBA819CE60}"/>
              </a:ext>
            </a:extLst>
          </p:cNvPr>
          <p:cNvSpPr txBox="1"/>
          <p:nvPr/>
        </p:nvSpPr>
        <p:spPr>
          <a:xfrm>
            <a:off x="745879" y="3323391"/>
            <a:ext cx="2111621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③  声明图片并调用即可</a:t>
            </a:r>
            <a:endParaRPr lang="en-US" altLang="zh-CN" sz="14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1957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 animBg="1"/>
      <p:bldP spid="39" grpId="0"/>
      <p:bldP spid="41" grpId="0"/>
      <p:bldP spid="43" grpId="0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en-US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LVGL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88E44F88-1E7E-4916-8DD0-6F4F14C601E9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4A9CBC-B0FB-4630-914C-BD0EF8A6AF4A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0" name="矩形 39">
            <a:extLst>
              <a:ext uri="{FF2B5EF4-FFF2-40B4-BE49-F238E27FC236}">
                <a16:creationId xmlns:a16="http://schemas.microsoft.com/office/drawing/2014/main" id="{6A3AA250-99A3-4100-98FA-809068560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6000" y="1833326"/>
            <a:ext cx="2274566" cy="697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32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选项卡部件</a:t>
            </a:r>
            <a:endParaRPr lang="zh-CN" altLang="en-US" sz="2400" b="1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FAF5AD7-682A-473C-9DDC-968E1E688098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1" name="矩形 39">
            <a:extLst>
              <a:ext uri="{FF2B5EF4-FFF2-40B4-BE49-F238E27FC236}">
                <a16:creationId xmlns:a16="http://schemas.microsoft.com/office/drawing/2014/main" id="{A7AD5F9D-5F9E-CC60-7828-A52FA52FA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4583" y="2512078"/>
            <a:ext cx="1628633" cy="45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(lv_tabview)</a:t>
            </a:r>
            <a:endParaRPr lang="zh-CN" altLang="en-US" sz="2000" b="1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3758411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159A31E2-E5E5-4AA7-9700-C555D6F8BA20}"/>
              </a:ext>
            </a:extLst>
          </p:cNvPr>
          <p:cNvSpPr/>
          <p:nvPr/>
        </p:nvSpPr>
        <p:spPr>
          <a:xfrm>
            <a:off x="649118" y="2289063"/>
            <a:ext cx="4320000" cy="1872532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en-US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LVGL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F22E7B9-9F2E-9E67-6DC3-3FE74C85EBD8}"/>
              </a:ext>
            </a:extLst>
          </p:cNvPr>
          <p:cNvSpPr txBox="1"/>
          <p:nvPr/>
        </p:nvSpPr>
        <p:spPr>
          <a:xfrm>
            <a:off x="68579" y="466454"/>
            <a:ext cx="3039932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选项卡部件</a:t>
            </a: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(lv_tabview)</a:t>
            </a:r>
            <a:endParaRPr lang="zh-CN" altLang="en-US" sz="2000" b="1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4FE55E0-B43D-426D-C56D-D400F58B0F73}"/>
              </a:ext>
            </a:extLst>
          </p:cNvPr>
          <p:cNvSpPr txBox="1"/>
          <p:nvPr/>
        </p:nvSpPr>
        <p:spPr>
          <a:xfrm>
            <a:off x="534551" y="1068588"/>
            <a:ext cx="6418699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选项卡部件可以实现多页面切换，用户可以在不同的页面中添加内容。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4F42B67A-53BE-41E7-DD97-8DF408EDF1AA}"/>
              </a:ext>
            </a:extLst>
          </p:cNvPr>
          <p:cNvSpPr txBox="1"/>
          <p:nvPr/>
        </p:nvSpPr>
        <p:spPr>
          <a:xfrm>
            <a:off x="5678560" y="2330904"/>
            <a:ext cx="2138290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选项卡部件组成部分：</a:t>
            </a:r>
          </a:p>
        </p:txBody>
      </p:sp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9A802C45-1BCB-4D71-90CC-C4A8ED55820C}"/>
              </a:ext>
            </a:extLst>
          </p:cNvPr>
          <p:cNvSpPr/>
          <p:nvPr/>
        </p:nvSpPr>
        <p:spPr>
          <a:xfrm>
            <a:off x="649118" y="1931198"/>
            <a:ext cx="4320000" cy="360000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8946808E-8E3C-4AAB-B970-F19CFF18EE74}"/>
              </a:ext>
            </a:extLst>
          </p:cNvPr>
          <p:cNvSpPr/>
          <p:nvPr/>
        </p:nvSpPr>
        <p:spPr>
          <a:xfrm>
            <a:off x="2820818" y="1931197"/>
            <a:ext cx="1080000" cy="36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D7360022-4A5B-42D1-A5E4-F216BCFB420D}"/>
              </a:ext>
            </a:extLst>
          </p:cNvPr>
          <p:cNvSpPr txBox="1"/>
          <p:nvPr/>
        </p:nvSpPr>
        <p:spPr>
          <a:xfrm>
            <a:off x="978937" y="1925172"/>
            <a:ext cx="500613" cy="316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消息</a:t>
            </a: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5E86B10F-4A7A-4600-82F6-981E84091779}"/>
              </a:ext>
            </a:extLst>
          </p:cNvPr>
          <p:cNvSpPr txBox="1"/>
          <p:nvPr/>
        </p:nvSpPr>
        <p:spPr>
          <a:xfrm>
            <a:off x="2043724" y="1925172"/>
            <a:ext cx="500613" cy="316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文档</a:t>
            </a: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402E939A-3A2F-451C-8263-ED720ACB4DC9}"/>
              </a:ext>
            </a:extLst>
          </p:cNvPr>
          <p:cNvSpPr txBox="1"/>
          <p:nvPr/>
        </p:nvSpPr>
        <p:spPr>
          <a:xfrm>
            <a:off x="3108511" y="1925172"/>
            <a:ext cx="500613" cy="316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日程</a:t>
            </a: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EFF325BF-AA28-4005-8846-7BF6E49B77D5}"/>
              </a:ext>
            </a:extLst>
          </p:cNvPr>
          <p:cNvSpPr txBox="1"/>
          <p:nvPr/>
        </p:nvSpPr>
        <p:spPr>
          <a:xfrm>
            <a:off x="4173298" y="1925172"/>
            <a:ext cx="500613" cy="316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会议</a:t>
            </a: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68C304E7-B36D-4373-AA25-1A0F9CC7896A}"/>
              </a:ext>
            </a:extLst>
          </p:cNvPr>
          <p:cNvSpPr txBox="1"/>
          <p:nvPr/>
        </p:nvSpPr>
        <p:spPr>
          <a:xfrm>
            <a:off x="1127302" y="2634229"/>
            <a:ext cx="2585063" cy="316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上午 </a:t>
            </a:r>
            <a:r>
              <a:rPr lang="en-US" altLang="zh-CN" sz="11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8:30~12:00		</a:t>
            </a:r>
            <a:r>
              <a:rPr lang="zh-CN" altLang="en-US" sz="11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会见客户</a:t>
            </a:r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4FFDC020-3677-4AA6-B06F-0A9B0AF7EBE5}"/>
              </a:ext>
            </a:extLst>
          </p:cNvPr>
          <p:cNvSpPr/>
          <p:nvPr/>
        </p:nvSpPr>
        <p:spPr>
          <a:xfrm>
            <a:off x="1075460" y="2793408"/>
            <a:ext cx="54000" cy="54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5F1FE791-253B-470E-8F80-583EF7F0D27B}"/>
              </a:ext>
            </a:extLst>
          </p:cNvPr>
          <p:cNvSpPr txBox="1"/>
          <p:nvPr/>
        </p:nvSpPr>
        <p:spPr>
          <a:xfrm>
            <a:off x="1127302" y="3024297"/>
            <a:ext cx="2585063" cy="316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下午 </a:t>
            </a:r>
            <a:r>
              <a:rPr lang="en-US" altLang="zh-CN" sz="11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13:30~17:00		</a:t>
            </a:r>
            <a:r>
              <a:rPr lang="zh-CN" altLang="en-US" sz="11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工厂考察</a:t>
            </a:r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EF726E27-F422-47BB-ABEE-09B339AB1838}"/>
              </a:ext>
            </a:extLst>
          </p:cNvPr>
          <p:cNvSpPr/>
          <p:nvPr/>
        </p:nvSpPr>
        <p:spPr>
          <a:xfrm>
            <a:off x="1075460" y="3183476"/>
            <a:ext cx="54000" cy="54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9C488295-3AC6-455A-A8CC-8A2D2301139A}"/>
              </a:ext>
            </a:extLst>
          </p:cNvPr>
          <p:cNvSpPr txBox="1"/>
          <p:nvPr/>
        </p:nvSpPr>
        <p:spPr>
          <a:xfrm>
            <a:off x="1127302" y="3396742"/>
            <a:ext cx="2585063" cy="316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晚上 </a:t>
            </a:r>
            <a:r>
              <a:rPr lang="en-US" altLang="zh-CN" sz="11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19:30~21:00		</a:t>
            </a:r>
            <a:r>
              <a:rPr lang="zh-CN" altLang="en-US" sz="11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部门聚餐</a:t>
            </a:r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250D74B6-EA52-4F5A-BE02-8816EFBCF311}"/>
              </a:ext>
            </a:extLst>
          </p:cNvPr>
          <p:cNvSpPr/>
          <p:nvPr/>
        </p:nvSpPr>
        <p:spPr>
          <a:xfrm>
            <a:off x="1075460" y="3555921"/>
            <a:ext cx="54000" cy="54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C0DE8749-FB45-4D1D-B173-FD20FD383A7A}"/>
              </a:ext>
            </a:extLst>
          </p:cNvPr>
          <p:cNvSpPr txBox="1"/>
          <p:nvPr/>
        </p:nvSpPr>
        <p:spPr>
          <a:xfrm>
            <a:off x="5977010" y="2881314"/>
            <a:ext cx="1212460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主体（</a:t>
            </a: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lv_obj</a:t>
            </a: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FEC9C67D-1713-4AA2-B26F-77147A96365E}"/>
              </a:ext>
            </a:extLst>
          </p:cNvPr>
          <p:cNvSpPr/>
          <p:nvPr/>
        </p:nvSpPr>
        <p:spPr>
          <a:xfrm>
            <a:off x="5806609" y="3058863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2609003A-CA8F-44EA-8D59-56C6F8CF6D65}"/>
              </a:ext>
            </a:extLst>
          </p:cNvPr>
          <p:cNvSpPr txBox="1"/>
          <p:nvPr/>
        </p:nvSpPr>
        <p:spPr>
          <a:xfrm>
            <a:off x="5976610" y="3300900"/>
            <a:ext cx="1840240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按钮（</a:t>
            </a: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lv_btnmatrix)</a:t>
            </a:r>
            <a:endParaRPr lang="zh-CN" altLang="en-US" sz="14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92" name="椭圆 91">
            <a:extLst>
              <a:ext uri="{FF2B5EF4-FFF2-40B4-BE49-F238E27FC236}">
                <a16:creationId xmlns:a16="http://schemas.microsoft.com/office/drawing/2014/main" id="{F2210B0A-0050-4081-8F16-E6EBEDCA2833}"/>
              </a:ext>
            </a:extLst>
          </p:cNvPr>
          <p:cNvSpPr/>
          <p:nvPr/>
        </p:nvSpPr>
        <p:spPr>
          <a:xfrm>
            <a:off x="5806210" y="3478449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F7F6AA2E-D182-4908-9D0A-7DFE898167ED}"/>
              </a:ext>
            </a:extLst>
          </p:cNvPr>
          <p:cNvCxnSpPr>
            <a:cxnSpLocks/>
          </p:cNvCxnSpPr>
          <p:nvPr/>
        </p:nvCxnSpPr>
        <p:spPr>
          <a:xfrm>
            <a:off x="2818642" y="2287476"/>
            <a:ext cx="1080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902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29" grpId="0"/>
      <p:bldP spid="55" grpId="0"/>
      <p:bldP spid="80" grpId="0" animBg="1"/>
      <p:bldP spid="22" grpId="0" animBg="1"/>
      <p:bldP spid="56" grpId="0"/>
      <p:bldP spid="76" grpId="0"/>
      <p:bldP spid="77" grpId="0"/>
      <p:bldP spid="78" grpId="0"/>
      <p:bldP spid="81" grpId="0"/>
      <p:bldP spid="82" grpId="0" animBg="1"/>
      <p:bldP spid="83" grpId="0"/>
      <p:bldP spid="84" grpId="0" animBg="1"/>
      <p:bldP spid="85" grpId="0"/>
      <p:bldP spid="86" grpId="0" animBg="1"/>
      <p:bldP spid="89" grpId="0"/>
      <p:bldP spid="90" grpId="0" animBg="1"/>
      <p:bldP spid="91" grpId="0"/>
      <p:bldP spid="92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en-US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LVGL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F22E7B9-9F2E-9E67-6DC3-3FE74C85EBD8}"/>
              </a:ext>
            </a:extLst>
          </p:cNvPr>
          <p:cNvSpPr txBox="1"/>
          <p:nvPr/>
        </p:nvSpPr>
        <p:spPr>
          <a:xfrm>
            <a:off x="68576" y="466454"/>
            <a:ext cx="3061974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选项卡部件</a:t>
            </a: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(lv_tabview)</a:t>
            </a:r>
            <a:endParaRPr lang="zh-CN" altLang="en-US" sz="2000" b="1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6EB47848-B62D-9E43-1695-DAB0A14FFC2F}"/>
              </a:ext>
            </a:extLst>
          </p:cNvPr>
          <p:cNvSpPr txBox="1"/>
          <p:nvPr/>
        </p:nvSpPr>
        <p:spPr>
          <a:xfrm>
            <a:off x="745879" y="1694025"/>
            <a:ext cx="5032489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lv_obj_t  *tabview =  lv_tabview_create(parent, LV_DIR_..., tab_size);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BF46D1E-9D95-F3BD-4081-9B7B22DF39CC}"/>
              </a:ext>
            </a:extLst>
          </p:cNvPr>
          <p:cNvSpPr txBox="1"/>
          <p:nvPr/>
        </p:nvSpPr>
        <p:spPr>
          <a:xfrm>
            <a:off x="745880" y="1366677"/>
            <a:ext cx="2257670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知识点</a:t>
            </a: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：创建选项卡部件 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DB1D33CD-7AC6-BF86-B348-962F4B1317D4}"/>
              </a:ext>
            </a:extLst>
          </p:cNvPr>
          <p:cNvSpPr/>
          <p:nvPr/>
        </p:nvSpPr>
        <p:spPr>
          <a:xfrm>
            <a:off x="575479" y="1544226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F55F79A-6915-CEA8-5D50-2AACF0861957}"/>
              </a:ext>
            </a:extLst>
          </p:cNvPr>
          <p:cNvSpPr txBox="1"/>
          <p:nvPr/>
        </p:nvSpPr>
        <p:spPr>
          <a:xfrm>
            <a:off x="745880" y="2297784"/>
            <a:ext cx="1901672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知识点</a:t>
            </a: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：添加选项卡</a:t>
            </a: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73B55AD9-9A29-665A-78B6-FC6BB3C012E4}"/>
              </a:ext>
            </a:extLst>
          </p:cNvPr>
          <p:cNvSpPr/>
          <p:nvPr/>
        </p:nvSpPr>
        <p:spPr>
          <a:xfrm>
            <a:off x="575479" y="2475333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8B9FFCA-91A2-A5B6-226C-C22501059825}"/>
              </a:ext>
            </a:extLst>
          </p:cNvPr>
          <p:cNvSpPr txBox="1"/>
          <p:nvPr/>
        </p:nvSpPr>
        <p:spPr>
          <a:xfrm>
            <a:off x="733180" y="2630827"/>
            <a:ext cx="4090024" cy="613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lv_obj_t *tab1 = lv_tabview_add_tab(tabview, "Tab 1"); </a:t>
            </a:r>
          </a:p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lv_obj_t *tab2 = lv_tabview_add_tab(tabview, "Tab 2"); </a:t>
            </a:r>
            <a:endParaRPr lang="en-US" altLang="zh-CN" sz="1200">
              <a:solidFill>
                <a:srgbClr val="80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1C70CC2-B7FC-4ED6-05CD-E134D9508D7F}"/>
              </a:ext>
            </a:extLst>
          </p:cNvPr>
          <p:cNvSpPr txBox="1"/>
          <p:nvPr/>
        </p:nvSpPr>
        <p:spPr>
          <a:xfrm>
            <a:off x="745880" y="3519389"/>
            <a:ext cx="2791070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知识点</a:t>
            </a: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</a:t>
            </a: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：设置当前选中的选项卡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5895D832-8497-7E49-2C96-8340A67EDD3E}"/>
              </a:ext>
            </a:extLst>
          </p:cNvPr>
          <p:cNvSpPr/>
          <p:nvPr/>
        </p:nvSpPr>
        <p:spPr>
          <a:xfrm>
            <a:off x="575479" y="3696938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E3B92DD-7F0B-811A-D591-E40945C88E8E}"/>
              </a:ext>
            </a:extLst>
          </p:cNvPr>
          <p:cNvSpPr txBox="1"/>
          <p:nvPr/>
        </p:nvSpPr>
        <p:spPr>
          <a:xfrm>
            <a:off x="733180" y="3852432"/>
            <a:ext cx="6909789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lv_tabview_set_act(tabview, 1, LV_ANIM_OFF); 					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索引从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</a:t>
            </a:r>
            <a:r>
              <a:rPr lang="zh-CN" altLang="en-US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开始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*/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E99D639E-27D1-4343-97CE-138B6E20AC91}"/>
              </a:ext>
            </a:extLst>
          </p:cNvPr>
          <p:cNvGrpSpPr/>
          <p:nvPr/>
        </p:nvGrpSpPr>
        <p:grpSpPr>
          <a:xfrm>
            <a:off x="6124428" y="1184170"/>
            <a:ext cx="2336143" cy="1932048"/>
            <a:chOff x="6124428" y="1184170"/>
            <a:chExt cx="2336143" cy="1932048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FF12BD7F-CBB5-4B20-BCF6-F51B0ED7E130}"/>
                </a:ext>
              </a:extLst>
            </p:cNvPr>
            <p:cNvSpPr/>
            <p:nvPr/>
          </p:nvSpPr>
          <p:spPr>
            <a:xfrm>
              <a:off x="6301439" y="2036988"/>
              <a:ext cx="2159132" cy="10792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D288550D-5BED-450D-8E83-E7399F399DCF}"/>
                </a:ext>
              </a:extLst>
            </p:cNvPr>
            <p:cNvSpPr/>
            <p:nvPr/>
          </p:nvSpPr>
          <p:spPr>
            <a:xfrm>
              <a:off x="6301439" y="1724402"/>
              <a:ext cx="2159132" cy="31258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820E811E-A71B-468F-AE8E-75DEF670C963}"/>
                </a:ext>
              </a:extLst>
            </p:cNvPr>
            <p:cNvSpPr txBox="1"/>
            <p:nvPr/>
          </p:nvSpPr>
          <p:spPr>
            <a:xfrm>
              <a:off x="6432312" y="1706166"/>
              <a:ext cx="449784" cy="29597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00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消息</a:t>
              </a: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674DFCAB-18E8-4374-9677-D7128AE8374B}"/>
                </a:ext>
              </a:extLst>
            </p:cNvPr>
            <p:cNvSpPr txBox="1"/>
            <p:nvPr/>
          </p:nvSpPr>
          <p:spPr>
            <a:xfrm>
              <a:off x="7883279" y="1706166"/>
              <a:ext cx="448328" cy="29597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00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文档</a:t>
              </a:r>
            </a:p>
          </p:txBody>
        </p: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22B34780-C900-4191-A2B4-5645C9E58355}"/>
                </a:ext>
              </a:extLst>
            </p:cNvPr>
            <p:cNvCxnSpPr>
              <a:cxnSpLocks/>
            </p:cNvCxnSpPr>
            <p:nvPr/>
          </p:nvCxnSpPr>
          <p:spPr>
            <a:xfrm>
              <a:off x="6215864" y="1724402"/>
              <a:ext cx="2431" cy="310561"/>
            </a:xfrm>
            <a:prstGeom prst="straightConnector1">
              <a:avLst/>
            </a:prstGeom>
            <a:ln w="9525">
              <a:solidFill>
                <a:schemeClr val="tx1">
                  <a:lumMod val="75000"/>
                  <a:lumOff val="25000"/>
                </a:schemeClr>
              </a:solidFill>
              <a:headEnd type="stealth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7DA7F602-AD12-4523-B745-E8CEB33B5A85}"/>
                </a:ext>
              </a:extLst>
            </p:cNvPr>
            <p:cNvCxnSpPr>
              <a:cxnSpLocks/>
            </p:cNvCxnSpPr>
            <p:nvPr/>
          </p:nvCxnSpPr>
          <p:spPr>
            <a:xfrm>
              <a:off x="6125224" y="1728037"/>
              <a:ext cx="183909" cy="0"/>
            </a:xfrm>
            <a:prstGeom prst="line">
              <a:avLst/>
            </a:prstGeom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D8C4C19F-E43F-49B4-8770-0ADD5D10278F}"/>
                </a:ext>
              </a:extLst>
            </p:cNvPr>
            <p:cNvSpPr txBox="1"/>
            <p:nvPr/>
          </p:nvSpPr>
          <p:spPr>
            <a:xfrm>
              <a:off x="6275795" y="1184170"/>
              <a:ext cx="720001" cy="31636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10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tab_size</a:t>
              </a:r>
              <a:endParaRPr lang="zh-CN" altLang="en-US" sz="110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D2C4F311-4F30-41C9-926F-D47516E2FC9C}"/>
                </a:ext>
              </a:extLst>
            </p:cNvPr>
            <p:cNvSpPr/>
            <p:nvPr/>
          </p:nvSpPr>
          <p:spPr>
            <a:xfrm>
              <a:off x="7011059" y="1724403"/>
              <a:ext cx="720000" cy="3125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6CE64078-3644-4DC1-9C6D-675939AAF72F}"/>
                </a:ext>
              </a:extLst>
            </p:cNvPr>
            <p:cNvCxnSpPr>
              <a:cxnSpLocks/>
            </p:cNvCxnSpPr>
            <p:nvPr/>
          </p:nvCxnSpPr>
          <p:spPr>
            <a:xfrm>
              <a:off x="6124428" y="2033376"/>
              <a:ext cx="182322" cy="0"/>
            </a:xfrm>
            <a:prstGeom prst="line">
              <a:avLst/>
            </a:prstGeom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11F969A8-E16F-4DC9-8B0D-325F95E30A3F}"/>
                </a:ext>
              </a:extLst>
            </p:cNvPr>
            <p:cNvSpPr txBox="1"/>
            <p:nvPr/>
          </p:nvSpPr>
          <p:spPr>
            <a:xfrm>
              <a:off x="7140334" y="1706166"/>
              <a:ext cx="439185" cy="29597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00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日程</a:t>
              </a:r>
            </a:p>
          </p:txBody>
        </p: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8E6F39E4-7958-4038-A9AF-5A039844B000}"/>
                </a:ext>
              </a:extLst>
            </p:cNvPr>
            <p:cNvCxnSpPr>
              <a:cxnSpLocks/>
            </p:cNvCxnSpPr>
            <p:nvPr/>
          </p:nvCxnSpPr>
          <p:spPr>
            <a:xfrm>
              <a:off x="7009457" y="2030995"/>
              <a:ext cx="72000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45815011-AE48-4837-A27D-8656E785B51D}"/>
                </a:ext>
              </a:extLst>
            </p:cNvPr>
            <p:cNvSpPr txBox="1"/>
            <p:nvPr/>
          </p:nvSpPr>
          <p:spPr>
            <a:xfrm>
              <a:off x="6589547" y="2172859"/>
              <a:ext cx="1742060" cy="29597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00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8:30~12:00	</a:t>
              </a:r>
              <a:r>
                <a:rPr lang="zh-CN" altLang="en-US" sz="100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会见客户</a:t>
              </a:r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21C7EF24-0E48-4B28-AA09-ECE6934F4938}"/>
                </a:ext>
              </a:extLst>
            </p:cNvPr>
            <p:cNvSpPr/>
            <p:nvPr/>
          </p:nvSpPr>
          <p:spPr>
            <a:xfrm>
              <a:off x="6550405" y="2312988"/>
              <a:ext cx="54000" cy="54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0A2C99B9-6D29-4ECF-A80F-CAE5C57762DE}"/>
                </a:ext>
              </a:extLst>
            </p:cNvPr>
            <p:cNvSpPr txBox="1"/>
            <p:nvPr/>
          </p:nvSpPr>
          <p:spPr>
            <a:xfrm>
              <a:off x="6589547" y="2416877"/>
              <a:ext cx="1688060" cy="29597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00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13:30~17:00	</a:t>
              </a:r>
              <a:r>
                <a:rPr lang="zh-CN" altLang="en-US" sz="100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工厂考察</a:t>
              </a:r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7B4FEF5D-ED58-48A1-B100-F058337DB007}"/>
                </a:ext>
              </a:extLst>
            </p:cNvPr>
            <p:cNvSpPr/>
            <p:nvPr/>
          </p:nvSpPr>
          <p:spPr>
            <a:xfrm>
              <a:off x="6550405" y="2557006"/>
              <a:ext cx="54000" cy="54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87DFEF53-D406-4AB8-8352-9FA88A31A0B3}"/>
                </a:ext>
              </a:extLst>
            </p:cNvPr>
            <p:cNvSpPr txBox="1"/>
            <p:nvPr/>
          </p:nvSpPr>
          <p:spPr>
            <a:xfrm>
              <a:off x="6589547" y="2655972"/>
              <a:ext cx="1742059" cy="29597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00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19:30~21:00	</a:t>
              </a:r>
              <a:r>
                <a:rPr lang="zh-CN" altLang="en-US" sz="100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部门聚餐</a:t>
              </a:r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72A0A70F-097F-42E9-8803-719F5EE6B327}"/>
                </a:ext>
              </a:extLst>
            </p:cNvPr>
            <p:cNvSpPr/>
            <p:nvPr/>
          </p:nvSpPr>
          <p:spPr>
            <a:xfrm>
              <a:off x="6550405" y="2796101"/>
              <a:ext cx="54000" cy="54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B89A681A-D4E7-4791-BCBF-3F670F9D14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15864" y="1499198"/>
              <a:ext cx="155026" cy="227823"/>
            </a:xfrm>
            <a:prstGeom prst="line">
              <a:avLst/>
            </a:prstGeom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35F0B1F5-5319-4671-B9A3-0ADDF0534189}"/>
                </a:ext>
              </a:extLst>
            </p:cNvPr>
            <p:cNvCxnSpPr>
              <a:cxnSpLocks/>
            </p:cNvCxnSpPr>
            <p:nvPr/>
          </p:nvCxnSpPr>
          <p:spPr>
            <a:xfrm>
              <a:off x="6368509" y="1499198"/>
              <a:ext cx="539750" cy="0"/>
            </a:xfrm>
            <a:prstGeom prst="line">
              <a:avLst/>
            </a:prstGeom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43606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12" grpId="0"/>
      <p:bldP spid="14" grpId="0" animBg="1"/>
      <p:bldP spid="18" grpId="0"/>
      <p:bldP spid="19" grpId="0" animBg="1"/>
      <p:bldP spid="20" grpId="0"/>
      <p:bldP spid="8" grpId="0"/>
      <p:bldP spid="10" grpId="0" animBg="1"/>
      <p:bldP spid="22" grpId="0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en-US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LVGL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88E44F88-1E7E-4916-8DD0-6F4F14C601E9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4A9CBC-B0FB-4630-914C-BD0EF8A6AF4A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0" name="矩形 39">
            <a:extLst>
              <a:ext uri="{FF2B5EF4-FFF2-40B4-BE49-F238E27FC236}">
                <a16:creationId xmlns:a16="http://schemas.microsoft.com/office/drawing/2014/main" id="{6A3AA250-99A3-4100-98FA-809068560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1050" y="1833326"/>
            <a:ext cx="2592066" cy="697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32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平铺视图部件</a:t>
            </a:r>
            <a:endParaRPr lang="zh-CN" altLang="en-US" sz="2400" b="1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FAF5AD7-682A-473C-9DDC-968E1E688098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1" name="矩形 39">
            <a:extLst>
              <a:ext uri="{FF2B5EF4-FFF2-40B4-BE49-F238E27FC236}">
                <a16:creationId xmlns:a16="http://schemas.microsoft.com/office/drawing/2014/main" id="{A7AD5F9D-5F9E-CC60-7828-A52FA52FA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1883" y="2512078"/>
            <a:ext cx="1628633" cy="45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(lv_tileview)</a:t>
            </a:r>
            <a:endParaRPr lang="zh-CN" altLang="en-US" sz="2000" b="1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8992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en-US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LVGL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F22E7B9-9F2E-9E67-6DC3-3FE74C85EBD8}"/>
              </a:ext>
            </a:extLst>
          </p:cNvPr>
          <p:cNvSpPr txBox="1"/>
          <p:nvPr/>
        </p:nvSpPr>
        <p:spPr>
          <a:xfrm>
            <a:off x="68578" y="466454"/>
            <a:ext cx="1684022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大小（</a:t>
            </a: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size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）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4FE55E0-B43D-426D-C56D-D400F58B0F73}"/>
              </a:ext>
            </a:extLst>
          </p:cNvPr>
          <p:cNvSpPr txBox="1"/>
          <p:nvPr/>
        </p:nvSpPr>
        <p:spPr>
          <a:xfrm>
            <a:off x="3010475" y="838522"/>
            <a:ext cx="2945825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部件大小（</a:t>
            </a: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size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）相关参数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CFD97B66-6C73-8A9C-F10F-A012A16F13E9}"/>
              </a:ext>
            </a:extLst>
          </p:cNvPr>
          <p:cNvSpPr/>
          <p:nvPr/>
        </p:nvSpPr>
        <p:spPr>
          <a:xfrm>
            <a:off x="2298700" y="1463996"/>
            <a:ext cx="4451350" cy="29302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F3FA400-CF8D-E229-2070-1B2B00715410}"/>
              </a:ext>
            </a:extLst>
          </p:cNvPr>
          <p:cNvSpPr/>
          <p:nvPr/>
        </p:nvSpPr>
        <p:spPr>
          <a:xfrm>
            <a:off x="3476751" y="2280260"/>
            <a:ext cx="2289049" cy="159780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5EA555C4-0642-F823-FB9B-32C10527FB14}"/>
              </a:ext>
            </a:extLst>
          </p:cNvPr>
          <p:cNvCxnSpPr>
            <a:cxnSpLocks/>
          </p:cNvCxnSpPr>
          <p:nvPr/>
        </p:nvCxnSpPr>
        <p:spPr>
          <a:xfrm>
            <a:off x="3241264" y="2282641"/>
            <a:ext cx="0" cy="1595420"/>
          </a:xfrm>
          <a:prstGeom prst="straightConnector1">
            <a:avLst/>
          </a:prstGeom>
          <a:ln>
            <a:solidFill>
              <a:srgbClr val="00206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85E165D1-A0B4-D8B3-016F-6D294646773C}"/>
              </a:ext>
            </a:extLst>
          </p:cNvPr>
          <p:cNvCxnSpPr>
            <a:cxnSpLocks/>
          </p:cNvCxnSpPr>
          <p:nvPr/>
        </p:nvCxnSpPr>
        <p:spPr>
          <a:xfrm>
            <a:off x="3038064" y="2282641"/>
            <a:ext cx="438687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A6866C06-B867-2E40-2A3C-48628C145F83}"/>
              </a:ext>
            </a:extLst>
          </p:cNvPr>
          <p:cNvCxnSpPr>
            <a:cxnSpLocks/>
          </p:cNvCxnSpPr>
          <p:nvPr/>
        </p:nvCxnSpPr>
        <p:spPr>
          <a:xfrm>
            <a:off x="3040304" y="3875680"/>
            <a:ext cx="438687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ECF0F78E-7B7C-C916-3BCB-2E000EA2D286}"/>
              </a:ext>
            </a:extLst>
          </p:cNvPr>
          <p:cNvCxnSpPr>
            <a:cxnSpLocks/>
          </p:cNvCxnSpPr>
          <p:nvPr/>
        </p:nvCxnSpPr>
        <p:spPr>
          <a:xfrm flipV="1">
            <a:off x="3476751" y="1962943"/>
            <a:ext cx="0" cy="32446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7CC6C461-CF8E-D458-6329-CB0AF07D436B}"/>
              </a:ext>
            </a:extLst>
          </p:cNvPr>
          <p:cNvCxnSpPr>
            <a:cxnSpLocks/>
          </p:cNvCxnSpPr>
          <p:nvPr/>
        </p:nvCxnSpPr>
        <p:spPr>
          <a:xfrm flipV="1">
            <a:off x="5763419" y="1960561"/>
            <a:ext cx="0" cy="324461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D2E047AA-EF5D-B992-2B2E-69C0BC541BEC}"/>
              </a:ext>
            </a:extLst>
          </p:cNvPr>
          <p:cNvCxnSpPr>
            <a:cxnSpLocks/>
          </p:cNvCxnSpPr>
          <p:nvPr/>
        </p:nvCxnSpPr>
        <p:spPr>
          <a:xfrm>
            <a:off x="3479515" y="2092141"/>
            <a:ext cx="2286285" cy="0"/>
          </a:xfrm>
          <a:prstGeom prst="straightConnector1">
            <a:avLst/>
          </a:prstGeom>
          <a:ln>
            <a:solidFill>
              <a:srgbClr val="00206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19511D2A-74A8-5A08-976A-93566EAAC526}"/>
              </a:ext>
            </a:extLst>
          </p:cNvPr>
          <p:cNvSpPr txBox="1"/>
          <p:nvPr/>
        </p:nvSpPr>
        <p:spPr>
          <a:xfrm>
            <a:off x="2654783" y="2823111"/>
            <a:ext cx="602624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高度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CE01027B-703B-2C6A-A21D-272086D5865D}"/>
              </a:ext>
            </a:extLst>
          </p:cNvPr>
          <p:cNvSpPr txBox="1"/>
          <p:nvPr/>
        </p:nvSpPr>
        <p:spPr>
          <a:xfrm>
            <a:off x="4318773" y="1673950"/>
            <a:ext cx="602624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宽度</a:t>
            </a:r>
          </a:p>
        </p:txBody>
      </p:sp>
    </p:spTree>
    <p:extLst>
      <p:ext uri="{BB962C8B-B14F-4D97-AF65-F5344CB8AC3E}">
        <p14:creationId xmlns:p14="http://schemas.microsoft.com/office/powerpoint/2010/main" val="2015467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27" grpId="0" animBg="1"/>
      <p:bldP spid="2" grpId="0" animBg="1"/>
      <p:bldP spid="49" grpId="0"/>
      <p:bldP spid="50" grpId="0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159A31E2-E5E5-4AA7-9700-C555D6F8BA20}"/>
              </a:ext>
            </a:extLst>
          </p:cNvPr>
          <p:cNvSpPr/>
          <p:nvPr/>
        </p:nvSpPr>
        <p:spPr>
          <a:xfrm>
            <a:off x="649118" y="1873250"/>
            <a:ext cx="3605382" cy="2291520"/>
          </a:xfrm>
          <a:prstGeom prst="roundRect">
            <a:avLst>
              <a:gd name="adj" fmla="val 0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en-US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LVGL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F22E7B9-9F2E-9E67-6DC3-3FE74C85EBD8}"/>
              </a:ext>
            </a:extLst>
          </p:cNvPr>
          <p:cNvSpPr txBox="1"/>
          <p:nvPr/>
        </p:nvSpPr>
        <p:spPr>
          <a:xfrm>
            <a:off x="68579" y="466454"/>
            <a:ext cx="3265171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平铺视图部件</a:t>
            </a: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(lv_tileview)</a:t>
            </a:r>
            <a:endParaRPr lang="zh-CN" altLang="en-US" sz="2000" b="1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4FE55E0-B43D-426D-C56D-D400F58B0F73}"/>
              </a:ext>
            </a:extLst>
          </p:cNvPr>
          <p:cNvSpPr txBox="1"/>
          <p:nvPr/>
        </p:nvSpPr>
        <p:spPr>
          <a:xfrm>
            <a:off x="534551" y="1074938"/>
            <a:ext cx="6640949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平铺视图部件可以实现不同方向的页面切换，用户可以页面中添加内容。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4F42B67A-53BE-41E7-DD97-8DF408EDF1AA}"/>
              </a:ext>
            </a:extLst>
          </p:cNvPr>
          <p:cNvSpPr txBox="1"/>
          <p:nvPr/>
        </p:nvSpPr>
        <p:spPr>
          <a:xfrm>
            <a:off x="5341616" y="2324877"/>
            <a:ext cx="2373854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平铺视图部件组成部分：</a:t>
            </a: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5E86B10F-4A7A-4600-82F6-981E84091779}"/>
              </a:ext>
            </a:extLst>
          </p:cNvPr>
          <p:cNvSpPr txBox="1"/>
          <p:nvPr/>
        </p:nvSpPr>
        <p:spPr>
          <a:xfrm>
            <a:off x="3107754" y="2262054"/>
            <a:ext cx="588009" cy="316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页面</a:t>
            </a:r>
            <a:r>
              <a:rPr lang="en-US" altLang="zh-CN" sz="11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endParaRPr lang="zh-CN" altLang="en-US" sz="1100">
              <a:solidFill>
                <a:schemeClr val="tx1">
                  <a:lumMod val="85000"/>
                  <a:lumOff val="1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51FE0883-61B4-4E71-A721-2586034274E3}"/>
              </a:ext>
            </a:extLst>
          </p:cNvPr>
          <p:cNvSpPr/>
          <p:nvPr/>
        </p:nvSpPr>
        <p:spPr>
          <a:xfrm>
            <a:off x="649118" y="1873251"/>
            <a:ext cx="1802690" cy="1140923"/>
          </a:xfrm>
          <a:prstGeom prst="roundRect">
            <a:avLst>
              <a:gd name="adj" fmla="val 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402E939A-3A2F-451C-8263-ED720ACB4DC9}"/>
              </a:ext>
            </a:extLst>
          </p:cNvPr>
          <p:cNvSpPr txBox="1"/>
          <p:nvPr/>
        </p:nvSpPr>
        <p:spPr>
          <a:xfrm>
            <a:off x="1252166" y="3407870"/>
            <a:ext cx="550198" cy="316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页面</a:t>
            </a:r>
            <a:r>
              <a:rPr lang="en-US" altLang="zh-CN" sz="11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</a:t>
            </a:r>
            <a:endParaRPr lang="zh-CN" altLang="en-US" sz="1100">
              <a:solidFill>
                <a:schemeClr val="tx1">
                  <a:lumMod val="85000"/>
                  <a:lumOff val="1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EFF325BF-AA28-4005-8846-7BF6E49B77D5}"/>
              </a:ext>
            </a:extLst>
          </p:cNvPr>
          <p:cNvSpPr txBox="1"/>
          <p:nvPr/>
        </p:nvSpPr>
        <p:spPr>
          <a:xfrm>
            <a:off x="3107754" y="3406599"/>
            <a:ext cx="588009" cy="316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页面</a:t>
            </a:r>
            <a:r>
              <a:rPr lang="en-US" altLang="zh-CN" sz="11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</a:t>
            </a:r>
            <a:endParaRPr lang="zh-CN" altLang="en-US" sz="1100">
              <a:solidFill>
                <a:schemeClr val="tx1">
                  <a:lumMod val="85000"/>
                  <a:lumOff val="1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F7F6AA2E-D182-4908-9D0A-7DFE898167ED}"/>
              </a:ext>
            </a:extLst>
          </p:cNvPr>
          <p:cNvCxnSpPr>
            <a:cxnSpLocks/>
            <a:stCxn id="38" idx="1"/>
            <a:endCxn id="38" idx="3"/>
          </p:cNvCxnSpPr>
          <p:nvPr/>
        </p:nvCxnSpPr>
        <p:spPr>
          <a:xfrm>
            <a:off x="649118" y="3019010"/>
            <a:ext cx="360538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EC49B098-D2CE-4F6E-970E-A6888F1A4455}"/>
              </a:ext>
            </a:extLst>
          </p:cNvPr>
          <p:cNvCxnSpPr>
            <a:cxnSpLocks/>
            <a:stCxn id="38" idx="0"/>
            <a:endCxn id="38" idx="2"/>
          </p:cNvCxnSpPr>
          <p:nvPr/>
        </p:nvCxnSpPr>
        <p:spPr>
          <a:xfrm>
            <a:off x="2451809" y="1873250"/>
            <a:ext cx="0" cy="229152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C902BA3F-D8D9-4836-A5F6-1A069F8AC071}"/>
              </a:ext>
            </a:extLst>
          </p:cNvPr>
          <p:cNvCxnSpPr>
            <a:cxnSpLocks/>
          </p:cNvCxnSpPr>
          <p:nvPr/>
        </p:nvCxnSpPr>
        <p:spPr>
          <a:xfrm>
            <a:off x="1520157" y="2768600"/>
            <a:ext cx="0" cy="540000"/>
          </a:xfrm>
          <a:prstGeom prst="straightConnector1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sysDot"/>
            <a:headEnd type="stealth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16852C61-1A51-4B05-A71B-FB9B4B7E5D3D}"/>
              </a:ext>
            </a:extLst>
          </p:cNvPr>
          <p:cNvCxnSpPr>
            <a:cxnSpLocks/>
          </p:cNvCxnSpPr>
          <p:nvPr/>
        </p:nvCxnSpPr>
        <p:spPr>
          <a:xfrm>
            <a:off x="3364410" y="2768600"/>
            <a:ext cx="0" cy="540000"/>
          </a:xfrm>
          <a:prstGeom prst="straightConnector1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sysDot"/>
            <a:headEnd type="stealth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64043064-7691-41A7-9D66-1E00F9EA3593}"/>
              </a:ext>
            </a:extLst>
          </p:cNvPr>
          <p:cNvCxnSpPr>
            <a:cxnSpLocks/>
          </p:cNvCxnSpPr>
          <p:nvPr/>
        </p:nvCxnSpPr>
        <p:spPr>
          <a:xfrm>
            <a:off x="2069514" y="2432938"/>
            <a:ext cx="720000" cy="0"/>
          </a:xfrm>
          <a:prstGeom prst="straightConnector1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sysDot"/>
            <a:headEnd type="stealth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F93AF3EF-7848-420F-9FE8-BA67D4EE17FA}"/>
              </a:ext>
            </a:extLst>
          </p:cNvPr>
          <p:cNvCxnSpPr>
            <a:cxnSpLocks/>
          </p:cNvCxnSpPr>
          <p:nvPr/>
        </p:nvCxnSpPr>
        <p:spPr>
          <a:xfrm>
            <a:off x="2079109" y="3600252"/>
            <a:ext cx="720000" cy="0"/>
          </a:xfrm>
          <a:prstGeom prst="straightConnector1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sysDot"/>
            <a:headEnd type="stealth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D7360022-4A5B-42D1-A5E4-F216BCFB420D}"/>
              </a:ext>
            </a:extLst>
          </p:cNvPr>
          <p:cNvSpPr txBox="1"/>
          <p:nvPr/>
        </p:nvSpPr>
        <p:spPr>
          <a:xfrm>
            <a:off x="1252165" y="2262054"/>
            <a:ext cx="552180" cy="316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页面</a:t>
            </a:r>
            <a:r>
              <a:rPr lang="en-US" altLang="zh-CN" sz="11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endParaRPr lang="zh-CN" altLang="en-US" sz="1100">
              <a:solidFill>
                <a:schemeClr val="tx1">
                  <a:lumMod val="85000"/>
                  <a:lumOff val="1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593322BD-0250-40EB-AE24-FFB8B6BEA3B7}"/>
              </a:ext>
            </a:extLst>
          </p:cNvPr>
          <p:cNvSpPr txBox="1"/>
          <p:nvPr/>
        </p:nvSpPr>
        <p:spPr>
          <a:xfrm>
            <a:off x="5630465" y="2867815"/>
            <a:ext cx="2030399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主体</a:t>
            </a: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(LV_PART_MAIN</a:t>
            </a: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312AE2A9-A67E-4267-A9BB-11C6CCD40870}"/>
              </a:ext>
            </a:extLst>
          </p:cNvPr>
          <p:cNvSpPr/>
          <p:nvPr/>
        </p:nvSpPr>
        <p:spPr>
          <a:xfrm>
            <a:off x="5460064" y="3045364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E0B5D056-0A7E-4CC9-8168-A3781508684A}"/>
              </a:ext>
            </a:extLst>
          </p:cNvPr>
          <p:cNvSpPr txBox="1"/>
          <p:nvPr/>
        </p:nvSpPr>
        <p:spPr>
          <a:xfrm>
            <a:off x="5630065" y="3287401"/>
            <a:ext cx="2688435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滚动条</a:t>
            </a: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(LV_PART_SCROLLBAR)</a:t>
            </a:r>
            <a:endParaRPr lang="zh-CN" altLang="en-US" sz="14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7D6B9231-99E8-40E1-8D51-406841B34DCD}"/>
              </a:ext>
            </a:extLst>
          </p:cNvPr>
          <p:cNvSpPr/>
          <p:nvPr/>
        </p:nvSpPr>
        <p:spPr>
          <a:xfrm>
            <a:off x="5459665" y="3464950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0625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29" grpId="0"/>
      <p:bldP spid="55" grpId="0"/>
      <p:bldP spid="76" grpId="0"/>
      <p:bldP spid="51" grpId="0" animBg="1"/>
      <p:bldP spid="77" grpId="0"/>
      <p:bldP spid="78" grpId="0"/>
      <p:bldP spid="56" grpId="0"/>
      <p:bldP spid="25" grpId="0"/>
      <p:bldP spid="26" grpId="0" animBg="1"/>
      <p:bldP spid="27" grpId="0"/>
      <p:bldP spid="28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en-US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LVGL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F22E7B9-9F2E-9E67-6DC3-3FE74C85EBD8}"/>
              </a:ext>
            </a:extLst>
          </p:cNvPr>
          <p:cNvSpPr txBox="1"/>
          <p:nvPr/>
        </p:nvSpPr>
        <p:spPr>
          <a:xfrm>
            <a:off x="68576" y="466454"/>
            <a:ext cx="3284224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平铺视图部件</a:t>
            </a: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(lv_tileview)</a:t>
            </a:r>
            <a:endParaRPr lang="zh-CN" altLang="en-US" sz="2000" b="1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6EB47848-B62D-9E43-1695-DAB0A14FFC2F}"/>
              </a:ext>
            </a:extLst>
          </p:cNvPr>
          <p:cNvSpPr txBox="1"/>
          <p:nvPr/>
        </p:nvSpPr>
        <p:spPr>
          <a:xfrm>
            <a:off x="745880" y="1592425"/>
            <a:ext cx="3603870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lv_obj_t  *tileview = lv_tileview_create( parent );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BF46D1E-9D95-F3BD-4081-9B7B22DF39CC}"/>
              </a:ext>
            </a:extLst>
          </p:cNvPr>
          <p:cNvSpPr txBox="1"/>
          <p:nvPr/>
        </p:nvSpPr>
        <p:spPr>
          <a:xfrm>
            <a:off x="745880" y="1265077"/>
            <a:ext cx="2434632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知识点</a:t>
            </a: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：创建平铺视图部件 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DB1D33CD-7AC6-BF86-B348-962F4B1317D4}"/>
              </a:ext>
            </a:extLst>
          </p:cNvPr>
          <p:cNvSpPr/>
          <p:nvPr/>
        </p:nvSpPr>
        <p:spPr>
          <a:xfrm>
            <a:off x="575479" y="1442626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F55F79A-6915-CEA8-5D50-2AACF0861957}"/>
              </a:ext>
            </a:extLst>
          </p:cNvPr>
          <p:cNvSpPr txBox="1"/>
          <p:nvPr/>
        </p:nvSpPr>
        <p:spPr>
          <a:xfrm>
            <a:off x="745880" y="2088234"/>
            <a:ext cx="1723985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知识点</a:t>
            </a: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：添加页面</a:t>
            </a: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73B55AD9-9A29-665A-78B6-FC6BB3C012E4}"/>
              </a:ext>
            </a:extLst>
          </p:cNvPr>
          <p:cNvSpPr/>
          <p:nvPr/>
        </p:nvSpPr>
        <p:spPr>
          <a:xfrm>
            <a:off x="575479" y="2265783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8B9FFCA-91A2-A5B6-226C-C22501059825}"/>
              </a:ext>
            </a:extLst>
          </p:cNvPr>
          <p:cNvSpPr txBox="1"/>
          <p:nvPr/>
        </p:nvSpPr>
        <p:spPr>
          <a:xfrm>
            <a:off x="733180" y="2421277"/>
            <a:ext cx="4981818" cy="613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lv_obj_t *tile1 = lv_tileview_add_tile( tileview, 0, 0, LV_DIR_RIGHT );</a:t>
            </a:r>
          </a:p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lv_obj_t *tile2 = lv_tileview_add_tile( tileview, 1, 0, LV_DIR_LEFT );</a:t>
            </a:r>
            <a:endParaRPr lang="en-US" altLang="zh-CN" sz="1200">
              <a:solidFill>
                <a:srgbClr val="80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1C70CC2-B7FC-4ED6-05CD-E134D9508D7F}"/>
              </a:ext>
            </a:extLst>
          </p:cNvPr>
          <p:cNvSpPr txBox="1"/>
          <p:nvPr/>
        </p:nvSpPr>
        <p:spPr>
          <a:xfrm>
            <a:off x="745880" y="3195539"/>
            <a:ext cx="2434632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知识点</a:t>
            </a: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</a:t>
            </a: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：设置当前显示页面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5895D832-8497-7E49-2C96-8340A67EDD3E}"/>
              </a:ext>
            </a:extLst>
          </p:cNvPr>
          <p:cNvSpPr/>
          <p:nvPr/>
        </p:nvSpPr>
        <p:spPr>
          <a:xfrm>
            <a:off x="575479" y="3373088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E3B92DD-7F0B-811A-D591-E40945C88E8E}"/>
              </a:ext>
            </a:extLst>
          </p:cNvPr>
          <p:cNvSpPr txBox="1"/>
          <p:nvPr/>
        </p:nvSpPr>
        <p:spPr>
          <a:xfrm>
            <a:off x="733181" y="3528582"/>
            <a:ext cx="7262310" cy="8906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lv_obj_update_layout( tileview );							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更新参数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*/</a:t>
            </a:r>
            <a:endParaRPr lang="en-US" altLang="zh-CN" sz="12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lv_obj_set_tile( tileview, tile2, LV_ANIM_OFF );					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根据页面对象设置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*/</a:t>
            </a:r>
            <a:endParaRPr lang="en-US" altLang="zh-CN" sz="12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lv_obj_set_tile_id( tileview, 1, 0, LV_ANIM_OFF );				     	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根据页面行列设置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*/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3F1F9CA1-96F6-4219-AF7A-D572D94FD53C}"/>
              </a:ext>
            </a:extLst>
          </p:cNvPr>
          <p:cNvGrpSpPr/>
          <p:nvPr/>
        </p:nvGrpSpPr>
        <p:grpSpPr>
          <a:xfrm>
            <a:off x="6024382" y="1107547"/>
            <a:ext cx="2416820" cy="1737244"/>
            <a:chOff x="6024382" y="1107547"/>
            <a:chExt cx="2416820" cy="1737244"/>
          </a:xfrm>
        </p:grpSpPr>
        <p:sp>
          <p:nvSpPr>
            <p:cNvPr id="45" name="矩形: 圆角 44">
              <a:extLst>
                <a:ext uri="{FF2B5EF4-FFF2-40B4-BE49-F238E27FC236}">
                  <a16:creationId xmlns:a16="http://schemas.microsoft.com/office/drawing/2014/main" id="{B2E887BA-6E32-4696-8368-C91C55FCA670}"/>
                </a:ext>
              </a:extLst>
            </p:cNvPr>
            <p:cNvSpPr/>
            <p:nvPr/>
          </p:nvSpPr>
          <p:spPr>
            <a:xfrm>
              <a:off x="6281202" y="1404791"/>
              <a:ext cx="2160000" cy="1440000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FA4AC4FD-8870-4C2C-8FE7-DC97E436094D}"/>
                </a:ext>
              </a:extLst>
            </p:cNvPr>
            <p:cNvSpPr txBox="1"/>
            <p:nvPr/>
          </p:nvSpPr>
          <p:spPr>
            <a:xfrm>
              <a:off x="7630578" y="1555374"/>
              <a:ext cx="588009" cy="31636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10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页面</a:t>
              </a:r>
              <a:r>
                <a:rPr lang="en-US" altLang="zh-CN" sz="110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2</a:t>
              </a:r>
              <a:endParaRPr lang="zh-CN" altLang="en-US" sz="11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47" name="矩形: 圆角 46">
              <a:extLst>
                <a:ext uri="{FF2B5EF4-FFF2-40B4-BE49-F238E27FC236}">
                  <a16:creationId xmlns:a16="http://schemas.microsoft.com/office/drawing/2014/main" id="{C0C7A82A-F96A-4554-A6B0-7E49668A3F4F}"/>
                </a:ext>
              </a:extLst>
            </p:cNvPr>
            <p:cNvSpPr/>
            <p:nvPr/>
          </p:nvSpPr>
          <p:spPr>
            <a:xfrm>
              <a:off x="6281202" y="1404792"/>
              <a:ext cx="1080000" cy="720000"/>
            </a:xfrm>
            <a:prstGeom prst="roundRect">
              <a:avLst>
                <a:gd name="adj" fmla="val 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68DB98A2-9357-408C-BFBE-CEFE376DB504}"/>
                </a:ext>
              </a:extLst>
            </p:cNvPr>
            <p:cNvSpPr txBox="1"/>
            <p:nvPr/>
          </p:nvSpPr>
          <p:spPr>
            <a:xfrm>
              <a:off x="6527988" y="2319072"/>
              <a:ext cx="550198" cy="31636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10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页面</a:t>
              </a:r>
              <a:r>
                <a:rPr lang="en-US" altLang="zh-CN" sz="110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3</a:t>
              </a:r>
              <a:endParaRPr lang="zh-CN" altLang="en-US" sz="11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5A777F65-1965-4306-B3BC-2ADFA655FE8E}"/>
                </a:ext>
              </a:extLst>
            </p:cNvPr>
            <p:cNvSpPr txBox="1"/>
            <p:nvPr/>
          </p:nvSpPr>
          <p:spPr>
            <a:xfrm>
              <a:off x="7637869" y="2319073"/>
              <a:ext cx="588009" cy="31636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10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页面</a:t>
              </a:r>
              <a:r>
                <a:rPr lang="en-US" altLang="zh-CN" sz="110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4</a:t>
              </a:r>
              <a:endParaRPr lang="zh-CN" altLang="en-US" sz="11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2BF94AB6-49D9-4199-B51D-1D14A4D1C1EE}"/>
                </a:ext>
              </a:extLst>
            </p:cNvPr>
            <p:cNvCxnSpPr>
              <a:cxnSpLocks/>
              <a:stCxn id="45" idx="1"/>
              <a:endCxn id="45" idx="3"/>
            </p:cNvCxnSpPr>
            <p:nvPr/>
          </p:nvCxnSpPr>
          <p:spPr>
            <a:xfrm>
              <a:off x="6281202" y="2124791"/>
              <a:ext cx="2160000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E2B007B2-6156-4E61-894C-18335FC755E5}"/>
                </a:ext>
              </a:extLst>
            </p:cNvPr>
            <p:cNvCxnSpPr>
              <a:cxnSpLocks/>
              <a:stCxn id="45" idx="0"/>
              <a:endCxn id="45" idx="2"/>
            </p:cNvCxnSpPr>
            <p:nvPr/>
          </p:nvCxnSpPr>
          <p:spPr>
            <a:xfrm>
              <a:off x="7361202" y="1404791"/>
              <a:ext cx="0" cy="144000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932D3D41-6387-47B0-BDC4-3C42C9D8E805}"/>
                </a:ext>
              </a:extLst>
            </p:cNvPr>
            <p:cNvCxnSpPr>
              <a:cxnSpLocks/>
            </p:cNvCxnSpPr>
            <p:nvPr/>
          </p:nvCxnSpPr>
          <p:spPr>
            <a:xfrm>
              <a:off x="6796316" y="1891315"/>
              <a:ext cx="0" cy="468000"/>
            </a:xfrm>
            <a:prstGeom prst="straightConnector1">
              <a:avLst/>
            </a:prstGeom>
            <a:ln w="9525">
              <a:solidFill>
                <a:schemeClr val="accent2">
                  <a:lumMod val="75000"/>
                </a:schemeClr>
              </a:solidFill>
              <a:prstDash val="sysDot"/>
              <a:headEnd type="stealth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E8BCACDB-64A2-4DB2-9BB0-8053FFD2BB6C}"/>
                </a:ext>
              </a:extLst>
            </p:cNvPr>
            <p:cNvCxnSpPr>
              <a:cxnSpLocks/>
            </p:cNvCxnSpPr>
            <p:nvPr/>
          </p:nvCxnSpPr>
          <p:spPr>
            <a:xfrm>
              <a:off x="7884037" y="1897133"/>
              <a:ext cx="0" cy="468000"/>
            </a:xfrm>
            <a:prstGeom prst="straightConnector1">
              <a:avLst/>
            </a:prstGeom>
            <a:ln w="9525">
              <a:solidFill>
                <a:schemeClr val="accent2">
                  <a:lumMod val="75000"/>
                </a:schemeClr>
              </a:solidFill>
              <a:prstDash val="sysDot"/>
              <a:headEnd type="stealth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C454AFA8-ECD1-4DBC-9754-31E1302AF9D9}"/>
                </a:ext>
              </a:extLst>
            </p:cNvPr>
            <p:cNvCxnSpPr>
              <a:cxnSpLocks/>
            </p:cNvCxnSpPr>
            <p:nvPr/>
          </p:nvCxnSpPr>
          <p:spPr>
            <a:xfrm>
              <a:off x="7082325" y="1738426"/>
              <a:ext cx="540000" cy="0"/>
            </a:xfrm>
            <a:prstGeom prst="straightConnector1">
              <a:avLst/>
            </a:prstGeom>
            <a:ln w="9525">
              <a:solidFill>
                <a:schemeClr val="accent2">
                  <a:lumMod val="75000"/>
                </a:schemeClr>
              </a:solidFill>
              <a:prstDash val="sysDot"/>
              <a:headEnd type="stealth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箭头连接符 54">
              <a:extLst>
                <a:ext uri="{FF2B5EF4-FFF2-40B4-BE49-F238E27FC236}">
                  <a16:creationId xmlns:a16="http://schemas.microsoft.com/office/drawing/2014/main" id="{950E9556-5088-4AC1-BBDF-1ED16502EEA7}"/>
                </a:ext>
              </a:extLst>
            </p:cNvPr>
            <p:cNvCxnSpPr>
              <a:cxnSpLocks/>
            </p:cNvCxnSpPr>
            <p:nvPr/>
          </p:nvCxnSpPr>
          <p:spPr>
            <a:xfrm>
              <a:off x="7091920" y="2502303"/>
              <a:ext cx="540000" cy="0"/>
            </a:xfrm>
            <a:prstGeom prst="straightConnector1">
              <a:avLst/>
            </a:prstGeom>
            <a:ln w="9525">
              <a:solidFill>
                <a:schemeClr val="accent2">
                  <a:lumMod val="75000"/>
                </a:schemeClr>
              </a:solidFill>
              <a:prstDash val="sysDot"/>
              <a:headEnd type="stealth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BD4A5405-2E44-4D47-BDB2-88403D30FE18}"/>
                </a:ext>
              </a:extLst>
            </p:cNvPr>
            <p:cNvSpPr txBox="1"/>
            <p:nvPr/>
          </p:nvSpPr>
          <p:spPr>
            <a:xfrm>
              <a:off x="6528324" y="1555374"/>
              <a:ext cx="552180" cy="31636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10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页面</a:t>
              </a:r>
              <a:r>
                <a:rPr lang="en-US" altLang="zh-CN" sz="110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1</a:t>
              </a:r>
              <a:endParaRPr lang="zh-CN" altLang="en-US" sz="11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27E0B969-4B25-42D7-9574-12D82C016CE5}"/>
                </a:ext>
              </a:extLst>
            </p:cNvPr>
            <p:cNvSpPr txBox="1"/>
            <p:nvPr/>
          </p:nvSpPr>
          <p:spPr>
            <a:xfrm>
              <a:off x="6024382" y="1562054"/>
              <a:ext cx="264780" cy="31636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10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0</a:t>
              </a:r>
              <a:endParaRPr lang="zh-CN" altLang="en-US" sz="11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3823211B-4BED-42CB-B9CC-F3B2E73C45F3}"/>
                </a:ext>
              </a:extLst>
            </p:cNvPr>
            <p:cNvSpPr txBox="1"/>
            <p:nvPr/>
          </p:nvSpPr>
          <p:spPr>
            <a:xfrm>
              <a:off x="6030732" y="2328149"/>
              <a:ext cx="264780" cy="31636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10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1</a:t>
              </a:r>
              <a:endParaRPr lang="zh-CN" altLang="en-US" sz="11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7CF3B0C0-63A2-4C5B-9260-FBA404A24F64}"/>
                </a:ext>
              </a:extLst>
            </p:cNvPr>
            <p:cNvSpPr txBox="1"/>
            <p:nvPr/>
          </p:nvSpPr>
          <p:spPr>
            <a:xfrm>
              <a:off x="6657997" y="1107547"/>
              <a:ext cx="264780" cy="31636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10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0</a:t>
              </a:r>
              <a:endParaRPr lang="zh-CN" altLang="en-US" sz="11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4647FE3E-4EE5-46B0-AD6A-9CCFC3440EC4}"/>
                </a:ext>
              </a:extLst>
            </p:cNvPr>
            <p:cNvSpPr txBox="1"/>
            <p:nvPr/>
          </p:nvSpPr>
          <p:spPr>
            <a:xfrm>
              <a:off x="7743411" y="1107547"/>
              <a:ext cx="264780" cy="31636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10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1</a:t>
              </a:r>
              <a:endParaRPr lang="zh-CN" altLang="en-US" sz="11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294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12" grpId="0"/>
      <p:bldP spid="14" grpId="0" animBg="1"/>
      <p:bldP spid="18" grpId="0"/>
      <p:bldP spid="19" grpId="0" animBg="1"/>
      <p:bldP spid="20" grpId="0"/>
      <p:bldP spid="8" grpId="0"/>
      <p:bldP spid="10" grpId="0" animBg="1"/>
      <p:bldP spid="22" grpId="0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en-US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LVGL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88E44F88-1E7E-4916-8DD0-6F4F14C601E9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4A9CBC-B0FB-4630-914C-BD0EF8A6AF4A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0" name="矩形 39">
            <a:extLst>
              <a:ext uri="{FF2B5EF4-FFF2-40B4-BE49-F238E27FC236}">
                <a16:creationId xmlns:a16="http://schemas.microsoft.com/office/drawing/2014/main" id="{6A3AA250-99A3-4100-98FA-809068560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6500" y="1833326"/>
            <a:ext cx="1842766" cy="697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32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窗口部件</a:t>
            </a:r>
            <a:endParaRPr lang="zh-CN" altLang="en-US" sz="2400" b="1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FAF5AD7-682A-473C-9DDC-968E1E688098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1" name="矩形 39">
            <a:extLst>
              <a:ext uri="{FF2B5EF4-FFF2-40B4-BE49-F238E27FC236}">
                <a16:creationId xmlns:a16="http://schemas.microsoft.com/office/drawing/2014/main" id="{A7AD5F9D-5F9E-CC60-7828-A52FA52FA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2233" y="2512078"/>
            <a:ext cx="1132067" cy="45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(lv_win)</a:t>
            </a:r>
            <a:endParaRPr lang="zh-CN" altLang="en-US" sz="2000" b="1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5864604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en-US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LVGL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F22E7B9-9F2E-9E67-6DC3-3FE74C85EBD8}"/>
              </a:ext>
            </a:extLst>
          </p:cNvPr>
          <p:cNvSpPr txBox="1"/>
          <p:nvPr/>
        </p:nvSpPr>
        <p:spPr>
          <a:xfrm>
            <a:off x="68579" y="466454"/>
            <a:ext cx="2223771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窗口部件</a:t>
            </a: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(lv_win)</a:t>
            </a:r>
            <a:endParaRPr lang="zh-CN" altLang="en-US" sz="2000" b="1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4FE55E0-B43D-426D-C56D-D400F58B0F73}"/>
              </a:ext>
            </a:extLst>
          </p:cNvPr>
          <p:cNvSpPr txBox="1"/>
          <p:nvPr/>
        </p:nvSpPr>
        <p:spPr>
          <a:xfrm>
            <a:off x="534551" y="1113038"/>
            <a:ext cx="4780399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窗口部件可以作为一个容器，展现不同功能的页面。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4F42B67A-53BE-41E7-DD97-8DF408EDF1AA}"/>
              </a:ext>
            </a:extLst>
          </p:cNvPr>
          <p:cNvSpPr txBox="1"/>
          <p:nvPr/>
        </p:nvSpPr>
        <p:spPr>
          <a:xfrm>
            <a:off x="5492581" y="2305938"/>
            <a:ext cx="1943269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窗口部件组成部分：</a:t>
            </a: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C0DE8749-FB45-4D1D-B173-FD20FD383A7A}"/>
              </a:ext>
            </a:extLst>
          </p:cNvPr>
          <p:cNvSpPr txBox="1"/>
          <p:nvPr/>
        </p:nvSpPr>
        <p:spPr>
          <a:xfrm>
            <a:off x="5791031" y="2856348"/>
            <a:ext cx="1529174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头部（</a:t>
            </a: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Header</a:t>
            </a: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FEC9C67D-1713-4AA2-B26F-77147A96365E}"/>
              </a:ext>
            </a:extLst>
          </p:cNvPr>
          <p:cNvSpPr/>
          <p:nvPr/>
        </p:nvSpPr>
        <p:spPr>
          <a:xfrm>
            <a:off x="5620630" y="3033897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10A15387-52DD-4103-AA8E-1FE8F556C66D}"/>
              </a:ext>
            </a:extLst>
          </p:cNvPr>
          <p:cNvGrpSpPr/>
          <p:nvPr/>
        </p:nvGrpSpPr>
        <p:grpSpPr>
          <a:xfrm>
            <a:off x="646448" y="2064293"/>
            <a:ext cx="3266402" cy="1823085"/>
            <a:chOff x="659148" y="1994443"/>
            <a:chExt cx="3266402" cy="1823085"/>
          </a:xfrm>
        </p:grpSpPr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3F5B62B2-F555-4D0F-8728-5B1218382FAF}"/>
                </a:ext>
              </a:extLst>
            </p:cNvPr>
            <p:cNvSpPr/>
            <p:nvPr/>
          </p:nvSpPr>
          <p:spPr>
            <a:xfrm>
              <a:off x="659149" y="2033588"/>
              <a:ext cx="3266401" cy="1783940"/>
            </a:xfrm>
            <a:prstGeom prst="roundRect">
              <a:avLst>
                <a:gd name="adj" fmla="val 3361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F92D1CF5-3D4D-4BE6-9B33-DF86AF570137}"/>
                </a:ext>
              </a:extLst>
            </p:cNvPr>
            <p:cNvSpPr/>
            <p:nvPr/>
          </p:nvSpPr>
          <p:spPr>
            <a:xfrm>
              <a:off x="659148" y="2019351"/>
              <a:ext cx="3266401" cy="267332"/>
            </a:xfrm>
            <a:prstGeom prst="roundRect">
              <a:avLst>
                <a:gd name="adj" fmla="val 27125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: 圆角 31">
              <a:extLst>
                <a:ext uri="{FF2B5EF4-FFF2-40B4-BE49-F238E27FC236}">
                  <a16:creationId xmlns:a16="http://schemas.microsoft.com/office/drawing/2014/main" id="{C6A48FFE-9815-43B2-BEA8-0397237550FE}"/>
                </a:ext>
              </a:extLst>
            </p:cNvPr>
            <p:cNvSpPr/>
            <p:nvPr/>
          </p:nvSpPr>
          <p:spPr>
            <a:xfrm>
              <a:off x="1374672" y="2755858"/>
              <a:ext cx="2079728" cy="108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  <p:sp>
          <p:nvSpPr>
            <p:cNvPr id="33" name="矩形: 圆角 32">
              <a:extLst>
                <a:ext uri="{FF2B5EF4-FFF2-40B4-BE49-F238E27FC236}">
                  <a16:creationId xmlns:a16="http://schemas.microsoft.com/office/drawing/2014/main" id="{39FA8625-A8C2-452C-95DE-95998EB8267D}"/>
                </a:ext>
              </a:extLst>
            </p:cNvPr>
            <p:cNvSpPr/>
            <p:nvPr/>
          </p:nvSpPr>
          <p:spPr>
            <a:xfrm>
              <a:off x="1310696" y="2755858"/>
              <a:ext cx="688390" cy="108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79BCEE51-EC1F-4F06-BF31-7484ABDEE08C}"/>
                </a:ext>
              </a:extLst>
            </p:cNvPr>
            <p:cNvSpPr/>
            <p:nvPr/>
          </p:nvSpPr>
          <p:spPr>
            <a:xfrm>
              <a:off x="1889683" y="2719633"/>
              <a:ext cx="180000" cy="180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7" name="图片 36">
              <a:extLst>
                <a:ext uri="{FF2B5EF4-FFF2-40B4-BE49-F238E27FC236}">
                  <a16:creationId xmlns:a16="http://schemas.microsoft.com/office/drawing/2014/main" id="{4CDED7B2-D51B-4C87-9CC1-6E4873B43D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5977" y="2718565"/>
              <a:ext cx="216000" cy="185142"/>
            </a:xfrm>
            <a:prstGeom prst="rect">
              <a:avLst/>
            </a:prstGeom>
          </p:spPr>
        </p:pic>
        <p:pic>
          <p:nvPicPr>
            <p:cNvPr id="43" name="图片 42">
              <a:extLst>
                <a:ext uri="{FF2B5EF4-FFF2-40B4-BE49-F238E27FC236}">
                  <a16:creationId xmlns:a16="http://schemas.microsoft.com/office/drawing/2014/main" id="{C7A751CE-B88C-4142-9FDE-2AB1C6DD3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15977" y="3215003"/>
              <a:ext cx="216000" cy="201406"/>
            </a:xfrm>
            <a:prstGeom prst="rect">
              <a:avLst/>
            </a:prstGeom>
          </p:spPr>
        </p:pic>
        <p:sp>
          <p:nvSpPr>
            <p:cNvPr id="52" name="矩形: 圆角 51">
              <a:extLst>
                <a:ext uri="{FF2B5EF4-FFF2-40B4-BE49-F238E27FC236}">
                  <a16:creationId xmlns:a16="http://schemas.microsoft.com/office/drawing/2014/main" id="{11C8CE66-8B43-4BB0-B1F5-F53C5358F0FA}"/>
                </a:ext>
              </a:extLst>
            </p:cNvPr>
            <p:cNvSpPr/>
            <p:nvPr/>
          </p:nvSpPr>
          <p:spPr>
            <a:xfrm>
              <a:off x="659149" y="2128519"/>
              <a:ext cx="3266401" cy="20134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: 圆角 43">
              <a:extLst>
                <a:ext uri="{FF2B5EF4-FFF2-40B4-BE49-F238E27FC236}">
                  <a16:creationId xmlns:a16="http://schemas.microsoft.com/office/drawing/2014/main" id="{4CE70A76-E407-4585-B417-005AD8172807}"/>
                </a:ext>
              </a:extLst>
            </p:cNvPr>
            <p:cNvSpPr/>
            <p:nvPr/>
          </p:nvSpPr>
          <p:spPr>
            <a:xfrm>
              <a:off x="1374672" y="3267048"/>
              <a:ext cx="2079728" cy="108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  <p:sp>
          <p:nvSpPr>
            <p:cNvPr id="45" name="矩形: 圆角 44">
              <a:extLst>
                <a:ext uri="{FF2B5EF4-FFF2-40B4-BE49-F238E27FC236}">
                  <a16:creationId xmlns:a16="http://schemas.microsoft.com/office/drawing/2014/main" id="{3297F5AA-C756-4191-AA61-97F15F3D4303}"/>
                </a:ext>
              </a:extLst>
            </p:cNvPr>
            <p:cNvSpPr/>
            <p:nvPr/>
          </p:nvSpPr>
          <p:spPr>
            <a:xfrm>
              <a:off x="1310696" y="3267048"/>
              <a:ext cx="688390" cy="108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5767B8B9-DAE1-46B4-A8E6-E0FDCD26AAAA}"/>
                </a:ext>
              </a:extLst>
            </p:cNvPr>
            <p:cNvSpPr/>
            <p:nvPr/>
          </p:nvSpPr>
          <p:spPr>
            <a:xfrm>
              <a:off x="1889683" y="3230823"/>
              <a:ext cx="180000" cy="180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5E86B10F-4A7A-4600-82F6-981E84091779}"/>
                </a:ext>
              </a:extLst>
            </p:cNvPr>
            <p:cNvSpPr txBox="1"/>
            <p:nvPr/>
          </p:nvSpPr>
          <p:spPr>
            <a:xfrm>
              <a:off x="835336" y="1994443"/>
              <a:ext cx="682314" cy="31636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10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Setting</a:t>
              </a:r>
              <a:endParaRPr lang="zh-CN" altLang="en-US" sz="11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D2BE1786-5416-478E-A8E4-358C58D93957}"/>
                </a:ext>
              </a:extLst>
            </p:cNvPr>
            <p:cNvCxnSpPr/>
            <p:nvPr/>
          </p:nvCxnSpPr>
          <p:spPr>
            <a:xfrm flipH="1">
              <a:off x="3708129" y="2137917"/>
              <a:ext cx="72000" cy="72000"/>
            </a:xfrm>
            <a:prstGeom prst="line">
              <a:avLst/>
            </a:prstGeom>
            <a:ln cap="rnd">
              <a:rou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4E9AD969-DFAF-4235-AAC3-0C5D7543C18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08129" y="2137917"/>
              <a:ext cx="72000" cy="72000"/>
            </a:xfrm>
            <a:prstGeom prst="line">
              <a:avLst/>
            </a:prstGeom>
            <a:ln cap="rnd">
              <a:rou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3C61B7D1-BF93-4ECC-ACA9-F209428BA1C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446" y="2109471"/>
              <a:ext cx="144000" cy="144000"/>
            </a:xfrm>
            <a:prstGeom prst="rect">
              <a:avLst/>
            </a:prstGeom>
          </p:spPr>
        </p:pic>
      </p:grpSp>
      <p:sp>
        <p:nvSpPr>
          <p:cNvPr id="53" name="文本框 52">
            <a:extLst>
              <a:ext uri="{FF2B5EF4-FFF2-40B4-BE49-F238E27FC236}">
                <a16:creationId xmlns:a16="http://schemas.microsoft.com/office/drawing/2014/main" id="{42E13861-E5B0-46B2-9AEB-615981C58E29}"/>
              </a:ext>
            </a:extLst>
          </p:cNvPr>
          <p:cNvSpPr txBox="1"/>
          <p:nvPr/>
        </p:nvSpPr>
        <p:spPr>
          <a:xfrm>
            <a:off x="5791031" y="3206024"/>
            <a:ext cx="1529174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主体（</a:t>
            </a: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Content</a:t>
            </a: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EF52E86D-9954-4E1C-9ABE-50BDB3EB2F2C}"/>
              </a:ext>
            </a:extLst>
          </p:cNvPr>
          <p:cNvSpPr/>
          <p:nvPr/>
        </p:nvSpPr>
        <p:spPr>
          <a:xfrm>
            <a:off x="5620630" y="3383573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4787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55" grpId="0"/>
      <p:bldP spid="89" grpId="0"/>
      <p:bldP spid="90" grpId="0" animBg="1"/>
      <p:bldP spid="53" grpId="0"/>
      <p:bldP spid="54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en-US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LVGL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F22E7B9-9F2E-9E67-6DC3-3FE74C85EBD8}"/>
              </a:ext>
            </a:extLst>
          </p:cNvPr>
          <p:cNvSpPr txBox="1"/>
          <p:nvPr/>
        </p:nvSpPr>
        <p:spPr>
          <a:xfrm>
            <a:off x="68576" y="466454"/>
            <a:ext cx="2179324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窗口部件</a:t>
            </a: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(lv_win)</a:t>
            </a:r>
            <a:endParaRPr lang="zh-CN" altLang="en-US" sz="2000" b="1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6EB47848-B62D-9E43-1695-DAB0A14FFC2F}"/>
              </a:ext>
            </a:extLst>
          </p:cNvPr>
          <p:cNvSpPr txBox="1"/>
          <p:nvPr/>
        </p:nvSpPr>
        <p:spPr>
          <a:xfrm>
            <a:off x="745880" y="1630525"/>
            <a:ext cx="4016620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lv_obj_t *win = lv_win_create(parent, header_height);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BF46D1E-9D95-F3BD-4081-9B7B22DF39CC}"/>
              </a:ext>
            </a:extLst>
          </p:cNvPr>
          <p:cNvSpPr txBox="1"/>
          <p:nvPr/>
        </p:nvSpPr>
        <p:spPr>
          <a:xfrm>
            <a:off x="745881" y="1303177"/>
            <a:ext cx="2077440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知识点</a:t>
            </a: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：创建窗口部件 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DB1D33CD-7AC6-BF86-B348-962F4B1317D4}"/>
              </a:ext>
            </a:extLst>
          </p:cNvPr>
          <p:cNvSpPr/>
          <p:nvPr/>
        </p:nvSpPr>
        <p:spPr>
          <a:xfrm>
            <a:off x="575479" y="1480726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F55F79A-6915-CEA8-5D50-2AACF0861957}"/>
              </a:ext>
            </a:extLst>
          </p:cNvPr>
          <p:cNvSpPr txBox="1"/>
          <p:nvPr/>
        </p:nvSpPr>
        <p:spPr>
          <a:xfrm>
            <a:off x="745880" y="2139034"/>
            <a:ext cx="2277972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知识点</a:t>
            </a: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：添加标题、按钮</a:t>
            </a: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73B55AD9-9A29-665A-78B6-FC6BB3C012E4}"/>
              </a:ext>
            </a:extLst>
          </p:cNvPr>
          <p:cNvSpPr/>
          <p:nvPr/>
        </p:nvSpPr>
        <p:spPr>
          <a:xfrm>
            <a:off x="575479" y="2316583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8B9FFCA-91A2-A5B6-226C-C22501059825}"/>
              </a:ext>
            </a:extLst>
          </p:cNvPr>
          <p:cNvSpPr txBox="1"/>
          <p:nvPr/>
        </p:nvSpPr>
        <p:spPr>
          <a:xfrm>
            <a:off x="733180" y="2472077"/>
            <a:ext cx="4530970" cy="613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lv_obj_t *title = lv_win_add_title(win, "Setting");</a:t>
            </a:r>
          </a:p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lv_obj_t *btn = lv_win_add_btn(win, LV_SYMBOL_CLOSE, 20);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1C70CC2-B7FC-4ED6-05CD-E134D9508D7F}"/>
              </a:ext>
            </a:extLst>
          </p:cNvPr>
          <p:cNvSpPr txBox="1"/>
          <p:nvPr/>
        </p:nvSpPr>
        <p:spPr>
          <a:xfrm>
            <a:off x="745880" y="3271739"/>
            <a:ext cx="2127296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知识点</a:t>
            </a: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</a:t>
            </a: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：添加主体内容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5895D832-8497-7E49-2C96-8340A67EDD3E}"/>
              </a:ext>
            </a:extLst>
          </p:cNvPr>
          <p:cNvSpPr/>
          <p:nvPr/>
        </p:nvSpPr>
        <p:spPr>
          <a:xfrm>
            <a:off x="575479" y="3449288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E3B92DD-7F0B-811A-D591-E40945C88E8E}"/>
              </a:ext>
            </a:extLst>
          </p:cNvPr>
          <p:cNvSpPr txBox="1"/>
          <p:nvPr/>
        </p:nvSpPr>
        <p:spPr>
          <a:xfrm>
            <a:off x="733181" y="3604782"/>
            <a:ext cx="6230106" cy="613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lv_obj_t *content = lv_win_get_content(win); 				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获取主体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*/</a:t>
            </a:r>
          </a:p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lv_obj_t *label = lv_label_create(content);					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添加内容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*/</a:t>
            </a:r>
            <a:endParaRPr lang="en-US" altLang="zh-CN" sz="12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EABA475C-B82A-465C-ACDC-7C30F8D7E13D}"/>
              </a:ext>
            </a:extLst>
          </p:cNvPr>
          <p:cNvGrpSpPr/>
          <p:nvPr/>
        </p:nvGrpSpPr>
        <p:grpSpPr>
          <a:xfrm>
            <a:off x="5650431" y="1051838"/>
            <a:ext cx="2708655" cy="2003220"/>
            <a:chOff x="5663131" y="1051838"/>
            <a:chExt cx="2708655" cy="2003220"/>
          </a:xfrm>
        </p:grpSpPr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48E3E73B-34F9-46F9-B8FF-CD65EEDF5E4D}"/>
                </a:ext>
              </a:extLst>
            </p:cNvPr>
            <p:cNvSpPr/>
            <p:nvPr/>
          </p:nvSpPr>
          <p:spPr>
            <a:xfrm>
              <a:off x="5844531" y="1601894"/>
              <a:ext cx="2527255" cy="1453164"/>
            </a:xfrm>
            <a:prstGeom prst="roundRect">
              <a:avLst>
                <a:gd name="adj" fmla="val 3361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: 圆角 36">
              <a:extLst>
                <a:ext uri="{FF2B5EF4-FFF2-40B4-BE49-F238E27FC236}">
                  <a16:creationId xmlns:a16="http://schemas.microsoft.com/office/drawing/2014/main" id="{21280F44-9C69-433E-A414-D47742A8F629}"/>
                </a:ext>
              </a:extLst>
            </p:cNvPr>
            <p:cNvSpPr/>
            <p:nvPr/>
          </p:nvSpPr>
          <p:spPr>
            <a:xfrm>
              <a:off x="5844530" y="1587656"/>
              <a:ext cx="2527255" cy="267332"/>
            </a:xfrm>
            <a:prstGeom prst="roundRect">
              <a:avLst>
                <a:gd name="adj" fmla="val 27125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: 圆角 37">
              <a:extLst>
                <a:ext uri="{FF2B5EF4-FFF2-40B4-BE49-F238E27FC236}">
                  <a16:creationId xmlns:a16="http://schemas.microsoft.com/office/drawing/2014/main" id="{B8DCF9ED-404A-4AAE-8C07-8255E8440D51}"/>
                </a:ext>
              </a:extLst>
            </p:cNvPr>
            <p:cNvSpPr/>
            <p:nvPr/>
          </p:nvSpPr>
          <p:spPr>
            <a:xfrm>
              <a:off x="6990566" y="2234727"/>
              <a:ext cx="1077716" cy="108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  <p:sp>
          <p:nvSpPr>
            <p:cNvPr id="39" name="矩形: 圆角 38">
              <a:extLst>
                <a:ext uri="{FF2B5EF4-FFF2-40B4-BE49-F238E27FC236}">
                  <a16:creationId xmlns:a16="http://schemas.microsoft.com/office/drawing/2014/main" id="{73AB8B8A-EE3E-4338-8E52-08FBCC36000A}"/>
                </a:ext>
              </a:extLst>
            </p:cNvPr>
            <p:cNvSpPr/>
            <p:nvPr/>
          </p:nvSpPr>
          <p:spPr>
            <a:xfrm>
              <a:off x="6411579" y="2234727"/>
              <a:ext cx="688390" cy="108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3985913E-E300-486C-9AD4-993EB7D9E100}"/>
                </a:ext>
              </a:extLst>
            </p:cNvPr>
            <p:cNvSpPr/>
            <p:nvPr/>
          </p:nvSpPr>
          <p:spPr>
            <a:xfrm>
              <a:off x="6990566" y="2198502"/>
              <a:ext cx="180000" cy="180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1" name="图片 40">
              <a:extLst>
                <a:ext uri="{FF2B5EF4-FFF2-40B4-BE49-F238E27FC236}">
                  <a16:creationId xmlns:a16="http://schemas.microsoft.com/office/drawing/2014/main" id="{CB635E68-FCE2-474D-9812-60918B7943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16860" y="2197434"/>
              <a:ext cx="216000" cy="185142"/>
            </a:xfrm>
            <a:prstGeom prst="rect">
              <a:avLst/>
            </a:prstGeom>
          </p:spPr>
        </p:pic>
        <p:pic>
          <p:nvPicPr>
            <p:cNvPr id="42" name="图片 41">
              <a:extLst>
                <a:ext uri="{FF2B5EF4-FFF2-40B4-BE49-F238E27FC236}">
                  <a16:creationId xmlns:a16="http://schemas.microsoft.com/office/drawing/2014/main" id="{C7A73486-2406-46F1-A7B1-E9247B22F6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16860" y="2579572"/>
              <a:ext cx="216000" cy="201406"/>
            </a:xfrm>
            <a:prstGeom prst="rect">
              <a:avLst/>
            </a:prstGeom>
          </p:spPr>
        </p:pic>
        <p:sp>
          <p:nvSpPr>
            <p:cNvPr id="43" name="矩形: 圆角 42">
              <a:extLst>
                <a:ext uri="{FF2B5EF4-FFF2-40B4-BE49-F238E27FC236}">
                  <a16:creationId xmlns:a16="http://schemas.microsoft.com/office/drawing/2014/main" id="{3117678A-223D-4844-8A9B-476596CB0802}"/>
                </a:ext>
              </a:extLst>
            </p:cNvPr>
            <p:cNvSpPr/>
            <p:nvPr/>
          </p:nvSpPr>
          <p:spPr>
            <a:xfrm>
              <a:off x="5844531" y="1696824"/>
              <a:ext cx="2527255" cy="20134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: 圆角 43">
              <a:extLst>
                <a:ext uri="{FF2B5EF4-FFF2-40B4-BE49-F238E27FC236}">
                  <a16:creationId xmlns:a16="http://schemas.microsoft.com/office/drawing/2014/main" id="{E7E47FEF-1590-43BE-816E-EF48DDBB7424}"/>
                </a:ext>
              </a:extLst>
            </p:cNvPr>
            <p:cNvSpPr/>
            <p:nvPr/>
          </p:nvSpPr>
          <p:spPr>
            <a:xfrm>
              <a:off x="6990566" y="2631617"/>
              <a:ext cx="1077716" cy="108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  <p:sp>
          <p:nvSpPr>
            <p:cNvPr id="57" name="矩形: 圆角 56">
              <a:extLst>
                <a:ext uri="{FF2B5EF4-FFF2-40B4-BE49-F238E27FC236}">
                  <a16:creationId xmlns:a16="http://schemas.microsoft.com/office/drawing/2014/main" id="{A8A6A653-9E09-4D9D-89D9-2C2F42B54F35}"/>
                </a:ext>
              </a:extLst>
            </p:cNvPr>
            <p:cNvSpPr/>
            <p:nvPr/>
          </p:nvSpPr>
          <p:spPr>
            <a:xfrm>
              <a:off x="6411579" y="2631617"/>
              <a:ext cx="688390" cy="108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091E506C-3A6A-4513-9BFB-8569D17AC2DE}"/>
                </a:ext>
              </a:extLst>
            </p:cNvPr>
            <p:cNvSpPr/>
            <p:nvPr/>
          </p:nvSpPr>
          <p:spPr>
            <a:xfrm>
              <a:off x="6990566" y="2595392"/>
              <a:ext cx="180000" cy="180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4D7DD25F-19D0-40F7-9B9E-FAF773781A93}"/>
                </a:ext>
              </a:extLst>
            </p:cNvPr>
            <p:cNvSpPr txBox="1"/>
            <p:nvPr/>
          </p:nvSpPr>
          <p:spPr>
            <a:xfrm>
              <a:off x="6020718" y="1566717"/>
              <a:ext cx="682314" cy="31636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10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Setting</a:t>
              </a:r>
              <a:endParaRPr lang="zh-CN" altLang="en-US" sz="11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E1658C50-0BCF-4A98-AB33-DC38D31E7C65}"/>
                </a:ext>
              </a:extLst>
            </p:cNvPr>
            <p:cNvCxnSpPr/>
            <p:nvPr/>
          </p:nvCxnSpPr>
          <p:spPr>
            <a:xfrm flipH="1">
              <a:off x="8179136" y="1708560"/>
              <a:ext cx="72000" cy="72000"/>
            </a:xfrm>
            <a:prstGeom prst="line">
              <a:avLst/>
            </a:prstGeom>
            <a:ln cap="rnd">
              <a:rou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741A36E9-DEA0-4879-B95D-3A3530F9D34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179136" y="1708560"/>
              <a:ext cx="72000" cy="72000"/>
            </a:xfrm>
            <a:prstGeom prst="line">
              <a:avLst/>
            </a:prstGeom>
            <a:ln cap="rnd">
              <a:rou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66" name="图片 65">
              <a:extLst>
                <a:ext uri="{FF2B5EF4-FFF2-40B4-BE49-F238E27FC236}">
                  <a16:creationId xmlns:a16="http://schemas.microsoft.com/office/drawing/2014/main" id="{CDAF113F-61EC-4737-8131-C04F2989232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4828" y="1677776"/>
              <a:ext cx="144000" cy="144000"/>
            </a:xfrm>
            <a:prstGeom prst="rect">
              <a:avLst/>
            </a:prstGeom>
          </p:spPr>
        </p:pic>
        <p:cxnSp>
          <p:nvCxnSpPr>
            <p:cNvPr id="67" name="直接箭头连接符 66">
              <a:extLst>
                <a:ext uri="{FF2B5EF4-FFF2-40B4-BE49-F238E27FC236}">
                  <a16:creationId xmlns:a16="http://schemas.microsoft.com/office/drawing/2014/main" id="{F65996CB-0C49-4AD4-BEFE-F84EB89042AC}"/>
                </a:ext>
              </a:extLst>
            </p:cNvPr>
            <p:cNvCxnSpPr>
              <a:cxnSpLocks/>
            </p:cNvCxnSpPr>
            <p:nvPr/>
          </p:nvCxnSpPr>
          <p:spPr>
            <a:xfrm>
              <a:off x="5754567" y="1592070"/>
              <a:ext cx="2431" cy="310561"/>
            </a:xfrm>
            <a:prstGeom prst="straightConnector1">
              <a:avLst/>
            </a:prstGeom>
            <a:ln w="9525">
              <a:solidFill>
                <a:schemeClr val="tx1">
                  <a:lumMod val="75000"/>
                  <a:lumOff val="25000"/>
                </a:schemeClr>
              </a:solidFill>
              <a:headEnd type="stealth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1472C673-0621-4288-A07F-05CB563FFCFE}"/>
                </a:ext>
              </a:extLst>
            </p:cNvPr>
            <p:cNvCxnSpPr>
              <a:cxnSpLocks/>
            </p:cNvCxnSpPr>
            <p:nvPr/>
          </p:nvCxnSpPr>
          <p:spPr>
            <a:xfrm>
              <a:off x="5663927" y="1595705"/>
              <a:ext cx="183909" cy="0"/>
            </a:xfrm>
            <a:prstGeom prst="line">
              <a:avLst/>
            </a:prstGeom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3F7C0620-DE83-46D4-A54C-56E1BD326C1B}"/>
                </a:ext>
              </a:extLst>
            </p:cNvPr>
            <p:cNvSpPr txBox="1"/>
            <p:nvPr/>
          </p:nvSpPr>
          <p:spPr>
            <a:xfrm>
              <a:off x="5814499" y="1051838"/>
              <a:ext cx="1176068" cy="31636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10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header_height</a:t>
              </a:r>
              <a:endParaRPr lang="zh-CN" altLang="en-US" sz="110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77EEB100-DE61-45FD-8609-ACC5E37DA675}"/>
                </a:ext>
              </a:extLst>
            </p:cNvPr>
            <p:cNvCxnSpPr>
              <a:cxnSpLocks/>
            </p:cNvCxnSpPr>
            <p:nvPr/>
          </p:nvCxnSpPr>
          <p:spPr>
            <a:xfrm>
              <a:off x="5663131" y="1901044"/>
              <a:ext cx="182322" cy="0"/>
            </a:xfrm>
            <a:prstGeom prst="line">
              <a:avLst/>
            </a:prstGeom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172DE47E-63B1-45B4-A4FB-912A7917F0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54567" y="1366866"/>
              <a:ext cx="155026" cy="227823"/>
            </a:xfrm>
            <a:prstGeom prst="line">
              <a:avLst/>
            </a:prstGeom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E47C881C-1BB5-4CFB-86BA-80EE83AF2B61}"/>
                </a:ext>
              </a:extLst>
            </p:cNvPr>
            <p:cNvCxnSpPr>
              <a:cxnSpLocks/>
            </p:cNvCxnSpPr>
            <p:nvPr/>
          </p:nvCxnSpPr>
          <p:spPr>
            <a:xfrm>
              <a:off x="5907212" y="1366866"/>
              <a:ext cx="968063" cy="0"/>
            </a:xfrm>
            <a:prstGeom prst="line">
              <a:avLst/>
            </a:prstGeom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86961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12" grpId="0"/>
      <p:bldP spid="14" grpId="0" animBg="1"/>
      <p:bldP spid="18" grpId="0"/>
      <p:bldP spid="19" grpId="0" animBg="1"/>
      <p:bldP spid="20" grpId="0"/>
      <p:bldP spid="8" grpId="0"/>
      <p:bldP spid="10" grpId="0" animBg="1"/>
      <p:bldP spid="22" grpId="0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en-US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LVGL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88E44F88-1E7E-4916-8DD0-6F4F14C601E9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4A9CBC-B0FB-4630-914C-BD0EF8A6AF4A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0" name="矩形 39">
            <a:extLst>
              <a:ext uri="{FF2B5EF4-FFF2-40B4-BE49-F238E27FC236}">
                <a16:creationId xmlns:a16="http://schemas.microsoft.com/office/drawing/2014/main" id="{6A3AA250-99A3-4100-98FA-809068560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4250" y="1833326"/>
            <a:ext cx="2254250" cy="697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32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消息框部件</a:t>
            </a:r>
            <a:endParaRPr lang="zh-CN" altLang="en-US" sz="2400" b="1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FAF5AD7-682A-473C-9DDC-968E1E688098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1" name="矩形 39">
            <a:extLst>
              <a:ext uri="{FF2B5EF4-FFF2-40B4-BE49-F238E27FC236}">
                <a16:creationId xmlns:a16="http://schemas.microsoft.com/office/drawing/2014/main" id="{A7AD5F9D-5F9E-CC60-7828-A52FA52FA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9183" y="2512078"/>
            <a:ext cx="1628633" cy="45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(lv_msgbox)</a:t>
            </a:r>
            <a:endParaRPr lang="zh-CN" altLang="en-US" sz="2000" b="1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0147611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en-US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LVGL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F22E7B9-9F2E-9E67-6DC3-3FE74C85EBD8}"/>
              </a:ext>
            </a:extLst>
          </p:cNvPr>
          <p:cNvSpPr txBox="1"/>
          <p:nvPr/>
        </p:nvSpPr>
        <p:spPr>
          <a:xfrm>
            <a:off x="68579" y="466454"/>
            <a:ext cx="3042921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消息框部件</a:t>
            </a: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(lv_msgbox)</a:t>
            </a:r>
            <a:endParaRPr lang="zh-CN" altLang="en-US" sz="2000" b="1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4FE55E0-B43D-426D-C56D-D400F58B0F73}"/>
              </a:ext>
            </a:extLst>
          </p:cNvPr>
          <p:cNvSpPr txBox="1"/>
          <p:nvPr/>
        </p:nvSpPr>
        <p:spPr>
          <a:xfrm>
            <a:off x="534550" y="1043188"/>
            <a:ext cx="5802750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消息框部件可以实现弹窗提示，常用于消息通知、确定操作等。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4F42B67A-53BE-41E7-DD97-8DF408EDF1AA}"/>
              </a:ext>
            </a:extLst>
          </p:cNvPr>
          <p:cNvSpPr txBox="1"/>
          <p:nvPr/>
        </p:nvSpPr>
        <p:spPr>
          <a:xfrm>
            <a:off x="5371931" y="1797938"/>
            <a:ext cx="2114719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消息框部件组成部分：</a:t>
            </a: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C0DE8749-FB45-4D1D-B173-FD20FD383A7A}"/>
              </a:ext>
            </a:extLst>
          </p:cNvPr>
          <p:cNvSpPr txBox="1"/>
          <p:nvPr/>
        </p:nvSpPr>
        <p:spPr>
          <a:xfrm>
            <a:off x="5670381" y="2291198"/>
            <a:ext cx="1073319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主体（</a:t>
            </a: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obj</a:t>
            </a: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FEC9C67D-1713-4AA2-B26F-77147A96365E}"/>
              </a:ext>
            </a:extLst>
          </p:cNvPr>
          <p:cNvSpPr/>
          <p:nvPr/>
        </p:nvSpPr>
        <p:spPr>
          <a:xfrm>
            <a:off x="5512680" y="2481447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42E13861-E5B0-46B2-9AEB-615981C58E29}"/>
              </a:ext>
            </a:extLst>
          </p:cNvPr>
          <p:cNvSpPr txBox="1"/>
          <p:nvPr/>
        </p:nvSpPr>
        <p:spPr>
          <a:xfrm>
            <a:off x="5670381" y="2627536"/>
            <a:ext cx="1162219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标题（</a:t>
            </a: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title</a:t>
            </a: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EF52E86D-9954-4E1C-9ABE-50BDB3EB2F2C}"/>
              </a:ext>
            </a:extLst>
          </p:cNvPr>
          <p:cNvSpPr/>
          <p:nvPr/>
        </p:nvSpPr>
        <p:spPr>
          <a:xfrm>
            <a:off x="5512680" y="2817785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A0A943C7-A2D3-4626-AE17-C989EB6B4B8C}"/>
              </a:ext>
            </a:extLst>
          </p:cNvPr>
          <p:cNvGrpSpPr/>
          <p:nvPr/>
        </p:nvGrpSpPr>
        <p:grpSpPr>
          <a:xfrm>
            <a:off x="646448" y="1870867"/>
            <a:ext cx="3266402" cy="2154415"/>
            <a:chOff x="646448" y="1972467"/>
            <a:chExt cx="3266402" cy="2154415"/>
          </a:xfrm>
        </p:grpSpPr>
        <p:sp>
          <p:nvSpPr>
            <p:cNvPr id="35" name="矩形: 圆角 34">
              <a:extLst>
                <a:ext uri="{FF2B5EF4-FFF2-40B4-BE49-F238E27FC236}">
                  <a16:creationId xmlns:a16="http://schemas.microsoft.com/office/drawing/2014/main" id="{7F6AF51B-4F3B-4647-B249-E220D6CE5D2C}"/>
                </a:ext>
              </a:extLst>
            </p:cNvPr>
            <p:cNvSpPr/>
            <p:nvPr/>
          </p:nvSpPr>
          <p:spPr>
            <a:xfrm>
              <a:off x="646449" y="2008187"/>
              <a:ext cx="3266401" cy="2118695"/>
            </a:xfrm>
            <a:prstGeom prst="roundRect">
              <a:avLst>
                <a:gd name="adj" fmla="val 3361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EFE42AA0-FA7E-4426-A264-7E047E7781E9}"/>
                </a:ext>
              </a:extLst>
            </p:cNvPr>
            <p:cNvSpPr/>
            <p:nvPr/>
          </p:nvSpPr>
          <p:spPr>
            <a:xfrm>
              <a:off x="646448" y="1993951"/>
              <a:ext cx="3266401" cy="267332"/>
            </a:xfrm>
            <a:prstGeom prst="roundRect">
              <a:avLst>
                <a:gd name="adj" fmla="val 27125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: 圆角 37">
              <a:extLst>
                <a:ext uri="{FF2B5EF4-FFF2-40B4-BE49-F238E27FC236}">
                  <a16:creationId xmlns:a16="http://schemas.microsoft.com/office/drawing/2014/main" id="{C39A3763-4BEA-4413-8DE0-4C929EF6A303}"/>
                </a:ext>
              </a:extLst>
            </p:cNvPr>
            <p:cNvSpPr/>
            <p:nvPr/>
          </p:nvSpPr>
          <p:spPr>
            <a:xfrm>
              <a:off x="1361972" y="2920958"/>
              <a:ext cx="2079728" cy="108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  <p:sp>
          <p:nvSpPr>
            <p:cNvPr id="39" name="矩形: 圆角 38">
              <a:extLst>
                <a:ext uri="{FF2B5EF4-FFF2-40B4-BE49-F238E27FC236}">
                  <a16:creationId xmlns:a16="http://schemas.microsoft.com/office/drawing/2014/main" id="{A107AE04-66F8-4895-B9A0-3ED87F0E652B}"/>
                </a:ext>
              </a:extLst>
            </p:cNvPr>
            <p:cNvSpPr/>
            <p:nvPr/>
          </p:nvSpPr>
          <p:spPr>
            <a:xfrm>
              <a:off x="1297996" y="2920958"/>
              <a:ext cx="688390" cy="108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5F4FA496-59C5-4422-9AED-58777A149929}"/>
                </a:ext>
              </a:extLst>
            </p:cNvPr>
            <p:cNvSpPr/>
            <p:nvPr/>
          </p:nvSpPr>
          <p:spPr>
            <a:xfrm>
              <a:off x="1876983" y="2884733"/>
              <a:ext cx="180000" cy="180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1" name="图片 40">
              <a:extLst>
                <a:ext uri="{FF2B5EF4-FFF2-40B4-BE49-F238E27FC236}">
                  <a16:creationId xmlns:a16="http://schemas.microsoft.com/office/drawing/2014/main" id="{AD726F47-9CB5-4613-8A92-E3AFB7DDCA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3277" y="2883665"/>
              <a:ext cx="216000" cy="185142"/>
            </a:xfrm>
            <a:prstGeom prst="rect">
              <a:avLst/>
            </a:prstGeom>
          </p:spPr>
        </p:pic>
        <p:pic>
          <p:nvPicPr>
            <p:cNvPr id="42" name="图片 41">
              <a:extLst>
                <a:ext uri="{FF2B5EF4-FFF2-40B4-BE49-F238E27FC236}">
                  <a16:creationId xmlns:a16="http://schemas.microsoft.com/office/drawing/2014/main" id="{29696D14-A334-49F0-9038-7477B0D435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03277" y="3380103"/>
              <a:ext cx="216000" cy="201406"/>
            </a:xfrm>
            <a:prstGeom prst="rect">
              <a:avLst/>
            </a:prstGeom>
          </p:spPr>
        </p:pic>
        <p:sp>
          <p:nvSpPr>
            <p:cNvPr id="46" name="矩形: 圆角 45">
              <a:extLst>
                <a:ext uri="{FF2B5EF4-FFF2-40B4-BE49-F238E27FC236}">
                  <a16:creationId xmlns:a16="http://schemas.microsoft.com/office/drawing/2014/main" id="{A183FA64-D899-49C5-BCF3-A915C4615CDB}"/>
                </a:ext>
              </a:extLst>
            </p:cNvPr>
            <p:cNvSpPr/>
            <p:nvPr/>
          </p:nvSpPr>
          <p:spPr>
            <a:xfrm>
              <a:off x="646449" y="2103119"/>
              <a:ext cx="3266401" cy="22656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: 圆角 46">
              <a:extLst>
                <a:ext uri="{FF2B5EF4-FFF2-40B4-BE49-F238E27FC236}">
                  <a16:creationId xmlns:a16="http://schemas.microsoft.com/office/drawing/2014/main" id="{7D420DF1-3034-4622-97F2-63DACFBEE7A4}"/>
                </a:ext>
              </a:extLst>
            </p:cNvPr>
            <p:cNvSpPr/>
            <p:nvPr/>
          </p:nvSpPr>
          <p:spPr>
            <a:xfrm>
              <a:off x="1361972" y="3432148"/>
              <a:ext cx="2079728" cy="108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  <p:sp>
          <p:nvSpPr>
            <p:cNvPr id="49" name="矩形: 圆角 48">
              <a:extLst>
                <a:ext uri="{FF2B5EF4-FFF2-40B4-BE49-F238E27FC236}">
                  <a16:creationId xmlns:a16="http://schemas.microsoft.com/office/drawing/2014/main" id="{8D094729-D2A6-4CA6-9E31-1F2BE3E070AC}"/>
                </a:ext>
              </a:extLst>
            </p:cNvPr>
            <p:cNvSpPr/>
            <p:nvPr/>
          </p:nvSpPr>
          <p:spPr>
            <a:xfrm>
              <a:off x="1297996" y="3432148"/>
              <a:ext cx="688390" cy="108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F5A745C1-C544-44E7-917D-04044DD84466}"/>
                </a:ext>
              </a:extLst>
            </p:cNvPr>
            <p:cNvSpPr/>
            <p:nvPr/>
          </p:nvSpPr>
          <p:spPr>
            <a:xfrm>
              <a:off x="1876983" y="3395923"/>
              <a:ext cx="180000" cy="180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89A89195-B7BA-46A8-932C-57449A897F10}"/>
                </a:ext>
              </a:extLst>
            </p:cNvPr>
            <p:cNvSpPr txBox="1"/>
            <p:nvPr/>
          </p:nvSpPr>
          <p:spPr>
            <a:xfrm>
              <a:off x="858354" y="1972467"/>
              <a:ext cx="729939" cy="3366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Setting</a:t>
              </a:r>
              <a:endPara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pic>
          <p:nvPicPr>
            <p:cNvPr id="58" name="图片 57">
              <a:extLst>
                <a:ext uri="{FF2B5EF4-FFF2-40B4-BE49-F238E27FC236}">
                  <a16:creationId xmlns:a16="http://schemas.microsoft.com/office/drawing/2014/main" id="{666461CE-8F9A-47B0-BA81-61639B58B12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6746" y="2077721"/>
              <a:ext cx="177212" cy="177212"/>
            </a:xfrm>
            <a:prstGeom prst="rect">
              <a:avLst/>
            </a:prstGeom>
          </p:spPr>
        </p:pic>
        <p:sp>
          <p:nvSpPr>
            <p:cNvPr id="59" name="矩形: 圆角 58">
              <a:extLst>
                <a:ext uri="{FF2B5EF4-FFF2-40B4-BE49-F238E27FC236}">
                  <a16:creationId xmlns:a16="http://schemas.microsoft.com/office/drawing/2014/main" id="{4BA5995A-7EB6-4F09-A18F-DC3E85E2DA29}"/>
                </a:ext>
              </a:extLst>
            </p:cNvPr>
            <p:cNvSpPr/>
            <p:nvPr/>
          </p:nvSpPr>
          <p:spPr>
            <a:xfrm>
              <a:off x="1311613" y="2691443"/>
              <a:ext cx="1977686" cy="1056126"/>
            </a:xfrm>
            <a:prstGeom prst="roundRect">
              <a:avLst>
                <a:gd name="adj" fmla="val 3361"/>
              </a:avLst>
            </a:prstGeom>
            <a:solidFill>
              <a:srgbClr val="FFFFFF">
                <a:alpha val="94902"/>
              </a:srgbClr>
            </a:solidFill>
            <a:ln w="3175">
              <a:solidFill>
                <a:schemeClr val="bg1">
                  <a:lumMod val="6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153F08AD-772C-4309-9AFB-3F12D5B1C69D}"/>
                </a:ext>
              </a:extLst>
            </p:cNvPr>
            <p:cNvSpPr txBox="1"/>
            <p:nvPr/>
          </p:nvSpPr>
          <p:spPr>
            <a:xfrm>
              <a:off x="1357405" y="2955679"/>
              <a:ext cx="1614394" cy="5178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000">
                  <a:solidFill>
                    <a:schemeClr val="tx1">
                      <a:lumMod val="85000"/>
                      <a:lumOff val="1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音量过大可能会损伤听力</a:t>
              </a:r>
              <a:endParaRPr lang="en-US" altLang="zh-CN" sz="100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000">
                  <a:solidFill>
                    <a:schemeClr val="tx1">
                      <a:lumMod val="85000"/>
                      <a:lumOff val="1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是否继续？</a:t>
              </a:r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D3CBB21F-4218-46D5-BF4E-B7B8D26B8851}"/>
                </a:ext>
              </a:extLst>
            </p:cNvPr>
            <p:cNvSpPr txBox="1"/>
            <p:nvPr/>
          </p:nvSpPr>
          <p:spPr>
            <a:xfrm>
              <a:off x="2317666" y="3385929"/>
              <a:ext cx="442017" cy="29597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000">
                  <a:solidFill>
                    <a:schemeClr val="accent1">
                      <a:lumMod val="50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继续</a:t>
              </a:r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63D61C9E-85F9-47E8-B2EB-CF00B9620181}"/>
                </a:ext>
              </a:extLst>
            </p:cNvPr>
            <p:cNvSpPr txBox="1"/>
            <p:nvPr/>
          </p:nvSpPr>
          <p:spPr>
            <a:xfrm>
              <a:off x="2733694" y="3385929"/>
              <a:ext cx="442017" cy="29597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000">
                  <a:solidFill>
                    <a:schemeClr val="accent1">
                      <a:lumMod val="50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取消</a:t>
              </a:r>
            </a:p>
          </p:txBody>
        </p: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4461AB97-8770-4206-868C-EE6F8DCAF41B}"/>
                </a:ext>
              </a:extLst>
            </p:cNvPr>
            <p:cNvCxnSpPr/>
            <p:nvPr/>
          </p:nvCxnSpPr>
          <p:spPr>
            <a:xfrm flipH="1">
              <a:off x="3084574" y="2819531"/>
              <a:ext cx="72000" cy="72000"/>
            </a:xfrm>
            <a:prstGeom prst="line">
              <a:avLst/>
            </a:prstGeom>
            <a:ln cap="rnd">
              <a:solidFill>
                <a:schemeClr val="bg1">
                  <a:lumMod val="50000"/>
                </a:schemeClr>
              </a:solidFill>
              <a:rou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id="{440D8748-0E32-42E5-A817-056FDF10F7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84574" y="2819531"/>
              <a:ext cx="72000" cy="72000"/>
            </a:xfrm>
            <a:prstGeom prst="line">
              <a:avLst/>
            </a:prstGeom>
            <a:ln cap="rnd">
              <a:solidFill>
                <a:schemeClr val="bg1">
                  <a:lumMod val="50000"/>
                </a:schemeClr>
              </a:solidFill>
              <a:rou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2DF65344-0F62-4F56-9F41-382DBFD6A0D6}"/>
                </a:ext>
              </a:extLst>
            </p:cNvPr>
            <p:cNvSpPr txBox="1"/>
            <p:nvPr/>
          </p:nvSpPr>
          <p:spPr>
            <a:xfrm>
              <a:off x="1357405" y="2704745"/>
              <a:ext cx="519578" cy="29597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000">
                  <a:solidFill>
                    <a:srgbClr val="FF0000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注意：</a:t>
              </a:r>
            </a:p>
          </p:txBody>
        </p:sp>
      </p:grpSp>
      <p:sp>
        <p:nvSpPr>
          <p:cNvPr id="43" name="文本框 42">
            <a:extLst>
              <a:ext uri="{FF2B5EF4-FFF2-40B4-BE49-F238E27FC236}">
                <a16:creationId xmlns:a16="http://schemas.microsoft.com/office/drawing/2014/main" id="{C788A610-D225-4BD5-BA7D-CC9B1E6F64EC}"/>
              </a:ext>
            </a:extLst>
          </p:cNvPr>
          <p:cNvSpPr txBox="1"/>
          <p:nvPr/>
        </p:nvSpPr>
        <p:spPr>
          <a:xfrm>
            <a:off x="5670381" y="2963874"/>
            <a:ext cx="1990997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关闭按钮（</a:t>
            </a: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close_btn</a:t>
            </a: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21A493C2-8DF3-4D72-BBB5-0F96849F83EB}"/>
              </a:ext>
            </a:extLst>
          </p:cNvPr>
          <p:cNvSpPr/>
          <p:nvPr/>
        </p:nvSpPr>
        <p:spPr>
          <a:xfrm>
            <a:off x="5512680" y="3154123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C1F5CB27-9830-44E6-937D-8D88440E1C30}"/>
              </a:ext>
            </a:extLst>
          </p:cNvPr>
          <p:cNvSpPr txBox="1"/>
          <p:nvPr/>
        </p:nvSpPr>
        <p:spPr>
          <a:xfrm>
            <a:off x="5670381" y="3300212"/>
            <a:ext cx="1460669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内容（</a:t>
            </a: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content</a:t>
            </a: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813E7C10-3CE6-4BBB-9F92-6D7FFE67547F}"/>
              </a:ext>
            </a:extLst>
          </p:cNvPr>
          <p:cNvSpPr/>
          <p:nvPr/>
        </p:nvSpPr>
        <p:spPr>
          <a:xfrm>
            <a:off x="5512680" y="3490461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E42FAC22-A31B-45CD-8D37-47A6BE5F4C91}"/>
              </a:ext>
            </a:extLst>
          </p:cNvPr>
          <p:cNvSpPr txBox="1"/>
          <p:nvPr/>
        </p:nvSpPr>
        <p:spPr>
          <a:xfrm>
            <a:off x="5670381" y="3636550"/>
            <a:ext cx="1990997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按钮矩阵（</a:t>
            </a: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btnmatrix</a:t>
            </a: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C1846B5D-2CBC-4401-941A-7F6192D0614A}"/>
              </a:ext>
            </a:extLst>
          </p:cNvPr>
          <p:cNvSpPr/>
          <p:nvPr/>
        </p:nvSpPr>
        <p:spPr>
          <a:xfrm>
            <a:off x="5512680" y="3826799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511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55" grpId="0"/>
      <p:bldP spid="89" grpId="0"/>
      <p:bldP spid="90" grpId="0" animBg="1"/>
      <p:bldP spid="53" grpId="0"/>
      <p:bldP spid="54" grpId="0" animBg="1"/>
      <p:bldP spid="43" grpId="0"/>
      <p:bldP spid="44" grpId="0" animBg="1"/>
      <p:bldP spid="45" grpId="0"/>
      <p:bldP spid="48" grpId="0" animBg="1"/>
      <p:bldP spid="52" grpId="0"/>
      <p:bldP spid="56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en-US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LVGL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F22E7B9-9F2E-9E67-6DC3-3FE74C85EBD8}"/>
              </a:ext>
            </a:extLst>
          </p:cNvPr>
          <p:cNvSpPr txBox="1"/>
          <p:nvPr/>
        </p:nvSpPr>
        <p:spPr>
          <a:xfrm>
            <a:off x="68576" y="466454"/>
            <a:ext cx="3055624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消息框部件</a:t>
            </a: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(lv_msgbox)</a:t>
            </a:r>
            <a:endParaRPr lang="zh-CN" altLang="en-US" sz="2000" b="1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6EB47848-B62D-9E43-1695-DAB0A14FFC2F}"/>
              </a:ext>
            </a:extLst>
          </p:cNvPr>
          <p:cNvSpPr txBox="1"/>
          <p:nvPr/>
        </p:nvSpPr>
        <p:spPr>
          <a:xfrm>
            <a:off x="745880" y="1624175"/>
            <a:ext cx="7547220" cy="613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static const char *</a:t>
            </a:r>
            <a:r>
              <a:rPr lang="en-US" altLang="zh-CN" sz="12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btns</a:t>
            </a: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[] = { "Continue", "Close", "" };</a:t>
            </a:r>
          </a:p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lv_obj_t *msgbox = lv_msgbox_create( lv_scr_act(), "Notice", "Do you want to continue?", </a:t>
            </a:r>
            <a:r>
              <a:rPr lang="en-US" altLang="zh-CN" sz="12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btns</a:t>
            </a: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 true );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BF46D1E-9D95-F3BD-4081-9B7B22DF39CC}"/>
              </a:ext>
            </a:extLst>
          </p:cNvPr>
          <p:cNvSpPr txBox="1"/>
          <p:nvPr/>
        </p:nvSpPr>
        <p:spPr>
          <a:xfrm>
            <a:off x="745880" y="1296827"/>
            <a:ext cx="2302120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知识点</a:t>
            </a: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：创建消息框部件 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DB1D33CD-7AC6-BF86-B348-962F4B1317D4}"/>
              </a:ext>
            </a:extLst>
          </p:cNvPr>
          <p:cNvSpPr/>
          <p:nvPr/>
        </p:nvSpPr>
        <p:spPr>
          <a:xfrm>
            <a:off x="575479" y="1474376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F55F79A-6915-CEA8-5D50-2AACF0861957}"/>
              </a:ext>
            </a:extLst>
          </p:cNvPr>
          <p:cNvSpPr txBox="1"/>
          <p:nvPr/>
        </p:nvSpPr>
        <p:spPr>
          <a:xfrm>
            <a:off x="745880" y="3199484"/>
            <a:ext cx="2600570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知识点</a:t>
            </a: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</a:t>
            </a: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：获取按钮索引、文本</a:t>
            </a: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73B55AD9-9A29-665A-78B6-FC6BB3C012E4}"/>
              </a:ext>
            </a:extLst>
          </p:cNvPr>
          <p:cNvSpPr/>
          <p:nvPr/>
        </p:nvSpPr>
        <p:spPr>
          <a:xfrm>
            <a:off x="575479" y="3377033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8B9FFCA-91A2-A5B6-226C-C22501059825}"/>
              </a:ext>
            </a:extLst>
          </p:cNvPr>
          <p:cNvSpPr txBox="1"/>
          <p:nvPr/>
        </p:nvSpPr>
        <p:spPr>
          <a:xfrm>
            <a:off x="733180" y="3532527"/>
            <a:ext cx="7115420" cy="8906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lv_obj_t *target = lv_event_get_</a:t>
            </a:r>
            <a:r>
              <a:rPr lang="en-US" altLang="zh-CN" sz="12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current</a:t>
            </a: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_target(e);					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获取当前触发源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*/</a:t>
            </a:r>
            <a:endParaRPr lang="en-US" altLang="zh-CN" sz="12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lv_msgbox_get_active_btn(target);							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获取按钮索引 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</a:p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lv_msgbox_get_active_btn_text(target);						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获取按钮文本 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  <a:endParaRPr lang="en-US" altLang="zh-CN" sz="12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73E3E7A8-B8FC-4D81-A8F3-D2BC5514D4A4}"/>
              </a:ext>
            </a:extLst>
          </p:cNvPr>
          <p:cNvSpPr txBox="1"/>
          <p:nvPr/>
        </p:nvSpPr>
        <p:spPr>
          <a:xfrm>
            <a:off x="745880" y="2392603"/>
            <a:ext cx="1902070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知识点</a:t>
            </a: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：关闭消息框</a:t>
            </a:r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BD7FF6BE-348B-4B2C-99CE-EC8782DF8936}"/>
              </a:ext>
            </a:extLst>
          </p:cNvPr>
          <p:cNvSpPr/>
          <p:nvPr/>
        </p:nvSpPr>
        <p:spPr>
          <a:xfrm>
            <a:off x="575479" y="2570152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43E44C14-3E77-407B-BB9C-46525611F8E6}"/>
              </a:ext>
            </a:extLst>
          </p:cNvPr>
          <p:cNvSpPr txBox="1"/>
          <p:nvPr/>
        </p:nvSpPr>
        <p:spPr>
          <a:xfrm>
            <a:off x="733180" y="2725646"/>
            <a:ext cx="2149720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lv_msgbox_close(msgbox);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1A27BADC-BCF2-48E8-BD54-4C52273C3E46}"/>
              </a:ext>
            </a:extLst>
          </p:cNvPr>
          <p:cNvGrpSpPr/>
          <p:nvPr/>
        </p:nvGrpSpPr>
        <p:grpSpPr>
          <a:xfrm>
            <a:off x="6155293" y="811971"/>
            <a:ext cx="1772961" cy="911305"/>
            <a:chOff x="6279265" y="837455"/>
            <a:chExt cx="1772961" cy="911305"/>
          </a:xfrm>
        </p:grpSpPr>
        <p:sp>
          <p:nvSpPr>
            <p:cNvPr id="49" name="矩形: 圆角 48">
              <a:extLst>
                <a:ext uri="{FF2B5EF4-FFF2-40B4-BE49-F238E27FC236}">
                  <a16:creationId xmlns:a16="http://schemas.microsoft.com/office/drawing/2014/main" id="{B7CF7B80-3163-41B7-8F0F-2949775DA67D}"/>
                </a:ext>
              </a:extLst>
            </p:cNvPr>
            <p:cNvSpPr/>
            <p:nvPr/>
          </p:nvSpPr>
          <p:spPr>
            <a:xfrm>
              <a:off x="6279265" y="837455"/>
              <a:ext cx="1772961" cy="911305"/>
            </a:xfrm>
            <a:prstGeom prst="roundRect">
              <a:avLst>
                <a:gd name="adj" fmla="val 3361"/>
              </a:avLst>
            </a:prstGeom>
            <a:solidFill>
              <a:srgbClr val="FFFFFF">
                <a:alpha val="94902"/>
              </a:srgbClr>
            </a:solidFill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3DC2E4E5-E376-464F-86ED-710199BCEBEB}"/>
                </a:ext>
              </a:extLst>
            </p:cNvPr>
            <p:cNvSpPr txBox="1"/>
            <p:nvPr/>
          </p:nvSpPr>
          <p:spPr>
            <a:xfrm>
              <a:off x="6325057" y="1108041"/>
              <a:ext cx="1614394" cy="2996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00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Do you want to continue?</a:t>
              </a:r>
              <a:endParaRPr lang="zh-CN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D9531997-0FF0-4C18-92ED-23D10F82286B}"/>
                </a:ext>
              </a:extLst>
            </p:cNvPr>
            <p:cNvSpPr txBox="1"/>
            <p:nvPr/>
          </p:nvSpPr>
          <p:spPr>
            <a:xfrm>
              <a:off x="6780332" y="1379541"/>
              <a:ext cx="718404" cy="2996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000">
                  <a:solidFill>
                    <a:schemeClr val="accent1">
                      <a:lumMod val="7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Continue</a:t>
              </a:r>
              <a:endParaRPr lang="zh-CN" altLang="en-US" sz="1000">
                <a:solidFill>
                  <a:schemeClr val="accent1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D9E6A116-C69E-48A8-A5DF-85AB0034BD4E}"/>
                </a:ext>
              </a:extLst>
            </p:cNvPr>
            <p:cNvSpPr txBox="1"/>
            <p:nvPr/>
          </p:nvSpPr>
          <p:spPr>
            <a:xfrm>
              <a:off x="7447937" y="1379541"/>
              <a:ext cx="504840" cy="2996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000">
                  <a:solidFill>
                    <a:schemeClr val="accent1">
                      <a:lumMod val="7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Close</a:t>
              </a:r>
              <a:endParaRPr lang="zh-CN" altLang="en-US" sz="1000">
                <a:solidFill>
                  <a:schemeClr val="accent1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FB5E8E0E-990A-4E32-8E61-0C734B42B148}"/>
                </a:ext>
              </a:extLst>
            </p:cNvPr>
            <p:cNvCxnSpPr/>
            <p:nvPr/>
          </p:nvCxnSpPr>
          <p:spPr>
            <a:xfrm flipH="1">
              <a:off x="7842676" y="965543"/>
              <a:ext cx="72000" cy="72000"/>
            </a:xfrm>
            <a:prstGeom prst="line">
              <a:avLst/>
            </a:prstGeom>
            <a:ln cap="rnd">
              <a:solidFill>
                <a:schemeClr val="bg1">
                  <a:lumMod val="50000"/>
                </a:schemeClr>
              </a:solidFill>
              <a:rou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8A553CBB-203E-4874-8FB7-B49DB83DB23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842676" y="965543"/>
              <a:ext cx="72000" cy="72000"/>
            </a:xfrm>
            <a:prstGeom prst="line">
              <a:avLst/>
            </a:prstGeom>
            <a:ln cap="rnd">
              <a:solidFill>
                <a:schemeClr val="bg1">
                  <a:lumMod val="50000"/>
                </a:schemeClr>
              </a:solidFill>
              <a:rou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1120CAFC-1E33-4818-A392-8219C9860F65}"/>
                </a:ext>
              </a:extLst>
            </p:cNvPr>
            <p:cNvSpPr txBox="1"/>
            <p:nvPr/>
          </p:nvSpPr>
          <p:spPr>
            <a:xfrm>
              <a:off x="6312357" y="850757"/>
              <a:ext cx="614024" cy="2996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00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Notice</a:t>
              </a:r>
              <a:endParaRPr lang="zh-CN" altLang="en-US" sz="100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sp>
        <p:nvSpPr>
          <p:cNvPr id="56" name="文本框 55">
            <a:extLst>
              <a:ext uri="{FF2B5EF4-FFF2-40B4-BE49-F238E27FC236}">
                <a16:creationId xmlns:a16="http://schemas.microsoft.com/office/drawing/2014/main" id="{A439AC3B-7AEC-45AA-9A10-BD2129695AD3}"/>
              </a:ext>
            </a:extLst>
          </p:cNvPr>
          <p:cNvSpPr txBox="1"/>
          <p:nvPr/>
        </p:nvSpPr>
        <p:spPr>
          <a:xfrm>
            <a:off x="4580601" y="2489523"/>
            <a:ext cx="53339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标题</a:t>
            </a:r>
          </a:p>
        </p:txBody>
      </p: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372DA6C2-8D86-4B28-B559-5678D085A423}"/>
              </a:ext>
            </a:extLst>
          </p:cNvPr>
          <p:cNvCxnSpPr>
            <a:cxnSpLocks/>
          </p:cNvCxnSpPr>
          <p:nvPr/>
        </p:nvCxnSpPr>
        <p:spPr>
          <a:xfrm flipV="1">
            <a:off x="4847296" y="2214725"/>
            <a:ext cx="0" cy="288000"/>
          </a:xfrm>
          <a:prstGeom prst="line">
            <a:avLst/>
          </a:prstGeom>
          <a:ln w="9525" cap="flat" cmpd="sng" algn="ctr">
            <a:solidFill>
              <a:schemeClr val="bg2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49FB863F-9901-4FFE-81B9-1F87EA69B12B}"/>
              </a:ext>
            </a:extLst>
          </p:cNvPr>
          <p:cNvSpPr txBox="1"/>
          <p:nvPr/>
        </p:nvSpPr>
        <p:spPr>
          <a:xfrm>
            <a:off x="5727702" y="2487005"/>
            <a:ext cx="7937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主体文本</a:t>
            </a:r>
          </a:p>
        </p:txBody>
      </p: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85DEF6D9-3298-432A-A7EB-81D924B995FF}"/>
              </a:ext>
            </a:extLst>
          </p:cNvPr>
          <p:cNvCxnSpPr>
            <a:cxnSpLocks/>
          </p:cNvCxnSpPr>
          <p:nvPr/>
        </p:nvCxnSpPr>
        <p:spPr>
          <a:xfrm flipV="1">
            <a:off x="6113739" y="2212207"/>
            <a:ext cx="0" cy="288000"/>
          </a:xfrm>
          <a:prstGeom prst="line">
            <a:avLst/>
          </a:prstGeom>
          <a:ln w="9525" cap="flat" cmpd="sng" algn="ctr">
            <a:solidFill>
              <a:schemeClr val="bg2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D937BAFE-D05C-4DD5-94B1-4796370751E5}"/>
              </a:ext>
            </a:extLst>
          </p:cNvPr>
          <p:cNvSpPr txBox="1"/>
          <p:nvPr/>
        </p:nvSpPr>
        <p:spPr>
          <a:xfrm>
            <a:off x="6911600" y="2487005"/>
            <a:ext cx="7937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按钮矩阵</a:t>
            </a:r>
          </a:p>
        </p:txBody>
      </p: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189E81CB-6E30-4325-9ABB-1FDD7D9D9EB6}"/>
              </a:ext>
            </a:extLst>
          </p:cNvPr>
          <p:cNvCxnSpPr>
            <a:cxnSpLocks/>
          </p:cNvCxnSpPr>
          <p:nvPr/>
        </p:nvCxnSpPr>
        <p:spPr>
          <a:xfrm flipV="1">
            <a:off x="7432303" y="2212207"/>
            <a:ext cx="0" cy="288000"/>
          </a:xfrm>
          <a:prstGeom prst="line">
            <a:avLst/>
          </a:prstGeom>
          <a:ln w="9525" cap="flat" cmpd="sng" algn="ctr">
            <a:solidFill>
              <a:schemeClr val="bg2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4" name="文本框 73">
            <a:extLst>
              <a:ext uri="{FF2B5EF4-FFF2-40B4-BE49-F238E27FC236}">
                <a16:creationId xmlns:a16="http://schemas.microsoft.com/office/drawing/2014/main" id="{5EF76C33-39CE-4D65-8087-F430EA990A73}"/>
              </a:ext>
            </a:extLst>
          </p:cNvPr>
          <p:cNvSpPr txBox="1"/>
          <p:nvPr/>
        </p:nvSpPr>
        <p:spPr>
          <a:xfrm>
            <a:off x="7679949" y="2485524"/>
            <a:ext cx="79374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关闭按钮</a:t>
            </a:r>
          </a:p>
        </p:txBody>
      </p: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19F1C003-6B70-4A20-B596-1F4C795ABE0C}"/>
              </a:ext>
            </a:extLst>
          </p:cNvPr>
          <p:cNvCxnSpPr>
            <a:cxnSpLocks/>
          </p:cNvCxnSpPr>
          <p:nvPr/>
        </p:nvCxnSpPr>
        <p:spPr>
          <a:xfrm flipV="1">
            <a:off x="7902195" y="2210726"/>
            <a:ext cx="0" cy="288000"/>
          </a:xfrm>
          <a:prstGeom prst="line">
            <a:avLst/>
          </a:prstGeom>
          <a:ln w="9525" cap="flat" cmpd="sng" algn="ctr">
            <a:solidFill>
              <a:schemeClr val="bg2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3381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12" grpId="0"/>
      <p:bldP spid="14" grpId="0" animBg="1"/>
      <p:bldP spid="18" grpId="0"/>
      <p:bldP spid="19" grpId="0" animBg="1"/>
      <p:bldP spid="20" grpId="0"/>
      <p:bldP spid="46" grpId="0"/>
      <p:bldP spid="47" grpId="0" animBg="1"/>
      <p:bldP spid="48" grpId="0"/>
      <p:bldP spid="56" grpId="0"/>
      <p:bldP spid="62" grpId="0"/>
      <p:bldP spid="64" grpId="0"/>
      <p:bldP spid="74" grpId="0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en-US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LVGL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88E44F88-1E7E-4916-8DD0-6F4F14C601E9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4A9CBC-B0FB-4630-914C-BD0EF8A6AF4A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0" name="矩形 39">
            <a:extLst>
              <a:ext uri="{FF2B5EF4-FFF2-40B4-BE49-F238E27FC236}">
                <a16:creationId xmlns:a16="http://schemas.microsoft.com/office/drawing/2014/main" id="{6A3AA250-99A3-4100-98FA-809068560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4250" y="1833326"/>
            <a:ext cx="2254250" cy="697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32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微调器部件</a:t>
            </a:r>
            <a:endParaRPr lang="zh-CN" altLang="en-US" sz="2400" b="1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FAF5AD7-682A-473C-9DDC-968E1E688098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1" name="矩形 39">
            <a:extLst>
              <a:ext uri="{FF2B5EF4-FFF2-40B4-BE49-F238E27FC236}">
                <a16:creationId xmlns:a16="http://schemas.microsoft.com/office/drawing/2014/main" id="{A7AD5F9D-5F9E-CC60-7828-A52FA52FA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9183" y="2512078"/>
            <a:ext cx="1628633" cy="45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(lv_spinbox)</a:t>
            </a:r>
            <a:endParaRPr lang="zh-CN" altLang="en-US" sz="2000" b="1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5867354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7F6AF51B-4F3B-4647-B249-E220D6CE5D2C}"/>
              </a:ext>
            </a:extLst>
          </p:cNvPr>
          <p:cNvSpPr/>
          <p:nvPr/>
        </p:nvSpPr>
        <p:spPr>
          <a:xfrm>
            <a:off x="646449" y="2078037"/>
            <a:ext cx="3266401" cy="1917337"/>
          </a:xfrm>
          <a:prstGeom prst="roundRect">
            <a:avLst>
              <a:gd name="adj" fmla="val 3361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992030DB-22DF-4223-8170-4BC2C7399E0B}"/>
              </a:ext>
            </a:extLst>
          </p:cNvPr>
          <p:cNvSpPr/>
          <p:nvPr/>
        </p:nvSpPr>
        <p:spPr>
          <a:xfrm>
            <a:off x="2439705" y="3306598"/>
            <a:ext cx="677290" cy="267501"/>
          </a:xfrm>
          <a:prstGeom prst="roundRect">
            <a:avLst>
              <a:gd name="adj" fmla="val 3361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en-US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LVGL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F22E7B9-9F2E-9E67-6DC3-3FE74C85EBD8}"/>
              </a:ext>
            </a:extLst>
          </p:cNvPr>
          <p:cNvSpPr txBox="1"/>
          <p:nvPr/>
        </p:nvSpPr>
        <p:spPr>
          <a:xfrm>
            <a:off x="68579" y="466454"/>
            <a:ext cx="3042921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微调器部件</a:t>
            </a: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(lv_spinbox)</a:t>
            </a:r>
            <a:endParaRPr lang="zh-CN" altLang="en-US" sz="2000" b="1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4FE55E0-B43D-426D-C56D-D400F58B0F73}"/>
              </a:ext>
            </a:extLst>
          </p:cNvPr>
          <p:cNvSpPr txBox="1"/>
          <p:nvPr/>
        </p:nvSpPr>
        <p:spPr>
          <a:xfrm>
            <a:off x="534551" y="1119388"/>
            <a:ext cx="6399649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微调器部件本质上就是一个数字文本，常用于精确调节某个参数的值。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4F42B67A-53BE-41E7-DD97-8DF408EDF1AA}"/>
              </a:ext>
            </a:extLst>
          </p:cNvPr>
          <p:cNvSpPr txBox="1"/>
          <p:nvPr/>
        </p:nvSpPr>
        <p:spPr>
          <a:xfrm>
            <a:off x="5390981" y="2274188"/>
            <a:ext cx="2114719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微调器部件组成部分：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E756676B-6007-47A7-B5F6-CCE6C466733B}"/>
              </a:ext>
            </a:extLst>
          </p:cNvPr>
          <p:cNvSpPr txBox="1"/>
          <p:nvPr/>
        </p:nvSpPr>
        <p:spPr>
          <a:xfrm>
            <a:off x="1599731" y="2759783"/>
            <a:ext cx="899997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电压阈值：</a:t>
            </a: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ECF1994D-E461-4355-8E82-9D5C484BAF8C}"/>
              </a:ext>
            </a:extLst>
          </p:cNvPr>
          <p:cNvSpPr/>
          <p:nvPr/>
        </p:nvSpPr>
        <p:spPr>
          <a:xfrm>
            <a:off x="2445544" y="2823960"/>
            <a:ext cx="677290" cy="268061"/>
          </a:xfrm>
          <a:prstGeom prst="roundRect">
            <a:avLst>
              <a:gd name="adj" fmla="val 3361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3868CEB5-07E5-46FA-B478-A3BE9BA62C8F}"/>
              </a:ext>
            </a:extLst>
          </p:cNvPr>
          <p:cNvSpPr txBox="1"/>
          <p:nvPr/>
        </p:nvSpPr>
        <p:spPr>
          <a:xfrm>
            <a:off x="3382238" y="2770613"/>
            <a:ext cx="305846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5B0E6B4B-9A9F-4236-960A-720F8A2871B6}"/>
              </a:ext>
            </a:extLst>
          </p:cNvPr>
          <p:cNvSpPr/>
          <p:nvPr/>
        </p:nvSpPr>
        <p:spPr>
          <a:xfrm>
            <a:off x="646448" y="2078195"/>
            <a:ext cx="3266401" cy="267332"/>
          </a:xfrm>
          <a:prstGeom prst="roundRect">
            <a:avLst>
              <a:gd name="adj" fmla="val 2712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77B1427E-304B-4A96-9A68-0140FDAE29F3}"/>
              </a:ext>
            </a:extLst>
          </p:cNvPr>
          <p:cNvSpPr/>
          <p:nvPr/>
        </p:nvSpPr>
        <p:spPr>
          <a:xfrm>
            <a:off x="646449" y="2187363"/>
            <a:ext cx="3266401" cy="226561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8178CE7E-A444-41F2-9CF5-961AFB7F2C44}"/>
              </a:ext>
            </a:extLst>
          </p:cNvPr>
          <p:cNvSpPr txBox="1"/>
          <p:nvPr/>
        </p:nvSpPr>
        <p:spPr>
          <a:xfrm>
            <a:off x="858354" y="2056711"/>
            <a:ext cx="729939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Setting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70" name="图片 69">
            <a:extLst>
              <a:ext uri="{FF2B5EF4-FFF2-40B4-BE49-F238E27FC236}">
                <a16:creationId xmlns:a16="http://schemas.microsoft.com/office/drawing/2014/main" id="{34A486A4-9A3E-4716-AB63-9579DBDE2BEA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46" y="2161965"/>
            <a:ext cx="177212" cy="177212"/>
          </a:xfrm>
          <a:prstGeom prst="rect">
            <a:avLst/>
          </a:prstGeom>
        </p:spPr>
      </p:pic>
      <p:sp>
        <p:nvSpPr>
          <p:cNvPr id="71" name="文本框 70">
            <a:extLst>
              <a:ext uri="{FF2B5EF4-FFF2-40B4-BE49-F238E27FC236}">
                <a16:creationId xmlns:a16="http://schemas.microsoft.com/office/drawing/2014/main" id="{7DF2D7BB-D11B-4C12-81AA-B241B0CF595A}"/>
              </a:ext>
            </a:extLst>
          </p:cNvPr>
          <p:cNvSpPr txBox="1"/>
          <p:nvPr/>
        </p:nvSpPr>
        <p:spPr>
          <a:xfrm>
            <a:off x="1599731" y="3250104"/>
            <a:ext cx="899997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电流阈值：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0F810F82-806E-4955-9CF8-DCD3002BF655}"/>
              </a:ext>
            </a:extLst>
          </p:cNvPr>
          <p:cNvSpPr txBox="1"/>
          <p:nvPr/>
        </p:nvSpPr>
        <p:spPr>
          <a:xfrm>
            <a:off x="3382238" y="3260987"/>
            <a:ext cx="305846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30FB5BBC-281B-45A2-8FB6-B764C9D01FE3}"/>
              </a:ext>
            </a:extLst>
          </p:cNvPr>
          <p:cNvSpPr/>
          <p:nvPr/>
        </p:nvSpPr>
        <p:spPr>
          <a:xfrm>
            <a:off x="3122835" y="2823960"/>
            <a:ext cx="226619" cy="268061"/>
          </a:xfrm>
          <a:prstGeom prst="roundRect">
            <a:avLst>
              <a:gd name="adj" fmla="val 3361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>
            <a:extLst>
              <a:ext uri="{FF2B5EF4-FFF2-40B4-BE49-F238E27FC236}">
                <a16:creationId xmlns:a16="http://schemas.microsoft.com/office/drawing/2014/main" id="{2738508E-B603-4C38-ACC8-A95C8BAF5F79}"/>
              </a:ext>
            </a:extLst>
          </p:cNvPr>
          <p:cNvSpPr/>
          <p:nvPr/>
        </p:nvSpPr>
        <p:spPr>
          <a:xfrm>
            <a:off x="3211757" y="2904240"/>
            <a:ext cx="54000" cy="360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等腰三角形 76">
            <a:extLst>
              <a:ext uri="{FF2B5EF4-FFF2-40B4-BE49-F238E27FC236}">
                <a16:creationId xmlns:a16="http://schemas.microsoft.com/office/drawing/2014/main" id="{620345FD-C495-48D9-80B9-47A0B544A1B1}"/>
              </a:ext>
            </a:extLst>
          </p:cNvPr>
          <p:cNvSpPr/>
          <p:nvPr/>
        </p:nvSpPr>
        <p:spPr>
          <a:xfrm flipV="1">
            <a:off x="3211757" y="2987885"/>
            <a:ext cx="54000" cy="360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: 圆角 80">
            <a:extLst>
              <a:ext uri="{FF2B5EF4-FFF2-40B4-BE49-F238E27FC236}">
                <a16:creationId xmlns:a16="http://schemas.microsoft.com/office/drawing/2014/main" id="{40C91987-2B7C-404C-9808-50086A03DC6B}"/>
              </a:ext>
            </a:extLst>
          </p:cNvPr>
          <p:cNvSpPr/>
          <p:nvPr/>
        </p:nvSpPr>
        <p:spPr>
          <a:xfrm>
            <a:off x="3115726" y="3306598"/>
            <a:ext cx="226619" cy="267501"/>
          </a:xfrm>
          <a:prstGeom prst="roundRect">
            <a:avLst>
              <a:gd name="adj" fmla="val 3361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等腰三角形 77">
            <a:extLst>
              <a:ext uri="{FF2B5EF4-FFF2-40B4-BE49-F238E27FC236}">
                <a16:creationId xmlns:a16="http://schemas.microsoft.com/office/drawing/2014/main" id="{CB66FA01-6875-4CE7-AD9B-DB742A027776}"/>
              </a:ext>
            </a:extLst>
          </p:cNvPr>
          <p:cNvSpPr/>
          <p:nvPr/>
        </p:nvSpPr>
        <p:spPr>
          <a:xfrm>
            <a:off x="3211757" y="3388521"/>
            <a:ext cx="54000" cy="360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等腰三角形 78">
            <a:extLst>
              <a:ext uri="{FF2B5EF4-FFF2-40B4-BE49-F238E27FC236}">
                <a16:creationId xmlns:a16="http://schemas.microsoft.com/office/drawing/2014/main" id="{31905C54-D95E-4F46-A167-C0F0BD689D74}"/>
              </a:ext>
            </a:extLst>
          </p:cNvPr>
          <p:cNvSpPr/>
          <p:nvPr/>
        </p:nvSpPr>
        <p:spPr>
          <a:xfrm flipV="1">
            <a:off x="3211757" y="3472166"/>
            <a:ext cx="54000" cy="360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5CA113DA-D266-44DD-827E-521478B4BC21}"/>
              </a:ext>
            </a:extLst>
          </p:cNvPr>
          <p:cNvSpPr txBox="1"/>
          <p:nvPr/>
        </p:nvSpPr>
        <p:spPr>
          <a:xfrm>
            <a:off x="5405509" y="2793954"/>
            <a:ext cx="1965391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主体</a:t>
            </a: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(LV_PART_MAIN</a:t>
            </a: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5546EC14-6552-467F-BAB4-CC581F3BEF22}"/>
              </a:ext>
            </a:extLst>
          </p:cNvPr>
          <p:cNvSpPr/>
          <p:nvPr/>
        </p:nvSpPr>
        <p:spPr>
          <a:xfrm>
            <a:off x="5235509" y="2971503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6F4A7F1F-0C4C-4B2D-BCA3-3E787C31FB86}"/>
              </a:ext>
            </a:extLst>
          </p:cNvPr>
          <p:cNvSpPr txBox="1"/>
          <p:nvPr/>
        </p:nvSpPr>
        <p:spPr>
          <a:xfrm>
            <a:off x="5425431" y="3217924"/>
            <a:ext cx="2171933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光标</a:t>
            </a: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(LV_PART_CURSOR)</a:t>
            </a:r>
            <a:endParaRPr lang="zh-CN" altLang="en-US" sz="14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91" name="椭圆 90">
            <a:extLst>
              <a:ext uri="{FF2B5EF4-FFF2-40B4-BE49-F238E27FC236}">
                <a16:creationId xmlns:a16="http://schemas.microsoft.com/office/drawing/2014/main" id="{EE0656CE-E527-4A2A-BB00-78316DD5ACEB}"/>
              </a:ext>
            </a:extLst>
          </p:cNvPr>
          <p:cNvSpPr/>
          <p:nvPr/>
        </p:nvSpPr>
        <p:spPr>
          <a:xfrm>
            <a:off x="5255032" y="3400237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0D438FD9-E125-4A80-B990-CC149D742E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661" y="2854570"/>
            <a:ext cx="707150" cy="679282"/>
          </a:xfrm>
          <a:prstGeom prst="rect">
            <a:avLst/>
          </a:prstGeom>
        </p:spPr>
      </p:pic>
      <p:sp>
        <p:nvSpPr>
          <p:cNvPr id="42" name="矩形 41">
            <a:extLst>
              <a:ext uri="{FF2B5EF4-FFF2-40B4-BE49-F238E27FC236}">
                <a16:creationId xmlns:a16="http://schemas.microsoft.com/office/drawing/2014/main" id="{4549FBFA-B94B-4E4F-9906-540608BCD109}"/>
              </a:ext>
            </a:extLst>
          </p:cNvPr>
          <p:cNvSpPr/>
          <p:nvPr/>
        </p:nvSpPr>
        <p:spPr>
          <a:xfrm>
            <a:off x="2705879" y="2823960"/>
            <a:ext cx="105543" cy="268062"/>
          </a:xfrm>
          <a:prstGeom prst="rect">
            <a:avLst/>
          </a:prstGeom>
          <a:solidFill>
            <a:schemeClr val="bg1">
              <a:lumMod val="6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6CDE1DAD-8351-4B0C-B6EB-AC1AEBF8CB5B}"/>
              </a:ext>
            </a:extLst>
          </p:cNvPr>
          <p:cNvSpPr/>
          <p:nvPr/>
        </p:nvSpPr>
        <p:spPr>
          <a:xfrm>
            <a:off x="2703498" y="3306741"/>
            <a:ext cx="105543" cy="268062"/>
          </a:xfrm>
          <a:prstGeom prst="rect">
            <a:avLst/>
          </a:prstGeom>
          <a:solidFill>
            <a:schemeClr val="bg1">
              <a:lumMod val="6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53C9FFBA-3F1C-4756-A679-E1750E96CE24}"/>
              </a:ext>
            </a:extLst>
          </p:cNvPr>
          <p:cNvSpPr txBox="1"/>
          <p:nvPr/>
        </p:nvSpPr>
        <p:spPr>
          <a:xfrm>
            <a:off x="2419406" y="3258184"/>
            <a:ext cx="702943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+10.05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D9DA5017-096B-4166-83B6-56B8284DD5B6}"/>
              </a:ext>
            </a:extLst>
          </p:cNvPr>
          <p:cNvSpPr txBox="1"/>
          <p:nvPr/>
        </p:nvSpPr>
        <p:spPr>
          <a:xfrm>
            <a:off x="2424961" y="2774955"/>
            <a:ext cx="702943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+12.10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8207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74" grpId="0" animBg="1"/>
      <p:bldP spid="29" grpId="0"/>
      <p:bldP spid="55" grpId="0"/>
      <p:bldP spid="52" grpId="0"/>
      <p:bldP spid="57" grpId="0" animBg="1"/>
      <p:bldP spid="64" grpId="0"/>
      <p:bldP spid="65" grpId="0" animBg="1"/>
      <p:bldP spid="68" grpId="0" animBg="1"/>
      <p:bldP spid="69" grpId="0"/>
      <p:bldP spid="71" grpId="0"/>
      <p:bldP spid="73" grpId="0"/>
      <p:bldP spid="80" grpId="0" animBg="1"/>
      <p:bldP spid="14" grpId="0" animBg="1"/>
      <p:bldP spid="77" grpId="0" animBg="1"/>
      <p:bldP spid="81" grpId="0" animBg="1"/>
      <p:bldP spid="78" grpId="0" animBg="1"/>
      <p:bldP spid="79" grpId="0" animBg="1"/>
      <p:bldP spid="82" grpId="0"/>
      <p:bldP spid="83" grpId="0" animBg="1"/>
      <p:bldP spid="88" grpId="0"/>
      <p:bldP spid="91" grpId="0" animBg="1"/>
      <p:bldP spid="42" grpId="0" animBg="1"/>
      <p:bldP spid="43" grpId="0" animBg="1"/>
      <p:bldP spid="72" grpId="0"/>
      <p:bldP spid="6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en-US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LVGL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F22E7B9-9F2E-9E67-6DC3-3FE74C85EBD8}"/>
              </a:ext>
            </a:extLst>
          </p:cNvPr>
          <p:cNvSpPr txBox="1"/>
          <p:nvPr/>
        </p:nvSpPr>
        <p:spPr>
          <a:xfrm>
            <a:off x="68578" y="466454"/>
            <a:ext cx="1620522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大小（</a:t>
            </a: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size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）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4FE55E0-B43D-426D-C56D-D400F58B0F73}"/>
              </a:ext>
            </a:extLst>
          </p:cNvPr>
          <p:cNvSpPr txBox="1"/>
          <p:nvPr/>
        </p:nvSpPr>
        <p:spPr>
          <a:xfrm>
            <a:off x="637076" y="1165538"/>
            <a:ext cx="3934924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部件大小（</a:t>
            </a: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size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）设置相关</a:t>
            </a: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API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函数：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ABBA367-74BB-B283-55C8-7536D962EF79}"/>
              </a:ext>
            </a:extLst>
          </p:cNvPr>
          <p:cNvSpPr txBox="1"/>
          <p:nvPr/>
        </p:nvSpPr>
        <p:spPr>
          <a:xfrm>
            <a:off x="894425" y="2005144"/>
            <a:ext cx="4534825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设置宽度：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lv_obj_set_width(obj, new_width);</a:t>
            </a:r>
            <a:endParaRPr lang="zh-CN" altLang="en-US" sz="16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0FE48427-2958-A382-9C2A-0FA4AB5341BA}"/>
              </a:ext>
            </a:extLst>
          </p:cNvPr>
          <p:cNvSpPr/>
          <p:nvPr/>
        </p:nvSpPr>
        <p:spPr>
          <a:xfrm>
            <a:off x="732073" y="2214239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E294BA8-2E6B-3BA8-1A8F-30B70896DD7E}"/>
              </a:ext>
            </a:extLst>
          </p:cNvPr>
          <p:cNvSpPr txBox="1"/>
          <p:nvPr/>
        </p:nvSpPr>
        <p:spPr>
          <a:xfrm>
            <a:off x="894425" y="2556372"/>
            <a:ext cx="4534825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设置高度：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lv_obj_set_height(obj, new_height);</a:t>
            </a:r>
            <a:endParaRPr lang="zh-CN" altLang="en-US" sz="16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F0560FE7-979A-9A5C-D01C-A6D8F8623D90}"/>
              </a:ext>
            </a:extLst>
          </p:cNvPr>
          <p:cNvSpPr/>
          <p:nvPr/>
        </p:nvSpPr>
        <p:spPr>
          <a:xfrm>
            <a:off x="732073" y="2765467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94585ED-57AE-1844-C865-80BDD47B76F1}"/>
              </a:ext>
            </a:extLst>
          </p:cNvPr>
          <p:cNvSpPr txBox="1"/>
          <p:nvPr/>
        </p:nvSpPr>
        <p:spPr>
          <a:xfrm>
            <a:off x="894425" y="3116293"/>
            <a:ext cx="6681125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同时设置宽度、高度：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lv_obj_set_size(obj, new_width, new_height);</a:t>
            </a:r>
            <a:endParaRPr lang="zh-CN" altLang="en-US" sz="16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277EF586-9A2B-AD45-0798-B73D2098A3AB}"/>
              </a:ext>
            </a:extLst>
          </p:cNvPr>
          <p:cNvSpPr/>
          <p:nvPr/>
        </p:nvSpPr>
        <p:spPr>
          <a:xfrm>
            <a:off x="732073" y="3325388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7127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21" grpId="0"/>
      <p:bldP spid="22" grpId="0" animBg="1"/>
      <p:bldP spid="23" grpId="0"/>
      <p:bldP spid="24" grpId="0" animBg="1"/>
      <p:bldP spid="25" grpId="0"/>
      <p:bldP spid="26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en-US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LVGL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F22E7B9-9F2E-9E67-6DC3-3FE74C85EBD8}"/>
              </a:ext>
            </a:extLst>
          </p:cNvPr>
          <p:cNvSpPr txBox="1"/>
          <p:nvPr/>
        </p:nvSpPr>
        <p:spPr>
          <a:xfrm>
            <a:off x="68576" y="466454"/>
            <a:ext cx="3055624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微调器部件</a:t>
            </a: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(lv_spinbox)</a:t>
            </a:r>
            <a:endParaRPr lang="zh-CN" altLang="en-US" sz="2000" b="1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6EB47848-B62D-9E43-1695-DAB0A14FFC2F}"/>
              </a:ext>
            </a:extLst>
          </p:cNvPr>
          <p:cNvSpPr txBox="1"/>
          <p:nvPr/>
        </p:nvSpPr>
        <p:spPr>
          <a:xfrm>
            <a:off x="745880" y="1725775"/>
            <a:ext cx="3546720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lv_obj_t *spinbox = lv_spinbox_create(parent);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BF46D1E-9D95-F3BD-4081-9B7B22DF39CC}"/>
              </a:ext>
            </a:extLst>
          </p:cNvPr>
          <p:cNvSpPr txBox="1"/>
          <p:nvPr/>
        </p:nvSpPr>
        <p:spPr>
          <a:xfrm>
            <a:off x="745880" y="1398427"/>
            <a:ext cx="2264020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知识点</a:t>
            </a: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：创建微调器部件 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DB1D33CD-7AC6-BF86-B348-962F4B1317D4}"/>
              </a:ext>
            </a:extLst>
          </p:cNvPr>
          <p:cNvSpPr/>
          <p:nvPr/>
        </p:nvSpPr>
        <p:spPr>
          <a:xfrm>
            <a:off x="575479" y="1575976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F55F79A-6915-CEA8-5D50-2AACF0861957}"/>
              </a:ext>
            </a:extLst>
          </p:cNvPr>
          <p:cNvSpPr txBox="1"/>
          <p:nvPr/>
        </p:nvSpPr>
        <p:spPr>
          <a:xfrm>
            <a:off x="745880" y="3320134"/>
            <a:ext cx="2668652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知识点</a:t>
            </a: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</a:t>
            </a: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：设置步进值、范围值</a:t>
            </a: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73B55AD9-9A29-665A-78B6-FC6BB3C012E4}"/>
              </a:ext>
            </a:extLst>
          </p:cNvPr>
          <p:cNvSpPr/>
          <p:nvPr/>
        </p:nvSpPr>
        <p:spPr>
          <a:xfrm>
            <a:off x="575479" y="3497683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8B9FFCA-91A2-A5B6-226C-C22501059825}"/>
              </a:ext>
            </a:extLst>
          </p:cNvPr>
          <p:cNvSpPr txBox="1"/>
          <p:nvPr/>
        </p:nvSpPr>
        <p:spPr>
          <a:xfrm>
            <a:off x="733180" y="3653177"/>
            <a:ext cx="7782170" cy="613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lv_spinbox_set_step(spinbox, 200);							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设置步进值，默认为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1*/</a:t>
            </a:r>
            <a:endParaRPr lang="en-US" altLang="zh-CN" sz="12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lv_spinbox_set_range(spinbox, -1000, 1000);						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设置范围值，默认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±99999*/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73E3E7A8-B8FC-4D81-A8F3-D2BC5514D4A4}"/>
              </a:ext>
            </a:extLst>
          </p:cNvPr>
          <p:cNvSpPr txBox="1"/>
          <p:nvPr/>
        </p:nvSpPr>
        <p:spPr>
          <a:xfrm>
            <a:off x="745880" y="2214803"/>
            <a:ext cx="2264020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知识点</a:t>
            </a: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：数值递增、递减</a:t>
            </a:r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BD7FF6BE-348B-4B2C-99CE-EC8782DF8936}"/>
              </a:ext>
            </a:extLst>
          </p:cNvPr>
          <p:cNvSpPr/>
          <p:nvPr/>
        </p:nvSpPr>
        <p:spPr>
          <a:xfrm>
            <a:off x="575479" y="2392352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43E44C14-3E77-407B-BB9C-46525611F8E6}"/>
              </a:ext>
            </a:extLst>
          </p:cNvPr>
          <p:cNvSpPr txBox="1"/>
          <p:nvPr/>
        </p:nvSpPr>
        <p:spPr>
          <a:xfrm>
            <a:off x="733180" y="2547846"/>
            <a:ext cx="6397870" cy="613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lv_spinbox_increment(spinbox);								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递增 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  <a:endParaRPr lang="en-US" altLang="zh-CN" sz="12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lv_spinbox_decrement(spinbox);							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递减 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  <a:endParaRPr lang="en-US" altLang="zh-CN" sz="12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4413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12" grpId="0"/>
      <p:bldP spid="14" grpId="0" animBg="1"/>
      <p:bldP spid="18" grpId="0"/>
      <p:bldP spid="19" grpId="0" animBg="1"/>
      <p:bldP spid="20" grpId="0"/>
      <p:bldP spid="46" grpId="0"/>
      <p:bldP spid="47" grpId="0" animBg="1"/>
      <p:bldP spid="48" grpId="0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en-US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LVGL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F22E7B9-9F2E-9E67-6DC3-3FE74C85EBD8}"/>
              </a:ext>
            </a:extLst>
          </p:cNvPr>
          <p:cNvSpPr txBox="1"/>
          <p:nvPr/>
        </p:nvSpPr>
        <p:spPr>
          <a:xfrm>
            <a:off x="68576" y="466454"/>
            <a:ext cx="3055624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微调器部件</a:t>
            </a: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(lv_spinbox)</a:t>
            </a:r>
            <a:endParaRPr lang="zh-CN" altLang="en-US" sz="2000" b="1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6EB47848-B62D-9E43-1695-DAB0A14FFC2F}"/>
              </a:ext>
            </a:extLst>
          </p:cNvPr>
          <p:cNvSpPr txBox="1"/>
          <p:nvPr/>
        </p:nvSpPr>
        <p:spPr>
          <a:xfrm>
            <a:off x="745880" y="2684625"/>
            <a:ext cx="7934570" cy="613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lv_spinbox_set_digit_format(spinbox, 4, 2); 						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设置数字位数、小数点位置 *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</a:p>
          <a:p>
            <a:pPr>
              <a:lnSpc>
                <a:spcPct val="150000"/>
              </a:lnSpc>
            </a:pPr>
            <a:r>
              <a:rPr lang="da-DK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lv_spinbox_set_pos(spinbox, 3);</a:t>
            </a: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						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设置光标位置 *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endParaRPr lang="en-US" altLang="zh-CN" sz="12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BF46D1E-9D95-F3BD-4081-9B7B22DF39CC}"/>
              </a:ext>
            </a:extLst>
          </p:cNvPr>
          <p:cNvSpPr txBox="1"/>
          <p:nvPr/>
        </p:nvSpPr>
        <p:spPr>
          <a:xfrm>
            <a:off x="745880" y="2350927"/>
            <a:ext cx="3013320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知识点</a:t>
            </a: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5</a:t>
            </a: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：设置数字格式、光标位置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DB1D33CD-7AC6-BF86-B348-962F4B1317D4}"/>
              </a:ext>
            </a:extLst>
          </p:cNvPr>
          <p:cNvSpPr/>
          <p:nvPr/>
        </p:nvSpPr>
        <p:spPr>
          <a:xfrm>
            <a:off x="575479" y="2528476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73E3E7A8-B8FC-4D81-A8F3-D2BC5514D4A4}"/>
              </a:ext>
            </a:extLst>
          </p:cNvPr>
          <p:cNvSpPr txBox="1"/>
          <p:nvPr/>
        </p:nvSpPr>
        <p:spPr>
          <a:xfrm>
            <a:off x="745880" y="3535603"/>
            <a:ext cx="1933820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知识点</a:t>
            </a: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6</a:t>
            </a: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：获取当前值</a:t>
            </a:r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BD7FF6BE-348B-4B2C-99CE-EC8782DF8936}"/>
              </a:ext>
            </a:extLst>
          </p:cNvPr>
          <p:cNvSpPr/>
          <p:nvPr/>
        </p:nvSpPr>
        <p:spPr>
          <a:xfrm>
            <a:off x="575479" y="3713152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43E44C14-3E77-407B-BB9C-46525611F8E6}"/>
              </a:ext>
            </a:extLst>
          </p:cNvPr>
          <p:cNvSpPr txBox="1"/>
          <p:nvPr/>
        </p:nvSpPr>
        <p:spPr>
          <a:xfrm>
            <a:off x="710710" y="3868646"/>
            <a:ext cx="7817340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da-DK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lv_spinbox_get_value(spinbox);								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/* </a:t>
            </a:r>
            <a:r>
              <a:rPr lang="zh-CN" altLang="en-US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返回值为整数，而非小数 *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endParaRPr lang="en-US" altLang="zh-CN" sz="12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619C56B-4D5C-4E18-9AAC-02AD509B29FC}"/>
              </a:ext>
            </a:extLst>
          </p:cNvPr>
          <p:cNvSpPr txBox="1"/>
          <p:nvPr/>
        </p:nvSpPr>
        <p:spPr>
          <a:xfrm>
            <a:off x="745880" y="1446884"/>
            <a:ext cx="1933820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知识点</a:t>
            </a: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</a:t>
            </a: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：设置当前值</a:t>
            </a: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75BCCC7F-E758-4A01-A7E3-EDABAA773B19}"/>
              </a:ext>
            </a:extLst>
          </p:cNvPr>
          <p:cNvSpPr/>
          <p:nvPr/>
        </p:nvSpPr>
        <p:spPr>
          <a:xfrm>
            <a:off x="575479" y="1624433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A62B782-C6E6-43B9-814C-6EA8EFD1C771}"/>
              </a:ext>
            </a:extLst>
          </p:cNvPr>
          <p:cNvSpPr txBox="1"/>
          <p:nvPr/>
        </p:nvSpPr>
        <p:spPr>
          <a:xfrm>
            <a:off x="733180" y="1779927"/>
            <a:ext cx="2784720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lv_spinbox_set_value(spinbox, 400);</a:t>
            </a:r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7E0BDE94-9BF4-4754-BBF6-EFD568C947DD}"/>
              </a:ext>
            </a:extLst>
          </p:cNvPr>
          <p:cNvGrpSpPr/>
          <p:nvPr/>
        </p:nvGrpSpPr>
        <p:grpSpPr>
          <a:xfrm>
            <a:off x="6526919" y="980631"/>
            <a:ext cx="1337715" cy="1516467"/>
            <a:chOff x="6076069" y="946303"/>
            <a:chExt cx="1337715" cy="1516467"/>
          </a:xfrm>
        </p:grpSpPr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8E4EE4C6-6219-4422-A424-80CAFE7618B4}"/>
                </a:ext>
              </a:extLst>
            </p:cNvPr>
            <p:cNvSpPr/>
            <p:nvPr/>
          </p:nvSpPr>
          <p:spPr>
            <a:xfrm>
              <a:off x="6331794" y="1543060"/>
              <a:ext cx="824704" cy="421192"/>
            </a:xfrm>
            <a:prstGeom prst="roundRect">
              <a:avLst>
                <a:gd name="adj" fmla="val 3361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153257B9-FFD1-4362-AB75-D54F2B3A1B8A}"/>
                </a:ext>
              </a:extLst>
            </p:cNvPr>
            <p:cNvSpPr/>
            <p:nvPr/>
          </p:nvSpPr>
          <p:spPr>
            <a:xfrm>
              <a:off x="7155278" y="1543060"/>
              <a:ext cx="258506" cy="421192"/>
            </a:xfrm>
            <a:prstGeom prst="roundRect">
              <a:avLst>
                <a:gd name="adj" fmla="val 3361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11DC95A7-57AA-483D-AEC7-760667081329}"/>
                </a:ext>
              </a:extLst>
            </p:cNvPr>
            <p:cNvSpPr/>
            <p:nvPr/>
          </p:nvSpPr>
          <p:spPr>
            <a:xfrm>
              <a:off x="7235650" y="1644142"/>
              <a:ext cx="108000" cy="720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D0C45CB2-3D20-46C1-BAB9-6460BE05F3B4}"/>
                </a:ext>
              </a:extLst>
            </p:cNvPr>
            <p:cNvSpPr txBox="1"/>
            <p:nvPr/>
          </p:nvSpPr>
          <p:spPr>
            <a:xfrm>
              <a:off x="6145446" y="2126075"/>
              <a:ext cx="1239604" cy="3366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小数点位置：</a:t>
              </a:r>
              <a:r>
                <a:rPr lang="en-US" altLang="zh-CN" sz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2</a:t>
              </a:r>
              <a:endPara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33" name="等腰三角形 32">
              <a:extLst>
                <a:ext uri="{FF2B5EF4-FFF2-40B4-BE49-F238E27FC236}">
                  <a16:creationId xmlns:a16="http://schemas.microsoft.com/office/drawing/2014/main" id="{E60EA123-5E8D-4B85-B09A-5C51214F062B}"/>
                </a:ext>
              </a:extLst>
            </p:cNvPr>
            <p:cNvSpPr/>
            <p:nvPr/>
          </p:nvSpPr>
          <p:spPr>
            <a:xfrm flipV="1">
              <a:off x="7235650" y="1793745"/>
              <a:ext cx="108000" cy="720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319DB54E-B8F1-4DB0-BA33-F813D7553CB2}"/>
                </a:ext>
              </a:extLst>
            </p:cNvPr>
            <p:cNvSpPr/>
            <p:nvPr/>
          </p:nvSpPr>
          <p:spPr>
            <a:xfrm>
              <a:off x="6505780" y="1543893"/>
              <a:ext cx="109541" cy="420359"/>
            </a:xfrm>
            <a:prstGeom prst="rect">
              <a:avLst/>
            </a:prstGeom>
            <a:solidFill>
              <a:schemeClr val="bg1">
                <a:lumMod val="6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361506B3-F18D-4DD3-BE67-A98A387AF0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42657" y="1859605"/>
              <a:ext cx="0" cy="36000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54AD3FB6-3B0C-4D15-8FCC-C714201FCC10}"/>
                </a:ext>
              </a:extLst>
            </p:cNvPr>
            <p:cNvSpPr txBox="1"/>
            <p:nvPr/>
          </p:nvSpPr>
          <p:spPr>
            <a:xfrm>
              <a:off x="6076069" y="946303"/>
              <a:ext cx="1080380" cy="3366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光标位置：</a:t>
              </a:r>
              <a:r>
                <a:rPr lang="en-US" altLang="zh-CN" sz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3</a:t>
              </a:r>
              <a:endPara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2E7ED73F-2D3E-4272-9B70-E9EB709728AF}"/>
                </a:ext>
              </a:extLst>
            </p:cNvPr>
            <p:cNvCxnSpPr>
              <a:cxnSpLocks/>
            </p:cNvCxnSpPr>
            <p:nvPr/>
          </p:nvCxnSpPr>
          <p:spPr>
            <a:xfrm>
              <a:off x="6558980" y="1244600"/>
              <a:ext cx="0" cy="28800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5C599FD0-CAA4-4F90-A825-95F40DF7ED46}"/>
                </a:ext>
              </a:extLst>
            </p:cNvPr>
            <p:cNvSpPr txBox="1"/>
            <p:nvPr/>
          </p:nvSpPr>
          <p:spPr>
            <a:xfrm>
              <a:off x="6285243" y="1538589"/>
              <a:ext cx="824703" cy="37741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40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+04.00</a:t>
              </a:r>
              <a:endParaRPr lang="zh-CN" altLang="en-US" sz="140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1348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12" grpId="0"/>
      <p:bldP spid="14" grpId="0" animBg="1"/>
      <p:bldP spid="46" grpId="0"/>
      <p:bldP spid="47" grpId="0" animBg="1"/>
      <p:bldP spid="48" grpId="0"/>
      <p:bldP spid="21" grpId="0"/>
      <p:bldP spid="22" grpId="0" animBg="1"/>
      <p:bldP spid="23" grpId="0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en-US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LVGL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88E44F88-1E7E-4916-8DD0-6F4F14C601E9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4A9CBC-B0FB-4630-914C-BD0EF8A6AF4A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0" name="矩形 39">
            <a:extLst>
              <a:ext uri="{FF2B5EF4-FFF2-40B4-BE49-F238E27FC236}">
                <a16:creationId xmlns:a16="http://schemas.microsoft.com/office/drawing/2014/main" id="{6A3AA250-99A3-4100-98FA-809068560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0150" y="1833326"/>
            <a:ext cx="1855466" cy="697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32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表格部件</a:t>
            </a:r>
            <a:endParaRPr lang="zh-CN" altLang="en-US" sz="2400" b="1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FAF5AD7-682A-473C-9DDC-968E1E688098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1" name="矩形 39">
            <a:extLst>
              <a:ext uri="{FF2B5EF4-FFF2-40B4-BE49-F238E27FC236}">
                <a16:creationId xmlns:a16="http://schemas.microsoft.com/office/drawing/2014/main" id="{A7AD5F9D-5F9E-CC60-7828-A52FA52FA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7933" y="2512078"/>
            <a:ext cx="1367017" cy="45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(lv_table)</a:t>
            </a:r>
            <a:endParaRPr lang="zh-CN" altLang="en-US" sz="2000" b="1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18822947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en-US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LVGL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F22E7B9-9F2E-9E67-6DC3-3FE74C85EBD8}"/>
              </a:ext>
            </a:extLst>
          </p:cNvPr>
          <p:cNvSpPr txBox="1"/>
          <p:nvPr/>
        </p:nvSpPr>
        <p:spPr>
          <a:xfrm>
            <a:off x="68579" y="466454"/>
            <a:ext cx="2475599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表格部件</a:t>
            </a: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(lv_table)</a:t>
            </a:r>
            <a:endParaRPr lang="zh-CN" altLang="en-US" sz="2000" b="1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4FE55E0-B43D-426D-C56D-D400F58B0F73}"/>
              </a:ext>
            </a:extLst>
          </p:cNvPr>
          <p:cNvSpPr txBox="1"/>
          <p:nvPr/>
        </p:nvSpPr>
        <p:spPr>
          <a:xfrm>
            <a:off x="534551" y="1119388"/>
            <a:ext cx="6590149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表格部件由一个个单元格组成，它的单元格中只能存放文本形式的内容。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4F42B67A-53BE-41E7-DD97-8DF408EDF1AA}"/>
              </a:ext>
            </a:extLst>
          </p:cNvPr>
          <p:cNvSpPr txBox="1"/>
          <p:nvPr/>
        </p:nvSpPr>
        <p:spPr>
          <a:xfrm>
            <a:off x="5397331" y="2388488"/>
            <a:ext cx="1965391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表格部件组成部分：</a:t>
            </a: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5CA113DA-D266-44DD-827E-521478B4BC21}"/>
              </a:ext>
            </a:extLst>
          </p:cNvPr>
          <p:cNvSpPr txBox="1"/>
          <p:nvPr/>
        </p:nvSpPr>
        <p:spPr>
          <a:xfrm>
            <a:off x="5411859" y="2889204"/>
            <a:ext cx="1965391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主体</a:t>
            </a: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(LV_PART_MAIN</a:t>
            </a: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5546EC14-6552-467F-BAB4-CC581F3BEF22}"/>
              </a:ext>
            </a:extLst>
          </p:cNvPr>
          <p:cNvSpPr/>
          <p:nvPr/>
        </p:nvSpPr>
        <p:spPr>
          <a:xfrm>
            <a:off x="5241859" y="3066753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3D396850-13BD-460B-A4E6-C33B8777E131}"/>
              </a:ext>
            </a:extLst>
          </p:cNvPr>
          <p:cNvSpPr txBox="1"/>
          <p:nvPr/>
        </p:nvSpPr>
        <p:spPr>
          <a:xfrm>
            <a:off x="5418259" y="3254894"/>
            <a:ext cx="2185455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单元格</a:t>
            </a: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(LV_PART_ITEMS)</a:t>
            </a:r>
            <a:endParaRPr lang="zh-CN" altLang="en-US" sz="14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BA70A367-0CAC-4291-B4FA-9D5D995C4749}"/>
              </a:ext>
            </a:extLst>
          </p:cNvPr>
          <p:cNvSpPr/>
          <p:nvPr/>
        </p:nvSpPr>
        <p:spPr>
          <a:xfrm>
            <a:off x="5247860" y="3434031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9DCBC4E8-6D37-4DB3-BF95-B5F2FF8C2950}"/>
              </a:ext>
            </a:extLst>
          </p:cNvPr>
          <p:cNvGrpSpPr/>
          <p:nvPr/>
        </p:nvGrpSpPr>
        <p:grpSpPr>
          <a:xfrm>
            <a:off x="628650" y="2225819"/>
            <a:ext cx="3240000" cy="1560716"/>
            <a:chOff x="628650" y="2225819"/>
            <a:chExt cx="3240000" cy="1560716"/>
          </a:xfrm>
        </p:grpSpPr>
        <p:sp>
          <p:nvSpPr>
            <p:cNvPr id="2" name="矩形: 圆角 1">
              <a:extLst>
                <a:ext uri="{FF2B5EF4-FFF2-40B4-BE49-F238E27FC236}">
                  <a16:creationId xmlns:a16="http://schemas.microsoft.com/office/drawing/2014/main" id="{26C6822C-AF05-4071-8B92-024FA13D50FF}"/>
                </a:ext>
              </a:extLst>
            </p:cNvPr>
            <p:cNvSpPr/>
            <p:nvPr/>
          </p:nvSpPr>
          <p:spPr>
            <a:xfrm>
              <a:off x="628650" y="2227762"/>
              <a:ext cx="3240000" cy="362129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8876DF0E-0030-4E97-9314-004D3B95DCF1}"/>
                </a:ext>
              </a:extLst>
            </p:cNvPr>
            <p:cNvSpPr txBox="1"/>
            <p:nvPr/>
          </p:nvSpPr>
          <p:spPr>
            <a:xfrm>
              <a:off x="767195" y="2225819"/>
              <a:ext cx="502805" cy="31636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10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用户</a:t>
              </a: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F8849145-2102-4683-AD7F-F80B3F10B557}"/>
                </a:ext>
              </a:extLst>
            </p:cNvPr>
            <p:cNvSpPr txBox="1"/>
            <p:nvPr/>
          </p:nvSpPr>
          <p:spPr>
            <a:xfrm>
              <a:off x="1587509" y="2225819"/>
              <a:ext cx="502805" cy="31636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10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时间</a:t>
              </a: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C0817B02-4B4C-48F8-A2D2-40CF69AEB216}"/>
                </a:ext>
              </a:extLst>
            </p:cNvPr>
            <p:cNvSpPr txBox="1"/>
            <p:nvPr/>
          </p:nvSpPr>
          <p:spPr>
            <a:xfrm>
              <a:off x="2407823" y="2225819"/>
              <a:ext cx="502805" cy="31636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10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地点</a:t>
              </a: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D27A48D3-2247-4966-A518-326536D4ACD6}"/>
                </a:ext>
              </a:extLst>
            </p:cNvPr>
            <p:cNvSpPr txBox="1"/>
            <p:nvPr/>
          </p:nvSpPr>
          <p:spPr>
            <a:xfrm>
              <a:off x="3228138" y="2225819"/>
              <a:ext cx="502805" cy="31636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10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领域</a:t>
              </a:r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9BBA067B-B5C9-4FFB-A35C-299B9D8EDF84}"/>
                </a:ext>
              </a:extLst>
            </p:cNvPr>
            <p:cNvCxnSpPr>
              <a:cxnSpLocks/>
            </p:cNvCxnSpPr>
            <p:nvPr/>
          </p:nvCxnSpPr>
          <p:spPr>
            <a:xfrm>
              <a:off x="628650" y="2984479"/>
              <a:ext cx="3240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9D6B4A6A-7E42-41CE-A1F7-4F3C02F5D42E}"/>
                </a:ext>
              </a:extLst>
            </p:cNvPr>
            <p:cNvCxnSpPr>
              <a:cxnSpLocks/>
            </p:cNvCxnSpPr>
            <p:nvPr/>
          </p:nvCxnSpPr>
          <p:spPr>
            <a:xfrm>
              <a:off x="628650" y="3393889"/>
              <a:ext cx="3240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FAC28AF3-C0D4-4B35-B9B2-C2D485402F12}"/>
                </a:ext>
              </a:extLst>
            </p:cNvPr>
            <p:cNvCxnSpPr>
              <a:cxnSpLocks/>
            </p:cNvCxnSpPr>
            <p:nvPr/>
          </p:nvCxnSpPr>
          <p:spPr>
            <a:xfrm>
              <a:off x="628650" y="3786535"/>
              <a:ext cx="3240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60064264-8375-4043-9FA6-59EC3C94DD25}"/>
                </a:ext>
              </a:extLst>
            </p:cNvPr>
            <p:cNvSpPr txBox="1"/>
            <p:nvPr/>
          </p:nvSpPr>
          <p:spPr>
            <a:xfrm>
              <a:off x="843395" y="2620407"/>
              <a:ext cx="344055" cy="29597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A</a:t>
              </a:r>
              <a:endPara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44D556DA-726A-450C-9F6C-7FC6BA25CED8}"/>
                </a:ext>
              </a:extLst>
            </p:cNvPr>
            <p:cNvSpPr txBox="1"/>
            <p:nvPr/>
          </p:nvSpPr>
          <p:spPr>
            <a:xfrm>
              <a:off x="1600209" y="2620407"/>
              <a:ext cx="425441" cy="29597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1</a:t>
              </a:r>
              <a:r>
                <a: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月</a:t>
              </a: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9AF2D975-19F5-4986-9257-5EDD44B40BC8}"/>
                </a:ext>
              </a:extLst>
            </p:cNvPr>
            <p:cNvSpPr txBox="1"/>
            <p:nvPr/>
          </p:nvSpPr>
          <p:spPr>
            <a:xfrm>
              <a:off x="2414173" y="2620407"/>
              <a:ext cx="502805" cy="29597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广州</a:t>
              </a: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70BD15CA-0CB9-408A-A31D-F5E494203727}"/>
                </a:ext>
              </a:extLst>
            </p:cNvPr>
            <p:cNvSpPr txBox="1"/>
            <p:nvPr/>
          </p:nvSpPr>
          <p:spPr>
            <a:xfrm>
              <a:off x="3228138" y="2620407"/>
              <a:ext cx="502805" cy="29597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轨道</a:t>
              </a: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171E42B5-4F87-4405-B1D6-49F469166871}"/>
                </a:ext>
              </a:extLst>
            </p:cNvPr>
            <p:cNvSpPr txBox="1"/>
            <p:nvPr/>
          </p:nvSpPr>
          <p:spPr>
            <a:xfrm>
              <a:off x="843395" y="3027187"/>
              <a:ext cx="344055" cy="29597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B</a:t>
              </a:r>
              <a:endPara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3A3DD64B-E0B3-452A-9FDA-482ABE140A32}"/>
                </a:ext>
              </a:extLst>
            </p:cNvPr>
            <p:cNvSpPr txBox="1"/>
            <p:nvPr/>
          </p:nvSpPr>
          <p:spPr>
            <a:xfrm>
              <a:off x="1600209" y="3027187"/>
              <a:ext cx="425441" cy="29597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3</a:t>
              </a:r>
              <a:r>
                <a: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月</a:t>
              </a: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4A4775B1-6583-44DA-A2B3-D856D89547C8}"/>
                </a:ext>
              </a:extLst>
            </p:cNvPr>
            <p:cNvSpPr txBox="1"/>
            <p:nvPr/>
          </p:nvSpPr>
          <p:spPr>
            <a:xfrm>
              <a:off x="2414173" y="3027187"/>
              <a:ext cx="502805" cy="29597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杭州</a:t>
              </a: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B112716E-3B1F-4B83-B8E0-093BB6797C37}"/>
                </a:ext>
              </a:extLst>
            </p:cNvPr>
            <p:cNvSpPr txBox="1"/>
            <p:nvPr/>
          </p:nvSpPr>
          <p:spPr>
            <a:xfrm>
              <a:off x="3228138" y="3027187"/>
              <a:ext cx="502805" cy="29597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水利</a:t>
              </a: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ABF2B6B8-1A84-405E-8AA0-766A62396BA5}"/>
                </a:ext>
              </a:extLst>
            </p:cNvPr>
            <p:cNvSpPr txBox="1"/>
            <p:nvPr/>
          </p:nvSpPr>
          <p:spPr>
            <a:xfrm>
              <a:off x="843395" y="3419917"/>
              <a:ext cx="344055" cy="29597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C</a:t>
              </a:r>
              <a:endPara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48A72A05-1A18-473C-9ED5-5132FB842BCF}"/>
                </a:ext>
              </a:extLst>
            </p:cNvPr>
            <p:cNvSpPr txBox="1"/>
            <p:nvPr/>
          </p:nvSpPr>
          <p:spPr>
            <a:xfrm>
              <a:off x="1600209" y="3419917"/>
              <a:ext cx="425441" cy="29597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7</a:t>
              </a:r>
              <a:r>
                <a: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月</a:t>
              </a: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09042AEC-074E-40A8-A38A-9A7ADD14315E}"/>
                </a:ext>
              </a:extLst>
            </p:cNvPr>
            <p:cNvSpPr txBox="1"/>
            <p:nvPr/>
          </p:nvSpPr>
          <p:spPr>
            <a:xfrm>
              <a:off x="2414173" y="3419917"/>
              <a:ext cx="502805" cy="29597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四川</a:t>
              </a: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24DE7FEF-AE83-4BDE-9BCB-2C5FE9F7B257}"/>
                </a:ext>
              </a:extLst>
            </p:cNvPr>
            <p:cNvSpPr txBox="1"/>
            <p:nvPr/>
          </p:nvSpPr>
          <p:spPr>
            <a:xfrm>
              <a:off x="3228138" y="3419917"/>
              <a:ext cx="502805" cy="29597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制药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9461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55" grpId="0"/>
      <p:bldP spid="82" grpId="0"/>
      <p:bldP spid="83" grpId="0" animBg="1"/>
      <p:bldP spid="84" grpId="0"/>
      <p:bldP spid="85" grpId="0" animBg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en-US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LVGL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F22E7B9-9F2E-9E67-6DC3-3FE74C85EBD8}"/>
              </a:ext>
            </a:extLst>
          </p:cNvPr>
          <p:cNvSpPr txBox="1"/>
          <p:nvPr/>
        </p:nvSpPr>
        <p:spPr>
          <a:xfrm>
            <a:off x="68576" y="466454"/>
            <a:ext cx="2388874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表格部件</a:t>
            </a: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(lv_table)</a:t>
            </a:r>
            <a:endParaRPr lang="zh-CN" altLang="en-US" sz="2000" b="1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6EB47848-B62D-9E43-1695-DAB0A14FFC2F}"/>
              </a:ext>
            </a:extLst>
          </p:cNvPr>
          <p:cNvSpPr txBox="1"/>
          <p:nvPr/>
        </p:nvSpPr>
        <p:spPr>
          <a:xfrm>
            <a:off x="745880" y="1516225"/>
            <a:ext cx="3102220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lv_obj_t *table = lv_table_create(parent);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BF46D1E-9D95-F3BD-4081-9B7B22DF39CC}"/>
              </a:ext>
            </a:extLst>
          </p:cNvPr>
          <p:cNvSpPr txBox="1"/>
          <p:nvPr/>
        </p:nvSpPr>
        <p:spPr>
          <a:xfrm>
            <a:off x="745880" y="1188877"/>
            <a:ext cx="2086220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知识点</a:t>
            </a: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：创建表格部件 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DB1D33CD-7AC6-BF86-B348-962F4B1317D4}"/>
              </a:ext>
            </a:extLst>
          </p:cNvPr>
          <p:cNvSpPr/>
          <p:nvPr/>
        </p:nvSpPr>
        <p:spPr>
          <a:xfrm>
            <a:off x="575479" y="1366426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F55F79A-6915-CEA8-5D50-2AACF0861957}"/>
              </a:ext>
            </a:extLst>
          </p:cNvPr>
          <p:cNvSpPr txBox="1"/>
          <p:nvPr/>
        </p:nvSpPr>
        <p:spPr>
          <a:xfrm>
            <a:off x="745880" y="3320134"/>
            <a:ext cx="2668652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知识点</a:t>
            </a: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</a:t>
            </a: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：设置单元格的内容</a:t>
            </a: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73B55AD9-9A29-665A-78B6-FC6BB3C012E4}"/>
              </a:ext>
            </a:extLst>
          </p:cNvPr>
          <p:cNvSpPr/>
          <p:nvPr/>
        </p:nvSpPr>
        <p:spPr>
          <a:xfrm>
            <a:off x="575479" y="3497683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8B9FFCA-91A2-A5B6-226C-C22501059825}"/>
              </a:ext>
            </a:extLst>
          </p:cNvPr>
          <p:cNvSpPr txBox="1"/>
          <p:nvPr/>
        </p:nvSpPr>
        <p:spPr>
          <a:xfrm>
            <a:off x="733180" y="3653177"/>
            <a:ext cx="7255120" cy="613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lv_table_set_cell_value(table, 0, 0, "123");	</a:t>
            </a:r>
          </a:p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lv_table_set_cell_value_fmt(table, 1, 0, "%d", 100 );				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格式化输入，类似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printf */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73E3E7A8-B8FC-4D81-A8F3-D2BC5514D4A4}"/>
              </a:ext>
            </a:extLst>
          </p:cNvPr>
          <p:cNvSpPr txBox="1"/>
          <p:nvPr/>
        </p:nvSpPr>
        <p:spPr>
          <a:xfrm>
            <a:off x="745880" y="2005253"/>
            <a:ext cx="2359270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知识点</a:t>
            </a: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：设置行数、列数</a:t>
            </a:r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BD7FF6BE-348B-4B2C-99CE-EC8782DF8936}"/>
              </a:ext>
            </a:extLst>
          </p:cNvPr>
          <p:cNvSpPr/>
          <p:nvPr/>
        </p:nvSpPr>
        <p:spPr>
          <a:xfrm>
            <a:off x="575479" y="2182802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43E44C14-3E77-407B-BB9C-46525611F8E6}"/>
              </a:ext>
            </a:extLst>
          </p:cNvPr>
          <p:cNvSpPr txBox="1"/>
          <p:nvPr/>
        </p:nvSpPr>
        <p:spPr>
          <a:xfrm>
            <a:off x="733180" y="2338296"/>
            <a:ext cx="6639170" cy="8906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lv_table_set_row_cnt(table,2); 							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设置行数 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  <a:endParaRPr lang="en-US" altLang="zh-CN" sz="12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lv_table_set_col_cnt(table,2); 							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设置列数 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</a:p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lv_table_set_col_width(table, 1, 200); 						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设置列的宽度 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  <a:endParaRPr lang="en-US" altLang="zh-CN" sz="12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A58AEA5C-BA6C-43DC-B245-13B5DAA9BF60}"/>
              </a:ext>
            </a:extLst>
          </p:cNvPr>
          <p:cNvGrpSpPr/>
          <p:nvPr/>
        </p:nvGrpSpPr>
        <p:grpSpPr>
          <a:xfrm>
            <a:off x="5328521" y="847954"/>
            <a:ext cx="3240000" cy="1168070"/>
            <a:chOff x="5328521" y="847954"/>
            <a:chExt cx="3240000" cy="1168070"/>
          </a:xfrm>
        </p:grpSpPr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01EEC0C4-486D-4550-9FCD-4455A3EE9BEE}"/>
                </a:ext>
              </a:extLst>
            </p:cNvPr>
            <p:cNvSpPr/>
            <p:nvPr/>
          </p:nvSpPr>
          <p:spPr>
            <a:xfrm>
              <a:off x="5328521" y="849897"/>
              <a:ext cx="3240000" cy="362129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2FFF286F-7460-4033-AF94-6B89D63EFA87}"/>
                </a:ext>
              </a:extLst>
            </p:cNvPr>
            <p:cNvSpPr txBox="1"/>
            <p:nvPr/>
          </p:nvSpPr>
          <p:spPr>
            <a:xfrm>
              <a:off x="5467066" y="847954"/>
              <a:ext cx="502805" cy="31636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10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用户</a:t>
              </a: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482C512D-9D9F-47CE-BB81-21B2A6C820D7}"/>
                </a:ext>
              </a:extLst>
            </p:cNvPr>
            <p:cNvSpPr txBox="1"/>
            <p:nvPr/>
          </p:nvSpPr>
          <p:spPr>
            <a:xfrm>
              <a:off x="6287380" y="847954"/>
              <a:ext cx="502805" cy="31636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10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时间</a:t>
              </a: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59C4644F-5985-4EB9-8216-6E412D75ABC3}"/>
                </a:ext>
              </a:extLst>
            </p:cNvPr>
            <p:cNvSpPr txBox="1"/>
            <p:nvPr/>
          </p:nvSpPr>
          <p:spPr>
            <a:xfrm>
              <a:off x="7107694" y="847954"/>
              <a:ext cx="502805" cy="31636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10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地点</a:t>
              </a: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ADDF3FF4-EA26-4A7C-813F-D4D643960C59}"/>
                </a:ext>
              </a:extLst>
            </p:cNvPr>
            <p:cNvSpPr txBox="1"/>
            <p:nvPr/>
          </p:nvSpPr>
          <p:spPr>
            <a:xfrm>
              <a:off x="7928009" y="847954"/>
              <a:ext cx="502805" cy="31636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10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领域</a:t>
              </a:r>
            </a:p>
          </p:txBody>
        </p: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7C69E838-03F7-433D-A72C-FC7240A6B2A0}"/>
                </a:ext>
              </a:extLst>
            </p:cNvPr>
            <p:cNvCxnSpPr>
              <a:cxnSpLocks/>
            </p:cNvCxnSpPr>
            <p:nvPr/>
          </p:nvCxnSpPr>
          <p:spPr>
            <a:xfrm>
              <a:off x="5328521" y="1606614"/>
              <a:ext cx="3240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8C6FA620-954C-4631-8128-F5245F93DF66}"/>
                </a:ext>
              </a:extLst>
            </p:cNvPr>
            <p:cNvCxnSpPr>
              <a:cxnSpLocks/>
            </p:cNvCxnSpPr>
            <p:nvPr/>
          </p:nvCxnSpPr>
          <p:spPr>
            <a:xfrm>
              <a:off x="5328521" y="2016024"/>
              <a:ext cx="3240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10414EDD-84F9-4179-869F-475D764BC03E}"/>
                </a:ext>
              </a:extLst>
            </p:cNvPr>
            <p:cNvSpPr txBox="1"/>
            <p:nvPr/>
          </p:nvSpPr>
          <p:spPr>
            <a:xfrm>
              <a:off x="5543266" y="1242542"/>
              <a:ext cx="344055" cy="29597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A</a:t>
              </a:r>
              <a:endPara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E7139B66-DA3E-422A-B3CD-DBC1DCAF015C}"/>
                </a:ext>
              </a:extLst>
            </p:cNvPr>
            <p:cNvSpPr txBox="1"/>
            <p:nvPr/>
          </p:nvSpPr>
          <p:spPr>
            <a:xfrm>
              <a:off x="6300080" y="1242542"/>
              <a:ext cx="425441" cy="29597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1</a:t>
              </a:r>
              <a:r>
                <a: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月</a:t>
              </a: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7E27F9FD-6DD6-4CB7-9EE7-15F4213322AC}"/>
                </a:ext>
              </a:extLst>
            </p:cNvPr>
            <p:cNvSpPr txBox="1"/>
            <p:nvPr/>
          </p:nvSpPr>
          <p:spPr>
            <a:xfrm>
              <a:off x="7114044" y="1242542"/>
              <a:ext cx="502805" cy="29597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广州</a:t>
              </a: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386F8D32-658A-4868-BF12-3D8F743D2DA7}"/>
                </a:ext>
              </a:extLst>
            </p:cNvPr>
            <p:cNvSpPr txBox="1"/>
            <p:nvPr/>
          </p:nvSpPr>
          <p:spPr>
            <a:xfrm>
              <a:off x="7928009" y="1242542"/>
              <a:ext cx="502805" cy="29597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轨道</a:t>
              </a: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11077C16-7F32-4423-96EA-69B116E78B45}"/>
                </a:ext>
              </a:extLst>
            </p:cNvPr>
            <p:cNvSpPr txBox="1"/>
            <p:nvPr/>
          </p:nvSpPr>
          <p:spPr>
            <a:xfrm>
              <a:off x="5543266" y="1649322"/>
              <a:ext cx="344055" cy="29597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B</a:t>
              </a:r>
              <a:endPara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2E36F2E5-1041-4B6D-8C81-5292E66B6356}"/>
                </a:ext>
              </a:extLst>
            </p:cNvPr>
            <p:cNvSpPr txBox="1"/>
            <p:nvPr/>
          </p:nvSpPr>
          <p:spPr>
            <a:xfrm>
              <a:off x="6300080" y="1649322"/>
              <a:ext cx="425441" cy="29597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3</a:t>
              </a:r>
              <a:r>
                <a: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月</a:t>
              </a: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62FDFAEE-A349-404A-90E8-C36636099295}"/>
                </a:ext>
              </a:extLst>
            </p:cNvPr>
            <p:cNvSpPr txBox="1"/>
            <p:nvPr/>
          </p:nvSpPr>
          <p:spPr>
            <a:xfrm>
              <a:off x="7114044" y="1649322"/>
              <a:ext cx="502805" cy="29597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杭州</a:t>
              </a: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5BA44E58-D4B8-4F3A-95A3-79E59CE53834}"/>
                </a:ext>
              </a:extLst>
            </p:cNvPr>
            <p:cNvSpPr txBox="1"/>
            <p:nvPr/>
          </p:nvSpPr>
          <p:spPr>
            <a:xfrm>
              <a:off x="7928009" y="1649322"/>
              <a:ext cx="502805" cy="29597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水利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886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12" grpId="0"/>
      <p:bldP spid="14" grpId="0" animBg="1"/>
      <p:bldP spid="18" grpId="0"/>
      <p:bldP spid="19" grpId="0" animBg="1"/>
      <p:bldP spid="20" grpId="0"/>
      <p:bldP spid="46" grpId="0"/>
      <p:bldP spid="47" grpId="0" animBg="1"/>
      <p:bldP spid="48" grpId="0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en-US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LVGL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812969C5-AE61-47D1-8859-6D3AA39BA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9870" y="1475704"/>
            <a:ext cx="4264259" cy="210152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12A94CA9-9750-4E7B-B0E2-4DBA6C49E315}"/>
              </a:ext>
            </a:extLst>
          </p:cNvPr>
          <p:cNvSpPr txBox="1"/>
          <p:nvPr/>
        </p:nvSpPr>
        <p:spPr>
          <a:xfrm>
            <a:off x="1985008" y="3773924"/>
            <a:ext cx="56273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sz="1800" b="1" spc="50">
                <a:solidFill>
                  <a:srgbClr val="00206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版权所有：广州市星翼电子科技有限公司</a:t>
            </a:r>
            <a:endParaRPr lang="en-US" altLang="zh-CN" sz="1800" b="1" spc="50">
              <a:solidFill>
                <a:srgbClr val="002060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eaLnBrk="1" hangingPunct="1">
              <a:defRPr/>
            </a:pPr>
            <a:r>
              <a:rPr lang="zh-CN" altLang="en-US" b="1" spc="50">
                <a:solidFill>
                  <a:srgbClr val="00206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天猫店铺：</a:t>
            </a:r>
            <a:r>
              <a:rPr lang="en-US" altLang="zh-CN" b="1" spc="50">
                <a:solidFill>
                  <a:srgbClr val="00206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https://zhengdianyuanzi.tmall.com</a:t>
            </a:r>
            <a:endParaRPr lang="en-US" altLang="zh-CN" sz="1800" b="1" spc="50">
              <a:solidFill>
                <a:srgbClr val="002060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FE7D798-7D55-482C-BC69-298DD72DACE0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0863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en-US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LVGL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F22E7B9-9F2E-9E67-6DC3-3FE74C85EBD8}"/>
              </a:ext>
            </a:extLst>
          </p:cNvPr>
          <p:cNvSpPr txBox="1"/>
          <p:nvPr/>
        </p:nvSpPr>
        <p:spPr>
          <a:xfrm>
            <a:off x="68578" y="466454"/>
            <a:ext cx="2611122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2.3  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部件的基本属性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4FE55E0-B43D-426D-C56D-D400F58B0F73}"/>
              </a:ext>
            </a:extLst>
          </p:cNvPr>
          <p:cNvSpPr txBox="1"/>
          <p:nvPr/>
        </p:nvSpPr>
        <p:spPr>
          <a:xfrm>
            <a:off x="983325" y="1370144"/>
            <a:ext cx="1679408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大小（</a:t>
            </a: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size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3E6F3D66-FE1C-919B-616D-BD505A4CABDF}"/>
              </a:ext>
            </a:extLst>
          </p:cNvPr>
          <p:cNvSpPr/>
          <p:nvPr/>
        </p:nvSpPr>
        <p:spPr>
          <a:xfrm>
            <a:off x="820973" y="1604639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D5A9EC07-84AE-3749-F67B-D23DF17E41FB}"/>
              </a:ext>
            </a:extLst>
          </p:cNvPr>
          <p:cNvSpPr txBox="1"/>
          <p:nvPr/>
        </p:nvSpPr>
        <p:spPr>
          <a:xfrm>
            <a:off x="983325" y="1879705"/>
            <a:ext cx="2083725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位置（</a:t>
            </a:r>
            <a:r>
              <a:rPr lang="en-US" altLang="zh-CN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position</a:t>
            </a:r>
            <a:r>
              <a:rPr lang="zh-CN" altLang="en-US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endParaRPr lang="en-US" altLang="zh-CN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157B63AE-4788-74F1-C3CA-C9B78A3E954D}"/>
              </a:ext>
            </a:extLst>
          </p:cNvPr>
          <p:cNvSpPr txBox="1"/>
          <p:nvPr/>
        </p:nvSpPr>
        <p:spPr>
          <a:xfrm>
            <a:off x="983325" y="2898827"/>
            <a:ext cx="1818440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样式（</a:t>
            </a: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styles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endParaRPr lang="en-US" altLang="zh-CN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71863059-A05C-32B3-6F75-3FE0203B938E}"/>
              </a:ext>
            </a:extLst>
          </p:cNvPr>
          <p:cNvSpPr/>
          <p:nvPr/>
        </p:nvSpPr>
        <p:spPr>
          <a:xfrm>
            <a:off x="820973" y="2109650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164B78CD-ABA1-A50A-22FC-9DD94C4E1999}"/>
              </a:ext>
            </a:extLst>
          </p:cNvPr>
          <p:cNvSpPr/>
          <p:nvPr/>
        </p:nvSpPr>
        <p:spPr>
          <a:xfrm>
            <a:off x="820973" y="3119672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53721AEA-1F53-2CEA-5E1B-12041B2D0610}"/>
              </a:ext>
            </a:extLst>
          </p:cNvPr>
          <p:cNvSpPr txBox="1"/>
          <p:nvPr/>
        </p:nvSpPr>
        <p:spPr>
          <a:xfrm>
            <a:off x="983325" y="3408387"/>
            <a:ext cx="1818440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事件（</a:t>
            </a: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events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endParaRPr lang="en-US" altLang="zh-CN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70E6753F-4E79-4D2E-284E-27BB6B8E3F54}"/>
              </a:ext>
            </a:extLst>
          </p:cNvPr>
          <p:cNvSpPr/>
          <p:nvPr/>
        </p:nvSpPr>
        <p:spPr>
          <a:xfrm>
            <a:off x="820973" y="3624682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E1A1DB52-31EB-438E-46B9-D626B134CCD1}"/>
              </a:ext>
            </a:extLst>
          </p:cNvPr>
          <p:cNvSpPr/>
          <p:nvPr/>
        </p:nvSpPr>
        <p:spPr>
          <a:xfrm>
            <a:off x="3647482" y="1294878"/>
            <a:ext cx="4604762" cy="27617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66A43CAF-AB9A-113D-122C-997535C94176}"/>
              </a:ext>
            </a:extLst>
          </p:cNvPr>
          <p:cNvSpPr/>
          <p:nvPr/>
        </p:nvSpPr>
        <p:spPr>
          <a:xfrm>
            <a:off x="4410075" y="2378859"/>
            <a:ext cx="958850" cy="57555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bg1"/>
                </a:solidFill>
                <a:ea typeface="思源黑体 CN Normal" panose="020B0400000000000000"/>
              </a:rPr>
              <a:t>手动</a:t>
            </a: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0B3B4E32-FE0F-C4AD-3B44-3A6A710C685C}"/>
              </a:ext>
            </a:extLst>
          </p:cNvPr>
          <p:cNvSpPr/>
          <p:nvPr/>
        </p:nvSpPr>
        <p:spPr>
          <a:xfrm>
            <a:off x="5495419" y="1987701"/>
            <a:ext cx="958850" cy="1316096"/>
          </a:xfrm>
          <a:prstGeom prst="roundRect">
            <a:avLst/>
          </a:prstGeom>
          <a:solidFill>
            <a:srgbClr val="FF6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bg1">
                    <a:lumMod val="95000"/>
                  </a:schemeClr>
                </a:solidFill>
                <a:ea typeface="思源黑体 CN Normal" panose="020B0400000000000000"/>
              </a:rPr>
              <a:t>急停</a:t>
            </a:r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87F95E35-FD97-3FEA-9959-5F0CB235C302}"/>
              </a:ext>
            </a:extLst>
          </p:cNvPr>
          <p:cNvSpPr/>
          <p:nvPr/>
        </p:nvSpPr>
        <p:spPr>
          <a:xfrm>
            <a:off x="6580763" y="2383706"/>
            <a:ext cx="958850" cy="57555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ea typeface="思源黑体 CN Normal" panose="020B0400000000000000"/>
              </a:rPr>
              <a:t>自动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D551CF93-CCD1-8CE4-57D2-E7327CCD987F}"/>
              </a:ext>
            </a:extLst>
          </p:cNvPr>
          <p:cNvSpPr txBox="1"/>
          <p:nvPr/>
        </p:nvSpPr>
        <p:spPr>
          <a:xfrm>
            <a:off x="983325" y="2389266"/>
            <a:ext cx="2083725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对齐（</a:t>
            </a: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alignment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endParaRPr lang="en-US" altLang="zh-CN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D58EEAC7-0E0B-4CCF-3052-13728F3366F4}"/>
              </a:ext>
            </a:extLst>
          </p:cNvPr>
          <p:cNvSpPr/>
          <p:nvPr/>
        </p:nvSpPr>
        <p:spPr>
          <a:xfrm>
            <a:off x="820973" y="2614661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9878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 animBg="1"/>
      <p:bldP spid="32" grpId="0"/>
      <p:bldP spid="34" grpId="0"/>
      <p:bldP spid="36" grpId="0" animBg="1"/>
      <p:bldP spid="40" grpId="0" animBg="1"/>
      <p:bldP spid="43" grpId="0"/>
      <p:bldP spid="44" grpId="0" animBg="1"/>
      <p:bldP spid="46" grpId="0" animBg="1"/>
      <p:bldP spid="3" grpId="0" animBg="1"/>
      <p:bldP spid="48" grpId="0" animBg="1"/>
      <p:bldP spid="51" grpId="0" animBg="1"/>
      <p:bldP spid="55" grpId="0"/>
      <p:bldP spid="5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en-US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LVGL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F22E7B9-9F2E-9E67-6DC3-3FE74C85EBD8}"/>
              </a:ext>
            </a:extLst>
          </p:cNvPr>
          <p:cNvSpPr txBox="1"/>
          <p:nvPr/>
        </p:nvSpPr>
        <p:spPr>
          <a:xfrm>
            <a:off x="68578" y="466454"/>
            <a:ext cx="2611122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位置（</a:t>
            </a: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position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）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4FE55E0-B43D-426D-C56D-D400F58B0F73}"/>
              </a:ext>
            </a:extLst>
          </p:cNvPr>
          <p:cNvSpPr txBox="1"/>
          <p:nvPr/>
        </p:nvSpPr>
        <p:spPr>
          <a:xfrm>
            <a:off x="3603912" y="915666"/>
            <a:ext cx="1675825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LVGL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屏幕坐标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64EE4B9-88D4-7E71-7F52-C6F92CF2EDA6}"/>
              </a:ext>
            </a:extLst>
          </p:cNvPr>
          <p:cNvSpPr/>
          <p:nvPr/>
        </p:nvSpPr>
        <p:spPr>
          <a:xfrm>
            <a:off x="2209800" y="1572545"/>
            <a:ext cx="4464050" cy="25937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5F3AAF6-8157-6533-230D-BAD00F71AA7B}"/>
              </a:ext>
            </a:extLst>
          </p:cNvPr>
          <p:cNvSpPr txBox="1"/>
          <p:nvPr/>
        </p:nvSpPr>
        <p:spPr>
          <a:xfrm>
            <a:off x="1453911" y="1216056"/>
            <a:ext cx="734832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0,0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449C37A-E9E6-7D73-9300-BDDE18D9F0C2}"/>
              </a:ext>
            </a:extLst>
          </p:cNvPr>
          <p:cNvSpPr txBox="1"/>
          <p:nvPr/>
        </p:nvSpPr>
        <p:spPr>
          <a:xfrm>
            <a:off x="6434318" y="4026970"/>
            <a:ext cx="1306332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799,479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6528A60-23E6-E602-1142-F18DB2FC072A}"/>
              </a:ext>
            </a:extLst>
          </p:cNvPr>
          <p:cNvSpPr txBox="1"/>
          <p:nvPr/>
        </p:nvSpPr>
        <p:spPr>
          <a:xfrm>
            <a:off x="3842634" y="2650543"/>
            <a:ext cx="1306332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800 × 480</a:t>
            </a:r>
            <a:endParaRPr lang="zh-CN" altLang="en-US" sz="16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6A97A30-AEA9-5872-9F4A-0EF086109F68}"/>
              </a:ext>
            </a:extLst>
          </p:cNvPr>
          <p:cNvSpPr txBox="1"/>
          <p:nvPr/>
        </p:nvSpPr>
        <p:spPr>
          <a:xfrm>
            <a:off x="6790803" y="1176602"/>
            <a:ext cx="436381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X</a:t>
            </a:r>
            <a:endParaRPr lang="zh-CN" altLang="en-US" sz="16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A2367E0D-AF1B-59B1-649B-F151FBE5BE67}"/>
              </a:ext>
            </a:extLst>
          </p:cNvPr>
          <p:cNvSpPr txBox="1"/>
          <p:nvPr/>
        </p:nvSpPr>
        <p:spPr>
          <a:xfrm>
            <a:off x="1861434" y="4033320"/>
            <a:ext cx="449079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Y</a:t>
            </a:r>
            <a:endParaRPr lang="zh-CN" altLang="en-US" sz="16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74B9FC58-3A66-C500-D851-E81A06050381}"/>
              </a:ext>
            </a:extLst>
          </p:cNvPr>
          <p:cNvCxnSpPr/>
          <p:nvPr/>
        </p:nvCxnSpPr>
        <p:spPr>
          <a:xfrm>
            <a:off x="2209800" y="1572545"/>
            <a:ext cx="0" cy="3088355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C0F81D97-B025-8C40-D22E-D2931CB0BAFD}"/>
              </a:ext>
            </a:extLst>
          </p:cNvPr>
          <p:cNvCxnSpPr>
            <a:cxnSpLocks/>
          </p:cNvCxnSpPr>
          <p:nvPr/>
        </p:nvCxnSpPr>
        <p:spPr>
          <a:xfrm>
            <a:off x="2200367" y="1574926"/>
            <a:ext cx="5102133" cy="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A90C0E82-57B5-CFF8-7859-2FF7E554EFB9}"/>
              </a:ext>
            </a:extLst>
          </p:cNvPr>
          <p:cNvSpPr/>
          <p:nvPr/>
        </p:nvSpPr>
        <p:spPr>
          <a:xfrm>
            <a:off x="2175068" y="1539418"/>
            <a:ext cx="81280" cy="8281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317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6" grpId="0" animBg="1"/>
      <p:bldP spid="17" grpId="0"/>
      <p:bldP spid="18" grpId="0"/>
      <p:bldP spid="19" grpId="0"/>
      <p:bldP spid="20" grpId="0"/>
      <p:bldP spid="27" grpId="0"/>
      <p:bldP spid="3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en-US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LVGL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F22E7B9-9F2E-9E67-6DC3-3FE74C85EBD8}"/>
              </a:ext>
            </a:extLst>
          </p:cNvPr>
          <p:cNvSpPr txBox="1"/>
          <p:nvPr/>
        </p:nvSpPr>
        <p:spPr>
          <a:xfrm>
            <a:off x="68578" y="466454"/>
            <a:ext cx="2230122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位置（</a:t>
            </a: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position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）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4FE55E0-B43D-426D-C56D-D400F58B0F73}"/>
              </a:ext>
            </a:extLst>
          </p:cNvPr>
          <p:cNvSpPr txBox="1"/>
          <p:nvPr/>
        </p:nvSpPr>
        <p:spPr>
          <a:xfrm>
            <a:off x="2845375" y="743272"/>
            <a:ext cx="3460175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部件位置（</a:t>
            </a: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position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）相关参数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CFD97B66-6C73-8A9C-F10F-A012A16F13E9}"/>
              </a:ext>
            </a:extLst>
          </p:cNvPr>
          <p:cNvSpPr/>
          <p:nvPr/>
        </p:nvSpPr>
        <p:spPr>
          <a:xfrm>
            <a:off x="2298700" y="1394146"/>
            <a:ext cx="4438650" cy="26864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F3FA400-CF8D-E229-2070-1B2B00715410}"/>
              </a:ext>
            </a:extLst>
          </p:cNvPr>
          <p:cNvSpPr/>
          <p:nvPr/>
        </p:nvSpPr>
        <p:spPr>
          <a:xfrm>
            <a:off x="3478394" y="2214762"/>
            <a:ext cx="1990598" cy="12519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2060"/>
              </a:solidFill>
              <a:ea typeface="思源黑体 CN Normal" panose="020B0400000000000000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CE01027B-703B-2C6A-A21D-272086D5865D}"/>
              </a:ext>
            </a:extLst>
          </p:cNvPr>
          <p:cNvSpPr txBox="1"/>
          <p:nvPr/>
        </p:nvSpPr>
        <p:spPr>
          <a:xfrm>
            <a:off x="3327962" y="2123426"/>
            <a:ext cx="982265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X,Y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4BB86F9-62E8-3CF6-09BB-659DFD044011}"/>
              </a:ext>
            </a:extLst>
          </p:cNvPr>
          <p:cNvSpPr txBox="1"/>
          <p:nvPr/>
        </p:nvSpPr>
        <p:spPr>
          <a:xfrm>
            <a:off x="2092641" y="4222869"/>
            <a:ext cx="4958718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注意：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设置部件位置时，坐标原点在父对象的左上角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3DEFD21-0720-A3D6-B1A5-4CA44B77E5D8}"/>
              </a:ext>
            </a:extLst>
          </p:cNvPr>
          <p:cNvSpPr txBox="1"/>
          <p:nvPr/>
        </p:nvSpPr>
        <p:spPr>
          <a:xfrm>
            <a:off x="1661722" y="1141474"/>
            <a:ext cx="617206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原点</a:t>
            </a:r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4CBE249A-ECEF-6B93-53DD-0AE83DCC47E1}"/>
              </a:ext>
            </a:extLst>
          </p:cNvPr>
          <p:cNvCxnSpPr>
            <a:cxnSpLocks/>
          </p:cNvCxnSpPr>
          <p:nvPr/>
        </p:nvCxnSpPr>
        <p:spPr>
          <a:xfrm>
            <a:off x="2296932" y="2214762"/>
            <a:ext cx="1181462" cy="0"/>
          </a:xfrm>
          <a:prstGeom prst="line">
            <a:avLst/>
          </a:prstGeom>
          <a:ln w="9525" cap="flat" cmpd="sng" algn="ctr">
            <a:solidFill>
              <a:srgbClr val="00206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D7E922E4-7BFD-9910-96F7-CA6490364EFC}"/>
              </a:ext>
            </a:extLst>
          </p:cNvPr>
          <p:cNvCxnSpPr>
            <a:cxnSpLocks/>
          </p:cNvCxnSpPr>
          <p:nvPr/>
        </p:nvCxnSpPr>
        <p:spPr>
          <a:xfrm flipV="1">
            <a:off x="3478394" y="1394146"/>
            <a:ext cx="0" cy="820616"/>
          </a:xfrm>
          <a:prstGeom prst="line">
            <a:avLst/>
          </a:prstGeom>
          <a:ln w="9525" cap="flat" cmpd="sng" algn="ctr">
            <a:solidFill>
              <a:srgbClr val="00206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93689C7A-8F15-2869-717F-59679E808C93}"/>
              </a:ext>
            </a:extLst>
          </p:cNvPr>
          <p:cNvSpPr/>
          <p:nvPr/>
        </p:nvSpPr>
        <p:spPr>
          <a:xfrm>
            <a:off x="2264219" y="1364573"/>
            <a:ext cx="81280" cy="8281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83C2B7E-E1EB-4EC1-42D9-70578E5EAD0C}"/>
              </a:ext>
            </a:extLst>
          </p:cNvPr>
          <p:cNvSpPr txBox="1"/>
          <p:nvPr/>
        </p:nvSpPr>
        <p:spPr>
          <a:xfrm>
            <a:off x="4121054" y="2601884"/>
            <a:ext cx="793941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部件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endParaRPr lang="zh-CN" altLang="en-US" sz="16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2299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27" grpId="0" animBg="1"/>
      <p:bldP spid="2" grpId="0" animBg="1"/>
      <p:bldP spid="50" grpId="0"/>
      <p:bldP spid="25" grpId="0"/>
      <p:bldP spid="26" grpId="0"/>
      <p:bldP spid="30" grpId="0" animBg="1"/>
      <p:bldP spid="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en-US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LVGL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F22E7B9-9F2E-9E67-6DC3-3FE74C85EBD8}"/>
              </a:ext>
            </a:extLst>
          </p:cNvPr>
          <p:cNvSpPr txBox="1"/>
          <p:nvPr/>
        </p:nvSpPr>
        <p:spPr>
          <a:xfrm>
            <a:off x="68578" y="466454"/>
            <a:ext cx="2611122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位置（</a:t>
            </a: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position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）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4FE55E0-B43D-426D-C56D-D400F58B0F73}"/>
              </a:ext>
            </a:extLst>
          </p:cNvPr>
          <p:cNvSpPr txBox="1"/>
          <p:nvPr/>
        </p:nvSpPr>
        <p:spPr>
          <a:xfrm>
            <a:off x="610751" y="1176538"/>
            <a:ext cx="4393050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部件位置（</a:t>
            </a: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position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）设置相关</a:t>
            </a: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API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函数：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ABBA367-74BB-B283-55C8-7536D962EF79}"/>
              </a:ext>
            </a:extLst>
          </p:cNvPr>
          <p:cNvSpPr txBox="1"/>
          <p:nvPr/>
        </p:nvSpPr>
        <p:spPr>
          <a:xfrm>
            <a:off x="894425" y="2125794"/>
            <a:ext cx="4534825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设置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X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轴坐标：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lv_obj_set_x(obj, new_x);</a:t>
            </a:r>
            <a:endParaRPr lang="zh-CN" altLang="en-US" sz="16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0FE48427-2958-A382-9C2A-0FA4AB5341BA}"/>
              </a:ext>
            </a:extLst>
          </p:cNvPr>
          <p:cNvSpPr/>
          <p:nvPr/>
        </p:nvSpPr>
        <p:spPr>
          <a:xfrm>
            <a:off x="732073" y="2334889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E294BA8-2E6B-3BA8-1A8F-30B70896DD7E}"/>
              </a:ext>
            </a:extLst>
          </p:cNvPr>
          <p:cNvSpPr txBox="1"/>
          <p:nvPr/>
        </p:nvSpPr>
        <p:spPr>
          <a:xfrm>
            <a:off x="894425" y="2677022"/>
            <a:ext cx="4534825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设置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Y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轴坐标：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lv_obj_set_y(obj, new_y);</a:t>
            </a:r>
            <a:endParaRPr lang="zh-CN" altLang="en-US" sz="16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F0560FE7-979A-9A5C-D01C-A6D8F8623D90}"/>
              </a:ext>
            </a:extLst>
          </p:cNvPr>
          <p:cNvSpPr/>
          <p:nvPr/>
        </p:nvSpPr>
        <p:spPr>
          <a:xfrm>
            <a:off x="732073" y="2886117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94585ED-57AE-1844-C865-80BDD47B76F1}"/>
              </a:ext>
            </a:extLst>
          </p:cNvPr>
          <p:cNvSpPr txBox="1"/>
          <p:nvPr/>
        </p:nvSpPr>
        <p:spPr>
          <a:xfrm>
            <a:off x="894425" y="3236943"/>
            <a:ext cx="5895331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同时设置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X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Y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轴坐标：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lv_obj_set_pos(obj, new_x, new_y);</a:t>
            </a:r>
            <a:endParaRPr lang="zh-CN" altLang="en-US" sz="16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277EF586-9A2B-AD45-0798-B73D2098A3AB}"/>
              </a:ext>
            </a:extLst>
          </p:cNvPr>
          <p:cNvSpPr/>
          <p:nvPr/>
        </p:nvSpPr>
        <p:spPr>
          <a:xfrm>
            <a:off x="732073" y="3446038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7835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21" grpId="0"/>
      <p:bldP spid="22" grpId="0" animBg="1"/>
      <p:bldP spid="23" grpId="0"/>
      <p:bldP spid="24" grpId="0" animBg="1"/>
      <p:bldP spid="25" grpId="0"/>
      <p:bldP spid="2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en-US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LVGL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F22E7B9-9F2E-9E67-6DC3-3FE74C85EBD8}"/>
              </a:ext>
            </a:extLst>
          </p:cNvPr>
          <p:cNvSpPr txBox="1"/>
          <p:nvPr/>
        </p:nvSpPr>
        <p:spPr>
          <a:xfrm>
            <a:off x="68578" y="466454"/>
            <a:ext cx="2611122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2.3  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部件的基本属性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4FE55E0-B43D-426D-C56D-D400F58B0F73}"/>
              </a:ext>
            </a:extLst>
          </p:cNvPr>
          <p:cNvSpPr txBox="1"/>
          <p:nvPr/>
        </p:nvSpPr>
        <p:spPr>
          <a:xfrm>
            <a:off x="983325" y="1370144"/>
            <a:ext cx="1679408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大小（</a:t>
            </a: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size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3E6F3D66-FE1C-919B-616D-BD505A4CABDF}"/>
              </a:ext>
            </a:extLst>
          </p:cNvPr>
          <p:cNvSpPr/>
          <p:nvPr/>
        </p:nvSpPr>
        <p:spPr>
          <a:xfrm>
            <a:off x="820973" y="1604639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D5A9EC07-84AE-3749-F67B-D23DF17E41FB}"/>
              </a:ext>
            </a:extLst>
          </p:cNvPr>
          <p:cNvSpPr txBox="1"/>
          <p:nvPr/>
        </p:nvSpPr>
        <p:spPr>
          <a:xfrm>
            <a:off x="983325" y="1879705"/>
            <a:ext cx="2083725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位置（</a:t>
            </a: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position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endParaRPr lang="en-US" altLang="zh-CN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157B63AE-4788-74F1-C3CA-C9B78A3E954D}"/>
              </a:ext>
            </a:extLst>
          </p:cNvPr>
          <p:cNvSpPr txBox="1"/>
          <p:nvPr/>
        </p:nvSpPr>
        <p:spPr>
          <a:xfrm>
            <a:off x="983325" y="2898827"/>
            <a:ext cx="1818440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样式（</a:t>
            </a: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styles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endParaRPr lang="en-US" altLang="zh-CN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71863059-A05C-32B3-6F75-3FE0203B938E}"/>
              </a:ext>
            </a:extLst>
          </p:cNvPr>
          <p:cNvSpPr/>
          <p:nvPr/>
        </p:nvSpPr>
        <p:spPr>
          <a:xfrm>
            <a:off x="820973" y="2109650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164B78CD-ABA1-A50A-22FC-9DD94C4E1999}"/>
              </a:ext>
            </a:extLst>
          </p:cNvPr>
          <p:cNvSpPr/>
          <p:nvPr/>
        </p:nvSpPr>
        <p:spPr>
          <a:xfrm>
            <a:off x="820973" y="3119672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53721AEA-1F53-2CEA-5E1B-12041B2D0610}"/>
              </a:ext>
            </a:extLst>
          </p:cNvPr>
          <p:cNvSpPr txBox="1"/>
          <p:nvPr/>
        </p:nvSpPr>
        <p:spPr>
          <a:xfrm>
            <a:off x="983325" y="3408387"/>
            <a:ext cx="1818440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事件（</a:t>
            </a: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events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endParaRPr lang="en-US" altLang="zh-CN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70E6753F-4E79-4D2E-284E-27BB6B8E3F54}"/>
              </a:ext>
            </a:extLst>
          </p:cNvPr>
          <p:cNvSpPr/>
          <p:nvPr/>
        </p:nvSpPr>
        <p:spPr>
          <a:xfrm>
            <a:off x="820973" y="3624682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E1A1DB52-31EB-438E-46B9-D626B134CCD1}"/>
              </a:ext>
            </a:extLst>
          </p:cNvPr>
          <p:cNvSpPr/>
          <p:nvPr/>
        </p:nvSpPr>
        <p:spPr>
          <a:xfrm>
            <a:off x="3647482" y="1294878"/>
            <a:ext cx="4604762" cy="27617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66A43CAF-AB9A-113D-122C-997535C94176}"/>
              </a:ext>
            </a:extLst>
          </p:cNvPr>
          <p:cNvSpPr/>
          <p:nvPr/>
        </p:nvSpPr>
        <p:spPr>
          <a:xfrm>
            <a:off x="4410075" y="2378859"/>
            <a:ext cx="958850" cy="57555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bg1"/>
                </a:solidFill>
                <a:ea typeface="思源黑体 CN Normal" panose="020B0400000000000000"/>
              </a:rPr>
              <a:t>手动</a:t>
            </a: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0B3B4E32-FE0F-C4AD-3B44-3A6A710C685C}"/>
              </a:ext>
            </a:extLst>
          </p:cNvPr>
          <p:cNvSpPr/>
          <p:nvPr/>
        </p:nvSpPr>
        <p:spPr>
          <a:xfrm>
            <a:off x="5495419" y="1987701"/>
            <a:ext cx="958850" cy="1316096"/>
          </a:xfrm>
          <a:prstGeom prst="roundRect">
            <a:avLst/>
          </a:prstGeom>
          <a:solidFill>
            <a:srgbClr val="FF6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bg1">
                    <a:lumMod val="95000"/>
                  </a:schemeClr>
                </a:solidFill>
                <a:ea typeface="思源黑体 CN Normal" panose="020B0400000000000000"/>
              </a:rPr>
              <a:t>急停</a:t>
            </a:r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87F95E35-FD97-3FEA-9959-5F0CB235C302}"/>
              </a:ext>
            </a:extLst>
          </p:cNvPr>
          <p:cNvSpPr/>
          <p:nvPr/>
        </p:nvSpPr>
        <p:spPr>
          <a:xfrm>
            <a:off x="6580763" y="2383706"/>
            <a:ext cx="958850" cy="57555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ea typeface="思源黑体 CN Normal" panose="020B0400000000000000"/>
              </a:rPr>
              <a:t>自动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D551CF93-CCD1-8CE4-57D2-E7327CCD987F}"/>
              </a:ext>
            </a:extLst>
          </p:cNvPr>
          <p:cNvSpPr txBox="1"/>
          <p:nvPr/>
        </p:nvSpPr>
        <p:spPr>
          <a:xfrm>
            <a:off x="983325" y="2389266"/>
            <a:ext cx="2083725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对齐（</a:t>
            </a:r>
            <a:r>
              <a:rPr lang="en-US" altLang="zh-CN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alignment</a:t>
            </a:r>
            <a:r>
              <a:rPr lang="zh-CN" altLang="en-US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endParaRPr lang="en-US" altLang="zh-CN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D58EEAC7-0E0B-4CCF-3052-13728F3366F4}"/>
              </a:ext>
            </a:extLst>
          </p:cNvPr>
          <p:cNvSpPr/>
          <p:nvPr/>
        </p:nvSpPr>
        <p:spPr>
          <a:xfrm>
            <a:off x="820973" y="2614661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028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 animBg="1"/>
      <p:bldP spid="32" grpId="0"/>
      <p:bldP spid="34" grpId="0"/>
      <p:bldP spid="36" grpId="0" animBg="1"/>
      <p:bldP spid="40" grpId="0" animBg="1"/>
      <p:bldP spid="43" grpId="0"/>
      <p:bldP spid="44" grpId="0" animBg="1"/>
      <p:bldP spid="46" grpId="0" animBg="1"/>
      <p:bldP spid="3" grpId="0" animBg="1"/>
      <p:bldP spid="48" grpId="0" animBg="1"/>
      <p:bldP spid="51" grpId="0" animBg="1"/>
      <p:bldP spid="55" grpId="0"/>
      <p:bldP spid="5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en-US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LVGL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F22E7B9-9F2E-9E67-6DC3-3FE74C85EBD8}"/>
              </a:ext>
            </a:extLst>
          </p:cNvPr>
          <p:cNvSpPr txBox="1"/>
          <p:nvPr/>
        </p:nvSpPr>
        <p:spPr>
          <a:xfrm>
            <a:off x="68578" y="466454"/>
            <a:ext cx="2623822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对齐（</a:t>
            </a: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alignment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）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4FE55E0-B43D-426D-C56D-D400F58B0F73}"/>
              </a:ext>
            </a:extLst>
          </p:cNvPr>
          <p:cNvSpPr txBox="1"/>
          <p:nvPr/>
        </p:nvSpPr>
        <p:spPr>
          <a:xfrm>
            <a:off x="1437859" y="1432346"/>
            <a:ext cx="2048291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① 参照父对象对齐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CFD97B66-6C73-8A9C-F10F-A012A16F13E9}"/>
              </a:ext>
            </a:extLst>
          </p:cNvPr>
          <p:cNvSpPr/>
          <p:nvPr/>
        </p:nvSpPr>
        <p:spPr>
          <a:xfrm>
            <a:off x="838200" y="2093601"/>
            <a:ext cx="3194050" cy="18507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F3FA400-CF8D-E229-2070-1B2B00715410}"/>
              </a:ext>
            </a:extLst>
          </p:cNvPr>
          <p:cNvSpPr/>
          <p:nvPr/>
        </p:nvSpPr>
        <p:spPr>
          <a:xfrm>
            <a:off x="1727876" y="2602158"/>
            <a:ext cx="1284106" cy="8332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ea typeface="思源黑体 CN Normal" panose="020B040000000000000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E52E3BD-39A2-147B-4913-76362B711E90}"/>
              </a:ext>
            </a:extLst>
          </p:cNvPr>
          <p:cNvSpPr txBox="1"/>
          <p:nvPr/>
        </p:nvSpPr>
        <p:spPr>
          <a:xfrm>
            <a:off x="4798804" y="1438795"/>
            <a:ext cx="3337341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② 参照其他对象对齐（无父子关系）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FA23321-C45C-1E87-7F11-DEDA6AA6EE3B}"/>
              </a:ext>
            </a:extLst>
          </p:cNvPr>
          <p:cNvSpPr/>
          <p:nvPr/>
        </p:nvSpPr>
        <p:spPr>
          <a:xfrm>
            <a:off x="4870450" y="2093601"/>
            <a:ext cx="3194050" cy="18507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5C3F9B0-AED7-B54C-0ADC-4433F4F32E4B}"/>
              </a:ext>
            </a:extLst>
          </p:cNvPr>
          <p:cNvSpPr/>
          <p:nvPr/>
        </p:nvSpPr>
        <p:spPr>
          <a:xfrm>
            <a:off x="5239841" y="2228211"/>
            <a:ext cx="1099191" cy="6848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ea typeface="思源黑体 CN Normal" panose="020B0400000000000000"/>
              </a:rPr>
              <a:t>A</a:t>
            </a:r>
            <a:endParaRPr lang="zh-CN" altLang="en-US" sz="1600">
              <a:ea typeface="思源黑体 CN Normal" panose="020B040000000000000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F794BCD-4F65-05B4-7A94-9C64F2355B85}"/>
              </a:ext>
            </a:extLst>
          </p:cNvPr>
          <p:cNvSpPr/>
          <p:nvPr/>
        </p:nvSpPr>
        <p:spPr>
          <a:xfrm>
            <a:off x="6813630" y="2363882"/>
            <a:ext cx="850095" cy="41573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B</a:t>
            </a:r>
            <a:endParaRPr lang="zh-CN" altLang="en-US" sz="160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84DE05C-2225-4F74-19B6-5E9508A4123D}"/>
              </a:ext>
            </a:extLst>
          </p:cNvPr>
          <p:cNvSpPr txBox="1"/>
          <p:nvPr/>
        </p:nvSpPr>
        <p:spPr>
          <a:xfrm>
            <a:off x="5392183" y="3524952"/>
            <a:ext cx="93644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基准对象</a:t>
            </a: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162DECEF-6831-9363-FEBE-BFC9AACB51BB}"/>
              </a:ext>
            </a:extLst>
          </p:cNvPr>
          <p:cNvCxnSpPr>
            <a:cxnSpLocks/>
          </p:cNvCxnSpPr>
          <p:nvPr/>
        </p:nvCxnSpPr>
        <p:spPr>
          <a:xfrm flipV="1">
            <a:off x="5785763" y="2913090"/>
            <a:ext cx="0" cy="620937"/>
          </a:xfrm>
          <a:prstGeom prst="line">
            <a:avLst/>
          </a:prstGeom>
          <a:ln w="9525" cap="flat" cmpd="sng" algn="ctr">
            <a:solidFill>
              <a:schemeClr val="bg2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7BBB2A8D-6232-F959-48A6-E624081CE950}"/>
              </a:ext>
            </a:extLst>
          </p:cNvPr>
          <p:cNvSpPr txBox="1"/>
          <p:nvPr/>
        </p:nvSpPr>
        <p:spPr>
          <a:xfrm>
            <a:off x="6618347" y="3524951"/>
            <a:ext cx="147161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需要对齐的对象</a:t>
            </a: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F449DB64-2519-0CE5-1E78-8D2FA5407B0C}"/>
              </a:ext>
            </a:extLst>
          </p:cNvPr>
          <p:cNvCxnSpPr>
            <a:cxnSpLocks/>
          </p:cNvCxnSpPr>
          <p:nvPr/>
        </p:nvCxnSpPr>
        <p:spPr>
          <a:xfrm flipV="1">
            <a:off x="7236738" y="2773267"/>
            <a:ext cx="0" cy="729945"/>
          </a:xfrm>
          <a:prstGeom prst="line">
            <a:avLst/>
          </a:prstGeom>
          <a:ln w="9525" cap="flat" cmpd="sng" algn="ctr">
            <a:solidFill>
              <a:schemeClr val="bg2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825EA995-4F42-8C18-1C87-3A09C2D354DC}"/>
              </a:ext>
            </a:extLst>
          </p:cNvPr>
          <p:cNvSpPr txBox="1"/>
          <p:nvPr/>
        </p:nvSpPr>
        <p:spPr>
          <a:xfrm>
            <a:off x="2032630" y="2886627"/>
            <a:ext cx="72539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子对象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7277CF2-0BB3-97BC-438C-D800EE097AAB}"/>
              </a:ext>
            </a:extLst>
          </p:cNvPr>
          <p:cNvSpPr txBox="1"/>
          <p:nvPr/>
        </p:nvSpPr>
        <p:spPr>
          <a:xfrm>
            <a:off x="3162930" y="3524951"/>
            <a:ext cx="72539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父对象</a:t>
            </a:r>
          </a:p>
        </p:txBody>
      </p:sp>
    </p:spTree>
    <p:extLst>
      <p:ext uri="{BB962C8B-B14F-4D97-AF65-F5344CB8AC3E}">
        <p14:creationId xmlns:p14="http://schemas.microsoft.com/office/powerpoint/2010/main" val="4146532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27" grpId="0" animBg="1"/>
      <p:bldP spid="2" grpId="0" animBg="1"/>
      <p:bldP spid="18" grpId="0"/>
      <p:bldP spid="19" grpId="0" animBg="1"/>
      <p:bldP spid="20" grpId="0" animBg="1"/>
      <p:bldP spid="21" grpId="0" animBg="1"/>
      <p:bldP spid="16" grpId="0"/>
      <p:bldP spid="22" grpId="0"/>
      <p:bldP spid="23" grpId="0"/>
      <p:bldP spid="2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en-US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LVGL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F22E7B9-9F2E-9E67-6DC3-3FE74C85EBD8}"/>
              </a:ext>
            </a:extLst>
          </p:cNvPr>
          <p:cNvSpPr txBox="1"/>
          <p:nvPr/>
        </p:nvSpPr>
        <p:spPr>
          <a:xfrm>
            <a:off x="68578" y="466454"/>
            <a:ext cx="2611122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对齐（</a:t>
            </a: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alignment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）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AE2F559-61EC-0B99-10EB-136E087A9545}"/>
              </a:ext>
            </a:extLst>
          </p:cNvPr>
          <p:cNvSpPr txBox="1"/>
          <p:nvPr/>
        </p:nvSpPr>
        <p:spPr>
          <a:xfrm>
            <a:off x="774207" y="1242937"/>
            <a:ext cx="2714061" cy="6598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参照父对象对齐：</a:t>
            </a:r>
            <a:endParaRPr lang="en-US" altLang="zh-CN" sz="14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lv_obj_set_align(obj, LV_ALIGN_...);</a:t>
            </a:r>
            <a:endParaRPr lang="zh-CN" altLang="en-US" sz="12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BCC92C91-AC5F-D40F-6597-A444ADF8E5A0}"/>
              </a:ext>
            </a:extLst>
          </p:cNvPr>
          <p:cNvSpPr/>
          <p:nvPr/>
        </p:nvSpPr>
        <p:spPr>
          <a:xfrm>
            <a:off x="697365" y="1421128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B5E9949-0CEE-DBE7-565B-751993612231}"/>
              </a:ext>
            </a:extLst>
          </p:cNvPr>
          <p:cNvSpPr txBox="1"/>
          <p:nvPr/>
        </p:nvSpPr>
        <p:spPr>
          <a:xfrm>
            <a:off x="774207" y="1975541"/>
            <a:ext cx="2768254" cy="6598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参照父对象对齐，再进行偏移：</a:t>
            </a:r>
            <a:endParaRPr lang="en-US" altLang="zh-CN" sz="14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lv_obj_align(obj, LV_ALIGN_..., x, y);</a:t>
            </a:r>
            <a:endParaRPr lang="zh-CN" altLang="en-US" sz="12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F9C5DEBD-26A9-38F8-1E18-CD2E40D28895}"/>
              </a:ext>
            </a:extLst>
          </p:cNvPr>
          <p:cNvSpPr/>
          <p:nvPr/>
        </p:nvSpPr>
        <p:spPr>
          <a:xfrm>
            <a:off x="697365" y="2159659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9494066-56DE-009E-0ABC-8C972C619B95}"/>
              </a:ext>
            </a:extLst>
          </p:cNvPr>
          <p:cNvSpPr txBox="1"/>
          <p:nvPr/>
        </p:nvSpPr>
        <p:spPr>
          <a:xfrm>
            <a:off x="785211" y="3199634"/>
            <a:ext cx="4580510" cy="6598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参照其他对象对齐（无父子关系），再进行偏移：</a:t>
            </a:r>
            <a:endParaRPr lang="en-US" altLang="zh-CN" sz="14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lv_obj_align_to(obj_to_align, obj_referece, LV_ALIGN_..., x, y);</a:t>
            </a:r>
            <a:endParaRPr lang="zh-CN" altLang="en-US" sz="12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489A3574-635D-23C7-75AB-1F5D5196E24F}"/>
              </a:ext>
            </a:extLst>
          </p:cNvPr>
          <p:cNvSpPr/>
          <p:nvPr/>
        </p:nvSpPr>
        <p:spPr>
          <a:xfrm>
            <a:off x="697365" y="3381190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829BCF17-D6BD-7B0C-F582-47076049A34D}"/>
              </a:ext>
            </a:extLst>
          </p:cNvPr>
          <p:cNvSpPr/>
          <p:nvPr/>
        </p:nvSpPr>
        <p:spPr>
          <a:xfrm>
            <a:off x="506446" y="1159974"/>
            <a:ext cx="8090472" cy="161785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574037C-BACD-7EC9-05A5-C794C55A4A17}"/>
              </a:ext>
            </a:extLst>
          </p:cNvPr>
          <p:cNvSpPr/>
          <p:nvPr/>
        </p:nvSpPr>
        <p:spPr>
          <a:xfrm>
            <a:off x="5655733" y="1283998"/>
            <a:ext cx="2399242" cy="1356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7A50A5E-B45D-7E42-58E8-E6F0613BDCFC}"/>
              </a:ext>
            </a:extLst>
          </p:cNvPr>
          <p:cNvSpPr/>
          <p:nvPr/>
        </p:nvSpPr>
        <p:spPr>
          <a:xfrm>
            <a:off x="6444633" y="1626960"/>
            <a:ext cx="821442" cy="61065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ea typeface="思源黑体 CN Normal" panose="020B0400000000000000"/>
              </a:rPr>
              <a:t>子对象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53109F5-FDEE-819C-F209-2E922DED7A9E}"/>
              </a:ext>
            </a:extLst>
          </p:cNvPr>
          <p:cNvSpPr/>
          <p:nvPr/>
        </p:nvSpPr>
        <p:spPr>
          <a:xfrm>
            <a:off x="506446" y="3013759"/>
            <a:ext cx="8090472" cy="1648765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092E2AEE-3B25-94FE-65F7-B42FBE9D7B57}"/>
              </a:ext>
            </a:extLst>
          </p:cNvPr>
          <p:cNvSpPr/>
          <p:nvPr/>
        </p:nvSpPr>
        <p:spPr>
          <a:xfrm>
            <a:off x="5655733" y="3151141"/>
            <a:ext cx="2399242" cy="1356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086B3ACB-2B3F-8DE9-A7F5-5B6048A93694}"/>
              </a:ext>
            </a:extLst>
          </p:cNvPr>
          <p:cNvSpPr/>
          <p:nvPr/>
        </p:nvSpPr>
        <p:spPr>
          <a:xfrm>
            <a:off x="5866121" y="3281373"/>
            <a:ext cx="767514" cy="5019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ea typeface="思源黑体 CN Normal" panose="020B0400000000000000"/>
              </a:rPr>
              <a:t>A</a:t>
            </a:r>
            <a:endParaRPr lang="zh-CN" altLang="en-US">
              <a:ea typeface="思源黑体 CN Normal" panose="020B040000000000000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9B3EA78E-B178-6979-34BB-E7D22304A4A3}"/>
              </a:ext>
            </a:extLst>
          </p:cNvPr>
          <p:cNvSpPr/>
          <p:nvPr/>
        </p:nvSpPr>
        <p:spPr>
          <a:xfrm>
            <a:off x="7059491" y="3380143"/>
            <a:ext cx="593582" cy="30468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</a:t>
            </a:r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8F913437-5C42-ABA6-21EE-1E125D430E63}"/>
              </a:ext>
            </a:extLst>
          </p:cNvPr>
          <p:cNvSpPr txBox="1"/>
          <p:nvPr/>
        </p:nvSpPr>
        <p:spPr>
          <a:xfrm>
            <a:off x="5849143" y="4058143"/>
            <a:ext cx="86069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基准对象</a:t>
            </a:r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080A8821-C406-DDD4-B0CD-03B0570A411E}"/>
              </a:ext>
            </a:extLst>
          </p:cNvPr>
          <p:cNvCxnSpPr>
            <a:cxnSpLocks/>
          </p:cNvCxnSpPr>
          <p:nvPr/>
        </p:nvCxnSpPr>
        <p:spPr>
          <a:xfrm flipV="1">
            <a:off x="6233198" y="3789872"/>
            <a:ext cx="0" cy="270953"/>
          </a:xfrm>
          <a:prstGeom prst="line">
            <a:avLst/>
          </a:prstGeom>
          <a:ln w="9525" cap="flat" cmpd="sng" algn="ctr">
            <a:solidFill>
              <a:schemeClr val="bg2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583E5474-981C-FB15-9433-5233B4A841CE}"/>
              </a:ext>
            </a:extLst>
          </p:cNvPr>
          <p:cNvSpPr txBox="1"/>
          <p:nvPr/>
        </p:nvSpPr>
        <p:spPr>
          <a:xfrm>
            <a:off x="6741585" y="4058142"/>
            <a:ext cx="128798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需要对齐的对象</a:t>
            </a:r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4FA616A6-3BF0-0A61-C04D-9B3D2771FB4C}"/>
              </a:ext>
            </a:extLst>
          </p:cNvPr>
          <p:cNvCxnSpPr>
            <a:cxnSpLocks/>
          </p:cNvCxnSpPr>
          <p:nvPr/>
        </p:nvCxnSpPr>
        <p:spPr>
          <a:xfrm flipV="1">
            <a:off x="7356282" y="3722924"/>
            <a:ext cx="0" cy="344550"/>
          </a:xfrm>
          <a:prstGeom prst="line">
            <a:avLst/>
          </a:prstGeom>
          <a:ln w="9525" cap="flat" cmpd="sng" algn="ctr">
            <a:solidFill>
              <a:schemeClr val="bg2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0422B678-2345-C2F8-F273-18E20DBB2DC8}"/>
              </a:ext>
            </a:extLst>
          </p:cNvPr>
          <p:cNvSpPr txBox="1"/>
          <p:nvPr/>
        </p:nvSpPr>
        <p:spPr>
          <a:xfrm>
            <a:off x="1916621" y="4196642"/>
            <a:ext cx="93644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基准对象</a:t>
            </a:r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C7BB5EB5-B300-6BA3-57D0-F1F3BA2C56C5}"/>
              </a:ext>
            </a:extLst>
          </p:cNvPr>
          <p:cNvCxnSpPr>
            <a:cxnSpLocks/>
          </p:cNvCxnSpPr>
          <p:nvPr/>
        </p:nvCxnSpPr>
        <p:spPr>
          <a:xfrm flipV="1">
            <a:off x="2326077" y="3823323"/>
            <a:ext cx="0" cy="376001"/>
          </a:xfrm>
          <a:prstGeom prst="line">
            <a:avLst/>
          </a:prstGeom>
          <a:ln w="9525" cap="flat" cmpd="sng" algn="ctr">
            <a:solidFill>
              <a:schemeClr val="bg2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3B43C1CC-C94E-ECB7-52B6-05B500510965}"/>
              </a:ext>
            </a:extLst>
          </p:cNvPr>
          <p:cNvSpPr txBox="1"/>
          <p:nvPr/>
        </p:nvSpPr>
        <p:spPr>
          <a:xfrm>
            <a:off x="2811179" y="4196641"/>
            <a:ext cx="128798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需要对齐的对象</a:t>
            </a:r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867E6897-6922-BC21-D921-770A5D55D92F}"/>
              </a:ext>
            </a:extLst>
          </p:cNvPr>
          <p:cNvCxnSpPr>
            <a:cxnSpLocks/>
          </p:cNvCxnSpPr>
          <p:nvPr/>
        </p:nvCxnSpPr>
        <p:spPr>
          <a:xfrm flipV="1">
            <a:off x="3421309" y="3841373"/>
            <a:ext cx="0" cy="376001"/>
          </a:xfrm>
          <a:prstGeom prst="line">
            <a:avLst/>
          </a:prstGeom>
          <a:ln w="9525" cap="flat" cmpd="sng" algn="ctr">
            <a:solidFill>
              <a:schemeClr val="bg2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3806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animBg="1"/>
      <p:bldP spid="18" grpId="0"/>
      <p:bldP spid="19" grpId="0" animBg="1"/>
      <p:bldP spid="20" grpId="0"/>
      <p:bldP spid="21" grpId="0" animBg="1"/>
      <p:bldP spid="25" grpId="0" animBg="1"/>
      <p:bldP spid="26" grpId="0" animBg="1"/>
      <p:bldP spid="27" grpId="0" animBg="1"/>
      <p:bldP spid="29" grpId="0" animBg="1"/>
      <p:bldP spid="37" grpId="0" animBg="1"/>
      <p:bldP spid="38" grpId="0" animBg="1"/>
      <p:bldP spid="39" grpId="0" animBg="1"/>
      <p:bldP spid="40" grpId="0"/>
      <p:bldP spid="42" grpId="0"/>
      <p:bldP spid="44" grpId="0"/>
      <p:bldP spid="4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en-US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LVGL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88E44F88-1E7E-4916-8DD0-6F4F14C601E9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4A9CBC-B0FB-4630-914C-BD0EF8A6AF4A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0" name="矩形 39">
            <a:extLst>
              <a:ext uri="{FF2B5EF4-FFF2-40B4-BE49-F238E27FC236}">
                <a16:creationId xmlns:a16="http://schemas.microsoft.com/office/drawing/2014/main" id="{6A3AA250-99A3-4100-98FA-809068560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7665" y="1652533"/>
            <a:ext cx="3799419" cy="1838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FF000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1</a:t>
            </a:r>
            <a:r>
              <a:rPr lang="zh-CN" altLang="en-US" sz="2000" b="1">
                <a:solidFill>
                  <a:srgbClr val="FF000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，</a:t>
            </a:r>
            <a:r>
              <a:rPr lang="en-US" altLang="zh-CN" sz="2000" b="1">
                <a:solidFill>
                  <a:srgbClr val="FF000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LVGL</a:t>
            </a:r>
            <a:r>
              <a:rPr lang="zh-CN" altLang="en-US" sz="2000" b="1">
                <a:solidFill>
                  <a:srgbClr val="FF000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的编程思想（了解）</a:t>
            </a:r>
            <a:endParaRPr lang="en-US" altLang="zh-CN" sz="2000" b="1">
              <a:solidFill>
                <a:srgbClr val="FF000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2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，</a:t>
            </a: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LVGL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基础对象（掌握）</a:t>
            </a:r>
            <a:endParaRPr lang="en-US" altLang="zh-CN" sz="2000" b="1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3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，</a:t>
            </a: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LVGL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部件使用（熟悉）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4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，课堂总结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FAF5AD7-682A-473C-9DDC-968E1E688098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81388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框 30">
            <a:extLst>
              <a:ext uri="{FF2B5EF4-FFF2-40B4-BE49-F238E27FC236}">
                <a16:creationId xmlns:a16="http://schemas.microsoft.com/office/drawing/2014/main" id="{14B23E13-058E-F34F-91BC-7498A2AD03B3}"/>
              </a:ext>
            </a:extLst>
          </p:cNvPr>
          <p:cNvSpPr txBox="1"/>
          <p:nvPr/>
        </p:nvSpPr>
        <p:spPr>
          <a:xfrm>
            <a:off x="1667886" y="4275880"/>
            <a:ext cx="1981579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OUT_BOTTOM_LEFT</a:t>
            </a:r>
            <a:endParaRPr lang="zh-CN" altLang="en-US" sz="12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CFBB44DE-D05F-6CEF-4AA5-D1A82282F679}"/>
              </a:ext>
            </a:extLst>
          </p:cNvPr>
          <p:cNvSpPr txBox="1"/>
          <p:nvPr/>
        </p:nvSpPr>
        <p:spPr>
          <a:xfrm>
            <a:off x="3649465" y="4287822"/>
            <a:ext cx="1750005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OUT_BOTTOM_MID</a:t>
            </a:r>
            <a:endParaRPr lang="zh-CN" altLang="en-US" sz="12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5327168B-A6B3-2B39-2C7B-18B21E12B811}"/>
              </a:ext>
            </a:extLst>
          </p:cNvPr>
          <p:cNvSpPr txBox="1"/>
          <p:nvPr/>
        </p:nvSpPr>
        <p:spPr>
          <a:xfrm>
            <a:off x="5494535" y="4289539"/>
            <a:ext cx="1981579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OUT_BOTTOM_RIGHT</a:t>
            </a:r>
            <a:endParaRPr lang="zh-CN" altLang="en-US" sz="12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en-US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LVGL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F22E7B9-9F2E-9E67-6DC3-3FE74C85EBD8}"/>
              </a:ext>
            </a:extLst>
          </p:cNvPr>
          <p:cNvSpPr txBox="1"/>
          <p:nvPr/>
        </p:nvSpPr>
        <p:spPr>
          <a:xfrm>
            <a:off x="68578" y="466454"/>
            <a:ext cx="1599308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对齐的模式</a:t>
            </a: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CFD97B66-6C73-8A9C-F10F-A012A16F13E9}"/>
              </a:ext>
            </a:extLst>
          </p:cNvPr>
          <p:cNvSpPr/>
          <p:nvPr/>
        </p:nvSpPr>
        <p:spPr>
          <a:xfrm>
            <a:off x="1713792" y="1418811"/>
            <a:ext cx="5521489" cy="2837261"/>
          </a:xfrm>
          <a:prstGeom prst="roundRect">
            <a:avLst>
              <a:gd name="adj" fmla="val 2567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58E974C-07A2-B676-BFA7-FFF8C818AD85}"/>
              </a:ext>
            </a:extLst>
          </p:cNvPr>
          <p:cNvSpPr txBox="1"/>
          <p:nvPr/>
        </p:nvSpPr>
        <p:spPr>
          <a:xfrm>
            <a:off x="444183" y="1423553"/>
            <a:ext cx="1371917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OUT_LEFT_TOP</a:t>
            </a:r>
            <a:endParaRPr lang="zh-CN" altLang="en-US" sz="12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D1AEA7F-9070-B1D6-B533-95189BB2FCB7}"/>
              </a:ext>
            </a:extLst>
          </p:cNvPr>
          <p:cNvSpPr txBox="1"/>
          <p:nvPr/>
        </p:nvSpPr>
        <p:spPr>
          <a:xfrm>
            <a:off x="417350" y="2625558"/>
            <a:ext cx="1287183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OUT_LEFT_MID</a:t>
            </a:r>
            <a:endParaRPr lang="zh-CN" altLang="en-US" sz="12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0A6EB77-621D-0BCE-40CC-F2C0DE231D25}"/>
              </a:ext>
            </a:extLst>
          </p:cNvPr>
          <p:cNvSpPr txBox="1"/>
          <p:nvPr/>
        </p:nvSpPr>
        <p:spPr>
          <a:xfrm>
            <a:off x="109220" y="3808708"/>
            <a:ext cx="1717605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OUT_LEFT_BOTTOM</a:t>
            </a:r>
            <a:endParaRPr lang="zh-CN" altLang="en-US" sz="12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E58D3CD4-D7F2-FA1E-00B0-1E93D23BD8B4}"/>
              </a:ext>
            </a:extLst>
          </p:cNvPr>
          <p:cNvSpPr txBox="1"/>
          <p:nvPr/>
        </p:nvSpPr>
        <p:spPr>
          <a:xfrm>
            <a:off x="7213600" y="1446818"/>
            <a:ext cx="1504061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OUT_RIGHT_TOP</a:t>
            </a:r>
            <a:endParaRPr lang="zh-CN" altLang="en-US" sz="12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759E9FC-B218-71EB-C716-CEA567626259}"/>
              </a:ext>
            </a:extLst>
          </p:cNvPr>
          <p:cNvSpPr txBox="1"/>
          <p:nvPr/>
        </p:nvSpPr>
        <p:spPr>
          <a:xfrm>
            <a:off x="7213600" y="2625558"/>
            <a:ext cx="1557728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OUT_RIGHT_MID</a:t>
            </a:r>
            <a:endParaRPr lang="zh-CN" altLang="en-US" sz="12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482C9FD1-FB9B-8EAE-FA31-46C823F544DA}"/>
              </a:ext>
            </a:extLst>
          </p:cNvPr>
          <p:cNvSpPr txBox="1"/>
          <p:nvPr/>
        </p:nvSpPr>
        <p:spPr>
          <a:xfrm>
            <a:off x="7213600" y="3808708"/>
            <a:ext cx="1829610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OUT_RIGHT_BOTTOM</a:t>
            </a:r>
            <a:endParaRPr lang="zh-CN" altLang="en-US" sz="12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E671139A-E9A2-BCC5-92AE-ADC64E58F38B}"/>
              </a:ext>
            </a:extLst>
          </p:cNvPr>
          <p:cNvSpPr txBox="1"/>
          <p:nvPr/>
        </p:nvSpPr>
        <p:spPr>
          <a:xfrm>
            <a:off x="1667886" y="1027128"/>
            <a:ext cx="1371917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OUT_TOP_LEFT</a:t>
            </a:r>
            <a:endParaRPr lang="zh-CN" altLang="en-US" sz="12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F327C74C-4D3B-6F2B-5123-1F490AE83587}"/>
              </a:ext>
            </a:extLst>
          </p:cNvPr>
          <p:cNvSpPr txBox="1"/>
          <p:nvPr/>
        </p:nvSpPr>
        <p:spPr>
          <a:xfrm>
            <a:off x="3712586" y="1027128"/>
            <a:ext cx="1437264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OUT_TOP_MID</a:t>
            </a:r>
            <a:endParaRPr lang="zh-CN" altLang="en-US" sz="12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897FF5A9-8849-5DE0-78F9-091F850858AE}"/>
              </a:ext>
            </a:extLst>
          </p:cNvPr>
          <p:cNvSpPr txBox="1"/>
          <p:nvPr/>
        </p:nvSpPr>
        <p:spPr>
          <a:xfrm>
            <a:off x="5822633" y="1027128"/>
            <a:ext cx="1504061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OUT_TOP_RIGHT</a:t>
            </a:r>
            <a:endParaRPr lang="zh-CN" altLang="en-US" sz="12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44E1814F-AEA6-6963-1EF4-0F19E383FF75}"/>
              </a:ext>
            </a:extLst>
          </p:cNvPr>
          <p:cNvSpPr txBox="1"/>
          <p:nvPr/>
        </p:nvSpPr>
        <p:spPr>
          <a:xfrm>
            <a:off x="1839525" y="1431046"/>
            <a:ext cx="954475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TOP_LEFT</a:t>
            </a:r>
            <a:endParaRPr lang="zh-CN" altLang="en-US" sz="12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59383D37-8BC7-662D-9029-E6E8EBB1F389}"/>
              </a:ext>
            </a:extLst>
          </p:cNvPr>
          <p:cNvSpPr txBox="1"/>
          <p:nvPr/>
        </p:nvSpPr>
        <p:spPr>
          <a:xfrm>
            <a:off x="3908634" y="1446817"/>
            <a:ext cx="954475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TOP_MID</a:t>
            </a:r>
            <a:endParaRPr lang="zh-CN" altLang="en-US" sz="12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A1473E34-1D98-F8BB-2061-398C8BFCB9E3}"/>
              </a:ext>
            </a:extLst>
          </p:cNvPr>
          <p:cNvSpPr txBox="1"/>
          <p:nvPr/>
        </p:nvSpPr>
        <p:spPr>
          <a:xfrm>
            <a:off x="6068095" y="1445101"/>
            <a:ext cx="1140136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TOP_RIGHT</a:t>
            </a:r>
            <a:endParaRPr lang="zh-CN" altLang="en-US" sz="12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99D17441-9EC4-21D6-23B7-04C01424732D}"/>
              </a:ext>
            </a:extLst>
          </p:cNvPr>
          <p:cNvSpPr txBox="1"/>
          <p:nvPr/>
        </p:nvSpPr>
        <p:spPr>
          <a:xfrm>
            <a:off x="6120273" y="2625558"/>
            <a:ext cx="1067117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RIGHT_MID</a:t>
            </a:r>
            <a:endParaRPr lang="zh-CN" altLang="en-US" sz="12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184DA5DA-6E7E-0FCD-4F88-55702DAC36AB}"/>
              </a:ext>
            </a:extLst>
          </p:cNvPr>
          <p:cNvSpPr txBox="1"/>
          <p:nvPr/>
        </p:nvSpPr>
        <p:spPr>
          <a:xfrm>
            <a:off x="1816100" y="2625558"/>
            <a:ext cx="954475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LEFT_MID</a:t>
            </a:r>
            <a:endParaRPr lang="zh-CN" altLang="en-US" sz="12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5CAEF622-8C34-34FD-502D-7451954ED5A6}"/>
              </a:ext>
            </a:extLst>
          </p:cNvPr>
          <p:cNvSpPr txBox="1"/>
          <p:nvPr/>
        </p:nvSpPr>
        <p:spPr>
          <a:xfrm>
            <a:off x="1816100" y="3808708"/>
            <a:ext cx="1327340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BOTTOM_LEFT</a:t>
            </a:r>
            <a:endParaRPr lang="zh-CN" altLang="en-US" sz="12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E0D69CF5-EB12-27A3-E58B-F8A48F308DC5}"/>
              </a:ext>
            </a:extLst>
          </p:cNvPr>
          <p:cNvSpPr txBox="1"/>
          <p:nvPr/>
        </p:nvSpPr>
        <p:spPr>
          <a:xfrm>
            <a:off x="5790039" y="3808708"/>
            <a:ext cx="1454948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BOTTOM_RIGHT</a:t>
            </a:r>
            <a:endParaRPr lang="zh-CN" altLang="en-US" sz="12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D907DB11-ABC5-BA58-05B2-5F2E5B159121}"/>
              </a:ext>
            </a:extLst>
          </p:cNvPr>
          <p:cNvSpPr txBox="1"/>
          <p:nvPr/>
        </p:nvSpPr>
        <p:spPr>
          <a:xfrm>
            <a:off x="3844171" y="3808708"/>
            <a:ext cx="1302286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BOTTOM_MID</a:t>
            </a:r>
            <a:endParaRPr lang="zh-CN" altLang="en-US" sz="12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ACC902F0-8519-0832-A3B3-52899507C6DA}"/>
              </a:ext>
            </a:extLst>
          </p:cNvPr>
          <p:cNvSpPr txBox="1"/>
          <p:nvPr/>
        </p:nvSpPr>
        <p:spPr>
          <a:xfrm>
            <a:off x="4019056" y="2625558"/>
            <a:ext cx="844053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CENTER</a:t>
            </a:r>
            <a:endParaRPr lang="zh-CN" altLang="en-US" sz="12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7963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3" grpId="0"/>
      <p:bldP spid="27" grpId="0" animBg="1"/>
      <p:bldP spid="20" grpId="0"/>
      <p:bldP spid="21" grpId="0"/>
      <p:bldP spid="22" grpId="0"/>
      <p:bldP spid="23" grpId="0"/>
      <p:bldP spid="24" grpId="0"/>
      <p:bldP spid="28" grpId="0"/>
      <p:bldP spid="34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en-US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LVGL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F22E7B9-9F2E-9E67-6DC3-3FE74C85EBD8}"/>
              </a:ext>
            </a:extLst>
          </p:cNvPr>
          <p:cNvSpPr txBox="1"/>
          <p:nvPr/>
        </p:nvSpPr>
        <p:spPr>
          <a:xfrm>
            <a:off x="68578" y="466454"/>
            <a:ext cx="2611122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2.3  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部件的基本属性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4FE55E0-B43D-426D-C56D-D400F58B0F73}"/>
              </a:ext>
            </a:extLst>
          </p:cNvPr>
          <p:cNvSpPr txBox="1"/>
          <p:nvPr/>
        </p:nvSpPr>
        <p:spPr>
          <a:xfrm>
            <a:off x="983325" y="1370144"/>
            <a:ext cx="1679408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大小（</a:t>
            </a: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size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3E6F3D66-FE1C-919B-616D-BD505A4CABDF}"/>
              </a:ext>
            </a:extLst>
          </p:cNvPr>
          <p:cNvSpPr/>
          <p:nvPr/>
        </p:nvSpPr>
        <p:spPr>
          <a:xfrm>
            <a:off x="820973" y="1604639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D5A9EC07-84AE-3749-F67B-D23DF17E41FB}"/>
              </a:ext>
            </a:extLst>
          </p:cNvPr>
          <p:cNvSpPr txBox="1"/>
          <p:nvPr/>
        </p:nvSpPr>
        <p:spPr>
          <a:xfrm>
            <a:off x="983325" y="1879705"/>
            <a:ext cx="2083725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位置（</a:t>
            </a: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position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endParaRPr lang="en-US" altLang="zh-CN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157B63AE-4788-74F1-C3CA-C9B78A3E954D}"/>
              </a:ext>
            </a:extLst>
          </p:cNvPr>
          <p:cNvSpPr txBox="1"/>
          <p:nvPr/>
        </p:nvSpPr>
        <p:spPr>
          <a:xfrm>
            <a:off x="983325" y="2898827"/>
            <a:ext cx="1818440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样式（</a:t>
            </a:r>
            <a:r>
              <a:rPr lang="en-US" altLang="zh-CN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styles</a:t>
            </a:r>
            <a:r>
              <a:rPr lang="zh-CN" altLang="en-US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endParaRPr lang="en-US" altLang="zh-CN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71863059-A05C-32B3-6F75-3FE0203B938E}"/>
              </a:ext>
            </a:extLst>
          </p:cNvPr>
          <p:cNvSpPr/>
          <p:nvPr/>
        </p:nvSpPr>
        <p:spPr>
          <a:xfrm>
            <a:off x="820973" y="2109650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164B78CD-ABA1-A50A-22FC-9DD94C4E1999}"/>
              </a:ext>
            </a:extLst>
          </p:cNvPr>
          <p:cNvSpPr/>
          <p:nvPr/>
        </p:nvSpPr>
        <p:spPr>
          <a:xfrm>
            <a:off x="820973" y="3119672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53721AEA-1F53-2CEA-5E1B-12041B2D0610}"/>
              </a:ext>
            </a:extLst>
          </p:cNvPr>
          <p:cNvSpPr txBox="1"/>
          <p:nvPr/>
        </p:nvSpPr>
        <p:spPr>
          <a:xfrm>
            <a:off x="983325" y="3408387"/>
            <a:ext cx="1818440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事件（</a:t>
            </a: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events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endParaRPr lang="en-US" altLang="zh-CN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70E6753F-4E79-4D2E-284E-27BB6B8E3F54}"/>
              </a:ext>
            </a:extLst>
          </p:cNvPr>
          <p:cNvSpPr/>
          <p:nvPr/>
        </p:nvSpPr>
        <p:spPr>
          <a:xfrm>
            <a:off x="820973" y="3624682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E1A1DB52-31EB-438E-46B9-D626B134CCD1}"/>
              </a:ext>
            </a:extLst>
          </p:cNvPr>
          <p:cNvSpPr/>
          <p:nvPr/>
        </p:nvSpPr>
        <p:spPr>
          <a:xfrm>
            <a:off x="3647482" y="1294878"/>
            <a:ext cx="4604762" cy="27617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66A43CAF-AB9A-113D-122C-997535C94176}"/>
              </a:ext>
            </a:extLst>
          </p:cNvPr>
          <p:cNvSpPr/>
          <p:nvPr/>
        </p:nvSpPr>
        <p:spPr>
          <a:xfrm>
            <a:off x="4410075" y="2378859"/>
            <a:ext cx="958850" cy="57555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bg1"/>
                </a:solidFill>
                <a:ea typeface="思源黑体 CN Normal" panose="020B0400000000000000"/>
              </a:rPr>
              <a:t>手动</a:t>
            </a: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0B3B4E32-FE0F-C4AD-3B44-3A6A710C685C}"/>
              </a:ext>
            </a:extLst>
          </p:cNvPr>
          <p:cNvSpPr/>
          <p:nvPr/>
        </p:nvSpPr>
        <p:spPr>
          <a:xfrm>
            <a:off x="5495419" y="1987701"/>
            <a:ext cx="958850" cy="1316096"/>
          </a:xfrm>
          <a:prstGeom prst="roundRect">
            <a:avLst/>
          </a:prstGeom>
          <a:solidFill>
            <a:srgbClr val="FF6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bg1">
                    <a:lumMod val="95000"/>
                  </a:schemeClr>
                </a:solidFill>
                <a:ea typeface="思源黑体 CN Normal" panose="020B0400000000000000"/>
              </a:rPr>
              <a:t>急停</a:t>
            </a:r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87F95E35-FD97-3FEA-9959-5F0CB235C302}"/>
              </a:ext>
            </a:extLst>
          </p:cNvPr>
          <p:cNvSpPr/>
          <p:nvPr/>
        </p:nvSpPr>
        <p:spPr>
          <a:xfrm>
            <a:off x="6580763" y="2383706"/>
            <a:ext cx="958850" cy="57555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ea typeface="思源黑体 CN Normal" panose="020B0400000000000000"/>
              </a:rPr>
              <a:t>自动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D551CF93-CCD1-8CE4-57D2-E7327CCD987F}"/>
              </a:ext>
            </a:extLst>
          </p:cNvPr>
          <p:cNvSpPr txBox="1"/>
          <p:nvPr/>
        </p:nvSpPr>
        <p:spPr>
          <a:xfrm>
            <a:off x="983325" y="2389266"/>
            <a:ext cx="2083725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对齐（</a:t>
            </a: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alignment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endParaRPr lang="en-US" altLang="zh-CN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D58EEAC7-0E0B-4CCF-3052-13728F3366F4}"/>
              </a:ext>
            </a:extLst>
          </p:cNvPr>
          <p:cNvSpPr/>
          <p:nvPr/>
        </p:nvSpPr>
        <p:spPr>
          <a:xfrm>
            <a:off x="820973" y="2614661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4948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 animBg="1"/>
      <p:bldP spid="32" grpId="0"/>
      <p:bldP spid="34" grpId="0"/>
      <p:bldP spid="36" grpId="0" animBg="1"/>
      <p:bldP spid="40" grpId="0" animBg="1"/>
      <p:bldP spid="43" grpId="0"/>
      <p:bldP spid="44" grpId="0" animBg="1"/>
      <p:bldP spid="46" grpId="0" animBg="1"/>
      <p:bldP spid="3" grpId="0" animBg="1"/>
      <p:bldP spid="48" grpId="0" animBg="1"/>
      <p:bldP spid="51" grpId="0" animBg="1"/>
      <p:bldP spid="55" grpId="0"/>
      <p:bldP spid="5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34263496-D72E-BD9D-E751-C7ABADC32B2B}"/>
              </a:ext>
            </a:extLst>
          </p:cNvPr>
          <p:cNvSpPr/>
          <p:nvPr/>
        </p:nvSpPr>
        <p:spPr>
          <a:xfrm>
            <a:off x="4831673" y="2152650"/>
            <a:ext cx="3559069" cy="180104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069752FE-59EA-4C7B-1737-133122FDA7C5}"/>
              </a:ext>
            </a:extLst>
          </p:cNvPr>
          <p:cNvSpPr/>
          <p:nvPr/>
        </p:nvSpPr>
        <p:spPr>
          <a:xfrm>
            <a:off x="650981" y="2152650"/>
            <a:ext cx="3559069" cy="180104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en-US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LVGL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F22E7B9-9F2E-9E67-6DC3-3FE74C85EBD8}"/>
              </a:ext>
            </a:extLst>
          </p:cNvPr>
          <p:cNvSpPr txBox="1"/>
          <p:nvPr/>
        </p:nvSpPr>
        <p:spPr>
          <a:xfrm>
            <a:off x="68578" y="466454"/>
            <a:ext cx="1861822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样式（</a:t>
            </a: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styles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）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4FE55E0-B43D-426D-C56D-D400F58B0F73}"/>
              </a:ext>
            </a:extLst>
          </p:cNvPr>
          <p:cNvSpPr txBox="1"/>
          <p:nvPr/>
        </p:nvSpPr>
        <p:spPr>
          <a:xfrm>
            <a:off x="564493" y="1178391"/>
            <a:ext cx="6301080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样式用于设置部件的外观，以优化显示界面和实现用户交互。</a:t>
            </a: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C3F4A851-B40D-3316-A1D0-1D729FD98B52}"/>
              </a:ext>
            </a:extLst>
          </p:cNvPr>
          <p:cNvSpPr/>
          <p:nvPr/>
        </p:nvSpPr>
        <p:spPr>
          <a:xfrm>
            <a:off x="976081" y="2783098"/>
            <a:ext cx="713525" cy="450607"/>
          </a:xfrm>
          <a:prstGeom prst="roundRect">
            <a:avLst/>
          </a:prstGeom>
          <a:solidFill>
            <a:srgbClr val="2196F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bg1"/>
                </a:solidFill>
                <a:ea typeface="思源黑体 CN Normal" panose="020B0400000000000000"/>
              </a:rPr>
              <a:t>手动</a:t>
            </a: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266E420E-C7AE-4A24-377F-33BA5BFC75A8}"/>
              </a:ext>
            </a:extLst>
          </p:cNvPr>
          <p:cNvSpPr/>
          <p:nvPr/>
        </p:nvSpPr>
        <p:spPr>
          <a:xfrm>
            <a:off x="2061425" y="2552700"/>
            <a:ext cx="713525" cy="1030393"/>
          </a:xfrm>
          <a:prstGeom prst="roundRect">
            <a:avLst/>
          </a:prstGeom>
          <a:solidFill>
            <a:srgbClr val="219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bg1">
                    <a:lumMod val="95000"/>
                  </a:schemeClr>
                </a:solidFill>
                <a:ea typeface="思源黑体 CN Normal" panose="020B0400000000000000"/>
              </a:rPr>
              <a:t>急停</a:t>
            </a: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853B6C90-8992-A27A-8E18-DBCAB1E8EA58}"/>
              </a:ext>
            </a:extLst>
          </p:cNvPr>
          <p:cNvSpPr/>
          <p:nvPr/>
        </p:nvSpPr>
        <p:spPr>
          <a:xfrm>
            <a:off x="3146769" y="2787945"/>
            <a:ext cx="713525" cy="450607"/>
          </a:xfrm>
          <a:prstGeom prst="roundRect">
            <a:avLst/>
          </a:prstGeom>
          <a:solidFill>
            <a:srgbClr val="2196F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ea typeface="思源黑体 CN Normal" panose="020B0400000000000000"/>
              </a:rPr>
              <a:t>自动</a:t>
            </a: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31250797-81FE-715A-A56F-D561ED89E8E4}"/>
              </a:ext>
            </a:extLst>
          </p:cNvPr>
          <p:cNvSpPr/>
          <p:nvPr/>
        </p:nvSpPr>
        <p:spPr>
          <a:xfrm>
            <a:off x="5179781" y="2827548"/>
            <a:ext cx="713525" cy="45060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bg1"/>
                </a:solidFill>
                <a:ea typeface="思源黑体 CN Normal" panose="020B0400000000000000"/>
              </a:rPr>
              <a:t>手动</a:t>
            </a: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F2C01DB4-276E-6085-6A4C-33DE1B784B47}"/>
              </a:ext>
            </a:extLst>
          </p:cNvPr>
          <p:cNvSpPr/>
          <p:nvPr/>
        </p:nvSpPr>
        <p:spPr>
          <a:xfrm>
            <a:off x="6265125" y="2552700"/>
            <a:ext cx="713525" cy="1030393"/>
          </a:xfrm>
          <a:prstGeom prst="roundRect">
            <a:avLst/>
          </a:prstGeom>
          <a:solidFill>
            <a:srgbClr val="FF656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bg1">
                    <a:lumMod val="95000"/>
                  </a:schemeClr>
                </a:solidFill>
                <a:ea typeface="思源黑体 CN Normal" panose="020B0400000000000000"/>
              </a:rPr>
              <a:t>急停</a:t>
            </a: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FBDE4F8C-8990-F566-1756-042ACCE4AD24}"/>
              </a:ext>
            </a:extLst>
          </p:cNvPr>
          <p:cNvSpPr/>
          <p:nvPr/>
        </p:nvSpPr>
        <p:spPr>
          <a:xfrm>
            <a:off x="7350469" y="2832395"/>
            <a:ext cx="713525" cy="45060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ea typeface="思源黑体 CN Normal" panose="020B0400000000000000"/>
              </a:rPr>
              <a:t>自动</a:t>
            </a:r>
          </a:p>
        </p:txBody>
      </p:sp>
    </p:spTree>
    <p:extLst>
      <p:ext uri="{BB962C8B-B14F-4D97-AF65-F5344CB8AC3E}">
        <p14:creationId xmlns:p14="http://schemas.microsoft.com/office/powerpoint/2010/main" val="3143099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0" grpId="0" animBg="1"/>
      <p:bldP spid="29" grpId="0"/>
      <p:bldP spid="33" grpId="0" animBg="1"/>
      <p:bldP spid="34" grpId="0" animBg="1"/>
      <p:bldP spid="35" grpId="0" animBg="1"/>
      <p:bldP spid="37" grpId="0" animBg="1"/>
      <p:bldP spid="38" grpId="0" animBg="1"/>
      <p:bldP spid="3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en-US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LVGL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F22E7B9-9F2E-9E67-6DC3-3FE74C85EBD8}"/>
              </a:ext>
            </a:extLst>
          </p:cNvPr>
          <p:cNvSpPr txBox="1"/>
          <p:nvPr/>
        </p:nvSpPr>
        <p:spPr>
          <a:xfrm>
            <a:off x="68578" y="466454"/>
            <a:ext cx="1861822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样式（</a:t>
            </a: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styles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）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D28B13E-B7BB-4222-51B9-1E9DF86E5C8D}"/>
              </a:ext>
            </a:extLst>
          </p:cNvPr>
          <p:cNvSpPr txBox="1"/>
          <p:nvPr/>
        </p:nvSpPr>
        <p:spPr>
          <a:xfrm>
            <a:off x="707609" y="1660056"/>
            <a:ext cx="2962691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①  如何给部件添加样式？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969221A-5DB5-D399-57EB-7FFBF18EB6B0}"/>
              </a:ext>
            </a:extLst>
          </p:cNvPr>
          <p:cNvSpPr txBox="1"/>
          <p:nvPr/>
        </p:nvSpPr>
        <p:spPr>
          <a:xfrm>
            <a:off x="707609" y="2239133"/>
            <a:ext cx="2878373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②  什么时候样式会生效？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81E802E-4204-D6FE-2FA4-761276912C8E}"/>
              </a:ext>
            </a:extLst>
          </p:cNvPr>
          <p:cNvSpPr txBox="1"/>
          <p:nvPr/>
        </p:nvSpPr>
        <p:spPr>
          <a:xfrm>
            <a:off x="707609" y="2818210"/>
            <a:ext cx="3038891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③  有哪些样式属性可以设置？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894F8A1-136E-8A08-E4FA-9112DA84517B}"/>
              </a:ext>
            </a:extLst>
          </p:cNvPr>
          <p:cNvSpPr txBox="1"/>
          <p:nvPr/>
        </p:nvSpPr>
        <p:spPr>
          <a:xfrm>
            <a:off x="707609" y="3397286"/>
            <a:ext cx="4035841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④  如何单独设置部件中某个部分的样式？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6E7F429-AFCF-8080-72C4-CA0A2E8B33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9781" y="1907687"/>
            <a:ext cx="1848921" cy="1685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427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22" grpId="0"/>
      <p:bldP spid="2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en-US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LVGL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F22E7B9-9F2E-9E67-6DC3-3FE74C85EBD8}"/>
              </a:ext>
            </a:extLst>
          </p:cNvPr>
          <p:cNvSpPr txBox="1"/>
          <p:nvPr/>
        </p:nvSpPr>
        <p:spPr>
          <a:xfrm>
            <a:off x="68578" y="466454"/>
            <a:ext cx="1861822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样式（</a:t>
            </a: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styles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）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4FE55E0-B43D-426D-C56D-D400F58B0F73}"/>
              </a:ext>
            </a:extLst>
          </p:cNvPr>
          <p:cNvSpPr txBox="1"/>
          <p:nvPr/>
        </p:nvSpPr>
        <p:spPr>
          <a:xfrm>
            <a:off x="3230270" y="510351"/>
            <a:ext cx="2497430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如何给部件添加样式？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B70DCD0-D0C1-5404-CCCC-3847A3118DE7}"/>
              </a:ext>
            </a:extLst>
          </p:cNvPr>
          <p:cNvSpPr txBox="1"/>
          <p:nvPr/>
        </p:nvSpPr>
        <p:spPr>
          <a:xfrm>
            <a:off x="899585" y="1139030"/>
            <a:ext cx="1602315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添加普通样式：</a:t>
            </a: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BD988F28-3B9A-8C01-D11B-6BD43A9FD536}"/>
              </a:ext>
            </a:extLst>
          </p:cNvPr>
          <p:cNvSpPr/>
          <p:nvPr/>
        </p:nvSpPr>
        <p:spPr>
          <a:xfrm>
            <a:off x="807932" y="1320007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B2E7154-046F-E5C6-AC88-C76BA67D51B4}"/>
              </a:ext>
            </a:extLst>
          </p:cNvPr>
          <p:cNvSpPr txBox="1"/>
          <p:nvPr/>
        </p:nvSpPr>
        <p:spPr>
          <a:xfrm>
            <a:off x="999489" y="1565603"/>
            <a:ext cx="7211061" cy="16293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static</a:t>
            </a: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2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lv_style_t</a:t>
            </a: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style; 									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定义样式变量 *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</a:p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lv_style_init(&amp;style); 									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初始化样式 *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</a:p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lv_style_set_bg_color(&amp;style, lv_color_hex(</a:t>
            </a:r>
            <a:r>
              <a:rPr lang="en-US" altLang="zh-CN" sz="12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0xf4b183</a:t>
            </a: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)); 				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设置背景颜色 *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</a:p>
          <a:p>
            <a:endParaRPr lang="en-US" altLang="zh-CN" sz="12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lv_obj_t * obj = lv_obj_create(lv_scr_act()); 						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创建一个部件 *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</a:p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lv_obj_add_style(obj, &amp; style, LV_STATE_DEFAULT); 					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设置部件的样式 *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endParaRPr lang="zh-CN" altLang="en-US" sz="1200">
              <a:solidFill>
                <a:srgbClr val="80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7724ADD-A21E-3143-E01D-2C043D334CC6}"/>
              </a:ext>
            </a:extLst>
          </p:cNvPr>
          <p:cNvSpPr txBox="1"/>
          <p:nvPr/>
        </p:nvSpPr>
        <p:spPr>
          <a:xfrm>
            <a:off x="899585" y="3363554"/>
            <a:ext cx="1602315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添加本地样式：</a:t>
            </a: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908550A0-AFA0-14FD-D274-3B7A35CB76F5}"/>
              </a:ext>
            </a:extLst>
          </p:cNvPr>
          <p:cNvSpPr/>
          <p:nvPr/>
        </p:nvSpPr>
        <p:spPr>
          <a:xfrm>
            <a:off x="807932" y="3544531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B789D6C-A19F-A65F-78A0-2FFDDDAA4F7B}"/>
              </a:ext>
            </a:extLst>
          </p:cNvPr>
          <p:cNvSpPr txBox="1"/>
          <p:nvPr/>
        </p:nvSpPr>
        <p:spPr>
          <a:xfrm>
            <a:off x="999489" y="3834577"/>
            <a:ext cx="7211061" cy="6136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lv_obj_t * obj = lv_obj_create(lv_scr_act()); 						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创建一个部件 *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</a:p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lv_obj_set_style_bg_color(obj, lv_color_hex(</a:t>
            </a:r>
            <a:r>
              <a:rPr lang="en-US" altLang="zh-CN" sz="12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0xf4b183</a:t>
            </a: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),LV_STATE_DEFAULT);	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设置部件的样式 *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endParaRPr lang="zh-CN" altLang="en-US" sz="1200">
              <a:solidFill>
                <a:srgbClr val="80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6000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8" grpId="0"/>
      <p:bldP spid="19" grpId="0" animBg="1"/>
      <p:bldP spid="20" grpId="0" animBg="1"/>
      <p:bldP spid="24" grpId="0"/>
      <p:bldP spid="25" grpId="0" animBg="1"/>
      <p:bldP spid="2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en-US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LVGL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F22E7B9-9F2E-9E67-6DC3-3FE74C85EBD8}"/>
              </a:ext>
            </a:extLst>
          </p:cNvPr>
          <p:cNvSpPr txBox="1"/>
          <p:nvPr/>
        </p:nvSpPr>
        <p:spPr>
          <a:xfrm>
            <a:off x="68578" y="466454"/>
            <a:ext cx="1861822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样式（</a:t>
            </a: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styles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）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4FE55E0-B43D-426D-C56D-D400F58B0F73}"/>
              </a:ext>
            </a:extLst>
          </p:cNvPr>
          <p:cNvSpPr txBox="1"/>
          <p:nvPr/>
        </p:nvSpPr>
        <p:spPr>
          <a:xfrm>
            <a:off x="3349728" y="852150"/>
            <a:ext cx="2444544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什么时候样式会生效？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9F107A6F-5898-1A0D-6129-6CA416BD6273}"/>
              </a:ext>
            </a:extLst>
          </p:cNvPr>
          <p:cNvSpPr txBox="1"/>
          <p:nvPr/>
        </p:nvSpPr>
        <p:spPr>
          <a:xfrm>
            <a:off x="467346" y="1597647"/>
            <a:ext cx="8209307" cy="2893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FF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enum </a:t>
            </a:r>
            <a:r>
              <a:rPr lang="en-US" altLang="zh-CN" sz="1400">
                <a:solidFill>
                  <a:srgbClr val="00206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{</a:t>
            </a:r>
          </a:p>
          <a:p>
            <a:endParaRPr lang="en-US" altLang="zh-CN" sz="1400">
              <a:solidFill>
                <a:srgbClr val="002060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en-US" altLang="zh-CN" sz="1400">
                <a:solidFill>
                  <a:srgbClr val="00206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LV_STATE_DEFAULT     	=  </a:t>
            </a:r>
            <a:r>
              <a:rPr lang="en-US" altLang="zh-CN" sz="1400">
                <a:solidFill>
                  <a:srgbClr val="FF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0x0000</a:t>
            </a:r>
            <a:r>
              <a:rPr lang="en-US" altLang="zh-CN" sz="1400">
                <a:solidFill>
                  <a:srgbClr val="00206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		</a:t>
            </a:r>
            <a:r>
              <a:rPr lang="en-US" altLang="zh-CN" sz="14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/* </a:t>
            </a:r>
            <a:r>
              <a:rPr lang="zh-CN" altLang="en-US" sz="14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默认状态 *</a:t>
            </a:r>
            <a:r>
              <a:rPr lang="en-US" altLang="zh-CN" sz="14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endParaRPr lang="en-US" altLang="zh-CN" sz="1400">
              <a:solidFill>
                <a:srgbClr val="002060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en-US" altLang="zh-CN" sz="1400">
                <a:solidFill>
                  <a:srgbClr val="00206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LV_STATE_CHECKED     	=  </a:t>
            </a:r>
            <a:r>
              <a:rPr lang="en-US" altLang="zh-CN" sz="1400">
                <a:solidFill>
                  <a:srgbClr val="FF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0x0001</a:t>
            </a:r>
            <a:r>
              <a:rPr lang="en-US" altLang="zh-CN" sz="1400">
                <a:solidFill>
                  <a:srgbClr val="00206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		 </a:t>
            </a:r>
            <a:r>
              <a:rPr lang="en-US" altLang="zh-CN" sz="14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4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切换或选中状态 *</a:t>
            </a:r>
            <a:r>
              <a:rPr lang="en-US" altLang="zh-CN" sz="14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endParaRPr lang="en-US" altLang="zh-CN" sz="1400">
              <a:solidFill>
                <a:srgbClr val="002060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en-US" altLang="zh-CN" sz="1400">
                <a:solidFill>
                  <a:srgbClr val="00206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LV_STATE_FOCUSED     	=  </a:t>
            </a:r>
            <a:r>
              <a:rPr lang="en-US" altLang="zh-CN" sz="1400">
                <a:solidFill>
                  <a:srgbClr val="FF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0x0002</a:t>
            </a:r>
            <a:r>
              <a:rPr lang="en-US" altLang="zh-CN" sz="1400">
                <a:solidFill>
                  <a:srgbClr val="00206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		 </a:t>
            </a:r>
            <a:r>
              <a:rPr lang="en-US" altLang="zh-CN" sz="14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4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通过键盘、编码器聚焦或通过触摸板、鼠标单击 *</a:t>
            </a:r>
            <a:r>
              <a:rPr lang="en-US" altLang="zh-CN" sz="14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endParaRPr lang="en-US" altLang="zh-CN" sz="1400">
              <a:solidFill>
                <a:srgbClr val="002060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en-US" altLang="zh-CN" sz="1400">
                <a:solidFill>
                  <a:srgbClr val="00206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LV_STATE_FOCUS_KEY   	=  </a:t>
            </a:r>
            <a:r>
              <a:rPr lang="en-US" altLang="zh-CN" sz="1400">
                <a:solidFill>
                  <a:srgbClr val="FF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0x0004</a:t>
            </a:r>
            <a:r>
              <a:rPr lang="en-US" altLang="zh-CN" sz="1400">
                <a:solidFill>
                  <a:srgbClr val="00206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		 </a:t>
            </a:r>
            <a:r>
              <a:rPr lang="en-US" altLang="zh-CN" sz="14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4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通过键盘、编码器聚焦 *</a:t>
            </a:r>
            <a:r>
              <a:rPr lang="en-US" altLang="zh-CN" sz="14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endParaRPr lang="en-US" altLang="zh-CN" sz="1400">
              <a:solidFill>
                <a:srgbClr val="002060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en-US" altLang="zh-CN" sz="1400">
                <a:solidFill>
                  <a:srgbClr val="00206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LV_STATE_EDITED      	=  </a:t>
            </a:r>
            <a:r>
              <a:rPr lang="en-US" altLang="zh-CN" sz="1400">
                <a:solidFill>
                  <a:srgbClr val="FF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0x0008</a:t>
            </a:r>
            <a:r>
              <a:rPr lang="en-US" altLang="zh-CN" sz="1400">
                <a:solidFill>
                  <a:srgbClr val="00206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		 </a:t>
            </a:r>
            <a:r>
              <a:rPr lang="en-US" altLang="zh-CN" sz="14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4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由编码器编辑 *</a:t>
            </a:r>
            <a:r>
              <a:rPr lang="en-US" altLang="zh-CN" sz="14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endParaRPr lang="en-US" altLang="zh-CN" sz="1400">
              <a:solidFill>
                <a:srgbClr val="002060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en-US" altLang="zh-CN" sz="1400">
                <a:solidFill>
                  <a:srgbClr val="00206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LV_STATE_HOVERED     	=  </a:t>
            </a:r>
            <a:r>
              <a:rPr lang="en-US" altLang="zh-CN" sz="1400">
                <a:solidFill>
                  <a:srgbClr val="FF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0x0010</a:t>
            </a:r>
            <a:r>
              <a:rPr lang="en-US" altLang="zh-CN" sz="1400">
                <a:solidFill>
                  <a:srgbClr val="00206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		 </a:t>
            </a:r>
            <a:r>
              <a:rPr lang="en-US" altLang="zh-CN" sz="14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4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鼠标悬停（现在不支持）*</a:t>
            </a:r>
            <a:r>
              <a:rPr lang="en-US" altLang="zh-CN" sz="14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endParaRPr lang="en-US" altLang="zh-CN" sz="1400">
              <a:solidFill>
                <a:srgbClr val="002060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en-US" altLang="zh-CN" sz="1400">
                <a:solidFill>
                  <a:srgbClr val="00206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LV_STATE_PRESSED     	=  </a:t>
            </a:r>
            <a:r>
              <a:rPr lang="en-US" altLang="zh-CN" sz="1400">
                <a:solidFill>
                  <a:srgbClr val="FF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0x0020</a:t>
            </a:r>
            <a:r>
              <a:rPr lang="en-US" altLang="zh-CN" sz="1400">
                <a:solidFill>
                  <a:srgbClr val="00206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		 </a:t>
            </a:r>
            <a:r>
              <a:rPr lang="en-US" altLang="zh-CN" sz="14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4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已按下 *</a:t>
            </a:r>
            <a:r>
              <a:rPr lang="en-US" altLang="zh-CN" sz="14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endParaRPr lang="en-US" altLang="zh-CN" sz="1400">
              <a:solidFill>
                <a:srgbClr val="002060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en-US" altLang="zh-CN" sz="1400">
                <a:solidFill>
                  <a:srgbClr val="00206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LV_STATE_SCROLLED    	=  </a:t>
            </a:r>
            <a:r>
              <a:rPr lang="en-US" altLang="zh-CN" sz="1400">
                <a:solidFill>
                  <a:srgbClr val="FF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0x0040</a:t>
            </a:r>
            <a:r>
              <a:rPr lang="en-US" altLang="zh-CN" sz="1400">
                <a:solidFill>
                  <a:srgbClr val="00206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		 </a:t>
            </a:r>
            <a:r>
              <a:rPr lang="en-US" altLang="zh-CN" sz="14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4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滚动状态 *</a:t>
            </a:r>
            <a:r>
              <a:rPr lang="en-US" altLang="zh-CN" sz="14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endParaRPr lang="en-US" altLang="zh-CN" sz="1400">
              <a:solidFill>
                <a:srgbClr val="002060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en-US" altLang="zh-CN" sz="1400">
                <a:solidFill>
                  <a:srgbClr val="00206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LV_STATE_DISABLED    	=  </a:t>
            </a:r>
            <a:r>
              <a:rPr lang="en-US" altLang="zh-CN" sz="1400">
                <a:solidFill>
                  <a:srgbClr val="FF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0x0080</a:t>
            </a:r>
            <a:r>
              <a:rPr lang="en-US" altLang="zh-CN" sz="1400">
                <a:solidFill>
                  <a:srgbClr val="00206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		 </a:t>
            </a:r>
            <a:r>
              <a:rPr lang="en-US" altLang="zh-CN" sz="14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4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禁用状态 *</a:t>
            </a:r>
            <a:r>
              <a:rPr lang="en-US" altLang="zh-CN" sz="14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endParaRPr lang="en-US" altLang="zh-CN" sz="1400">
              <a:solidFill>
                <a:srgbClr val="002060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</a:t>
            </a:r>
            <a:r>
              <a:rPr lang="en-US" altLang="zh-CN" sz="1400">
                <a:solidFill>
                  <a:srgbClr val="00206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…</a:t>
            </a:r>
          </a:p>
          <a:p>
            <a:r>
              <a:rPr lang="en-US" altLang="zh-CN" sz="1400">
                <a:solidFill>
                  <a:srgbClr val="00206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327054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4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en-US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LVGL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F22E7B9-9F2E-9E67-6DC3-3FE74C85EBD8}"/>
              </a:ext>
            </a:extLst>
          </p:cNvPr>
          <p:cNvSpPr txBox="1"/>
          <p:nvPr/>
        </p:nvSpPr>
        <p:spPr>
          <a:xfrm>
            <a:off x="68578" y="466454"/>
            <a:ext cx="1861822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样式（</a:t>
            </a: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styles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）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4FE55E0-B43D-426D-C56D-D400F58B0F73}"/>
              </a:ext>
            </a:extLst>
          </p:cNvPr>
          <p:cNvSpPr txBox="1"/>
          <p:nvPr/>
        </p:nvSpPr>
        <p:spPr>
          <a:xfrm>
            <a:off x="3143901" y="1078282"/>
            <a:ext cx="2910180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有哪些样式属性可以设置？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202B6A18-0A82-5D32-67A8-5DFA57C12CC8}"/>
              </a:ext>
            </a:extLst>
          </p:cNvPr>
          <p:cNvSpPr/>
          <p:nvPr/>
        </p:nvSpPr>
        <p:spPr>
          <a:xfrm>
            <a:off x="374649" y="2170636"/>
            <a:ext cx="1091881" cy="131445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52F9E6F-3192-2223-02D2-E030050980B1}"/>
              </a:ext>
            </a:extLst>
          </p:cNvPr>
          <p:cNvSpPr txBox="1"/>
          <p:nvPr/>
        </p:nvSpPr>
        <p:spPr>
          <a:xfrm>
            <a:off x="594357" y="2412696"/>
            <a:ext cx="681993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大小</a:t>
            </a:r>
            <a:endParaRPr lang="en-US" altLang="zh-CN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FC14041-5DD8-D381-5CDE-FFA89F8D0DA9}"/>
              </a:ext>
            </a:extLst>
          </p:cNvPr>
          <p:cNvSpPr txBox="1"/>
          <p:nvPr/>
        </p:nvSpPr>
        <p:spPr>
          <a:xfrm>
            <a:off x="640394" y="2885774"/>
            <a:ext cx="589918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Size</a:t>
            </a:r>
            <a:endParaRPr lang="zh-CN" altLang="en-US" sz="14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BFA771F9-809B-56B6-C225-935D14D29610}"/>
              </a:ext>
            </a:extLst>
          </p:cNvPr>
          <p:cNvSpPr/>
          <p:nvPr/>
        </p:nvSpPr>
        <p:spPr>
          <a:xfrm>
            <a:off x="1596921" y="2170636"/>
            <a:ext cx="1091881" cy="131445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FB3613E-71E8-0FD8-2C19-A49FC6965CCB}"/>
              </a:ext>
            </a:extLst>
          </p:cNvPr>
          <p:cNvSpPr txBox="1"/>
          <p:nvPr/>
        </p:nvSpPr>
        <p:spPr>
          <a:xfrm>
            <a:off x="1822979" y="2412696"/>
            <a:ext cx="681993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位置</a:t>
            </a:r>
            <a:endParaRPr lang="en-US" altLang="zh-CN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238EE5F1-9162-6095-8ECC-EC363B582C0B}"/>
              </a:ext>
            </a:extLst>
          </p:cNvPr>
          <p:cNvSpPr txBox="1"/>
          <p:nvPr/>
        </p:nvSpPr>
        <p:spPr>
          <a:xfrm>
            <a:off x="1705608" y="2885774"/>
            <a:ext cx="955674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Position</a:t>
            </a:r>
            <a:endParaRPr lang="zh-CN" altLang="en-US" sz="14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17EE59FF-037F-1A18-7BBE-53B1833FEEF3}"/>
              </a:ext>
            </a:extLst>
          </p:cNvPr>
          <p:cNvSpPr/>
          <p:nvPr/>
        </p:nvSpPr>
        <p:spPr>
          <a:xfrm>
            <a:off x="4041465" y="2178056"/>
            <a:ext cx="1091881" cy="131445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FA33F50C-01FF-4934-1FC1-74A50084298E}"/>
              </a:ext>
            </a:extLst>
          </p:cNvPr>
          <p:cNvSpPr txBox="1"/>
          <p:nvPr/>
        </p:nvSpPr>
        <p:spPr>
          <a:xfrm>
            <a:off x="4261173" y="2412696"/>
            <a:ext cx="681993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轮廓</a:t>
            </a:r>
            <a:endParaRPr lang="en-US" altLang="zh-CN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1C497F3B-3735-5FFD-BE51-08446BEEF7D9}"/>
              </a:ext>
            </a:extLst>
          </p:cNvPr>
          <p:cNvSpPr txBox="1"/>
          <p:nvPr/>
        </p:nvSpPr>
        <p:spPr>
          <a:xfrm>
            <a:off x="4191011" y="2885774"/>
            <a:ext cx="984881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Outline</a:t>
            </a:r>
            <a:endParaRPr lang="zh-CN" altLang="en-US" sz="14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23619F9C-BEE2-0352-CCC8-97C8964EF680}"/>
              </a:ext>
            </a:extLst>
          </p:cNvPr>
          <p:cNvSpPr/>
          <p:nvPr/>
        </p:nvSpPr>
        <p:spPr>
          <a:xfrm>
            <a:off x="2819193" y="2196457"/>
            <a:ext cx="1091881" cy="131445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93A403A2-A645-EF11-FAD6-489C5FD62C34}"/>
              </a:ext>
            </a:extLst>
          </p:cNvPr>
          <p:cNvSpPr txBox="1"/>
          <p:nvPr/>
        </p:nvSpPr>
        <p:spPr>
          <a:xfrm>
            <a:off x="3045251" y="2412696"/>
            <a:ext cx="681993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背景</a:t>
            </a:r>
            <a:endParaRPr lang="en-US" altLang="zh-CN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CF53E837-481F-AD2D-1F70-9889225CC547}"/>
              </a:ext>
            </a:extLst>
          </p:cNvPr>
          <p:cNvSpPr txBox="1"/>
          <p:nvPr/>
        </p:nvSpPr>
        <p:spPr>
          <a:xfrm>
            <a:off x="2761305" y="2885774"/>
            <a:ext cx="1266192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Background</a:t>
            </a:r>
            <a:endParaRPr lang="zh-CN" altLang="en-US" sz="14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0A4E1D91-41C5-367F-9F6D-939AD37AEED6}"/>
              </a:ext>
            </a:extLst>
          </p:cNvPr>
          <p:cNvSpPr/>
          <p:nvPr/>
        </p:nvSpPr>
        <p:spPr>
          <a:xfrm>
            <a:off x="5263737" y="2179875"/>
            <a:ext cx="1091881" cy="131445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1F6756B4-FE8A-ACFE-3101-888563EA774F}"/>
              </a:ext>
            </a:extLst>
          </p:cNvPr>
          <p:cNvSpPr txBox="1"/>
          <p:nvPr/>
        </p:nvSpPr>
        <p:spPr>
          <a:xfrm>
            <a:off x="5496145" y="2412696"/>
            <a:ext cx="681993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边框</a:t>
            </a:r>
            <a:endParaRPr lang="en-US" altLang="zh-CN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F7DE100B-A1CE-E955-2918-919E0CB34946}"/>
              </a:ext>
            </a:extLst>
          </p:cNvPr>
          <p:cNvSpPr txBox="1"/>
          <p:nvPr/>
        </p:nvSpPr>
        <p:spPr>
          <a:xfrm>
            <a:off x="5451490" y="2885774"/>
            <a:ext cx="860244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Border</a:t>
            </a:r>
            <a:endParaRPr lang="zh-CN" altLang="en-US" sz="14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0A6140B1-C38E-84A7-E7D7-2BA121B94988}"/>
              </a:ext>
            </a:extLst>
          </p:cNvPr>
          <p:cNvSpPr/>
          <p:nvPr/>
        </p:nvSpPr>
        <p:spPr>
          <a:xfrm>
            <a:off x="6486009" y="2179875"/>
            <a:ext cx="1091881" cy="131445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FE8132F5-24B3-C3A6-8345-1AB11DF3FB9B}"/>
              </a:ext>
            </a:extLst>
          </p:cNvPr>
          <p:cNvSpPr txBox="1"/>
          <p:nvPr/>
        </p:nvSpPr>
        <p:spPr>
          <a:xfrm>
            <a:off x="6705717" y="2412696"/>
            <a:ext cx="681993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阴影</a:t>
            </a:r>
            <a:endParaRPr lang="en-US" altLang="zh-CN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2DB9F42E-5DEA-6F47-818D-D669BE73F407}"/>
              </a:ext>
            </a:extLst>
          </p:cNvPr>
          <p:cNvSpPr txBox="1"/>
          <p:nvPr/>
        </p:nvSpPr>
        <p:spPr>
          <a:xfrm>
            <a:off x="6613541" y="2885774"/>
            <a:ext cx="894819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Shadow</a:t>
            </a:r>
            <a:endParaRPr lang="zh-CN" altLang="en-US" sz="14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D8BBB34C-F00C-9F43-517F-ED923F29C8D3}"/>
              </a:ext>
            </a:extLst>
          </p:cNvPr>
          <p:cNvSpPr/>
          <p:nvPr/>
        </p:nvSpPr>
        <p:spPr>
          <a:xfrm>
            <a:off x="7708282" y="2178056"/>
            <a:ext cx="1091881" cy="131445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46F1D1DC-DC5F-1ED1-49C9-23536C26E9CE}"/>
              </a:ext>
            </a:extLst>
          </p:cNvPr>
          <p:cNvSpPr txBox="1"/>
          <p:nvPr/>
        </p:nvSpPr>
        <p:spPr>
          <a:xfrm>
            <a:off x="7948292" y="2412696"/>
            <a:ext cx="681993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其它</a:t>
            </a:r>
            <a:endParaRPr lang="en-US" altLang="zh-CN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C7C72531-AFBB-40CB-39A9-82CE902035DA}"/>
              </a:ext>
            </a:extLst>
          </p:cNvPr>
          <p:cNvSpPr txBox="1"/>
          <p:nvPr/>
        </p:nvSpPr>
        <p:spPr>
          <a:xfrm>
            <a:off x="7896238" y="2885774"/>
            <a:ext cx="836901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Others</a:t>
            </a:r>
            <a:endParaRPr lang="zh-CN" altLang="en-US" sz="14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8027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2" grpId="0" animBg="1"/>
      <p:bldP spid="17" grpId="0"/>
      <p:bldP spid="21" grpId="0"/>
      <p:bldP spid="22" grpId="0" animBg="1"/>
      <p:bldP spid="23" grpId="0"/>
      <p:bldP spid="27" grpId="0"/>
      <p:bldP spid="28" grpId="0" animBg="1"/>
      <p:bldP spid="30" grpId="0"/>
      <p:bldP spid="31" grpId="0"/>
      <p:bldP spid="32" grpId="0" animBg="1"/>
      <p:bldP spid="33" grpId="0"/>
      <p:bldP spid="34" grpId="0"/>
      <p:bldP spid="35" grpId="0" animBg="1"/>
      <p:bldP spid="36" grpId="0"/>
      <p:bldP spid="37" grpId="0"/>
      <p:bldP spid="38" grpId="0" animBg="1"/>
      <p:bldP spid="39" grpId="0"/>
      <p:bldP spid="40" grpId="0"/>
      <p:bldP spid="41" grpId="0" animBg="1"/>
      <p:bldP spid="42" grpId="0"/>
      <p:bldP spid="4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本框 44">
            <a:extLst>
              <a:ext uri="{FF2B5EF4-FFF2-40B4-BE49-F238E27FC236}">
                <a16:creationId xmlns:a16="http://schemas.microsoft.com/office/drawing/2014/main" id="{9F107A6F-5898-1A0D-6129-6CA416BD6273}"/>
              </a:ext>
            </a:extLst>
          </p:cNvPr>
          <p:cNvSpPr txBox="1"/>
          <p:nvPr/>
        </p:nvSpPr>
        <p:spPr>
          <a:xfrm>
            <a:off x="719447" y="2085235"/>
            <a:ext cx="7669507" cy="24622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FF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enum </a:t>
            </a:r>
            <a:r>
              <a:rPr lang="en-US" altLang="zh-CN" sz="1400">
                <a:solidFill>
                  <a:srgbClr val="00206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{</a:t>
            </a:r>
          </a:p>
          <a:p>
            <a:endParaRPr lang="en-US" altLang="zh-CN" sz="14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</a:t>
            </a:r>
            <a:r>
              <a:rPr lang="en-US" altLang="zh-CN" sz="1400">
                <a:solidFill>
                  <a:srgbClr val="00206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LV_PART_MAIN		= </a:t>
            </a:r>
            <a:r>
              <a:rPr lang="en-US" altLang="zh-CN" sz="1400">
                <a:solidFill>
                  <a:srgbClr val="FF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0x000000</a:t>
            </a:r>
            <a:r>
              <a:rPr lang="en-US" altLang="zh-CN" sz="1400">
                <a:solidFill>
                  <a:srgbClr val="00206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 	</a:t>
            </a:r>
            <a:r>
              <a:rPr lang="en-US" altLang="zh-CN" sz="14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	/* </a:t>
            </a:r>
            <a:r>
              <a:rPr lang="zh-CN" altLang="en-US" sz="14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主体，像矩形一样的背景 *</a:t>
            </a:r>
            <a:r>
              <a:rPr lang="en-US" altLang="zh-CN" sz="14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endParaRPr lang="en-US" altLang="zh-CN" sz="14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en-US" altLang="zh-CN" sz="1400">
                <a:solidFill>
                  <a:srgbClr val="00206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LV_PART_SCROLLBAR	= </a:t>
            </a:r>
            <a:r>
              <a:rPr lang="en-US" altLang="zh-CN" sz="1400">
                <a:solidFill>
                  <a:srgbClr val="FF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0x010000</a:t>
            </a:r>
            <a:r>
              <a:rPr lang="en-US" altLang="zh-CN" sz="1400">
                <a:solidFill>
                  <a:srgbClr val="00206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 	 	</a:t>
            </a:r>
            <a:r>
              <a:rPr lang="en-US" altLang="zh-CN" sz="14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4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滚动条 *</a:t>
            </a:r>
            <a:r>
              <a:rPr lang="en-US" altLang="zh-CN" sz="14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endParaRPr lang="en-US" altLang="zh-CN" sz="1400">
              <a:solidFill>
                <a:srgbClr val="002060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</a:t>
            </a:r>
            <a:r>
              <a:rPr lang="en-US" altLang="zh-CN" sz="1400">
                <a:solidFill>
                  <a:srgbClr val="00206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LV_PART_INDICATOR	= </a:t>
            </a:r>
            <a:r>
              <a:rPr lang="en-US" altLang="zh-CN" sz="1400">
                <a:solidFill>
                  <a:srgbClr val="FF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0x020000</a:t>
            </a:r>
            <a:r>
              <a:rPr lang="en-US" altLang="zh-CN" sz="1400">
                <a:solidFill>
                  <a:srgbClr val="00206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 	 	</a:t>
            </a:r>
            <a:r>
              <a:rPr lang="en-US" altLang="zh-CN" sz="14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4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指示器，指示当前值 *</a:t>
            </a:r>
            <a:r>
              <a:rPr lang="en-US" altLang="zh-CN" sz="14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endParaRPr lang="en-US" altLang="zh-CN" sz="1400">
              <a:solidFill>
                <a:srgbClr val="002060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</a:t>
            </a:r>
            <a:r>
              <a:rPr lang="en-US" altLang="zh-CN" sz="1400">
                <a:solidFill>
                  <a:srgbClr val="00206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LV_PART_KNOB		= </a:t>
            </a:r>
            <a:r>
              <a:rPr lang="en-US" altLang="zh-CN" sz="1400">
                <a:solidFill>
                  <a:srgbClr val="FF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0x030000</a:t>
            </a:r>
            <a:r>
              <a:rPr lang="en-US" altLang="zh-CN" sz="1400">
                <a:solidFill>
                  <a:srgbClr val="00206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	 	</a:t>
            </a:r>
            <a:r>
              <a:rPr lang="en-US" altLang="zh-CN" sz="14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4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手柄或旋钮，用于调整参数值 *</a:t>
            </a:r>
            <a:r>
              <a:rPr lang="en-US" altLang="zh-CN" sz="14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endParaRPr lang="en-US" altLang="zh-CN" sz="1400">
              <a:solidFill>
                <a:srgbClr val="002060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</a:t>
            </a:r>
            <a:r>
              <a:rPr lang="en-US" altLang="zh-CN" sz="1400">
                <a:solidFill>
                  <a:srgbClr val="00206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LV_PART_SELECTED	= </a:t>
            </a:r>
            <a:r>
              <a:rPr lang="en-US" altLang="zh-CN" sz="1400">
                <a:solidFill>
                  <a:srgbClr val="FF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0x040000</a:t>
            </a:r>
            <a:r>
              <a:rPr lang="en-US" altLang="zh-CN" sz="1400">
                <a:solidFill>
                  <a:srgbClr val="00206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 	 	</a:t>
            </a:r>
            <a:r>
              <a:rPr lang="en-US" altLang="zh-CN" sz="14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4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选项框，指示当前选择的选项 *</a:t>
            </a:r>
            <a:r>
              <a:rPr lang="en-US" altLang="zh-CN" sz="14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endParaRPr lang="en-US" altLang="zh-CN" sz="1400">
              <a:solidFill>
                <a:srgbClr val="002060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</a:t>
            </a:r>
            <a:r>
              <a:rPr lang="en-US" altLang="zh-CN" sz="1400">
                <a:solidFill>
                  <a:srgbClr val="00206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LV_PART_ITEMS		= </a:t>
            </a:r>
            <a:r>
              <a:rPr lang="en-US" altLang="zh-CN" sz="1400">
                <a:solidFill>
                  <a:srgbClr val="FF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0x050000</a:t>
            </a:r>
            <a:r>
              <a:rPr lang="en-US" altLang="zh-CN" sz="1400">
                <a:solidFill>
                  <a:srgbClr val="00206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 	 	</a:t>
            </a:r>
            <a:r>
              <a:rPr lang="en-US" altLang="zh-CN" sz="14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4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相似的元素，例如单元格 *</a:t>
            </a:r>
            <a:r>
              <a:rPr lang="en-US" altLang="zh-CN" sz="14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endParaRPr lang="en-US" altLang="zh-CN" sz="1400">
              <a:solidFill>
                <a:srgbClr val="002060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en-US" altLang="zh-CN" sz="1400">
                <a:solidFill>
                  <a:srgbClr val="00206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LV_PART_TICKS		= </a:t>
            </a:r>
            <a:r>
              <a:rPr lang="en-US" altLang="zh-CN" sz="1400">
                <a:solidFill>
                  <a:srgbClr val="FF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0x060000</a:t>
            </a:r>
            <a:r>
              <a:rPr lang="en-US" altLang="zh-CN" sz="1400">
                <a:solidFill>
                  <a:srgbClr val="00206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 	 	</a:t>
            </a:r>
            <a:r>
              <a:rPr lang="en-US" altLang="zh-CN" sz="14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4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刻度 *</a:t>
            </a:r>
            <a:r>
              <a:rPr lang="en-US" altLang="zh-CN" sz="14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endParaRPr lang="en-US" altLang="zh-CN" sz="1400">
              <a:solidFill>
                <a:srgbClr val="002060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en-US" altLang="zh-CN" sz="1400">
                <a:solidFill>
                  <a:srgbClr val="00206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LV_PART_CURSOR		= </a:t>
            </a:r>
            <a:r>
              <a:rPr lang="en-US" altLang="zh-CN" sz="1400">
                <a:solidFill>
                  <a:srgbClr val="FF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0x070000</a:t>
            </a:r>
            <a:r>
              <a:rPr lang="en-US" altLang="zh-CN" sz="1400">
                <a:solidFill>
                  <a:srgbClr val="00206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 	 	</a:t>
            </a:r>
            <a:r>
              <a:rPr lang="en-US" altLang="zh-CN" sz="14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4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光标 *</a:t>
            </a:r>
            <a:r>
              <a:rPr lang="en-US" altLang="zh-CN" sz="14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endParaRPr lang="en-US" altLang="zh-CN" sz="1400">
              <a:solidFill>
                <a:srgbClr val="002060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en-US" altLang="zh-CN" sz="1400">
                <a:solidFill>
                  <a:srgbClr val="00206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};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93C0DE91-6E0B-CBCF-B1D2-7BD8EBA4453F}"/>
              </a:ext>
            </a:extLst>
          </p:cNvPr>
          <p:cNvSpPr/>
          <p:nvPr/>
        </p:nvSpPr>
        <p:spPr>
          <a:xfrm>
            <a:off x="6268230" y="1571887"/>
            <a:ext cx="1832619" cy="174769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en-US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LVGL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F22E7B9-9F2E-9E67-6DC3-3FE74C85EBD8}"/>
              </a:ext>
            </a:extLst>
          </p:cNvPr>
          <p:cNvSpPr txBox="1"/>
          <p:nvPr/>
        </p:nvSpPr>
        <p:spPr>
          <a:xfrm>
            <a:off x="68578" y="466454"/>
            <a:ext cx="1861822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样式（</a:t>
            </a: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styles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）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4FE55E0-B43D-426D-C56D-D400F58B0F73}"/>
              </a:ext>
            </a:extLst>
          </p:cNvPr>
          <p:cNvSpPr txBox="1"/>
          <p:nvPr/>
        </p:nvSpPr>
        <p:spPr>
          <a:xfrm>
            <a:off x="606863" y="1179852"/>
            <a:ext cx="4048022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如何单独设置部件中某个部分的样式？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D52C1495-E793-9AE7-8F9D-ABD28EC5E7B8}"/>
              </a:ext>
            </a:extLst>
          </p:cNvPr>
          <p:cNvSpPr/>
          <p:nvPr/>
        </p:nvSpPr>
        <p:spPr>
          <a:xfrm>
            <a:off x="5407163" y="1571887"/>
            <a:ext cx="1053612" cy="174769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C41DB75E-CA48-241A-96E6-2FDECA228567}"/>
              </a:ext>
            </a:extLst>
          </p:cNvPr>
          <p:cNvSpPr/>
          <p:nvPr/>
        </p:nvSpPr>
        <p:spPr>
          <a:xfrm>
            <a:off x="6276932" y="1501453"/>
            <a:ext cx="321955" cy="31397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64DE69D8-026F-8C9C-80BC-22C214F5FA37}"/>
              </a:ext>
            </a:extLst>
          </p:cNvPr>
          <p:cNvCxnSpPr>
            <a:cxnSpLocks/>
          </p:cNvCxnSpPr>
          <p:nvPr/>
        </p:nvCxnSpPr>
        <p:spPr>
          <a:xfrm flipV="1">
            <a:off x="7586522" y="1358516"/>
            <a:ext cx="258487" cy="264171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AE23F777-E1FD-3744-2500-2AA1CE86023B}"/>
              </a:ext>
            </a:extLst>
          </p:cNvPr>
          <p:cNvCxnSpPr>
            <a:cxnSpLocks/>
          </p:cNvCxnSpPr>
          <p:nvPr/>
        </p:nvCxnSpPr>
        <p:spPr>
          <a:xfrm flipH="1">
            <a:off x="7836278" y="1360899"/>
            <a:ext cx="500384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E5D0EB38-A35A-8E67-8459-F1A71FBDAE0E}"/>
              </a:ext>
            </a:extLst>
          </p:cNvPr>
          <p:cNvSpPr txBox="1"/>
          <p:nvPr/>
        </p:nvSpPr>
        <p:spPr>
          <a:xfrm>
            <a:off x="7805416" y="1000809"/>
            <a:ext cx="583539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主体</a:t>
            </a: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2DBCBE1C-28DF-2BD2-CA64-C7034B249667}"/>
              </a:ext>
            </a:extLst>
          </p:cNvPr>
          <p:cNvCxnSpPr>
            <a:cxnSpLocks/>
          </p:cNvCxnSpPr>
          <p:nvPr/>
        </p:nvCxnSpPr>
        <p:spPr>
          <a:xfrm flipH="1" flipV="1">
            <a:off x="5691783" y="1358516"/>
            <a:ext cx="258487" cy="264171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7B60924B-3D2E-8711-D6C0-D6E32404FAA2}"/>
              </a:ext>
            </a:extLst>
          </p:cNvPr>
          <p:cNvCxnSpPr>
            <a:cxnSpLocks/>
          </p:cNvCxnSpPr>
          <p:nvPr/>
        </p:nvCxnSpPr>
        <p:spPr>
          <a:xfrm flipH="1">
            <a:off x="5201028" y="1360899"/>
            <a:ext cx="500384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FFD65605-4918-8489-BB9D-FC0D7424DB33}"/>
              </a:ext>
            </a:extLst>
          </p:cNvPr>
          <p:cNvSpPr txBox="1"/>
          <p:nvPr/>
        </p:nvSpPr>
        <p:spPr>
          <a:xfrm>
            <a:off x="5125716" y="1000809"/>
            <a:ext cx="739758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指示器</a:t>
            </a: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27E229DE-587C-C5DE-16E9-82A9627D351F}"/>
              </a:ext>
            </a:extLst>
          </p:cNvPr>
          <p:cNvCxnSpPr>
            <a:cxnSpLocks/>
          </p:cNvCxnSpPr>
          <p:nvPr/>
        </p:nvCxnSpPr>
        <p:spPr>
          <a:xfrm flipV="1">
            <a:off x="6408979" y="1358516"/>
            <a:ext cx="258487" cy="264171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83A9C726-00D0-E249-01C8-31273CBCC293}"/>
              </a:ext>
            </a:extLst>
          </p:cNvPr>
          <p:cNvCxnSpPr>
            <a:cxnSpLocks/>
          </p:cNvCxnSpPr>
          <p:nvPr/>
        </p:nvCxnSpPr>
        <p:spPr>
          <a:xfrm flipH="1">
            <a:off x="6658735" y="1360899"/>
            <a:ext cx="500384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20B38AC5-0D94-DB16-7336-42FB701D3A8C}"/>
              </a:ext>
            </a:extLst>
          </p:cNvPr>
          <p:cNvSpPr txBox="1"/>
          <p:nvPr/>
        </p:nvSpPr>
        <p:spPr>
          <a:xfrm>
            <a:off x="6634223" y="1000809"/>
            <a:ext cx="583539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手柄</a:t>
            </a:r>
          </a:p>
        </p:txBody>
      </p:sp>
    </p:spTree>
    <p:extLst>
      <p:ext uri="{BB962C8B-B14F-4D97-AF65-F5344CB8AC3E}">
        <p14:creationId xmlns:p14="http://schemas.microsoft.com/office/powerpoint/2010/main" val="3212967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14" grpId="0" animBg="1"/>
      <p:bldP spid="29" grpId="0"/>
      <p:bldP spid="3" grpId="0" animBg="1"/>
      <p:bldP spid="7" grpId="0" animBg="1"/>
      <p:bldP spid="26" grpId="0"/>
      <p:bldP spid="30" grpId="0"/>
      <p:bldP spid="3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en-US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LVGL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F22E7B9-9F2E-9E67-6DC3-3FE74C85EBD8}"/>
              </a:ext>
            </a:extLst>
          </p:cNvPr>
          <p:cNvSpPr txBox="1"/>
          <p:nvPr/>
        </p:nvSpPr>
        <p:spPr>
          <a:xfrm>
            <a:off x="68578" y="466454"/>
            <a:ext cx="2611122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2.3  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部件的基本属性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4FE55E0-B43D-426D-C56D-D400F58B0F73}"/>
              </a:ext>
            </a:extLst>
          </p:cNvPr>
          <p:cNvSpPr txBox="1"/>
          <p:nvPr/>
        </p:nvSpPr>
        <p:spPr>
          <a:xfrm>
            <a:off x="983325" y="1370144"/>
            <a:ext cx="1679408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大小（</a:t>
            </a: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size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3E6F3D66-FE1C-919B-616D-BD505A4CABDF}"/>
              </a:ext>
            </a:extLst>
          </p:cNvPr>
          <p:cNvSpPr/>
          <p:nvPr/>
        </p:nvSpPr>
        <p:spPr>
          <a:xfrm>
            <a:off x="820973" y="1604639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D5A9EC07-84AE-3749-F67B-D23DF17E41FB}"/>
              </a:ext>
            </a:extLst>
          </p:cNvPr>
          <p:cNvSpPr txBox="1"/>
          <p:nvPr/>
        </p:nvSpPr>
        <p:spPr>
          <a:xfrm>
            <a:off x="983325" y="1879705"/>
            <a:ext cx="2083725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位置（</a:t>
            </a: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position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endParaRPr lang="en-US" altLang="zh-CN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157B63AE-4788-74F1-C3CA-C9B78A3E954D}"/>
              </a:ext>
            </a:extLst>
          </p:cNvPr>
          <p:cNvSpPr txBox="1"/>
          <p:nvPr/>
        </p:nvSpPr>
        <p:spPr>
          <a:xfrm>
            <a:off x="983325" y="2898827"/>
            <a:ext cx="1818440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样式（</a:t>
            </a: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styles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endParaRPr lang="en-US" altLang="zh-CN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71863059-A05C-32B3-6F75-3FE0203B938E}"/>
              </a:ext>
            </a:extLst>
          </p:cNvPr>
          <p:cNvSpPr/>
          <p:nvPr/>
        </p:nvSpPr>
        <p:spPr>
          <a:xfrm>
            <a:off x="820973" y="2109650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164B78CD-ABA1-A50A-22FC-9DD94C4E1999}"/>
              </a:ext>
            </a:extLst>
          </p:cNvPr>
          <p:cNvSpPr/>
          <p:nvPr/>
        </p:nvSpPr>
        <p:spPr>
          <a:xfrm>
            <a:off x="820973" y="3119672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53721AEA-1F53-2CEA-5E1B-12041B2D0610}"/>
              </a:ext>
            </a:extLst>
          </p:cNvPr>
          <p:cNvSpPr txBox="1"/>
          <p:nvPr/>
        </p:nvSpPr>
        <p:spPr>
          <a:xfrm>
            <a:off x="983325" y="3408387"/>
            <a:ext cx="1818440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事件（</a:t>
            </a:r>
            <a:r>
              <a:rPr lang="en-US" altLang="zh-CN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events</a:t>
            </a:r>
            <a:r>
              <a:rPr lang="zh-CN" altLang="en-US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endParaRPr lang="en-US" altLang="zh-CN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70E6753F-4E79-4D2E-284E-27BB6B8E3F54}"/>
              </a:ext>
            </a:extLst>
          </p:cNvPr>
          <p:cNvSpPr/>
          <p:nvPr/>
        </p:nvSpPr>
        <p:spPr>
          <a:xfrm>
            <a:off x="820973" y="3624682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E1A1DB52-31EB-438E-46B9-D626B134CCD1}"/>
              </a:ext>
            </a:extLst>
          </p:cNvPr>
          <p:cNvSpPr/>
          <p:nvPr/>
        </p:nvSpPr>
        <p:spPr>
          <a:xfrm>
            <a:off x="3647482" y="1294878"/>
            <a:ext cx="4604762" cy="27617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66A43CAF-AB9A-113D-122C-997535C94176}"/>
              </a:ext>
            </a:extLst>
          </p:cNvPr>
          <p:cNvSpPr/>
          <p:nvPr/>
        </p:nvSpPr>
        <p:spPr>
          <a:xfrm>
            <a:off x="4410075" y="2378859"/>
            <a:ext cx="958850" cy="57555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bg1"/>
                </a:solidFill>
                <a:ea typeface="思源黑体 CN Normal" panose="020B0400000000000000"/>
              </a:rPr>
              <a:t>手动</a:t>
            </a: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0B3B4E32-FE0F-C4AD-3B44-3A6A710C685C}"/>
              </a:ext>
            </a:extLst>
          </p:cNvPr>
          <p:cNvSpPr/>
          <p:nvPr/>
        </p:nvSpPr>
        <p:spPr>
          <a:xfrm>
            <a:off x="5495419" y="1987701"/>
            <a:ext cx="958850" cy="1316096"/>
          </a:xfrm>
          <a:prstGeom prst="roundRect">
            <a:avLst/>
          </a:prstGeom>
          <a:solidFill>
            <a:srgbClr val="FF6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bg1">
                    <a:lumMod val="95000"/>
                  </a:schemeClr>
                </a:solidFill>
                <a:ea typeface="思源黑体 CN Normal" panose="020B0400000000000000"/>
              </a:rPr>
              <a:t>急停</a:t>
            </a:r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87F95E35-FD97-3FEA-9959-5F0CB235C302}"/>
              </a:ext>
            </a:extLst>
          </p:cNvPr>
          <p:cNvSpPr/>
          <p:nvPr/>
        </p:nvSpPr>
        <p:spPr>
          <a:xfrm>
            <a:off x="6580763" y="2383706"/>
            <a:ext cx="958850" cy="57555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ea typeface="思源黑体 CN Normal" panose="020B0400000000000000"/>
              </a:rPr>
              <a:t>自动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D551CF93-CCD1-8CE4-57D2-E7327CCD987F}"/>
              </a:ext>
            </a:extLst>
          </p:cNvPr>
          <p:cNvSpPr txBox="1"/>
          <p:nvPr/>
        </p:nvSpPr>
        <p:spPr>
          <a:xfrm>
            <a:off x="983325" y="2389266"/>
            <a:ext cx="2083725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对齐（</a:t>
            </a: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alignment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endParaRPr lang="en-US" altLang="zh-CN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D58EEAC7-0E0B-4CCF-3052-13728F3366F4}"/>
              </a:ext>
            </a:extLst>
          </p:cNvPr>
          <p:cNvSpPr/>
          <p:nvPr/>
        </p:nvSpPr>
        <p:spPr>
          <a:xfrm>
            <a:off x="820973" y="2614661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6709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 animBg="1"/>
      <p:bldP spid="32" grpId="0"/>
      <p:bldP spid="34" grpId="0"/>
      <p:bldP spid="36" grpId="0" animBg="1"/>
      <p:bldP spid="40" grpId="0" animBg="1"/>
      <p:bldP spid="43" grpId="0"/>
      <p:bldP spid="44" grpId="0" animBg="1"/>
      <p:bldP spid="46" grpId="0" animBg="1"/>
      <p:bldP spid="3" grpId="0" animBg="1"/>
      <p:bldP spid="48" grpId="0" animBg="1"/>
      <p:bldP spid="51" grpId="0" animBg="1"/>
      <p:bldP spid="55" grpId="0"/>
      <p:bldP spid="5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en-US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LVGL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F22E7B9-9F2E-9E67-6DC3-3FE74C85EBD8}"/>
              </a:ext>
            </a:extLst>
          </p:cNvPr>
          <p:cNvSpPr txBox="1"/>
          <p:nvPr/>
        </p:nvSpPr>
        <p:spPr>
          <a:xfrm>
            <a:off x="68577" y="466454"/>
            <a:ext cx="1992847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事件（</a:t>
            </a: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events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）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4FE55E0-B43D-426D-C56D-D400F58B0F73}"/>
              </a:ext>
            </a:extLst>
          </p:cNvPr>
          <p:cNvSpPr txBox="1"/>
          <p:nvPr/>
        </p:nvSpPr>
        <p:spPr>
          <a:xfrm>
            <a:off x="564492" y="1178391"/>
            <a:ext cx="7284108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LVGL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中，当发生用户感兴趣的事情时，可以触发回调事件，以执行相关的操作。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883872F-C2C9-E1FA-87B4-412F38111C20}"/>
              </a:ext>
            </a:extLst>
          </p:cNvPr>
          <p:cNvSpPr txBox="1"/>
          <p:nvPr/>
        </p:nvSpPr>
        <p:spPr>
          <a:xfrm>
            <a:off x="3907220" y="4105329"/>
            <a:ext cx="1323107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触发回调事件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B28BACB1-50AB-0837-FD46-83AE967B6983}"/>
              </a:ext>
            </a:extLst>
          </p:cNvPr>
          <p:cNvSpPr/>
          <p:nvPr/>
        </p:nvSpPr>
        <p:spPr>
          <a:xfrm>
            <a:off x="660399" y="1911351"/>
            <a:ext cx="3340101" cy="184706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D7463265-1DF3-E61D-D35C-EDAA6E880926}"/>
              </a:ext>
            </a:extLst>
          </p:cNvPr>
          <p:cNvSpPr/>
          <p:nvPr/>
        </p:nvSpPr>
        <p:spPr>
          <a:xfrm>
            <a:off x="870354" y="2570379"/>
            <a:ext cx="804883" cy="57555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bg1"/>
                </a:solidFill>
                <a:ea typeface="思源黑体 CN Normal" panose="020B0400000000000000"/>
              </a:rPr>
              <a:t>手动</a:t>
            </a: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1B9F3A40-B90E-617B-F4C1-A06EBD1B0701}"/>
              </a:ext>
            </a:extLst>
          </p:cNvPr>
          <p:cNvSpPr/>
          <p:nvPr/>
        </p:nvSpPr>
        <p:spPr>
          <a:xfrm>
            <a:off x="1854098" y="2179221"/>
            <a:ext cx="958850" cy="1316096"/>
          </a:xfrm>
          <a:prstGeom prst="roundRect">
            <a:avLst/>
          </a:prstGeom>
          <a:solidFill>
            <a:srgbClr val="FF6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bg1">
                    <a:lumMod val="95000"/>
                  </a:schemeClr>
                </a:solidFill>
                <a:ea typeface="思源黑体 CN Normal" panose="020B0400000000000000"/>
              </a:rPr>
              <a:t>急停</a:t>
            </a: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00FF1B4E-DFE0-7C7D-998C-F57C6FE3BDDD}"/>
              </a:ext>
            </a:extLst>
          </p:cNvPr>
          <p:cNvSpPr/>
          <p:nvPr/>
        </p:nvSpPr>
        <p:spPr>
          <a:xfrm>
            <a:off x="2977542" y="2575226"/>
            <a:ext cx="804883" cy="57555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ea typeface="思源黑体 CN Normal" panose="020B0400000000000000"/>
              </a:rPr>
              <a:t>自动</a:t>
            </a:r>
          </a:p>
        </p:txBody>
      </p:sp>
      <p:cxnSp>
        <p:nvCxnSpPr>
          <p:cNvPr id="3" name="连接符: 肘形 2">
            <a:extLst>
              <a:ext uri="{FF2B5EF4-FFF2-40B4-BE49-F238E27FC236}">
                <a16:creationId xmlns:a16="http://schemas.microsoft.com/office/drawing/2014/main" id="{F0A43842-F361-1A34-ABBC-45BEE15EE69D}"/>
              </a:ext>
            </a:extLst>
          </p:cNvPr>
          <p:cNvCxnSpPr>
            <a:cxnSpLocks/>
          </p:cNvCxnSpPr>
          <p:nvPr/>
        </p:nvCxnSpPr>
        <p:spPr>
          <a:xfrm>
            <a:off x="2336623" y="3498026"/>
            <a:ext cx="1440010" cy="827394"/>
          </a:xfrm>
          <a:prstGeom prst="bentConnector3">
            <a:avLst>
              <a:gd name="adj1" fmla="val -711"/>
            </a:avLst>
          </a:prstGeom>
          <a:ln>
            <a:solidFill>
              <a:srgbClr val="00206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连接符: 肘形 35">
            <a:extLst>
              <a:ext uri="{FF2B5EF4-FFF2-40B4-BE49-F238E27FC236}">
                <a16:creationId xmlns:a16="http://schemas.microsoft.com/office/drawing/2014/main" id="{20530062-7D5E-EEA7-C666-4350BC2245F1}"/>
              </a:ext>
            </a:extLst>
          </p:cNvPr>
          <p:cNvCxnSpPr>
            <a:cxnSpLocks/>
          </p:cNvCxnSpPr>
          <p:nvPr/>
        </p:nvCxnSpPr>
        <p:spPr>
          <a:xfrm flipV="1">
            <a:off x="5238106" y="3755380"/>
            <a:ext cx="1588144" cy="570040"/>
          </a:xfrm>
          <a:prstGeom prst="bentConnector3">
            <a:avLst>
              <a:gd name="adj1" fmla="val 100030"/>
            </a:avLst>
          </a:prstGeom>
          <a:ln>
            <a:solidFill>
              <a:srgbClr val="00206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6" name="图片 45">
            <a:extLst>
              <a:ext uri="{FF2B5EF4-FFF2-40B4-BE49-F238E27FC236}">
                <a16:creationId xmlns:a16="http://schemas.microsoft.com/office/drawing/2014/main" id="{2624B4BC-06CB-D5BA-6792-74CA109ADB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4624" y="1911351"/>
            <a:ext cx="2899555" cy="1847066"/>
          </a:xfrm>
          <a:prstGeom prst="rect">
            <a:avLst/>
          </a:prstGeom>
        </p:spPr>
      </p:pic>
      <p:sp>
        <p:nvSpPr>
          <p:cNvPr id="49" name="文本框 48">
            <a:extLst>
              <a:ext uri="{FF2B5EF4-FFF2-40B4-BE49-F238E27FC236}">
                <a16:creationId xmlns:a16="http://schemas.microsoft.com/office/drawing/2014/main" id="{1D29EC6D-F6DB-1DAA-F843-16372748ECB9}"/>
              </a:ext>
            </a:extLst>
          </p:cNvPr>
          <p:cNvSpPr txBox="1"/>
          <p:nvPr/>
        </p:nvSpPr>
        <p:spPr>
          <a:xfrm>
            <a:off x="2328844" y="3816918"/>
            <a:ext cx="565327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按下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9DC6D6DC-F488-F5C3-A2B2-0D96F8A7B951}"/>
              </a:ext>
            </a:extLst>
          </p:cNvPr>
          <p:cNvSpPr txBox="1"/>
          <p:nvPr/>
        </p:nvSpPr>
        <p:spPr>
          <a:xfrm>
            <a:off x="6811593" y="3816918"/>
            <a:ext cx="565327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急停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D5C9ECA-FAD6-AA6B-4FAE-82133546C663}"/>
              </a:ext>
            </a:extLst>
          </p:cNvPr>
          <p:cNvSpPr/>
          <p:nvPr/>
        </p:nvSpPr>
        <p:spPr>
          <a:xfrm>
            <a:off x="5284624" y="1909163"/>
            <a:ext cx="2899555" cy="1847066"/>
          </a:xfrm>
          <a:prstGeom prst="rect">
            <a:avLst/>
          </a:prstGeom>
          <a:solidFill>
            <a:srgbClr val="F2F2F2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7019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22" grpId="0"/>
      <p:bldP spid="27" grpId="0" animBg="1"/>
      <p:bldP spid="28" grpId="0" animBg="1"/>
      <p:bldP spid="30" grpId="0" animBg="1"/>
      <p:bldP spid="31" grpId="0" animBg="1"/>
      <p:bldP spid="49" grpId="0"/>
      <p:bldP spid="50" grpId="0"/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en-US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LVGL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F22E7B9-9F2E-9E67-6DC3-3FE74C85EBD8}"/>
              </a:ext>
            </a:extLst>
          </p:cNvPr>
          <p:cNvSpPr txBox="1"/>
          <p:nvPr/>
        </p:nvSpPr>
        <p:spPr>
          <a:xfrm>
            <a:off x="68578" y="466454"/>
            <a:ext cx="3500122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1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，</a:t>
            </a: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LVGL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的编程思想（了解）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9754E20-FEA9-12AB-0780-30644E6A58B7}"/>
              </a:ext>
            </a:extLst>
          </p:cNvPr>
          <p:cNvSpPr txBox="1"/>
          <p:nvPr/>
        </p:nvSpPr>
        <p:spPr>
          <a:xfrm>
            <a:off x="489184" y="1153568"/>
            <a:ext cx="7359416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LVGL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采用的是面向对象的编程思想，以抽象的类来实例化不同的对象（部件）。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2EE3569-0102-2FDA-5A9C-1B00EA343FA9}"/>
              </a:ext>
            </a:extLst>
          </p:cNvPr>
          <p:cNvSpPr txBox="1"/>
          <p:nvPr/>
        </p:nvSpPr>
        <p:spPr>
          <a:xfrm>
            <a:off x="2286103" y="2015744"/>
            <a:ext cx="70461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身高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AC950E2-B480-DB04-C6A1-A03F4288305D}"/>
              </a:ext>
            </a:extLst>
          </p:cNvPr>
          <p:cNvSpPr txBox="1"/>
          <p:nvPr/>
        </p:nvSpPr>
        <p:spPr>
          <a:xfrm>
            <a:off x="2286103" y="2394120"/>
            <a:ext cx="70461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体重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851BB051-0A30-5329-076D-6239DA0D39BF}"/>
              </a:ext>
            </a:extLst>
          </p:cNvPr>
          <p:cNvSpPr txBox="1"/>
          <p:nvPr/>
        </p:nvSpPr>
        <p:spPr>
          <a:xfrm>
            <a:off x="2286103" y="3150872"/>
            <a:ext cx="70461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技能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1FEE5207-B0CF-DC50-92D4-DF315D57ABC2}"/>
              </a:ext>
            </a:extLst>
          </p:cNvPr>
          <p:cNvSpPr txBox="1"/>
          <p:nvPr/>
        </p:nvSpPr>
        <p:spPr>
          <a:xfrm>
            <a:off x="2286103" y="3527361"/>
            <a:ext cx="91087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性格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55E15D52-CCF6-4F80-D4F0-456667BF9AF4}"/>
              </a:ext>
            </a:extLst>
          </p:cNvPr>
          <p:cNvSpPr txBox="1"/>
          <p:nvPr/>
        </p:nvSpPr>
        <p:spPr>
          <a:xfrm>
            <a:off x="2286103" y="2772496"/>
            <a:ext cx="70461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年龄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3F5A84E9-DBFA-C263-AA16-F752B35BD685}"/>
              </a:ext>
            </a:extLst>
          </p:cNvPr>
          <p:cNvSpPr txBox="1"/>
          <p:nvPr/>
        </p:nvSpPr>
        <p:spPr>
          <a:xfrm>
            <a:off x="729637" y="3362003"/>
            <a:ext cx="65064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人类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5EEAC003-D999-3829-86D3-B654492698A8}"/>
              </a:ext>
            </a:extLst>
          </p:cNvPr>
          <p:cNvSpPr txBox="1"/>
          <p:nvPr/>
        </p:nvSpPr>
        <p:spPr>
          <a:xfrm>
            <a:off x="5556484" y="2016481"/>
            <a:ext cx="70461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1.8m</a:t>
            </a:r>
            <a:endParaRPr lang="zh-CN" altLang="en-US" sz="14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8330E667-7DC2-DA8F-1E88-2736A4526A72}"/>
              </a:ext>
            </a:extLst>
          </p:cNvPr>
          <p:cNvSpPr txBox="1"/>
          <p:nvPr/>
        </p:nvSpPr>
        <p:spPr>
          <a:xfrm>
            <a:off x="5556484" y="2398964"/>
            <a:ext cx="70461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70kg</a:t>
            </a:r>
            <a:endParaRPr lang="zh-CN" altLang="en-US" sz="14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D7936243-DB22-C46A-769F-27BEA445D889}"/>
              </a:ext>
            </a:extLst>
          </p:cNvPr>
          <p:cNvSpPr txBox="1"/>
          <p:nvPr/>
        </p:nvSpPr>
        <p:spPr>
          <a:xfrm>
            <a:off x="5556484" y="3163930"/>
            <a:ext cx="557981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搏击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4B6D583F-7891-D58C-DB58-CE9FF240486F}"/>
              </a:ext>
            </a:extLst>
          </p:cNvPr>
          <p:cNvSpPr txBox="1"/>
          <p:nvPr/>
        </p:nvSpPr>
        <p:spPr>
          <a:xfrm>
            <a:off x="5556484" y="3546411"/>
            <a:ext cx="602431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稳重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35E22FE8-4570-F906-7CC8-436E14CE12C5}"/>
              </a:ext>
            </a:extLst>
          </p:cNvPr>
          <p:cNvSpPr txBox="1"/>
          <p:nvPr/>
        </p:nvSpPr>
        <p:spPr>
          <a:xfrm>
            <a:off x="5556484" y="2781447"/>
            <a:ext cx="70461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39</a:t>
            </a: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岁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3108A5B0-BC8F-3280-13EF-7437651B58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610" t="5053" r="7356" b="8127"/>
          <a:stretch/>
        </p:blipFill>
        <p:spPr>
          <a:xfrm>
            <a:off x="611316" y="2358236"/>
            <a:ext cx="887284" cy="969297"/>
          </a:xfrm>
          <a:prstGeom prst="rect">
            <a:avLst/>
          </a:prstGeom>
        </p:spPr>
      </p:pic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C2499FE2-38E0-6F63-0AE3-33343E6CFD4A}"/>
              </a:ext>
            </a:extLst>
          </p:cNvPr>
          <p:cNvCxnSpPr>
            <a:cxnSpLocks/>
          </p:cNvCxnSpPr>
          <p:nvPr/>
        </p:nvCxnSpPr>
        <p:spPr>
          <a:xfrm>
            <a:off x="2940284" y="2183835"/>
            <a:ext cx="2520000" cy="0"/>
          </a:xfrm>
          <a:prstGeom prst="line">
            <a:avLst/>
          </a:prstGeom>
          <a:ln w="9525" cap="flat" cmpd="sng" algn="ctr">
            <a:solidFill>
              <a:schemeClr val="bg2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19E538FF-5574-77CC-82D8-A9FFD36A762D}"/>
              </a:ext>
            </a:extLst>
          </p:cNvPr>
          <p:cNvCxnSpPr>
            <a:cxnSpLocks/>
          </p:cNvCxnSpPr>
          <p:nvPr/>
        </p:nvCxnSpPr>
        <p:spPr>
          <a:xfrm>
            <a:off x="2940284" y="2564603"/>
            <a:ext cx="2520000" cy="0"/>
          </a:xfrm>
          <a:prstGeom prst="line">
            <a:avLst/>
          </a:prstGeom>
          <a:ln w="9525" cap="flat" cmpd="sng" algn="ctr">
            <a:solidFill>
              <a:schemeClr val="bg2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17134181-DFD6-045B-4380-619BFCE74565}"/>
              </a:ext>
            </a:extLst>
          </p:cNvPr>
          <p:cNvCxnSpPr>
            <a:cxnSpLocks/>
          </p:cNvCxnSpPr>
          <p:nvPr/>
        </p:nvCxnSpPr>
        <p:spPr>
          <a:xfrm>
            <a:off x="2940284" y="2945371"/>
            <a:ext cx="2520000" cy="0"/>
          </a:xfrm>
          <a:prstGeom prst="line">
            <a:avLst/>
          </a:prstGeom>
          <a:ln w="9525" cap="flat" cmpd="sng" algn="ctr">
            <a:solidFill>
              <a:schemeClr val="bg2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F1FE4EF8-76F9-99EA-44E5-D6165BBBD16C}"/>
              </a:ext>
            </a:extLst>
          </p:cNvPr>
          <p:cNvCxnSpPr>
            <a:cxnSpLocks/>
          </p:cNvCxnSpPr>
          <p:nvPr/>
        </p:nvCxnSpPr>
        <p:spPr>
          <a:xfrm>
            <a:off x="2940284" y="3706907"/>
            <a:ext cx="2520000" cy="0"/>
          </a:xfrm>
          <a:prstGeom prst="line">
            <a:avLst/>
          </a:prstGeom>
          <a:ln w="9525" cap="flat" cmpd="sng" algn="ctr">
            <a:solidFill>
              <a:schemeClr val="bg2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C6F55530-DCB3-5B4D-A270-7822048ECD1C}"/>
              </a:ext>
            </a:extLst>
          </p:cNvPr>
          <p:cNvCxnSpPr>
            <a:cxnSpLocks/>
          </p:cNvCxnSpPr>
          <p:nvPr/>
        </p:nvCxnSpPr>
        <p:spPr>
          <a:xfrm>
            <a:off x="2940284" y="3326139"/>
            <a:ext cx="2520000" cy="0"/>
          </a:xfrm>
          <a:prstGeom prst="line">
            <a:avLst/>
          </a:prstGeom>
          <a:ln w="9525" cap="flat" cmpd="sng" algn="ctr">
            <a:solidFill>
              <a:schemeClr val="bg2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34" name="图片 33">
            <a:extLst>
              <a:ext uri="{FF2B5EF4-FFF2-40B4-BE49-F238E27FC236}">
                <a16:creationId xmlns:a16="http://schemas.microsoft.com/office/drawing/2014/main" id="{4F437101-8A3C-68AC-04CD-F8B51BA4A9D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889" t="6223" r="7404" b="7727"/>
          <a:stretch/>
        </p:blipFill>
        <p:spPr>
          <a:xfrm>
            <a:off x="7079472" y="2406845"/>
            <a:ext cx="985027" cy="927038"/>
          </a:xfrm>
          <a:prstGeom prst="rect">
            <a:avLst/>
          </a:prstGeom>
        </p:spPr>
      </p:pic>
      <p:sp>
        <p:nvSpPr>
          <p:cNvPr id="67" name="文本框 66">
            <a:extLst>
              <a:ext uri="{FF2B5EF4-FFF2-40B4-BE49-F238E27FC236}">
                <a16:creationId xmlns:a16="http://schemas.microsoft.com/office/drawing/2014/main" id="{09997E5F-4CE4-3AC7-28E2-12A1B6659913}"/>
              </a:ext>
            </a:extLst>
          </p:cNvPr>
          <p:cNvSpPr txBox="1"/>
          <p:nvPr/>
        </p:nvSpPr>
        <p:spPr>
          <a:xfrm>
            <a:off x="7162527" y="3368353"/>
            <a:ext cx="793516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李博士</a:t>
            </a:r>
          </a:p>
        </p:txBody>
      </p:sp>
    </p:spTree>
    <p:extLst>
      <p:ext uri="{BB962C8B-B14F-4D97-AF65-F5344CB8AC3E}">
        <p14:creationId xmlns:p14="http://schemas.microsoft.com/office/powerpoint/2010/main" val="2806067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7" grpId="0"/>
      <p:bldP spid="28" grpId="0"/>
      <p:bldP spid="29" grpId="0"/>
      <p:bldP spid="31" grpId="0"/>
      <p:bldP spid="32" grpId="0"/>
      <p:bldP spid="35" grpId="0"/>
      <p:bldP spid="37" grpId="0"/>
      <p:bldP spid="38" grpId="0"/>
      <p:bldP spid="39" grpId="0"/>
      <p:bldP spid="41" grpId="0"/>
      <p:bldP spid="42" grpId="0"/>
      <p:bldP spid="6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en-US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LVGL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F22E7B9-9F2E-9E67-6DC3-3FE74C85EBD8}"/>
              </a:ext>
            </a:extLst>
          </p:cNvPr>
          <p:cNvSpPr txBox="1"/>
          <p:nvPr/>
        </p:nvSpPr>
        <p:spPr>
          <a:xfrm>
            <a:off x="68578" y="466454"/>
            <a:ext cx="2001522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事件（</a:t>
            </a: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events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）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4FE55E0-B43D-426D-C56D-D400F58B0F73}"/>
              </a:ext>
            </a:extLst>
          </p:cNvPr>
          <p:cNvSpPr txBox="1"/>
          <p:nvPr/>
        </p:nvSpPr>
        <p:spPr>
          <a:xfrm>
            <a:off x="636151" y="1113038"/>
            <a:ext cx="3307199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事件（</a:t>
            </a: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events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）相关</a:t>
            </a: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API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函数：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ABBA367-74BB-B283-55C8-7536D962EF79}"/>
              </a:ext>
            </a:extLst>
          </p:cNvPr>
          <p:cNvSpPr txBox="1"/>
          <p:nvPr/>
        </p:nvSpPr>
        <p:spPr>
          <a:xfrm>
            <a:off x="894425" y="1928944"/>
            <a:ext cx="7062125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添加事件：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lv_obj_add_event_cb(obj, </a:t>
            </a:r>
            <a:r>
              <a:rPr lang="en-US" altLang="zh-CN" sz="16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event_cb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 </a:t>
            </a:r>
            <a:r>
              <a:rPr lang="en-US" altLang="zh-CN" sz="16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event_code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 user_data);</a:t>
            </a:r>
            <a:endParaRPr lang="zh-CN" altLang="en-US" sz="16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0FE48427-2958-A382-9C2A-0FA4AB5341BA}"/>
              </a:ext>
            </a:extLst>
          </p:cNvPr>
          <p:cNvSpPr/>
          <p:nvPr/>
        </p:nvSpPr>
        <p:spPr>
          <a:xfrm>
            <a:off x="732073" y="2138039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3C04426-F55B-56E0-001A-86A14CD93485}"/>
              </a:ext>
            </a:extLst>
          </p:cNvPr>
          <p:cNvSpPr txBox="1"/>
          <p:nvPr/>
        </p:nvSpPr>
        <p:spPr>
          <a:xfrm>
            <a:off x="894425" y="3356991"/>
            <a:ext cx="5131725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删除事件：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lv_obj_remove_event_cb(obj,  event_cb);</a:t>
            </a:r>
            <a:endParaRPr lang="zh-CN" altLang="en-US" sz="16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97F34489-76A6-B90B-C87A-9393B5824C1C}"/>
              </a:ext>
            </a:extLst>
          </p:cNvPr>
          <p:cNvSpPr/>
          <p:nvPr/>
        </p:nvSpPr>
        <p:spPr>
          <a:xfrm>
            <a:off x="732073" y="3566086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F34FB37-E6FB-F48F-B7F9-653ABD87612B}"/>
              </a:ext>
            </a:extLst>
          </p:cNvPr>
          <p:cNvSpPr txBox="1"/>
          <p:nvPr/>
        </p:nvSpPr>
        <p:spPr>
          <a:xfrm>
            <a:off x="5593414" y="2775960"/>
            <a:ext cx="967071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事件类型</a:t>
            </a: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A20CDCBE-C1B2-E969-5A4F-FA4FA547B08B}"/>
              </a:ext>
            </a:extLst>
          </p:cNvPr>
          <p:cNvCxnSpPr>
            <a:cxnSpLocks/>
          </p:cNvCxnSpPr>
          <p:nvPr/>
        </p:nvCxnSpPr>
        <p:spPr>
          <a:xfrm flipV="1">
            <a:off x="6031159" y="2349500"/>
            <a:ext cx="0" cy="432000"/>
          </a:xfrm>
          <a:prstGeom prst="line">
            <a:avLst/>
          </a:prstGeom>
          <a:ln w="9525" cap="flat" cmpd="sng" algn="ctr">
            <a:solidFill>
              <a:schemeClr val="bg2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117310DF-3A8A-3240-9A8F-AA6838555A67}"/>
              </a:ext>
            </a:extLst>
          </p:cNvPr>
          <p:cNvSpPr txBox="1"/>
          <p:nvPr/>
        </p:nvSpPr>
        <p:spPr>
          <a:xfrm>
            <a:off x="6713778" y="2775960"/>
            <a:ext cx="967071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用户数据</a:t>
            </a: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66777D7F-B711-D2E9-7FCC-51B03C215102}"/>
              </a:ext>
            </a:extLst>
          </p:cNvPr>
          <p:cNvCxnSpPr>
            <a:cxnSpLocks/>
          </p:cNvCxnSpPr>
          <p:nvPr/>
        </p:nvCxnSpPr>
        <p:spPr>
          <a:xfrm flipV="1">
            <a:off x="7151523" y="2349500"/>
            <a:ext cx="0" cy="432000"/>
          </a:xfrm>
          <a:prstGeom prst="line">
            <a:avLst/>
          </a:prstGeom>
          <a:ln w="9525" cap="flat" cmpd="sng" algn="ctr">
            <a:solidFill>
              <a:schemeClr val="bg2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0FD95C08-4E1B-FA46-E4F6-C245205ACD75}"/>
              </a:ext>
            </a:extLst>
          </p:cNvPr>
          <p:cNvSpPr txBox="1"/>
          <p:nvPr/>
        </p:nvSpPr>
        <p:spPr>
          <a:xfrm>
            <a:off x="4267209" y="2775960"/>
            <a:ext cx="126816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事件回调函数</a:t>
            </a: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BA74EE65-6086-84F4-A765-80FE5E4D251A}"/>
              </a:ext>
            </a:extLst>
          </p:cNvPr>
          <p:cNvCxnSpPr>
            <a:cxnSpLocks/>
          </p:cNvCxnSpPr>
          <p:nvPr/>
        </p:nvCxnSpPr>
        <p:spPr>
          <a:xfrm flipV="1">
            <a:off x="4910796" y="2349500"/>
            <a:ext cx="0" cy="432000"/>
          </a:xfrm>
          <a:prstGeom prst="line">
            <a:avLst/>
          </a:prstGeom>
          <a:ln w="9525" cap="flat" cmpd="sng" algn="ctr">
            <a:solidFill>
              <a:schemeClr val="bg2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2739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21" grpId="0"/>
      <p:bldP spid="22" grpId="0" animBg="1"/>
      <p:bldP spid="16" grpId="0"/>
      <p:bldP spid="17" grpId="0" animBg="1"/>
      <p:bldP spid="18" grpId="0"/>
      <p:bldP spid="27" grpId="0"/>
      <p:bldP spid="3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en-US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LVGL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F22E7B9-9F2E-9E67-6DC3-3FE74C85EBD8}"/>
              </a:ext>
            </a:extLst>
          </p:cNvPr>
          <p:cNvSpPr txBox="1"/>
          <p:nvPr/>
        </p:nvSpPr>
        <p:spPr>
          <a:xfrm>
            <a:off x="68578" y="466454"/>
            <a:ext cx="1861822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事件（</a:t>
            </a: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events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）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969221A-5DB5-D399-57EB-7FFBF18EB6B0}"/>
              </a:ext>
            </a:extLst>
          </p:cNvPr>
          <p:cNvSpPr txBox="1"/>
          <p:nvPr/>
        </p:nvSpPr>
        <p:spPr>
          <a:xfrm>
            <a:off x="2252452" y="908927"/>
            <a:ext cx="4639091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不同的事件类型共用一个事件回调函数怎么处理？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D871C72-A87A-3C4E-1987-58DEA7406C84}"/>
              </a:ext>
            </a:extLst>
          </p:cNvPr>
          <p:cNvSpPr txBox="1"/>
          <p:nvPr/>
        </p:nvSpPr>
        <p:spPr>
          <a:xfrm>
            <a:off x="922016" y="1527431"/>
            <a:ext cx="7299961" cy="29497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fr-FR" altLang="zh-CN" sz="120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static</a:t>
            </a:r>
            <a:r>
              <a:rPr lang="fr-FR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fr-FR" altLang="zh-CN" sz="120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void</a:t>
            </a:r>
            <a:r>
              <a:rPr lang="fr-FR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event_cb( lv_event_t *e )</a:t>
            </a:r>
          </a:p>
          <a:p>
            <a:pPr>
              <a:lnSpc>
                <a:spcPct val="130000"/>
              </a:lnSpc>
            </a:pPr>
            <a:r>
              <a:rPr lang="fr-FR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{</a:t>
            </a:r>
          </a:p>
          <a:p>
            <a:pPr>
              <a:lnSpc>
                <a:spcPct val="130000"/>
              </a:lnSpc>
            </a:pPr>
            <a:r>
              <a:rPr lang="fr-FR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lv_event_code_t   code = lv_event_get_code(e);</a:t>
            </a: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 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第一步：获取事件类型 *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</a:p>
          <a:p>
            <a:pPr>
              <a:lnSpc>
                <a:spcPct val="130000"/>
              </a:lnSpc>
            </a:pP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20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if</a:t>
            </a: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( code == LV_EVENT_CLICKED )				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/* </a:t>
            </a:r>
            <a:r>
              <a:rPr lang="zh-CN" altLang="en-US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第二步：判断事件类型 *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endParaRPr lang="en-US" altLang="zh-CN" sz="12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{</a:t>
            </a:r>
          </a:p>
          <a:p>
            <a:pPr>
              <a:lnSpc>
                <a:spcPct val="130000"/>
              </a:lnSpc>
            </a:pP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    		printf(“</a:t>
            </a:r>
            <a:r>
              <a:rPr lang="zh-CN" altLang="en-US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事件类型</a:t>
            </a: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: </a:t>
            </a:r>
            <a:r>
              <a:rPr lang="zh-CN" altLang="en-US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按下后释放</a:t>
            </a: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\r\n”);	 		 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第三步：执行相应操作 *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endParaRPr lang="en-US" altLang="zh-CN" sz="12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}</a:t>
            </a:r>
          </a:p>
          <a:p>
            <a:pPr>
              <a:lnSpc>
                <a:spcPct val="130000"/>
              </a:lnSpc>
            </a:pP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20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else if </a:t>
            </a: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 code == LV_EVENT_LONG_PRESSED)</a:t>
            </a:r>
          </a:p>
          <a:p>
            <a:pPr>
              <a:lnSpc>
                <a:spcPct val="130000"/>
              </a:lnSpc>
            </a:pP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{</a:t>
            </a:r>
          </a:p>
          <a:p>
            <a:pPr>
              <a:lnSpc>
                <a:spcPct val="130000"/>
              </a:lnSpc>
            </a:pP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    		printf(“</a:t>
            </a:r>
            <a:r>
              <a:rPr lang="zh-CN" altLang="en-US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事件类型</a:t>
            </a: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:</a:t>
            </a:r>
            <a:r>
              <a:rPr lang="zh-CN" altLang="en-US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按下（长按）</a:t>
            </a: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\r\n”);	</a:t>
            </a:r>
          </a:p>
          <a:p>
            <a:pPr>
              <a:lnSpc>
                <a:spcPct val="130000"/>
              </a:lnSpc>
            </a:pP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}</a:t>
            </a:r>
          </a:p>
          <a:p>
            <a:pPr>
              <a:lnSpc>
                <a:spcPct val="130000"/>
              </a:lnSpc>
            </a:pP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}</a:t>
            </a:r>
            <a:endParaRPr lang="zh-CN" altLang="en-US" sz="1200">
              <a:solidFill>
                <a:srgbClr val="80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1635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en-US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LVGL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F22E7B9-9F2E-9E67-6DC3-3FE74C85EBD8}"/>
              </a:ext>
            </a:extLst>
          </p:cNvPr>
          <p:cNvSpPr txBox="1"/>
          <p:nvPr/>
        </p:nvSpPr>
        <p:spPr>
          <a:xfrm>
            <a:off x="68578" y="466454"/>
            <a:ext cx="1861822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事件（</a:t>
            </a: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events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）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969221A-5DB5-D399-57EB-7FFBF18EB6B0}"/>
              </a:ext>
            </a:extLst>
          </p:cNvPr>
          <p:cNvSpPr txBox="1"/>
          <p:nvPr/>
        </p:nvSpPr>
        <p:spPr>
          <a:xfrm>
            <a:off x="2472422" y="929951"/>
            <a:ext cx="4199148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不同的部件共用一个事件回调函数怎么处理？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D871C72-A87A-3C4E-1987-58DEA7406C84}"/>
              </a:ext>
            </a:extLst>
          </p:cNvPr>
          <p:cNvSpPr txBox="1"/>
          <p:nvPr/>
        </p:nvSpPr>
        <p:spPr>
          <a:xfrm>
            <a:off x="922016" y="1527431"/>
            <a:ext cx="7299961" cy="29497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fr-FR" altLang="zh-CN" sz="120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static</a:t>
            </a:r>
            <a:r>
              <a:rPr lang="fr-FR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fr-FR" altLang="zh-CN" sz="120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void</a:t>
            </a:r>
            <a:r>
              <a:rPr lang="fr-FR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event_cb( lv_event_t *e )</a:t>
            </a:r>
          </a:p>
          <a:p>
            <a:pPr>
              <a:lnSpc>
                <a:spcPct val="130000"/>
              </a:lnSpc>
            </a:pPr>
            <a:r>
              <a:rPr lang="fr-FR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{</a:t>
            </a:r>
          </a:p>
          <a:p>
            <a:pPr>
              <a:lnSpc>
                <a:spcPct val="130000"/>
              </a:lnSpc>
            </a:pPr>
            <a:r>
              <a:rPr lang="fr-FR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lv_obj_t   *target = lv_event_get_target(e); 		 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第一步：获取触发事件的部件 *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</a:p>
          <a:p>
            <a:pPr>
              <a:lnSpc>
                <a:spcPct val="130000"/>
              </a:lnSpc>
            </a:pP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20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if</a:t>
            </a: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( target == parent_obj )				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/* </a:t>
            </a:r>
            <a:r>
              <a:rPr lang="zh-CN" altLang="en-US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第二步：判断触发事件的部件 *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endParaRPr lang="en-US" altLang="zh-CN" sz="12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{</a:t>
            </a:r>
          </a:p>
          <a:p>
            <a:pPr>
              <a:lnSpc>
                <a:spcPct val="130000"/>
              </a:lnSpc>
            </a:pP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    		printf(“</a:t>
            </a:r>
            <a:r>
              <a:rPr lang="zh-CN" altLang="en-US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父对象触发事件 </a:t>
            </a: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\r\n”);	 		 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第三步：执行相应操作 *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endParaRPr lang="en-US" altLang="zh-CN" sz="12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}</a:t>
            </a:r>
          </a:p>
          <a:p>
            <a:pPr>
              <a:lnSpc>
                <a:spcPct val="130000"/>
              </a:lnSpc>
            </a:pP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20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else if </a:t>
            </a: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 target == child_obj )</a:t>
            </a:r>
          </a:p>
          <a:p>
            <a:pPr>
              <a:lnSpc>
                <a:spcPct val="130000"/>
              </a:lnSpc>
            </a:pP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{</a:t>
            </a:r>
          </a:p>
          <a:p>
            <a:pPr>
              <a:lnSpc>
                <a:spcPct val="130000"/>
              </a:lnSpc>
            </a:pP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    		printf(“</a:t>
            </a:r>
            <a:r>
              <a:rPr lang="zh-CN" altLang="en-US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子对象触发事件 </a:t>
            </a: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\r\n”);	</a:t>
            </a:r>
          </a:p>
          <a:p>
            <a:pPr>
              <a:lnSpc>
                <a:spcPct val="130000"/>
              </a:lnSpc>
            </a:pP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}</a:t>
            </a:r>
          </a:p>
          <a:p>
            <a:pPr>
              <a:lnSpc>
                <a:spcPct val="130000"/>
              </a:lnSpc>
            </a:pP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}</a:t>
            </a:r>
            <a:endParaRPr lang="zh-CN" altLang="en-US" sz="1200">
              <a:solidFill>
                <a:srgbClr val="80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3921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en-US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LVGL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88E44F88-1E7E-4916-8DD0-6F4F14C601E9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4A9CBC-B0FB-4630-914C-BD0EF8A6AF4A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0" name="矩形 39">
            <a:extLst>
              <a:ext uri="{FF2B5EF4-FFF2-40B4-BE49-F238E27FC236}">
                <a16:creationId xmlns:a16="http://schemas.microsoft.com/office/drawing/2014/main" id="{6A3AA250-99A3-4100-98FA-809068560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7665" y="1652533"/>
            <a:ext cx="3542035" cy="1838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1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，</a:t>
            </a: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LVGL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的编程思想（了解）</a:t>
            </a:r>
            <a:endParaRPr lang="en-US" altLang="zh-CN" sz="2000" b="1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2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，</a:t>
            </a: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LVGL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基础对象（掌握）</a:t>
            </a:r>
            <a:endParaRPr lang="en-US" altLang="zh-CN" sz="2000" b="1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FF000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3</a:t>
            </a:r>
            <a:r>
              <a:rPr lang="zh-CN" altLang="en-US" sz="2000" b="1">
                <a:solidFill>
                  <a:srgbClr val="FF000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，</a:t>
            </a:r>
            <a:r>
              <a:rPr lang="en-US" altLang="zh-CN" sz="2000" b="1">
                <a:solidFill>
                  <a:srgbClr val="FF000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LVGL</a:t>
            </a:r>
            <a:r>
              <a:rPr lang="zh-CN" altLang="en-US" sz="2000" b="1">
                <a:solidFill>
                  <a:srgbClr val="FF000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部件使用（熟悉）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4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，课堂总结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FAF5AD7-682A-473C-9DDC-968E1E688098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00187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en-US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LVGL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88E44F88-1E7E-4916-8DD0-6F4F14C601E9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4A9CBC-B0FB-4630-914C-BD0EF8A6AF4A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0" name="矩形 39">
            <a:extLst>
              <a:ext uri="{FF2B5EF4-FFF2-40B4-BE49-F238E27FC236}">
                <a16:creationId xmlns:a16="http://schemas.microsoft.com/office/drawing/2014/main" id="{6A3AA250-99A3-4100-98FA-809068560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7289" y="1853474"/>
            <a:ext cx="1877061" cy="697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32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标签部件</a:t>
            </a:r>
            <a:endParaRPr lang="zh-CN" altLang="en-US" sz="2400" b="1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FAF5AD7-682A-473C-9DDC-968E1E688098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1" name="矩形 39">
            <a:extLst>
              <a:ext uri="{FF2B5EF4-FFF2-40B4-BE49-F238E27FC236}">
                <a16:creationId xmlns:a16="http://schemas.microsoft.com/office/drawing/2014/main" id="{A7AD5F9D-5F9E-CC60-7828-A52FA52FA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7289" y="2571750"/>
            <a:ext cx="1756411" cy="45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（</a:t>
            </a: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 lv_label 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731535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en-US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LVGL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F22E7B9-9F2E-9E67-6DC3-3FE74C85EBD8}"/>
              </a:ext>
            </a:extLst>
          </p:cNvPr>
          <p:cNvSpPr txBox="1"/>
          <p:nvPr/>
        </p:nvSpPr>
        <p:spPr>
          <a:xfrm>
            <a:off x="68578" y="466454"/>
            <a:ext cx="2585722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标签部件（</a:t>
            </a: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lv_label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）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4FE55E0-B43D-426D-C56D-D400F58B0F73}"/>
              </a:ext>
            </a:extLst>
          </p:cNvPr>
          <p:cNvSpPr txBox="1"/>
          <p:nvPr/>
        </p:nvSpPr>
        <p:spPr>
          <a:xfrm>
            <a:off x="534551" y="1113038"/>
            <a:ext cx="6450449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在 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LVGL 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中，标签部件主要用于文本显示，例如标题、提示信息等。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3828399B-E682-2894-5257-3E65F25960E8}"/>
              </a:ext>
            </a:extLst>
          </p:cNvPr>
          <p:cNvSpPr txBox="1"/>
          <p:nvPr/>
        </p:nvSpPr>
        <p:spPr>
          <a:xfrm>
            <a:off x="4930530" y="2705637"/>
            <a:ext cx="2321560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主体（</a:t>
            </a: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LV_PART_MAIN</a:t>
            </a: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25BE169E-FC83-40E3-76A7-31042A8BAD00}"/>
              </a:ext>
            </a:extLst>
          </p:cNvPr>
          <p:cNvSpPr/>
          <p:nvPr/>
        </p:nvSpPr>
        <p:spPr>
          <a:xfrm>
            <a:off x="4760129" y="2883186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1E59E2AD-34B2-4668-9ED3-C83CB9F473FD}"/>
              </a:ext>
            </a:extLst>
          </p:cNvPr>
          <p:cNvSpPr txBox="1"/>
          <p:nvPr/>
        </p:nvSpPr>
        <p:spPr>
          <a:xfrm>
            <a:off x="4943409" y="3201723"/>
            <a:ext cx="2836424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滚动条（</a:t>
            </a: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LV_PART_SCROLLBAR</a:t>
            </a: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endParaRPr lang="en-US" altLang="zh-CN" sz="14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1C29D34D-07B4-E8CB-D432-C55E2F21B411}"/>
              </a:ext>
            </a:extLst>
          </p:cNvPr>
          <p:cNvSpPr txBox="1"/>
          <p:nvPr/>
        </p:nvSpPr>
        <p:spPr>
          <a:xfrm>
            <a:off x="4943409" y="3670691"/>
            <a:ext cx="2971652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选中的文本（</a:t>
            </a: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LV_PART_SELECTED</a:t>
            </a: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endParaRPr lang="en-US" altLang="zh-CN" sz="14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80220E07-37FE-CE05-2BE3-416EE3195F93}"/>
              </a:ext>
            </a:extLst>
          </p:cNvPr>
          <p:cNvSpPr/>
          <p:nvPr/>
        </p:nvSpPr>
        <p:spPr>
          <a:xfrm>
            <a:off x="4760129" y="3384908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8FFEB346-8583-5CCC-12A5-09ECD3D2381B}"/>
              </a:ext>
            </a:extLst>
          </p:cNvPr>
          <p:cNvSpPr/>
          <p:nvPr/>
        </p:nvSpPr>
        <p:spPr>
          <a:xfrm>
            <a:off x="4760129" y="3861229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4F42B67A-53BE-41E7-DD97-8DF408EDF1AA}"/>
              </a:ext>
            </a:extLst>
          </p:cNvPr>
          <p:cNvSpPr txBox="1"/>
          <p:nvPr/>
        </p:nvSpPr>
        <p:spPr>
          <a:xfrm>
            <a:off x="4943409" y="2028569"/>
            <a:ext cx="1960167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标签部件组成部分：</a:t>
            </a:r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3CA0B770-DA6A-EF24-D187-87E6DE102324}"/>
              </a:ext>
            </a:extLst>
          </p:cNvPr>
          <p:cNvSpPr/>
          <p:nvPr/>
        </p:nvSpPr>
        <p:spPr>
          <a:xfrm>
            <a:off x="642768" y="1799282"/>
            <a:ext cx="2621979" cy="2650798"/>
          </a:xfrm>
          <a:prstGeom prst="roundRect">
            <a:avLst>
              <a:gd name="adj" fmla="val 11557"/>
            </a:avLst>
          </a:prstGeom>
          <a:solidFill>
            <a:srgbClr val="FFFFFF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E01C683B-AE40-6CEE-B8DF-7C0236AA3720}"/>
              </a:ext>
            </a:extLst>
          </p:cNvPr>
          <p:cNvSpPr txBox="1"/>
          <p:nvPr/>
        </p:nvSpPr>
        <p:spPr>
          <a:xfrm>
            <a:off x="1522184" y="2931922"/>
            <a:ext cx="881506" cy="316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User login</a:t>
            </a:r>
            <a:endParaRPr lang="zh-CN" altLang="en-US" sz="110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A78F2DDD-FC83-5C3E-8CFC-6AC4314C53FE}"/>
              </a:ext>
            </a:extLst>
          </p:cNvPr>
          <p:cNvSpPr txBox="1"/>
          <p:nvPr/>
        </p:nvSpPr>
        <p:spPr>
          <a:xfrm>
            <a:off x="1498392" y="2596969"/>
            <a:ext cx="981497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chemeClr val="bg2">
                    <a:lumMod val="1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用户登录</a:t>
            </a:r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EC1BB029-0D00-2757-EFA3-D3EA25E01F06}"/>
              </a:ext>
            </a:extLst>
          </p:cNvPr>
          <p:cNvCxnSpPr/>
          <p:nvPr/>
        </p:nvCxnSpPr>
        <p:spPr>
          <a:xfrm>
            <a:off x="1228939" y="2974380"/>
            <a:ext cx="1384300" cy="0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图片 61">
            <a:extLst>
              <a:ext uri="{FF2B5EF4-FFF2-40B4-BE49-F238E27FC236}">
                <a16:creationId xmlns:a16="http://schemas.microsoft.com/office/drawing/2014/main" id="{84AC9900-F546-3DC2-F5AA-D29F7434C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5337" y="2003172"/>
            <a:ext cx="792630" cy="632713"/>
          </a:xfrm>
          <a:prstGeom prst="rect">
            <a:avLst/>
          </a:prstGeom>
        </p:spPr>
      </p:pic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7E40B02B-BD90-4911-A51B-D9A95B851CDF}"/>
              </a:ext>
            </a:extLst>
          </p:cNvPr>
          <p:cNvSpPr/>
          <p:nvPr/>
        </p:nvSpPr>
        <p:spPr>
          <a:xfrm>
            <a:off x="1065601" y="3402058"/>
            <a:ext cx="1752451" cy="291368"/>
          </a:xfrm>
          <a:prstGeom prst="roundRect">
            <a:avLst/>
          </a:prstGeom>
          <a:solidFill>
            <a:srgbClr val="FFFFFF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005F7EBC-EC74-197D-B124-688FABFA4B7B}"/>
              </a:ext>
            </a:extLst>
          </p:cNvPr>
          <p:cNvSpPr/>
          <p:nvPr/>
        </p:nvSpPr>
        <p:spPr>
          <a:xfrm>
            <a:off x="1064261" y="3810313"/>
            <a:ext cx="1752451" cy="291368"/>
          </a:xfrm>
          <a:prstGeom prst="roundRect">
            <a:avLst/>
          </a:prstGeom>
          <a:solidFill>
            <a:srgbClr val="FFFFFF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8C14C6E0-C987-461F-185A-9A8A1F77C0E1}"/>
              </a:ext>
            </a:extLst>
          </p:cNvPr>
          <p:cNvSpPr txBox="1"/>
          <p:nvPr/>
        </p:nvSpPr>
        <p:spPr>
          <a:xfrm>
            <a:off x="1064261" y="3368474"/>
            <a:ext cx="881506" cy="316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>
                <a:solidFill>
                  <a:schemeClr val="bg1">
                    <a:lumMod val="6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user name</a:t>
            </a:r>
            <a:endParaRPr lang="zh-CN" altLang="en-US" sz="1100">
              <a:solidFill>
                <a:schemeClr val="bg1">
                  <a:lumMod val="6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CAD5429B-EF80-3895-065A-4BE8150A6F4A}"/>
              </a:ext>
            </a:extLst>
          </p:cNvPr>
          <p:cNvSpPr txBox="1"/>
          <p:nvPr/>
        </p:nvSpPr>
        <p:spPr>
          <a:xfrm>
            <a:off x="1064261" y="3765271"/>
            <a:ext cx="881506" cy="316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>
                <a:solidFill>
                  <a:schemeClr val="bg1">
                    <a:lumMod val="6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password</a:t>
            </a:r>
            <a:endParaRPr lang="zh-CN" altLang="en-US" sz="1100">
              <a:solidFill>
                <a:schemeClr val="bg1">
                  <a:lumMod val="6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7355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49" grpId="0"/>
      <p:bldP spid="50" grpId="0" animBg="1"/>
      <p:bldP spid="51" grpId="0"/>
      <p:bldP spid="52" grpId="0"/>
      <p:bldP spid="53" grpId="0" animBg="1"/>
      <p:bldP spid="54" grpId="0" animBg="1"/>
      <p:bldP spid="55" grpId="0"/>
      <p:bldP spid="56" grpId="0" animBg="1"/>
      <p:bldP spid="57" grpId="0"/>
      <p:bldP spid="58" grpId="0"/>
      <p:bldP spid="63" grpId="0" animBg="1"/>
      <p:bldP spid="64" grpId="0" animBg="1"/>
      <p:bldP spid="65" grpId="0"/>
      <p:bldP spid="6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en-US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LVGL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F22E7B9-9F2E-9E67-6DC3-3FE74C85EBD8}"/>
              </a:ext>
            </a:extLst>
          </p:cNvPr>
          <p:cNvSpPr txBox="1"/>
          <p:nvPr/>
        </p:nvSpPr>
        <p:spPr>
          <a:xfrm>
            <a:off x="68577" y="466454"/>
            <a:ext cx="2518835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标签部件（</a:t>
            </a: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lv_label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）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D28B13E-B7BB-4222-51B9-1E9DF86E5C8D}"/>
              </a:ext>
            </a:extLst>
          </p:cNvPr>
          <p:cNvSpPr txBox="1"/>
          <p:nvPr/>
        </p:nvSpPr>
        <p:spPr>
          <a:xfrm>
            <a:off x="707609" y="1856481"/>
            <a:ext cx="3559591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①  如何创建标签部件以及设置文本？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969221A-5DB5-D399-57EB-7FFBF18EB6B0}"/>
              </a:ext>
            </a:extLst>
          </p:cNvPr>
          <p:cNvSpPr txBox="1"/>
          <p:nvPr/>
        </p:nvSpPr>
        <p:spPr>
          <a:xfrm>
            <a:off x="707609" y="2496518"/>
            <a:ext cx="2626142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②  如何改变文本的样式？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81E802E-4204-D6FE-2FA4-761276912C8E}"/>
              </a:ext>
            </a:extLst>
          </p:cNvPr>
          <p:cNvSpPr txBox="1"/>
          <p:nvPr/>
        </p:nvSpPr>
        <p:spPr>
          <a:xfrm>
            <a:off x="707609" y="3102691"/>
            <a:ext cx="4379164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③  当文本长度超过部件大小的时候怎么显示？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6E7F429-AFCF-8080-72C4-CA0A2E8B33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9781" y="1907687"/>
            <a:ext cx="1848921" cy="1685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549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2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en-US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LVGL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F22E7B9-9F2E-9E67-6DC3-3FE74C85EBD8}"/>
              </a:ext>
            </a:extLst>
          </p:cNvPr>
          <p:cNvSpPr txBox="1"/>
          <p:nvPr/>
        </p:nvSpPr>
        <p:spPr>
          <a:xfrm>
            <a:off x="68578" y="466454"/>
            <a:ext cx="2497430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标签部件（</a:t>
            </a: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lv_label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）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398BF56-B594-7039-C612-E25FE2A7893F}"/>
              </a:ext>
            </a:extLst>
          </p:cNvPr>
          <p:cNvSpPr txBox="1"/>
          <p:nvPr/>
        </p:nvSpPr>
        <p:spPr>
          <a:xfrm>
            <a:off x="2834499" y="951789"/>
            <a:ext cx="3224477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如何创建标签部件以及设置文本？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6EB47848-B62D-9E43-1695-DAB0A14FFC2F}"/>
              </a:ext>
            </a:extLst>
          </p:cNvPr>
          <p:cNvSpPr txBox="1"/>
          <p:nvPr/>
        </p:nvSpPr>
        <p:spPr>
          <a:xfrm>
            <a:off x="739530" y="2030575"/>
            <a:ext cx="3280020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lv_obj_t   *label  = lv_label_create(parent);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BF46D1E-9D95-F3BD-4081-9B7B22DF39CC}"/>
              </a:ext>
            </a:extLst>
          </p:cNvPr>
          <p:cNvSpPr txBox="1"/>
          <p:nvPr/>
        </p:nvSpPr>
        <p:spPr>
          <a:xfrm>
            <a:off x="739530" y="1620677"/>
            <a:ext cx="2321560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知识点</a:t>
            </a: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：创建标签部件 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DB1D33CD-7AC6-BF86-B348-962F4B1317D4}"/>
              </a:ext>
            </a:extLst>
          </p:cNvPr>
          <p:cNvSpPr/>
          <p:nvPr/>
        </p:nvSpPr>
        <p:spPr>
          <a:xfrm>
            <a:off x="569129" y="1798226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CB7B632-02EE-F5C0-E0C4-84B52DE6EACE}"/>
              </a:ext>
            </a:extLst>
          </p:cNvPr>
          <p:cNvSpPr txBox="1"/>
          <p:nvPr/>
        </p:nvSpPr>
        <p:spPr>
          <a:xfrm>
            <a:off x="739530" y="3088950"/>
            <a:ext cx="7248770" cy="11984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① 直接设置文本，存储文本的内存动态分配 ：</a:t>
            </a: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lv_label_set_text( label, "hallo \n lvgl");</a:t>
            </a:r>
          </a:p>
          <a:p>
            <a:endParaRPr lang="en-US" altLang="zh-CN" sz="1000">
              <a:solidFill>
                <a:srgbClr val="80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② 文本不存储在动态内存，而是在指定的缓冲区中（</a:t>
            </a:r>
            <a:r>
              <a:rPr lang="zh-CN" altLang="en-US" sz="12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慎用</a:t>
            </a:r>
            <a:r>
              <a:rPr lang="zh-CN" altLang="en-US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）：</a:t>
            </a: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lv_label_set_text_static( label,"hallo" );</a:t>
            </a:r>
          </a:p>
          <a:p>
            <a:endParaRPr lang="en-US" altLang="zh-CN" sz="1000">
              <a:solidFill>
                <a:srgbClr val="80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③ 格式化显示文本，类似</a:t>
            </a: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printf </a:t>
            </a:r>
            <a:r>
              <a:rPr lang="zh-CN" altLang="en-US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</a:t>
            </a: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lv_label_set_text_fmt( label, “Value: %d”, 50 ) ;</a:t>
            </a:r>
            <a:endParaRPr lang="zh-CN" altLang="en-US" sz="1050">
              <a:solidFill>
                <a:srgbClr val="80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F55F79A-6915-CEA8-5D50-2AACF0861957}"/>
              </a:ext>
            </a:extLst>
          </p:cNvPr>
          <p:cNvSpPr txBox="1"/>
          <p:nvPr/>
        </p:nvSpPr>
        <p:spPr>
          <a:xfrm>
            <a:off x="739530" y="2621634"/>
            <a:ext cx="2593722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知识点</a:t>
            </a: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：设置文本的</a:t>
            </a: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</a:t>
            </a: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种方式</a:t>
            </a: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73B55AD9-9A29-665A-78B6-FC6BB3C012E4}"/>
              </a:ext>
            </a:extLst>
          </p:cNvPr>
          <p:cNvSpPr/>
          <p:nvPr/>
        </p:nvSpPr>
        <p:spPr>
          <a:xfrm>
            <a:off x="569129" y="2799183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2516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32" grpId="0" animBg="1"/>
      <p:bldP spid="12" grpId="0"/>
      <p:bldP spid="14" grpId="0" animBg="1"/>
      <p:bldP spid="17" grpId="0"/>
      <p:bldP spid="18" grpId="0"/>
      <p:bldP spid="1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en-US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LVGL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F22E7B9-9F2E-9E67-6DC3-3FE74C85EBD8}"/>
              </a:ext>
            </a:extLst>
          </p:cNvPr>
          <p:cNvSpPr txBox="1"/>
          <p:nvPr/>
        </p:nvSpPr>
        <p:spPr>
          <a:xfrm>
            <a:off x="68578" y="466454"/>
            <a:ext cx="2497430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标签部件（</a:t>
            </a: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lv_label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）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398BF56-B594-7039-C612-E25FE2A7893F}"/>
              </a:ext>
            </a:extLst>
          </p:cNvPr>
          <p:cNvSpPr txBox="1"/>
          <p:nvPr/>
        </p:nvSpPr>
        <p:spPr>
          <a:xfrm>
            <a:off x="3341846" y="881909"/>
            <a:ext cx="2187821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如何改变文本的样式？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CB7B632-02EE-F5C0-E0C4-84B52DE6EACE}"/>
              </a:ext>
            </a:extLst>
          </p:cNvPr>
          <p:cNvSpPr txBox="1"/>
          <p:nvPr/>
        </p:nvSpPr>
        <p:spPr>
          <a:xfrm>
            <a:off x="745880" y="1893394"/>
            <a:ext cx="6953084" cy="1206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① 背景颜色：</a:t>
            </a: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lv_obj_set_style_bg_color( label, lv_color_hex(0xffe1d4), LV_STATE_DEFAULT );</a:t>
            </a:r>
          </a:p>
          <a:p>
            <a:endParaRPr lang="en-US" altLang="zh-CN" sz="10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② 字体大小：</a:t>
            </a: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lv_obj_set_style_text_font( label, &amp;lv_font_montserrat_30, LV_STATE_DEFAULT );</a:t>
            </a:r>
          </a:p>
          <a:p>
            <a:endParaRPr lang="en-US" altLang="zh-CN" sz="10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③ 文本颜色：</a:t>
            </a: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lv_obj_set_style_text_color( label, lv_color_hex(0xf7b37b), LV_STATE_DEFAULT );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F55F79A-6915-CEA8-5D50-2AACF0861957}"/>
              </a:ext>
            </a:extLst>
          </p:cNvPr>
          <p:cNvSpPr txBox="1"/>
          <p:nvPr/>
        </p:nvSpPr>
        <p:spPr>
          <a:xfrm>
            <a:off x="739530" y="1434184"/>
            <a:ext cx="2187820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知识点</a:t>
            </a: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：设置文本样式</a:t>
            </a: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73B55AD9-9A29-665A-78B6-FC6BB3C012E4}"/>
              </a:ext>
            </a:extLst>
          </p:cNvPr>
          <p:cNvSpPr/>
          <p:nvPr/>
        </p:nvSpPr>
        <p:spPr>
          <a:xfrm>
            <a:off x="569129" y="1611733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5E8AFBF-FFD3-64B9-FEDD-2F9FE3C4DFCE}"/>
              </a:ext>
            </a:extLst>
          </p:cNvPr>
          <p:cNvSpPr txBox="1"/>
          <p:nvPr/>
        </p:nvSpPr>
        <p:spPr>
          <a:xfrm>
            <a:off x="788864" y="3758589"/>
            <a:ext cx="7205785" cy="613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lv_label_set_recolor( label, true ); 						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开启重新着色功能 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</a:p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lv_label_set_text( label, "hallo </a:t>
            </a:r>
            <a:r>
              <a:rPr lang="en-US" altLang="zh-CN" sz="12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#ff0000 lvgl# </a:t>
            </a: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" );				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单独设置颜色 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B6E8AE3-39B2-C605-FE9C-36EF110C7919}"/>
              </a:ext>
            </a:extLst>
          </p:cNvPr>
          <p:cNvSpPr txBox="1"/>
          <p:nvPr/>
        </p:nvSpPr>
        <p:spPr>
          <a:xfrm>
            <a:off x="739530" y="3334929"/>
            <a:ext cx="3159370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知识点</a:t>
            </a: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：设置个别文本的字体颜色</a:t>
            </a: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FE6E5DB6-34B6-822D-1492-FD3C43A0CAB4}"/>
              </a:ext>
            </a:extLst>
          </p:cNvPr>
          <p:cNvSpPr/>
          <p:nvPr/>
        </p:nvSpPr>
        <p:spPr>
          <a:xfrm>
            <a:off x="569129" y="3512478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2546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 animBg="1"/>
      <p:bldP spid="20" grpId="0"/>
      <p:bldP spid="21" grpId="0"/>
      <p:bldP spid="2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en-US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LVGL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F22E7B9-9F2E-9E67-6DC3-3FE74C85EBD8}"/>
              </a:ext>
            </a:extLst>
          </p:cNvPr>
          <p:cNvSpPr txBox="1"/>
          <p:nvPr/>
        </p:nvSpPr>
        <p:spPr>
          <a:xfrm>
            <a:off x="68578" y="466454"/>
            <a:ext cx="2497430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标签部件（</a:t>
            </a: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lv_label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）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398BF56-B594-7039-C612-E25FE2A7893F}"/>
              </a:ext>
            </a:extLst>
          </p:cNvPr>
          <p:cNvSpPr txBox="1"/>
          <p:nvPr/>
        </p:nvSpPr>
        <p:spPr>
          <a:xfrm>
            <a:off x="2566008" y="957636"/>
            <a:ext cx="4020336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当文本长度超过部件大小的时候怎么显示？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F55F79A-6915-CEA8-5D50-2AACF0861957}"/>
              </a:ext>
            </a:extLst>
          </p:cNvPr>
          <p:cNvSpPr txBox="1"/>
          <p:nvPr/>
        </p:nvSpPr>
        <p:spPr>
          <a:xfrm>
            <a:off x="739530" y="1459584"/>
            <a:ext cx="1038470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知识点</a:t>
            </a: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</a:t>
            </a:r>
            <a:endParaRPr lang="en-US" altLang="zh-CN" sz="14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73B55AD9-9A29-665A-78B6-FC6BB3C012E4}"/>
              </a:ext>
            </a:extLst>
          </p:cNvPr>
          <p:cNvSpPr/>
          <p:nvPr/>
        </p:nvSpPr>
        <p:spPr>
          <a:xfrm>
            <a:off x="569129" y="1637133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3B8F8B0-5961-368E-7CAB-D7D1677057BF}"/>
              </a:ext>
            </a:extLst>
          </p:cNvPr>
          <p:cNvSpPr txBox="1"/>
          <p:nvPr/>
        </p:nvSpPr>
        <p:spPr>
          <a:xfrm>
            <a:off x="739530" y="2360140"/>
            <a:ext cx="2010020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知识点</a:t>
            </a: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：长文本模式</a:t>
            </a: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CCC7C48C-2386-298E-88A8-5475F4DEB850}"/>
              </a:ext>
            </a:extLst>
          </p:cNvPr>
          <p:cNvSpPr/>
          <p:nvPr/>
        </p:nvSpPr>
        <p:spPr>
          <a:xfrm>
            <a:off x="569129" y="2537689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6EBF5C7-E441-38E1-F88F-DD4447B5AE1E}"/>
              </a:ext>
            </a:extLst>
          </p:cNvPr>
          <p:cNvSpPr txBox="1"/>
          <p:nvPr/>
        </p:nvSpPr>
        <p:spPr>
          <a:xfrm>
            <a:off x="766195" y="3260301"/>
            <a:ext cx="7526905" cy="13849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120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enum </a:t>
            </a: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{</a:t>
            </a:r>
          </a:p>
          <a:p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LV_LABEL_LONG_WRAP,             		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默认模式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</a:t>
            </a:r>
            <a:r>
              <a:rPr lang="zh-CN" altLang="en-US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如果部件大小已固定，超出的文本将被剪切 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</a:p>
          <a:p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LV_LABEL_LONG_DOT,              		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将 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label </a:t>
            </a:r>
            <a:r>
              <a:rPr lang="zh-CN" altLang="en-US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右下角的最后 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 </a:t>
            </a:r>
            <a:r>
              <a:rPr lang="zh-CN" altLang="en-US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个字符替换为点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… */</a:t>
            </a:r>
          </a:p>
          <a:p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LV_LABEL_LONG_SCROLL,           		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来回滚动 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</a:p>
          <a:p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LV_LABEL_LONG_SCROLL_CIRCULAR,  	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循环滚动 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</a:p>
          <a:p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LV_LABEL_LONG_CLIP,             		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直接剪切掉部件外面的文本部分 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</a:p>
          <a:p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};</a:t>
            </a:r>
            <a:endParaRPr lang="en-US" altLang="zh-CN" sz="1200">
              <a:solidFill>
                <a:srgbClr val="002060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7F4A355-2C25-3252-697B-091E4FC39C1B}"/>
              </a:ext>
            </a:extLst>
          </p:cNvPr>
          <p:cNvSpPr txBox="1"/>
          <p:nvPr/>
        </p:nvSpPr>
        <p:spPr>
          <a:xfrm>
            <a:off x="759845" y="2765351"/>
            <a:ext cx="3951856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lv_label_set_long_mode(label, LV_LABEL_LONG_...);</a:t>
            </a:r>
            <a:endParaRPr lang="zh-CN" altLang="en-US" sz="12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9A36A8AF-1A76-521B-BEDF-2F3C88B2F8A6}"/>
              </a:ext>
            </a:extLst>
          </p:cNvPr>
          <p:cNvSpPr txBox="1"/>
          <p:nvPr/>
        </p:nvSpPr>
        <p:spPr>
          <a:xfrm>
            <a:off x="739530" y="1839593"/>
            <a:ext cx="5419970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默认情况下，如果没有限定标签部件大小，那它的大小自动扩展为文本大小。</a:t>
            </a:r>
            <a:endParaRPr lang="en-US" altLang="zh-CN" sz="12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4581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19" grpId="0" animBg="1"/>
      <p:bldP spid="23" grpId="0"/>
      <p:bldP spid="24" grpId="0" animBg="1"/>
      <p:bldP spid="25" grpId="0" animBg="1"/>
      <p:bldP spid="26" grpId="0"/>
      <p:bldP spid="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12786E4D-2CF1-8B8B-FF57-9E6D680958E9}"/>
              </a:ext>
            </a:extLst>
          </p:cNvPr>
          <p:cNvSpPr/>
          <p:nvPr/>
        </p:nvSpPr>
        <p:spPr>
          <a:xfrm>
            <a:off x="6114547" y="1888851"/>
            <a:ext cx="1746753" cy="1598738"/>
          </a:xfrm>
          <a:prstGeom prst="roundRect">
            <a:avLst>
              <a:gd name="adj" fmla="val 832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A5164EF3-F0D2-A07F-C3B7-E4C0663CE4AF}"/>
              </a:ext>
            </a:extLst>
          </p:cNvPr>
          <p:cNvSpPr/>
          <p:nvPr/>
        </p:nvSpPr>
        <p:spPr>
          <a:xfrm>
            <a:off x="2813566" y="2513562"/>
            <a:ext cx="1999734" cy="41702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22E7AB9F-64F8-D078-591B-EBD8BE352ABA}"/>
              </a:ext>
            </a:extLst>
          </p:cNvPr>
          <p:cNvSpPr/>
          <p:nvPr/>
        </p:nvSpPr>
        <p:spPr>
          <a:xfrm>
            <a:off x="592165" y="2513562"/>
            <a:ext cx="1001802" cy="41702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en-US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LVGL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F22E7B9-9F2E-9E67-6DC3-3FE74C85EBD8}"/>
              </a:ext>
            </a:extLst>
          </p:cNvPr>
          <p:cNvSpPr txBox="1"/>
          <p:nvPr/>
        </p:nvSpPr>
        <p:spPr>
          <a:xfrm>
            <a:off x="68578" y="466454"/>
            <a:ext cx="3500122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1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，</a:t>
            </a: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LVGL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的编程思想（了解）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63BC6A55-BC91-EB16-7F10-FA743F5056D3}"/>
              </a:ext>
            </a:extLst>
          </p:cNvPr>
          <p:cNvSpPr txBox="1"/>
          <p:nvPr/>
        </p:nvSpPr>
        <p:spPr>
          <a:xfrm>
            <a:off x="622534" y="2552796"/>
            <a:ext cx="100180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b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lv_obj_t</a:t>
            </a:r>
            <a:endParaRPr lang="zh-CN" altLang="en-US" sz="1600" b="1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ACB797D4-3B05-7FC0-AC4C-CA20901B36ED}"/>
              </a:ext>
            </a:extLst>
          </p:cNvPr>
          <p:cNvCxnSpPr>
            <a:cxnSpLocks/>
          </p:cNvCxnSpPr>
          <p:nvPr/>
        </p:nvCxnSpPr>
        <p:spPr>
          <a:xfrm>
            <a:off x="1750057" y="2722073"/>
            <a:ext cx="900000" cy="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7DA3325C-F39A-7020-5854-A1758E2B754E}"/>
              </a:ext>
            </a:extLst>
          </p:cNvPr>
          <p:cNvSpPr txBox="1"/>
          <p:nvPr/>
        </p:nvSpPr>
        <p:spPr>
          <a:xfrm>
            <a:off x="2899467" y="2552797"/>
            <a:ext cx="176580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lv_obj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（基础对象）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8BDFF7D8-5971-70F2-BFB7-7B2E6ACB28A7}"/>
              </a:ext>
            </a:extLst>
          </p:cNvPr>
          <p:cNvSpPr txBox="1"/>
          <p:nvPr/>
        </p:nvSpPr>
        <p:spPr>
          <a:xfrm>
            <a:off x="6222497" y="1999179"/>
            <a:ext cx="1568954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开关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(lv_switch)</a:t>
            </a:r>
            <a:endParaRPr lang="zh-CN" altLang="en-US" sz="16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90107334-AAAA-E379-AAD9-2E0011B6D9EC}"/>
              </a:ext>
            </a:extLst>
          </p:cNvPr>
          <p:cNvSpPr txBox="1"/>
          <p:nvPr/>
        </p:nvSpPr>
        <p:spPr>
          <a:xfrm>
            <a:off x="6216147" y="2416202"/>
            <a:ext cx="164515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标签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(lv_label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ECAB65E6-ABFC-9D87-BA31-D813CE7D244E}"/>
              </a:ext>
            </a:extLst>
          </p:cNvPr>
          <p:cNvSpPr txBox="1"/>
          <p:nvPr/>
        </p:nvSpPr>
        <p:spPr>
          <a:xfrm>
            <a:off x="6216147" y="2833225"/>
            <a:ext cx="1575304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滑块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(lv_slider)</a:t>
            </a:r>
            <a:endParaRPr lang="zh-CN" altLang="en-US" sz="16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F07AFA2E-54D1-F589-1BAC-F40449502511}"/>
              </a:ext>
            </a:extLst>
          </p:cNvPr>
          <p:cNvSpPr txBox="1"/>
          <p:nvPr/>
        </p:nvSpPr>
        <p:spPr>
          <a:xfrm>
            <a:off x="6216147" y="3152922"/>
            <a:ext cx="622804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······</a:t>
            </a:r>
            <a:endParaRPr lang="zh-CN" altLang="en-US" sz="16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00F06868-741B-85CD-2F77-1DC9B118C4FC}"/>
              </a:ext>
            </a:extLst>
          </p:cNvPr>
          <p:cNvSpPr txBox="1"/>
          <p:nvPr/>
        </p:nvSpPr>
        <p:spPr>
          <a:xfrm>
            <a:off x="488816" y="1171309"/>
            <a:ext cx="6699384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语言中没有“类”的概念，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LVGL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以结构体的形式来实现“类”的思维。</a:t>
            </a:r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5179E8BA-4D84-2A2C-C22B-B080F8FFECB4}"/>
              </a:ext>
            </a:extLst>
          </p:cNvPr>
          <p:cNvCxnSpPr>
            <a:cxnSpLocks/>
          </p:cNvCxnSpPr>
          <p:nvPr/>
        </p:nvCxnSpPr>
        <p:spPr>
          <a:xfrm>
            <a:off x="4994907" y="2719996"/>
            <a:ext cx="900000" cy="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2BB5BCE9-E070-1FF0-BCE4-EBEB516EE1AB}"/>
              </a:ext>
            </a:extLst>
          </p:cNvPr>
          <p:cNvSpPr txBox="1"/>
          <p:nvPr/>
        </p:nvSpPr>
        <p:spPr>
          <a:xfrm>
            <a:off x="5163202" y="2398907"/>
            <a:ext cx="58880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衍生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E025D5A9-B642-12B9-48FA-A90B6F0D30C5}"/>
              </a:ext>
            </a:extLst>
          </p:cNvPr>
          <p:cNvSpPr txBox="1"/>
          <p:nvPr/>
        </p:nvSpPr>
        <p:spPr>
          <a:xfrm>
            <a:off x="1852895" y="2398907"/>
            <a:ext cx="75708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实例化</a:t>
            </a: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E42469DB-AA4A-1EA0-8DE0-3CCDE6FA1887}"/>
              </a:ext>
            </a:extLst>
          </p:cNvPr>
          <p:cNvSpPr txBox="1"/>
          <p:nvPr/>
        </p:nvSpPr>
        <p:spPr>
          <a:xfrm>
            <a:off x="3448925" y="3897611"/>
            <a:ext cx="75477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父对象</a:t>
            </a:r>
          </a:p>
        </p:txBody>
      </p: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9269E164-6666-3D4F-514E-B963E7E436E4}"/>
              </a:ext>
            </a:extLst>
          </p:cNvPr>
          <p:cNvCxnSpPr>
            <a:cxnSpLocks/>
          </p:cNvCxnSpPr>
          <p:nvPr/>
        </p:nvCxnSpPr>
        <p:spPr>
          <a:xfrm>
            <a:off x="3784600" y="3002502"/>
            <a:ext cx="0" cy="883698"/>
          </a:xfrm>
          <a:prstGeom prst="line">
            <a:avLst/>
          </a:prstGeom>
          <a:ln w="9525" cap="flat" cmpd="sng" algn="ctr">
            <a:solidFill>
              <a:schemeClr val="bg2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2A4D8A72-A5F0-97CD-BB8F-D39AA09E6C3B}"/>
              </a:ext>
            </a:extLst>
          </p:cNvPr>
          <p:cNvSpPr txBox="1"/>
          <p:nvPr/>
        </p:nvSpPr>
        <p:spPr>
          <a:xfrm>
            <a:off x="6649325" y="3897611"/>
            <a:ext cx="82805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子对象</a:t>
            </a:r>
          </a:p>
        </p:txBody>
      </p: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BC98CBEE-D173-2ED3-0EB8-981314195161}"/>
              </a:ext>
            </a:extLst>
          </p:cNvPr>
          <p:cNvCxnSpPr>
            <a:cxnSpLocks/>
          </p:cNvCxnSpPr>
          <p:nvPr/>
        </p:nvCxnSpPr>
        <p:spPr>
          <a:xfrm flipH="1">
            <a:off x="6994525" y="3540125"/>
            <a:ext cx="2924" cy="398611"/>
          </a:xfrm>
          <a:prstGeom prst="line">
            <a:avLst/>
          </a:prstGeom>
          <a:ln w="9525" cap="flat" cmpd="sng" algn="ctr">
            <a:solidFill>
              <a:schemeClr val="bg2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2768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47" grpId="0" animBg="1"/>
      <p:bldP spid="14" grpId="0" animBg="1"/>
      <p:bldP spid="30" grpId="0"/>
      <p:bldP spid="36" grpId="0"/>
      <p:bldP spid="40" grpId="0"/>
      <p:bldP spid="43" grpId="0"/>
      <p:bldP spid="44" grpId="0"/>
      <p:bldP spid="46" grpId="0"/>
      <p:bldP spid="48" grpId="0"/>
      <p:bldP spid="56" grpId="0"/>
      <p:bldP spid="57" grpId="0"/>
      <p:bldP spid="68" grpId="0"/>
      <p:bldP spid="7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en-US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LVGL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88E44F88-1E7E-4916-8DD0-6F4F14C601E9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4A9CBC-B0FB-4630-914C-BD0EF8A6AF4A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0" name="矩形 39">
            <a:extLst>
              <a:ext uri="{FF2B5EF4-FFF2-40B4-BE49-F238E27FC236}">
                <a16:creationId xmlns:a16="http://schemas.microsoft.com/office/drawing/2014/main" id="{6A3AA250-99A3-4100-98FA-809068560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9039" y="1854898"/>
            <a:ext cx="1877061" cy="697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32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按钮部件</a:t>
            </a:r>
            <a:endParaRPr lang="zh-CN" altLang="en-US" sz="2400" b="1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FAF5AD7-682A-473C-9DDC-968E1E688098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1" name="矩形 39">
            <a:extLst>
              <a:ext uri="{FF2B5EF4-FFF2-40B4-BE49-F238E27FC236}">
                <a16:creationId xmlns:a16="http://schemas.microsoft.com/office/drawing/2014/main" id="{A7AD5F9D-5F9E-CC60-7828-A52FA52FA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6989" y="2552700"/>
            <a:ext cx="1432561" cy="45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（</a:t>
            </a: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 </a:t>
            </a:r>
            <a:r>
              <a:rPr lang="en-US" altLang="zh-CN" sz="2000" b="1" err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lv_btn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6169518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en-US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LVGL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F22E7B9-9F2E-9E67-6DC3-3FE74C85EBD8}"/>
              </a:ext>
            </a:extLst>
          </p:cNvPr>
          <p:cNvSpPr txBox="1"/>
          <p:nvPr/>
        </p:nvSpPr>
        <p:spPr>
          <a:xfrm>
            <a:off x="68578" y="466454"/>
            <a:ext cx="2411311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按钮部件（</a:t>
            </a:r>
            <a:r>
              <a:rPr lang="en-US" altLang="zh-CN" sz="2000" b="1" err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lv_btn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）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4FE55E0-B43D-426D-C56D-D400F58B0F73}"/>
              </a:ext>
            </a:extLst>
          </p:cNvPr>
          <p:cNvSpPr txBox="1"/>
          <p:nvPr/>
        </p:nvSpPr>
        <p:spPr>
          <a:xfrm>
            <a:off x="534551" y="1055888"/>
            <a:ext cx="5555099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在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LVGL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中，按钮部件与基础对象相比，没有新增任何功能。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3828399B-E682-2894-5257-3E65F25960E8}"/>
              </a:ext>
            </a:extLst>
          </p:cNvPr>
          <p:cNvSpPr txBox="1"/>
          <p:nvPr/>
        </p:nvSpPr>
        <p:spPr>
          <a:xfrm>
            <a:off x="4968630" y="3004087"/>
            <a:ext cx="2321560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主体（</a:t>
            </a: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LV_PART_MAIN</a:t>
            </a: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25BE169E-FC83-40E3-76A7-31042A8BAD00}"/>
              </a:ext>
            </a:extLst>
          </p:cNvPr>
          <p:cNvSpPr/>
          <p:nvPr/>
        </p:nvSpPr>
        <p:spPr>
          <a:xfrm>
            <a:off x="4798229" y="3181636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4F42B67A-53BE-41E7-DD97-8DF408EDF1AA}"/>
              </a:ext>
            </a:extLst>
          </p:cNvPr>
          <p:cNvSpPr txBox="1"/>
          <p:nvPr/>
        </p:nvSpPr>
        <p:spPr>
          <a:xfrm>
            <a:off x="4981509" y="2327019"/>
            <a:ext cx="1960167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按钮部件组成部分：</a:t>
            </a:r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3CA0B770-DA6A-EF24-D187-87E6DE102324}"/>
              </a:ext>
            </a:extLst>
          </p:cNvPr>
          <p:cNvSpPr/>
          <p:nvPr/>
        </p:nvSpPr>
        <p:spPr>
          <a:xfrm>
            <a:off x="642768" y="1672282"/>
            <a:ext cx="2621979" cy="2966664"/>
          </a:xfrm>
          <a:prstGeom prst="roundRect">
            <a:avLst>
              <a:gd name="adj" fmla="val 6229"/>
            </a:avLst>
          </a:prstGeom>
          <a:solidFill>
            <a:srgbClr val="FFFFFF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E01C683B-AE40-6CEE-B8DF-7C0236AA3720}"/>
              </a:ext>
            </a:extLst>
          </p:cNvPr>
          <p:cNvSpPr txBox="1"/>
          <p:nvPr/>
        </p:nvSpPr>
        <p:spPr>
          <a:xfrm>
            <a:off x="1522184" y="2804922"/>
            <a:ext cx="881506" cy="316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User login</a:t>
            </a:r>
            <a:endParaRPr lang="zh-CN" altLang="en-US" sz="110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A78F2DDD-FC83-5C3E-8CFC-6AC4314C53FE}"/>
              </a:ext>
            </a:extLst>
          </p:cNvPr>
          <p:cNvSpPr txBox="1"/>
          <p:nvPr/>
        </p:nvSpPr>
        <p:spPr>
          <a:xfrm>
            <a:off x="1498392" y="2469969"/>
            <a:ext cx="981497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chemeClr val="bg2">
                    <a:lumMod val="1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用户登录</a:t>
            </a:r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EC1BB029-0D00-2757-EFA3-D3EA25E01F06}"/>
              </a:ext>
            </a:extLst>
          </p:cNvPr>
          <p:cNvCxnSpPr/>
          <p:nvPr/>
        </p:nvCxnSpPr>
        <p:spPr>
          <a:xfrm>
            <a:off x="1228939" y="2847380"/>
            <a:ext cx="1384300" cy="0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图片 61">
            <a:extLst>
              <a:ext uri="{FF2B5EF4-FFF2-40B4-BE49-F238E27FC236}">
                <a16:creationId xmlns:a16="http://schemas.microsoft.com/office/drawing/2014/main" id="{84AC9900-F546-3DC2-F5AA-D29F7434C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5337" y="1876172"/>
            <a:ext cx="792630" cy="632713"/>
          </a:xfrm>
          <a:prstGeom prst="rect">
            <a:avLst/>
          </a:prstGeom>
        </p:spPr>
      </p:pic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7E40B02B-BD90-4911-A51B-D9A95B851CDF}"/>
              </a:ext>
            </a:extLst>
          </p:cNvPr>
          <p:cNvSpPr/>
          <p:nvPr/>
        </p:nvSpPr>
        <p:spPr>
          <a:xfrm>
            <a:off x="1065602" y="3275058"/>
            <a:ext cx="1736088" cy="291368"/>
          </a:xfrm>
          <a:prstGeom prst="roundRect">
            <a:avLst/>
          </a:prstGeom>
          <a:solidFill>
            <a:srgbClr val="FFFFFF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005F7EBC-EC74-197D-B124-688FABFA4B7B}"/>
              </a:ext>
            </a:extLst>
          </p:cNvPr>
          <p:cNvSpPr/>
          <p:nvPr/>
        </p:nvSpPr>
        <p:spPr>
          <a:xfrm>
            <a:off x="1064262" y="3683313"/>
            <a:ext cx="1736088" cy="291368"/>
          </a:xfrm>
          <a:prstGeom prst="roundRect">
            <a:avLst/>
          </a:prstGeom>
          <a:solidFill>
            <a:srgbClr val="FFFFFF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8C14C6E0-C987-461F-185A-9A8A1F77C0E1}"/>
              </a:ext>
            </a:extLst>
          </p:cNvPr>
          <p:cNvSpPr txBox="1"/>
          <p:nvPr/>
        </p:nvSpPr>
        <p:spPr>
          <a:xfrm>
            <a:off x="1064261" y="3241474"/>
            <a:ext cx="881506" cy="316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>
                <a:solidFill>
                  <a:schemeClr val="bg1">
                    <a:lumMod val="6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user name</a:t>
            </a:r>
            <a:endParaRPr lang="zh-CN" altLang="en-US" sz="1100">
              <a:solidFill>
                <a:schemeClr val="bg1">
                  <a:lumMod val="6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CAD5429B-EF80-3895-065A-4BE8150A6F4A}"/>
              </a:ext>
            </a:extLst>
          </p:cNvPr>
          <p:cNvSpPr txBox="1"/>
          <p:nvPr/>
        </p:nvSpPr>
        <p:spPr>
          <a:xfrm>
            <a:off x="1064261" y="3638271"/>
            <a:ext cx="881506" cy="316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>
                <a:solidFill>
                  <a:schemeClr val="bg1">
                    <a:lumMod val="6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password</a:t>
            </a:r>
            <a:endParaRPr lang="zh-CN" altLang="en-US" sz="1100">
              <a:solidFill>
                <a:schemeClr val="bg1">
                  <a:lumMod val="6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8474FAED-4920-1793-2298-FA975D295C05}"/>
              </a:ext>
            </a:extLst>
          </p:cNvPr>
          <p:cNvSpPr/>
          <p:nvPr/>
        </p:nvSpPr>
        <p:spPr>
          <a:xfrm>
            <a:off x="1136650" y="4119388"/>
            <a:ext cx="1571839" cy="278269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ea typeface="思源黑体 CN Normal" panose="020B040000000000000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473AC4B5-DF72-E583-9503-A7E9410C7AEE}"/>
              </a:ext>
            </a:extLst>
          </p:cNvPr>
          <p:cNvSpPr txBox="1"/>
          <p:nvPr/>
        </p:nvSpPr>
        <p:spPr>
          <a:xfrm>
            <a:off x="1677279" y="4061374"/>
            <a:ext cx="500772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登录</a:t>
            </a:r>
          </a:p>
        </p:txBody>
      </p:sp>
    </p:spTree>
    <p:extLst>
      <p:ext uri="{BB962C8B-B14F-4D97-AF65-F5344CB8AC3E}">
        <p14:creationId xmlns:p14="http://schemas.microsoft.com/office/powerpoint/2010/main" val="604138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49" grpId="0"/>
      <p:bldP spid="50" grpId="0" animBg="1"/>
      <p:bldP spid="55" grpId="0"/>
      <p:bldP spid="56" grpId="0" animBg="1"/>
      <p:bldP spid="57" grpId="0"/>
      <p:bldP spid="58" grpId="0"/>
      <p:bldP spid="63" grpId="0" animBg="1"/>
      <p:bldP spid="64" grpId="0" animBg="1"/>
      <p:bldP spid="65" grpId="0"/>
      <p:bldP spid="66" grpId="0"/>
      <p:bldP spid="30" grpId="0" animBg="1"/>
      <p:bldP spid="3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en-US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LVGL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F22E7B9-9F2E-9E67-6DC3-3FE74C85EBD8}"/>
              </a:ext>
            </a:extLst>
          </p:cNvPr>
          <p:cNvSpPr txBox="1"/>
          <p:nvPr/>
        </p:nvSpPr>
        <p:spPr>
          <a:xfrm>
            <a:off x="68578" y="466454"/>
            <a:ext cx="2497430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按钮部件（</a:t>
            </a:r>
            <a:r>
              <a:rPr lang="en-US" altLang="zh-CN" sz="2000" b="1" err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lv_btn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）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6EB47848-B62D-9E43-1695-DAB0A14FFC2F}"/>
              </a:ext>
            </a:extLst>
          </p:cNvPr>
          <p:cNvSpPr txBox="1"/>
          <p:nvPr/>
        </p:nvSpPr>
        <p:spPr>
          <a:xfrm>
            <a:off x="739530" y="1535275"/>
            <a:ext cx="3083170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lv_obj_t   *btn  = </a:t>
            </a:r>
            <a:r>
              <a:rPr lang="en-US" altLang="zh-CN" sz="120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lv_btn_create</a:t>
            </a: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 parent );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BF46D1E-9D95-F3BD-4081-9B7B22DF39CC}"/>
              </a:ext>
            </a:extLst>
          </p:cNvPr>
          <p:cNvSpPr txBox="1"/>
          <p:nvPr/>
        </p:nvSpPr>
        <p:spPr>
          <a:xfrm>
            <a:off x="739530" y="1150777"/>
            <a:ext cx="2114160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知识点</a:t>
            </a: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：创建按钮部件 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DB1D33CD-7AC6-BF86-B348-962F4B1317D4}"/>
              </a:ext>
            </a:extLst>
          </p:cNvPr>
          <p:cNvSpPr/>
          <p:nvPr/>
        </p:nvSpPr>
        <p:spPr>
          <a:xfrm>
            <a:off x="569129" y="1328326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F55F79A-6915-CEA8-5D50-2AACF0861957}"/>
              </a:ext>
            </a:extLst>
          </p:cNvPr>
          <p:cNvSpPr txBox="1"/>
          <p:nvPr/>
        </p:nvSpPr>
        <p:spPr>
          <a:xfrm>
            <a:off x="739530" y="2037434"/>
            <a:ext cx="1826478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知识点</a:t>
            </a: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：设置样式</a:t>
            </a: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73B55AD9-9A29-665A-78B6-FC6BB3C012E4}"/>
              </a:ext>
            </a:extLst>
          </p:cNvPr>
          <p:cNvSpPr/>
          <p:nvPr/>
        </p:nvSpPr>
        <p:spPr>
          <a:xfrm>
            <a:off x="569129" y="2214983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8B9FFCA-91A2-A5B6-226C-C22501059825}"/>
              </a:ext>
            </a:extLst>
          </p:cNvPr>
          <p:cNvSpPr txBox="1"/>
          <p:nvPr/>
        </p:nvSpPr>
        <p:spPr>
          <a:xfrm>
            <a:off x="739530" y="2422207"/>
            <a:ext cx="6959434" cy="8906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lv_obj_set_size( btn, 100, 50 );								    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大小 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endParaRPr lang="en-US" altLang="zh-CN" sz="100"/>
          </a:p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lv_obj_set_align( btn, LV_ALIGN_CENTER );						    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对齐 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  <a:endParaRPr lang="en-US" altLang="zh-CN" sz="12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lv_obj_set_style_bg_color( btn, lv_color_hex(0xffe1d4), LV_STATE_PRESSED );     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背景颜色 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  <a:endParaRPr lang="en-US" altLang="zh-CN" sz="10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6E7A404-1270-4B60-A505-E1A058D86714}"/>
              </a:ext>
            </a:extLst>
          </p:cNvPr>
          <p:cNvSpPr txBox="1"/>
          <p:nvPr/>
        </p:nvSpPr>
        <p:spPr>
          <a:xfrm>
            <a:off x="752230" y="3528944"/>
            <a:ext cx="1813778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知识点</a:t>
            </a: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</a:t>
            </a: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：添加事件</a:t>
            </a: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94E58AB3-AF68-B9DF-9A61-9249BCB19077}"/>
              </a:ext>
            </a:extLst>
          </p:cNvPr>
          <p:cNvSpPr/>
          <p:nvPr/>
        </p:nvSpPr>
        <p:spPr>
          <a:xfrm>
            <a:off x="581829" y="3706493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4E51FDF-BCC1-1C8E-7FB6-7D7FBC22DB9D}"/>
              </a:ext>
            </a:extLst>
          </p:cNvPr>
          <p:cNvSpPr txBox="1"/>
          <p:nvPr/>
        </p:nvSpPr>
        <p:spPr>
          <a:xfrm>
            <a:off x="752230" y="3913717"/>
            <a:ext cx="7293220" cy="613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lv_obj_add_flag( btn, LV_OBJ_FLAG_CHECKABLE );					</a:t>
            </a:r>
            <a:r>
              <a:rPr lang="en-US" altLang="zh-CN" sz="10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 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开启状态切换 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  <a:endParaRPr lang="en-US" altLang="zh-CN" sz="10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lv_obj_add_event_cb( btn, event_cb, LV_EVENT_VALUE_CHANGED,NULL );	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/* </a:t>
            </a:r>
            <a:r>
              <a:rPr lang="zh-CN" altLang="en-US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添加事件 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  <a:endParaRPr lang="en-US" altLang="zh-CN" sz="12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1904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12" grpId="0"/>
      <p:bldP spid="14" grpId="0" animBg="1"/>
      <p:bldP spid="18" grpId="0"/>
      <p:bldP spid="19" grpId="0" animBg="1"/>
      <p:bldP spid="20" grpId="0"/>
      <p:bldP spid="21" grpId="0"/>
      <p:bldP spid="22" grpId="0" animBg="1"/>
      <p:bldP spid="23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en-US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LVGL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88E44F88-1E7E-4916-8DD0-6F4F14C601E9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4A9CBC-B0FB-4630-914C-BD0EF8A6AF4A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0" name="矩形 39">
            <a:extLst>
              <a:ext uri="{FF2B5EF4-FFF2-40B4-BE49-F238E27FC236}">
                <a16:creationId xmlns:a16="http://schemas.microsoft.com/office/drawing/2014/main" id="{6A3AA250-99A3-4100-98FA-809068560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9039" y="1854898"/>
            <a:ext cx="1877061" cy="697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32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开关部件</a:t>
            </a:r>
            <a:endParaRPr lang="zh-CN" altLang="en-US" sz="2400" b="1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FAF5AD7-682A-473C-9DDC-968E1E688098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1" name="矩形 39">
            <a:extLst>
              <a:ext uri="{FF2B5EF4-FFF2-40B4-BE49-F238E27FC236}">
                <a16:creationId xmlns:a16="http://schemas.microsoft.com/office/drawing/2014/main" id="{A7AD5F9D-5F9E-CC60-7828-A52FA52FA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9189" y="2552700"/>
            <a:ext cx="1769111" cy="45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（</a:t>
            </a: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 lv_switch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0031516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en-US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LVGL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F22E7B9-9F2E-9E67-6DC3-3FE74C85EBD8}"/>
              </a:ext>
            </a:extLst>
          </p:cNvPr>
          <p:cNvSpPr txBox="1"/>
          <p:nvPr/>
        </p:nvSpPr>
        <p:spPr>
          <a:xfrm>
            <a:off x="68578" y="466454"/>
            <a:ext cx="2731772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开关部件（</a:t>
            </a: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lv_switch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）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4FE55E0-B43D-426D-C56D-D400F58B0F73}"/>
              </a:ext>
            </a:extLst>
          </p:cNvPr>
          <p:cNvSpPr txBox="1"/>
          <p:nvPr/>
        </p:nvSpPr>
        <p:spPr>
          <a:xfrm>
            <a:off x="534551" y="1081288"/>
            <a:ext cx="7334225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开关部件常用于控制某个功能的开启和关闭，它可以直接显示被控对象的状态。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3828399B-E682-2894-5257-3E65F25960E8}"/>
              </a:ext>
            </a:extLst>
          </p:cNvPr>
          <p:cNvSpPr txBox="1"/>
          <p:nvPr/>
        </p:nvSpPr>
        <p:spPr>
          <a:xfrm>
            <a:off x="5914780" y="2731037"/>
            <a:ext cx="2321560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主体（</a:t>
            </a: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LV_PART_MAIN</a:t>
            </a: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25BE169E-FC83-40E3-76A7-31042A8BAD00}"/>
              </a:ext>
            </a:extLst>
          </p:cNvPr>
          <p:cNvSpPr/>
          <p:nvPr/>
        </p:nvSpPr>
        <p:spPr>
          <a:xfrm>
            <a:off x="5744379" y="2908586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4F42B67A-53BE-41E7-DD97-8DF408EDF1AA}"/>
              </a:ext>
            </a:extLst>
          </p:cNvPr>
          <p:cNvSpPr txBox="1"/>
          <p:nvPr/>
        </p:nvSpPr>
        <p:spPr>
          <a:xfrm>
            <a:off x="5908609" y="2085719"/>
            <a:ext cx="1960167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开关部件组成部分：</a:t>
            </a:r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3CA0B770-DA6A-EF24-D187-87E6DE102324}"/>
              </a:ext>
            </a:extLst>
          </p:cNvPr>
          <p:cNvSpPr/>
          <p:nvPr/>
        </p:nvSpPr>
        <p:spPr>
          <a:xfrm>
            <a:off x="623718" y="1691332"/>
            <a:ext cx="4424532" cy="2966664"/>
          </a:xfrm>
          <a:prstGeom prst="roundRect">
            <a:avLst>
              <a:gd name="adj" fmla="val 6229"/>
            </a:avLst>
          </a:prstGeom>
          <a:solidFill>
            <a:srgbClr val="FFFFFF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E01C683B-AE40-6CEE-B8DF-7C0236AA3720}"/>
              </a:ext>
            </a:extLst>
          </p:cNvPr>
          <p:cNvSpPr txBox="1"/>
          <p:nvPr/>
        </p:nvSpPr>
        <p:spPr>
          <a:xfrm>
            <a:off x="2259040" y="2084888"/>
            <a:ext cx="1227158" cy="316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Control  Center</a:t>
            </a:r>
            <a:endParaRPr lang="zh-CN" altLang="en-US" sz="110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A78F2DDD-FC83-5C3E-8CFC-6AC4314C53FE}"/>
              </a:ext>
            </a:extLst>
          </p:cNvPr>
          <p:cNvSpPr txBox="1"/>
          <p:nvPr/>
        </p:nvSpPr>
        <p:spPr>
          <a:xfrm>
            <a:off x="2383645" y="1718064"/>
            <a:ext cx="1030887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chemeClr val="bg2">
                    <a:lumMod val="1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控制中心</a:t>
            </a:r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EC1BB029-0D00-2757-EFA3-D3EA25E01F06}"/>
              </a:ext>
            </a:extLst>
          </p:cNvPr>
          <p:cNvCxnSpPr>
            <a:cxnSpLocks/>
          </p:cNvCxnSpPr>
          <p:nvPr/>
        </p:nvCxnSpPr>
        <p:spPr>
          <a:xfrm flipV="1">
            <a:off x="854169" y="2127225"/>
            <a:ext cx="3953219" cy="15380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8474FAED-4920-1793-2298-FA975D295C05}"/>
              </a:ext>
            </a:extLst>
          </p:cNvPr>
          <p:cNvSpPr/>
          <p:nvPr/>
        </p:nvSpPr>
        <p:spPr>
          <a:xfrm>
            <a:off x="1140108" y="3986222"/>
            <a:ext cx="480432" cy="252000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ea typeface="思源黑体 CN Normal" panose="020B0400000000000000"/>
            </a:endParaRP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1EC82246-43E9-9854-330E-504AA3D495B5}"/>
              </a:ext>
            </a:extLst>
          </p:cNvPr>
          <p:cNvSpPr/>
          <p:nvPr/>
        </p:nvSpPr>
        <p:spPr>
          <a:xfrm>
            <a:off x="1383261" y="4002889"/>
            <a:ext cx="216000" cy="21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45AC74F-592A-BF39-CD75-2353B840E0FB}"/>
              </a:ext>
            </a:extLst>
          </p:cNvPr>
          <p:cNvSpPr txBox="1"/>
          <p:nvPr/>
        </p:nvSpPr>
        <p:spPr>
          <a:xfrm>
            <a:off x="1130266" y="3428439"/>
            <a:ext cx="601715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制冷</a:t>
            </a: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8F550CDB-D0FC-F366-3828-D4D8968294AF}"/>
              </a:ext>
            </a:extLst>
          </p:cNvPr>
          <p:cNvSpPr/>
          <p:nvPr/>
        </p:nvSpPr>
        <p:spPr>
          <a:xfrm>
            <a:off x="854169" y="2494912"/>
            <a:ext cx="1145692" cy="2048483"/>
          </a:xfrm>
          <a:prstGeom prst="roundRect">
            <a:avLst>
              <a:gd name="adj" fmla="val 6229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154795D3-0E35-C4A3-0D7F-FE45FECFB985}"/>
              </a:ext>
            </a:extLst>
          </p:cNvPr>
          <p:cNvSpPr/>
          <p:nvPr/>
        </p:nvSpPr>
        <p:spPr>
          <a:xfrm>
            <a:off x="2574334" y="3986222"/>
            <a:ext cx="480432" cy="252000"/>
          </a:xfrm>
          <a:prstGeom prst="roundRect">
            <a:avLst>
              <a:gd name="adj" fmla="val 50000"/>
            </a:avLst>
          </a:prstGeom>
          <a:solidFill>
            <a:srgbClr val="C0C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ea typeface="思源黑体 CN Normal" panose="020B0400000000000000"/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DA95AB5F-6A08-E769-6AAE-5AA7D573121B}"/>
              </a:ext>
            </a:extLst>
          </p:cNvPr>
          <p:cNvSpPr/>
          <p:nvPr/>
        </p:nvSpPr>
        <p:spPr>
          <a:xfrm>
            <a:off x="2596030" y="4002889"/>
            <a:ext cx="216000" cy="21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CCB1FEBE-BF54-2F7C-FEEF-5ECED9982AE5}"/>
              </a:ext>
            </a:extLst>
          </p:cNvPr>
          <p:cNvSpPr txBox="1"/>
          <p:nvPr/>
        </p:nvSpPr>
        <p:spPr>
          <a:xfrm>
            <a:off x="2539092" y="3428439"/>
            <a:ext cx="601715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加热</a:t>
            </a: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51C8298A-007B-3893-556A-BA03783CD010}"/>
              </a:ext>
            </a:extLst>
          </p:cNvPr>
          <p:cNvSpPr/>
          <p:nvPr/>
        </p:nvSpPr>
        <p:spPr>
          <a:xfrm>
            <a:off x="2257933" y="2494912"/>
            <a:ext cx="1145692" cy="2048483"/>
          </a:xfrm>
          <a:prstGeom prst="roundRect">
            <a:avLst>
              <a:gd name="adj" fmla="val 6229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680E90B5-40F2-5BB0-4B18-9D674D6AA6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645" y="2844799"/>
            <a:ext cx="546078" cy="556333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1E284FBB-F509-EA47-AC76-435A394A29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6980" y="2844976"/>
            <a:ext cx="608608" cy="624133"/>
          </a:xfrm>
          <a:prstGeom prst="rect">
            <a:avLst/>
          </a:prstGeom>
        </p:spPr>
      </p:pic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042DAF29-82B6-959F-13A1-FDE27375EE5E}"/>
              </a:ext>
            </a:extLst>
          </p:cNvPr>
          <p:cNvSpPr/>
          <p:nvPr/>
        </p:nvSpPr>
        <p:spPr>
          <a:xfrm>
            <a:off x="3998435" y="3989520"/>
            <a:ext cx="480432" cy="252000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ea typeface="思源黑体 CN Normal" panose="020B0400000000000000"/>
            </a:endParaRP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9870F0A1-0063-9F34-8D8E-9D4324CD1867}"/>
              </a:ext>
            </a:extLst>
          </p:cNvPr>
          <p:cNvSpPr/>
          <p:nvPr/>
        </p:nvSpPr>
        <p:spPr>
          <a:xfrm>
            <a:off x="4241588" y="4006187"/>
            <a:ext cx="216000" cy="21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AA3A9781-AFE3-2B97-DD5B-3ADED4092C75}"/>
              </a:ext>
            </a:extLst>
          </p:cNvPr>
          <p:cNvSpPr txBox="1"/>
          <p:nvPr/>
        </p:nvSpPr>
        <p:spPr>
          <a:xfrm>
            <a:off x="3988593" y="3431737"/>
            <a:ext cx="601715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除湿</a:t>
            </a:r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8646A55E-E8AB-E7AC-84D4-5592C5A8A9A1}"/>
              </a:ext>
            </a:extLst>
          </p:cNvPr>
          <p:cNvSpPr/>
          <p:nvPr/>
        </p:nvSpPr>
        <p:spPr>
          <a:xfrm>
            <a:off x="3661696" y="2498210"/>
            <a:ext cx="1145692" cy="2048483"/>
          </a:xfrm>
          <a:prstGeom prst="roundRect">
            <a:avLst>
              <a:gd name="adj" fmla="val 6229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D52478DF-13D5-D8E5-CDA8-E0FB44EB05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0836" y="2870376"/>
            <a:ext cx="546151" cy="531064"/>
          </a:xfrm>
          <a:prstGeom prst="rect">
            <a:avLst/>
          </a:prstGeom>
        </p:spPr>
      </p:pic>
      <p:sp>
        <p:nvSpPr>
          <p:cNvPr id="51" name="文本框 50">
            <a:extLst>
              <a:ext uri="{FF2B5EF4-FFF2-40B4-BE49-F238E27FC236}">
                <a16:creationId xmlns:a16="http://schemas.microsoft.com/office/drawing/2014/main" id="{B1C79468-C577-EFFC-A5EE-2EB290516C3D}"/>
              </a:ext>
            </a:extLst>
          </p:cNvPr>
          <p:cNvSpPr txBox="1"/>
          <p:nvPr/>
        </p:nvSpPr>
        <p:spPr>
          <a:xfrm>
            <a:off x="5914381" y="3150623"/>
            <a:ext cx="2171848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手柄（</a:t>
            </a: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LV_PART_KNOB</a:t>
            </a: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DC84888E-C00F-4504-2BED-DACD7D3CD685}"/>
              </a:ext>
            </a:extLst>
          </p:cNvPr>
          <p:cNvSpPr/>
          <p:nvPr/>
        </p:nvSpPr>
        <p:spPr>
          <a:xfrm>
            <a:off x="5743980" y="3328172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FEF56C81-15C1-A39A-C5C8-A1ECDD559DCF}"/>
              </a:ext>
            </a:extLst>
          </p:cNvPr>
          <p:cNvSpPr txBox="1"/>
          <p:nvPr/>
        </p:nvSpPr>
        <p:spPr>
          <a:xfrm>
            <a:off x="5927081" y="3542207"/>
            <a:ext cx="2854968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指示器（</a:t>
            </a: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LV_PART_INDICATOR</a:t>
            </a: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6A3CB6D6-94AF-7C06-7F89-7FCDF81885DC}"/>
              </a:ext>
            </a:extLst>
          </p:cNvPr>
          <p:cNvSpPr/>
          <p:nvPr/>
        </p:nvSpPr>
        <p:spPr>
          <a:xfrm>
            <a:off x="5743980" y="3719756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761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49" grpId="0"/>
      <p:bldP spid="50" grpId="0" animBg="1"/>
      <p:bldP spid="55" grpId="0"/>
      <p:bldP spid="56" grpId="0" animBg="1"/>
      <p:bldP spid="57" grpId="0"/>
      <p:bldP spid="58" grpId="0"/>
      <p:bldP spid="30" grpId="0" animBg="1"/>
      <p:bldP spid="2" grpId="0" animBg="1"/>
      <p:bldP spid="25" grpId="0"/>
      <p:bldP spid="28" grpId="0" animBg="1"/>
      <p:bldP spid="31" grpId="0" animBg="1"/>
      <p:bldP spid="33" grpId="0" animBg="1"/>
      <p:bldP spid="34" grpId="0"/>
      <p:bldP spid="35" grpId="0" animBg="1"/>
      <p:bldP spid="38" grpId="0" animBg="1"/>
      <p:bldP spid="39" grpId="0" animBg="1"/>
      <p:bldP spid="40" grpId="0"/>
      <p:bldP spid="41" grpId="0" animBg="1"/>
      <p:bldP spid="51" grpId="0"/>
      <p:bldP spid="52" grpId="0" animBg="1"/>
      <p:bldP spid="53" grpId="0"/>
      <p:bldP spid="5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en-US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LVGL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F22E7B9-9F2E-9E67-6DC3-3FE74C85EBD8}"/>
              </a:ext>
            </a:extLst>
          </p:cNvPr>
          <p:cNvSpPr txBox="1"/>
          <p:nvPr/>
        </p:nvSpPr>
        <p:spPr>
          <a:xfrm>
            <a:off x="68578" y="466454"/>
            <a:ext cx="2785112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开关部件（</a:t>
            </a: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lv_switch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）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6EB47848-B62D-9E43-1695-DAB0A14FFC2F}"/>
              </a:ext>
            </a:extLst>
          </p:cNvPr>
          <p:cNvSpPr txBox="1"/>
          <p:nvPr/>
        </p:nvSpPr>
        <p:spPr>
          <a:xfrm>
            <a:off x="739530" y="1535275"/>
            <a:ext cx="3705470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lv_obj_t   *switch1  = lv_switch_create( parent );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BF46D1E-9D95-F3BD-4081-9B7B22DF39CC}"/>
              </a:ext>
            </a:extLst>
          </p:cNvPr>
          <p:cNvSpPr txBox="1"/>
          <p:nvPr/>
        </p:nvSpPr>
        <p:spPr>
          <a:xfrm>
            <a:off x="739530" y="1150777"/>
            <a:ext cx="2114160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知识点</a:t>
            </a: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：创建开关部件 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DB1D33CD-7AC6-BF86-B348-962F4B1317D4}"/>
              </a:ext>
            </a:extLst>
          </p:cNvPr>
          <p:cNvSpPr/>
          <p:nvPr/>
        </p:nvSpPr>
        <p:spPr>
          <a:xfrm>
            <a:off x="569129" y="1328326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F55F79A-6915-CEA8-5D50-2AACF0861957}"/>
              </a:ext>
            </a:extLst>
          </p:cNvPr>
          <p:cNvSpPr txBox="1"/>
          <p:nvPr/>
        </p:nvSpPr>
        <p:spPr>
          <a:xfrm>
            <a:off x="739530" y="2037434"/>
            <a:ext cx="2829170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知识点</a:t>
            </a: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：添加、清除开关状态</a:t>
            </a: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73B55AD9-9A29-665A-78B6-FC6BB3C012E4}"/>
              </a:ext>
            </a:extLst>
          </p:cNvPr>
          <p:cNvSpPr/>
          <p:nvPr/>
        </p:nvSpPr>
        <p:spPr>
          <a:xfrm>
            <a:off x="569129" y="2214983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8B9FFCA-91A2-A5B6-226C-C22501059825}"/>
              </a:ext>
            </a:extLst>
          </p:cNvPr>
          <p:cNvSpPr txBox="1"/>
          <p:nvPr/>
        </p:nvSpPr>
        <p:spPr>
          <a:xfrm>
            <a:off x="739530" y="2422207"/>
            <a:ext cx="8282550" cy="6168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lv_obj_</a:t>
            </a:r>
            <a:r>
              <a:rPr lang="en-US" altLang="zh-CN" sz="12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add</a:t>
            </a: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_state(switch1, LV_STATE_CHECKED | LV_STATE_DISABLED);		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添加状态：默认打开且不可修改 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  <a:endParaRPr lang="en-US" altLang="zh-CN" sz="100"/>
          </a:p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lv_obj_</a:t>
            </a:r>
            <a:r>
              <a:rPr lang="en-US" altLang="zh-CN" sz="12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clear</a:t>
            </a: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_state(switch1, LV_STATE_CHECKED | LV_STATE_DISABLED);	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清除开关的状态 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endParaRPr lang="en-US" altLang="zh-CN" sz="10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6E7A404-1270-4B60-A505-E1A058D86714}"/>
              </a:ext>
            </a:extLst>
          </p:cNvPr>
          <p:cNvSpPr txBox="1"/>
          <p:nvPr/>
        </p:nvSpPr>
        <p:spPr>
          <a:xfrm>
            <a:off x="752230" y="3249544"/>
            <a:ext cx="2892670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知识点</a:t>
            </a: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</a:t>
            </a: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：获取（判断）开关状态</a:t>
            </a: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94E58AB3-AF68-B9DF-9A61-9249BCB19077}"/>
              </a:ext>
            </a:extLst>
          </p:cNvPr>
          <p:cNvSpPr/>
          <p:nvPr/>
        </p:nvSpPr>
        <p:spPr>
          <a:xfrm>
            <a:off x="581829" y="3427093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4E51FDF-BCC1-1C8E-7FB6-7D7FBC22DB9D}"/>
              </a:ext>
            </a:extLst>
          </p:cNvPr>
          <p:cNvSpPr txBox="1"/>
          <p:nvPr/>
        </p:nvSpPr>
        <p:spPr>
          <a:xfrm>
            <a:off x="739529" y="3638877"/>
            <a:ext cx="8353671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lv_obj_has_state(switch1, LV_STATE_CHECKED)					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/* </a:t>
            </a:r>
            <a:r>
              <a:rPr lang="zh-CN" altLang="en-US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返回值：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bool</a:t>
            </a:r>
            <a:r>
              <a:rPr lang="zh-CN" altLang="en-US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类型，开 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:1</a:t>
            </a:r>
            <a:r>
              <a:rPr lang="zh-CN" altLang="en-US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；关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: 0 */</a:t>
            </a:r>
            <a:endParaRPr lang="en-US" altLang="zh-CN" sz="12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06A05E0-DF58-7279-0A55-408E8ADFF247}"/>
              </a:ext>
            </a:extLst>
          </p:cNvPr>
          <p:cNvSpPr txBox="1"/>
          <p:nvPr/>
        </p:nvSpPr>
        <p:spPr>
          <a:xfrm>
            <a:off x="2998092" y="4297246"/>
            <a:ext cx="87540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开启状态</a:t>
            </a: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9FCA8990-4915-6514-6952-3DC63FF20E29}"/>
              </a:ext>
            </a:extLst>
          </p:cNvPr>
          <p:cNvCxnSpPr>
            <a:cxnSpLocks/>
          </p:cNvCxnSpPr>
          <p:nvPr/>
        </p:nvCxnSpPr>
        <p:spPr>
          <a:xfrm flipV="1">
            <a:off x="3397736" y="3976047"/>
            <a:ext cx="0" cy="329253"/>
          </a:xfrm>
          <a:prstGeom prst="line">
            <a:avLst/>
          </a:prstGeom>
          <a:ln w="9525" cap="flat" cmpd="sng" algn="ctr">
            <a:solidFill>
              <a:schemeClr val="bg2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596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12" grpId="0"/>
      <p:bldP spid="14" grpId="0" animBg="1"/>
      <p:bldP spid="18" grpId="0"/>
      <p:bldP spid="19" grpId="0" animBg="1"/>
      <p:bldP spid="20" grpId="0"/>
      <p:bldP spid="21" grpId="0"/>
      <p:bldP spid="22" grpId="0" animBg="1"/>
      <p:bldP spid="23" grpId="0"/>
      <p:bldP spid="24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en-US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LVGL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88E44F88-1E7E-4916-8DD0-6F4F14C601E9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4A9CBC-B0FB-4630-914C-BD0EF8A6AF4A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0" name="矩形 39">
            <a:extLst>
              <a:ext uri="{FF2B5EF4-FFF2-40B4-BE49-F238E27FC236}">
                <a16:creationId xmlns:a16="http://schemas.microsoft.com/office/drawing/2014/main" id="{6A3AA250-99A3-4100-98FA-809068560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5039" y="1848548"/>
            <a:ext cx="2251711" cy="697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32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复选框部件</a:t>
            </a:r>
            <a:endParaRPr lang="zh-CN" altLang="en-US" sz="2400" b="1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FAF5AD7-682A-473C-9DDC-968E1E688098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1" name="矩形 39">
            <a:extLst>
              <a:ext uri="{FF2B5EF4-FFF2-40B4-BE49-F238E27FC236}">
                <a16:creationId xmlns:a16="http://schemas.microsoft.com/office/drawing/2014/main" id="{A7AD5F9D-5F9E-CC60-7828-A52FA52FA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8389" y="2546350"/>
            <a:ext cx="1769111" cy="45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(lv_checkbox)</a:t>
            </a:r>
            <a:endParaRPr lang="zh-CN" altLang="en-US" sz="2000" b="1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318308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en-US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LVGL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F22E7B9-9F2E-9E67-6DC3-3FE74C85EBD8}"/>
              </a:ext>
            </a:extLst>
          </p:cNvPr>
          <p:cNvSpPr txBox="1"/>
          <p:nvPr/>
        </p:nvSpPr>
        <p:spPr>
          <a:xfrm>
            <a:off x="68578" y="466454"/>
            <a:ext cx="3593118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复选框部件（</a:t>
            </a: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lv_checkbox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）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4FE55E0-B43D-426D-C56D-D400F58B0F73}"/>
              </a:ext>
            </a:extLst>
          </p:cNvPr>
          <p:cNvSpPr txBox="1"/>
          <p:nvPr/>
        </p:nvSpPr>
        <p:spPr>
          <a:xfrm>
            <a:off x="534551" y="979688"/>
            <a:ext cx="7385097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复选框部件常用于选择某个内容的开启和关闭，可以理解为自带标签的开关。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3828399B-E682-2894-5257-3E65F25960E8}"/>
              </a:ext>
            </a:extLst>
          </p:cNvPr>
          <p:cNvSpPr txBox="1"/>
          <p:nvPr/>
        </p:nvSpPr>
        <p:spPr>
          <a:xfrm>
            <a:off x="5133730" y="2794537"/>
            <a:ext cx="2138290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主体（</a:t>
            </a: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LV_PART_MAIN</a:t>
            </a: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25BE169E-FC83-40E3-76A7-31042A8BAD00}"/>
              </a:ext>
            </a:extLst>
          </p:cNvPr>
          <p:cNvSpPr/>
          <p:nvPr/>
        </p:nvSpPr>
        <p:spPr>
          <a:xfrm>
            <a:off x="4963329" y="2972086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4F42B67A-53BE-41E7-DD97-8DF408EDF1AA}"/>
              </a:ext>
            </a:extLst>
          </p:cNvPr>
          <p:cNvSpPr txBox="1"/>
          <p:nvPr/>
        </p:nvSpPr>
        <p:spPr>
          <a:xfrm>
            <a:off x="5127559" y="2060319"/>
            <a:ext cx="2225741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复选框部件组成部分：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B1C79468-C577-EFFC-A5EE-2EB290516C3D}"/>
              </a:ext>
            </a:extLst>
          </p:cNvPr>
          <p:cNvSpPr txBox="1"/>
          <p:nvPr/>
        </p:nvSpPr>
        <p:spPr>
          <a:xfrm>
            <a:off x="5133330" y="3214123"/>
            <a:ext cx="2786318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勾选框（</a:t>
            </a: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LV_PART_INDICATOR</a:t>
            </a: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DC84888E-C00F-4504-2BED-DACD7D3CD685}"/>
              </a:ext>
            </a:extLst>
          </p:cNvPr>
          <p:cNvSpPr/>
          <p:nvPr/>
        </p:nvSpPr>
        <p:spPr>
          <a:xfrm>
            <a:off x="4962930" y="3391672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F19A089B-1256-63DD-BDB3-63D6496887D0}"/>
              </a:ext>
            </a:extLst>
          </p:cNvPr>
          <p:cNvSpPr/>
          <p:nvPr/>
        </p:nvSpPr>
        <p:spPr>
          <a:xfrm>
            <a:off x="642768" y="1482908"/>
            <a:ext cx="2621979" cy="3209742"/>
          </a:xfrm>
          <a:prstGeom prst="roundRect">
            <a:avLst>
              <a:gd name="adj" fmla="val 6229"/>
            </a:avLst>
          </a:prstGeom>
          <a:solidFill>
            <a:srgbClr val="FFFFFF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A4C48E5-C215-AF5F-8DA6-EFFA70AE9F43}"/>
              </a:ext>
            </a:extLst>
          </p:cNvPr>
          <p:cNvSpPr txBox="1"/>
          <p:nvPr/>
        </p:nvSpPr>
        <p:spPr>
          <a:xfrm>
            <a:off x="1522184" y="2569972"/>
            <a:ext cx="881506" cy="316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User login</a:t>
            </a:r>
            <a:endParaRPr lang="zh-CN" altLang="en-US" sz="110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0CF39AD-BB48-CCB5-B5C3-7BA0F47FBDB1}"/>
              </a:ext>
            </a:extLst>
          </p:cNvPr>
          <p:cNvSpPr txBox="1"/>
          <p:nvPr/>
        </p:nvSpPr>
        <p:spPr>
          <a:xfrm>
            <a:off x="1498392" y="2235019"/>
            <a:ext cx="981497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chemeClr val="bg2">
                    <a:lumMod val="1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用户登录</a:t>
            </a: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20CA6AF7-D83F-C685-8E4E-9E417AB98CE1}"/>
              </a:ext>
            </a:extLst>
          </p:cNvPr>
          <p:cNvCxnSpPr/>
          <p:nvPr/>
        </p:nvCxnSpPr>
        <p:spPr>
          <a:xfrm>
            <a:off x="1228939" y="2612430"/>
            <a:ext cx="1384300" cy="0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图片 25">
            <a:extLst>
              <a:ext uri="{FF2B5EF4-FFF2-40B4-BE49-F238E27FC236}">
                <a16:creationId xmlns:a16="http://schemas.microsoft.com/office/drawing/2014/main" id="{8F368A4B-1F38-E1E2-4CC2-8927B8163F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5337" y="1641222"/>
            <a:ext cx="792630" cy="632713"/>
          </a:xfrm>
          <a:prstGeom prst="rect">
            <a:avLst/>
          </a:prstGeom>
        </p:spPr>
      </p:pic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74CDAF06-A133-90F0-3480-DED77C125865}"/>
              </a:ext>
            </a:extLst>
          </p:cNvPr>
          <p:cNvSpPr/>
          <p:nvPr/>
        </p:nvSpPr>
        <p:spPr>
          <a:xfrm>
            <a:off x="1065602" y="3027408"/>
            <a:ext cx="1736088" cy="291368"/>
          </a:xfrm>
          <a:prstGeom prst="roundRect">
            <a:avLst/>
          </a:prstGeom>
          <a:solidFill>
            <a:srgbClr val="FFFFFF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14892E79-ABD5-4793-8CA0-E0E3B50ECB1E}"/>
              </a:ext>
            </a:extLst>
          </p:cNvPr>
          <p:cNvSpPr/>
          <p:nvPr/>
        </p:nvSpPr>
        <p:spPr>
          <a:xfrm>
            <a:off x="1064262" y="3435663"/>
            <a:ext cx="1736088" cy="291368"/>
          </a:xfrm>
          <a:prstGeom prst="roundRect">
            <a:avLst/>
          </a:prstGeom>
          <a:solidFill>
            <a:srgbClr val="FFFFFF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24E87DD9-460C-2FAC-839B-77652AF24E6D}"/>
              </a:ext>
            </a:extLst>
          </p:cNvPr>
          <p:cNvSpPr txBox="1"/>
          <p:nvPr/>
        </p:nvSpPr>
        <p:spPr>
          <a:xfrm>
            <a:off x="1064261" y="2993824"/>
            <a:ext cx="881506" cy="316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>
                <a:solidFill>
                  <a:schemeClr val="bg1">
                    <a:lumMod val="6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user name</a:t>
            </a:r>
            <a:endParaRPr lang="zh-CN" altLang="en-US" sz="1100">
              <a:solidFill>
                <a:schemeClr val="bg1">
                  <a:lumMod val="6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426E5413-4990-3E48-DACD-651D20611B74}"/>
              </a:ext>
            </a:extLst>
          </p:cNvPr>
          <p:cNvSpPr txBox="1"/>
          <p:nvPr/>
        </p:nvSpPr>
        <p:spPr>
          <a:xfrm>
            <a:off x="1064261" y="3390621"/>
            <a:ext cx="881506" cy="316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>
                <a:solidFill>
                  <a:schemeClr val="bg1">
                    <a:lumMod val="6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password</a:t>
            </a:r>
            <a:endParaRPr lang="zh-CN" altLang="en-US" sz="1100">
              <a:solidFill>
                <a:schemeClr val="bg1">
                  <a:lumMod val="6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1C1FA5A4-4636-3A28-2173-888C2025DF11}"/>
              </a:ext>
            </a:extLst>
          </p:cNvPr>
          <p:cNvSpPr/>
          <p:nvPr/>
        </p:nvSpPr>
        <p:spPr>
          <a:xfrm>
            <a:off x="1136650" y="4220988"/>
            <a:ext cx="1571839" cy="278269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ea typeface="思源黑体 CN Normal" panose="020B040000000000000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EEAEA6FB-F4D9-DFDD-DD20-E703CF68D6DC}"/>
              </a:ext>
            </a:extLst>
          </p:cNvPr>
          <p:cNvSpPr txBox="1"/>
          <p:nvPr/>
        </p:nvSpPr>
        <p:spPr>
          <a:xfrm>
            <a:off x="1677279" y="4162974"/>
            <a:ext cx="500772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登录</a:t>
            </a:r>
          </a:p>
        </p:txBody>
      </p: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4935CE02-99D6-3FBA-0404-FB7AF527C24C}"/>
              </a:ext>
            </a:extLst>
          </p:cNvPr>
          <p:cNvGrpSpPr/>
          <p:nvPr/>
        </p:nvGrpSpPr>
        <p:grpSpPr>
          <a:xfrm>
            <a:off x="2086825" y="3814292"/>
            <a:ext cx="996141" cy="295978"/>
            <a:chOff x="2086825" y="3861123"/>
            <a:chExt cx="996141" cy="295978"/>
          </a:xfrm>
        </p:grpSpPr>
        <p:sp>
          <p:nvSpPr>
            <p:cNvPr id="82" name="矩形: 圆角 81">
              <a:extLst>
                <a:ext uri="{FF2B5EF4-FFF2-40B4-BE49-F238E27FC236}">
                  <a16:creationId xmlns:a16="http://schemas.microsoft.com/office/drawing/2014/main" id="{C551D68A-3E0D-10EB-B997-154783FD4038}"/>
                </a:ext>
              </a:extLst>
            </p:cNvPr>
            <p:cNvSpPr/>
            <p:nvPr/>
          </p:nvSpPr>
          <p:spPr>
            <a:xfrm>
              <a:off x="2086825" y="3970320"/>
              <a:ext cx="131127" cy="130135"/>
            </a:xfrm>
            <a:prstGeom prst="round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E66FD6F1-412F-CC8B-12A4-AD5CA34E8110}"/>
                </a:ext>
              </a:extLst>
            </p:cNvPr>
            <p:cNvSpPr txBox="1"/>
            <p:nvPr/>
          </p:nvSpPr>
          <p:spPr>
            <a:xfrm>
              <a:off x="2201460" y="3861123"/>
              <a:ext cx="881506" cy="29597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000">
                  <a:solidFill>
                    <a:schemeClr val="bg1">
                      <a:lumMod val="50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记住密码</a:t>
              </a:r>
            </a:p>
          </p:txBody>
        </p:sp>
      </p:grp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C40C165B-8906-5D7F-1906-F2245982DC1D}"/>
              </a:ext>
            </a:extLst>
          </p:cNvPr>
          <p:cNvGrpSpPr/>
          <p:nvPr/>
        </p:nvGrpSpPr>
        <p:grpSpPr>
          <a:xfrm>
            <a:off x="1064261" y="3816530"/>
            <a:ext cx="996141" cy="295978"/>
            <a:chOff x="1064261" y="3867330"/>
            <a:chExt cx="996141" cy="295978"/>
          </a:xfrm>
        </p:grpSpPr>
        <p:sp>
          <p:nvSpPr>
            <p:cNvPr id="65" name="矩形: 圆角 64">
              <a:extLst>
                <a:ext uri="{FF2B5EF4-FFF2-40B4-BE49-F238E27FC236}">
                  <a16:creationId xmlns:a16="http://schemas.microsoft.com/office/drawing/2014/main" id="{2E21CB31-53F6-CC86-D943-A493CCEE9F83}"/>
                </a:ext>
              </a:extLst>
            </p:cNvPr>
            <p:cNvSpPr/>
            <p:nvPr/>
          </p:nvSpPr>
          <p:spPr>
            <a:xfrm>
              <a:off x="1064261" y="3976527"/>
              <a:ext cx="131127" cy="130135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2A60D6D0-67A1-99E6-5FBC-29E706A705EA}"/>
                </a:ext>
              </a:extLst>
            </p:cNvPr>
            <p:cNvCxnSpPr>
              <a:cxnSpLocks/>
            </p:cNvCxnSpPr>
            <p:nvPr/>
          </p:nvCxnSpPr>
          <p:spPr>
            <a:xfrm>
              <a:off x="1089786" y="4033603"/>
              <a:ext cx="30602" cy="39619"/>
            </a:xfrm>
            <a:prstGeom prst="line">
              <a:avLst/>
            </a:prstGeom>
            <a:ln cap="rnd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3F2255D5-BB60-8972-F2A6-F8D76A84C2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2769" y="4007938"/>
              <a:ext cx="46810" cy="65061"/>
            </a:xfrm>
            <a:prstGeom prst="line">
              <a:avLst/>
            </a:prstGeom>
            <a:ln cap="rnd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E1C2C766-384A-B289-7588-A96236616834}"/>
                </a:ext>
              </a:extLst>
            </p:cNvPr>
            <p:cNvSpPr txBox="1"/>
            <p:nvPr/>
          </p:nvSpPr>
          <p:spPr>
            <a:xfrm>
              <a:off x="1178896" y="3867330"/>
              <a:ext cx="881506" cy="29597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000">
                  <a:solidFill>
                    <a:schemeClr val="bg1">
                      <a:lumMod val="50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同意协议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88072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49" grpId="0"/>
      <p:bldP spid="50" grpId="0" animBg="1"/>
      <p:bldP spid="55" grpId="0"/>
      <p:bldP spid="51" grpId="0"/>
      <p:bldP spid="52" grpId="0" animBg="1"/>
      <p:bldP spid="20" grpId="0" animBg="1"/>
      <p:bldP spid="22" grpId="0"/>
      <p:bldP spid="23" grpId="0"/>
      <p:bldP spid="27" grpId="0" animBg="1"/>
      <p:bldP spid="32" grpId="0" animBg="1"/>
      <p:bldP spid="36" grpId="0"/>
      <p:bldP spid="42" grpId="0"/>
      <p:bldP spid="43" grpId="0" animBg="1"/>
      <p:bldP spid="44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en-US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LVGL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F22E7B9-9F2E-9E67-6DC3-3FE74C85EBD8}"/>
              </a:ext>
            </a:extLst>
          </p:cNvPr>
          <p:cNvSpPr txBox="1"/>
          <p:nvPr/>
        </p:nvSpPr>
        <p:spPr>
          <a:xfrm>
            <a:off x="68578" y="466454"/>
            <a:ext cx="3544572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复选框部件（</a:t>
            </a: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lv_checkbox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）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6EB47848-B62D-9E43-1695-DAB0A14FFC2F}"/>
              </a:ext>
            </a:extLst>
          </p:cNvPr>
          <p:cNvSpPr txBox="1"/>
          <p:nvPr/>
        </p:nvSpPr>
        <p:spPr>
          <a:xfrm>
            <a:off x="739530" y="2075025"/>
            <a:ext cx="3991220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lv_obj_t   *checkbox  = lv_checkbox_create (parent );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BF46D1E-9D95-F3BD-4081-9B7B22DF39CC}"/>
              </a:ext>
            </a:extLst>
          </p:cNvPr>
          <p:cNvSpPr txBox="1"/>
          <p:nvPr/>
        </p:nvSpPr>
        <p:spPr>
          <a:xfrm>
            <a:off x="739530" y="1690527"/>
            <a:ext cx="2403720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知识点</a:t>
            </a: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：创建复选框部件 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DB1D33CD-7AC6-BF86-B348-962F4B1317D4}"/>
              </a:ext>
            </a:extLst>
          </p:cNvPr>
          <p:cNvSpPr/>
          <p:nvPr/>
        </p:nvSpPr>
        <p:spPr>
          <a:xfrm>
            <a:off x="569129" y="1868076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F55F79A-6915-CEA8-5D50-2AACF0861957}"/>
              </a:ext>
            </a:extLst>
          </p:cNvPr>
          <p:cNvSpPr txBox="1"/>
          <p:nvPr/>
        </p:nvSpPr>
        <p:spPr>
          <a:xfrm>
            <a:off x="739530" y="2793084"/>
            <a:ext cx="1832220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知识点</a:t>
            </a: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：文本设置</a:t>
            </a: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73B55AD9-9A29-665A-78B6-FC6BB3C012E4}"/>
              </a:ext>
            </a:extLst>
          </p:cNvPr>
          <p:cNvSpPr/>
          <p:nvPr/>
        </p:nvSpPr>
        <p:spPr>
          <a:xfrm>
            <a:off x="569129" y="2970633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8B9FFCA-91A2-A5B6-226C-C22501059825}"/>
              </a:ext>
            </a:extLst>
          </p:cNvPr>
          <p:cNvSpPr txBox="1"/>
          <p:nvPr/>
        </p:nvSpPr>
        <p:spPr>
          <a:xfrm>
            <a:off x="739530" y="3177857"/>
            <a:ext cx="7782170" cy="6168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lv_checkbox_set_text( checkbox, "remember the password" );			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设置文本内容 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</a:p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lv_obj_set_style_pad_column( checkbox, 20, LV_STATE_DEFAULT ); 		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设置文本和勾选框的间距 *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endParaRPr lang="en-US" altLang="zh-CN" sz="10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0869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12" grpId="0"/>
      <p:bldP spid="14" grpId="0" animBg="1"/>
      <p:bldP spid="18" grpId="0"/>
      <p:bldP spid="19" grpId="0" animBg="1"/>
      <p:bldP spid="20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en-US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LVGL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F22E7B9-9F2E-9E67-6DC3-3FE74C85EBD8}"/>
              </a:ext>
            </a:extLst>
          </p:cNvPr>
          <p:cNvSpPr txBox="1"/>
          <p:nvPr/>
        </p:nvSpPr>
        <p:spPr>
          <a:xfrm>
            <a:off x="68578" y="466454"/>
            <a:ext cx="3544572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复选框部件（</a:t>
            </a: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lv_checkbox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）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F55F79A-6915-CEA8-5D50-2AACF0861957}"/>
              </a:ext>
            </a:extLst>
          </p:cNvPr>
          <p:cNvSpPr txBox="1"/>
          <p:nvPr/>
        </p:nvSpPr>
        <p:spPr>
          <a:xfrm>
            <a:off x="739530" y="1662784"/>
            <a:ext cx="2829170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知识点</a:t>
            </a: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</a:t>
            </a: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：添加、清除复选框状态</a:t>
            </a: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73B55AD9-9A29-665A-78B6-FC6BB3C012E4}"/>
              </a:ext>
            </a:extLst>
          </p:cNvPr>
          <p:cNvSpPr/>
          <p:nvPr/>
        </p:nvSpPr>
        <p:spPr>
          <a:xfrm>
            <a:off x="569129" y="1840333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8B9FFCA-91A2-A5B6-226C-C22501059825}"/>
              </a:ext>
            </a:extLst>
          </p:cNvPr>
          <p:cNvSpPr txBox="1"/>
          <p:nvPr/>
        </p:nvSpPr>
        <p:spPr>
          <a:xfrm>
            <a:off x="739530" y="2047557"/>
            <a:ext cx="8282550" cy="6168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lv_obj_</a:t>
            </a:r>
            <a:r>
              <a:rPr lang="en-US" altLang="zh-CN" sz="12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add</a:t>
            </a: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_state(checkbox, LV_STATE_CHECKED | LV_STATE_DISABLED);	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添加状态：默认选中且不可修改 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  <a:endParaRPr lang="en-US" altLang="zh-CN" sz="100"/>
          </a:p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lv_obj_</a:t>
            </a:r>
            <a:r>
              <a:rPr lang="en-US" altLang="zh-CN" sz="12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clear</a:t>
            </a: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_state(checkbox, LV_STATE_CHECKED | LV_STATE_DISABLED);	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清除复选框的状态 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endParaRPr lang="en-US" altLang="zh-CN" sz="10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6E7A404-1270-4B60-A505-E1A058D86714}"/>
              </a:ext>
            </a:extLst>
          </p:cNvPr>
          <p:cNvSpPr txBox="1"/>
          <p:nvPr/>
        </p:nvSpPr>
        <p:spPr>
          <a:xfrm>
            <a:off x="752230" y="3084444"/>
            <a:ext cx="3006554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知识点</a:t>
            </a: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</a:t>
            </a: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：获取（判断）复选框状态</a:t>
            </a: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94E58AB3-AF68-B9DF-9A61-9249BCB19077}"/>
              </a:ext>
            </a:extLst>
          </p:cNvPr>
          <p:cNvSpPr/>
          <p:nvPr/>
        </p:nvSpPr>
        <p:spPr>
          <a:xfrm>
            <a:off x="581829" y="3261993"/>
            <a:ext cx="80588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4E51FDF-BCC1-1C8E-7FB6-7D7FBC22DB9D}"/>
              </a:ext>
            </a:extLst>
          </p:cNvPr>
          <p:cNvSpPr txBox="1"/>
          <p:nvPr/>
        </p:nvSpPr>
        <p:spPr>
          <a:xfrm>
            <a:off x="752229" y="3473777"/>
            <a:ext cx="8282551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lv_obj_has_state(checkbox, LV_STATE_CHECKED);					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/* </a:t>
            </a:r>
            <a:r>
              <a:rPr lang="zh-CN" altLang="en-US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返回值：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，选中；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0</a:t>
            </a:r>
            <a:r>
              <a:rPr lang="zh-CN" altLang="en-US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，非选中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*/</a:t>
            </a:r>
            <a:endParaRPr lang="en-US" altLang="zh-CN" sz="12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8361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animBg="1"/>
      <p:bldP spid="20" grpId="0"/>
      <p:bldP spid="21" grpId="0"/>
      <p:bldP spid="22" grpId="0" animBg="1"/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en-US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LVGL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88E44F88-1E7E-4916-8DD0-6F4F14C601E9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4A9CBC-B0FB-4630-914C-BD0EF8A6AF4A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0" name="矩形 39">
            <a:extLst>
              <a:ext uri="{FF2B5EF4-FFF2-40B4-BE49-F238E27FC236}">
                <a16:creationId xmlns:a16="http://schemas.microsoft.com/office/drawing/2014/main" id="{6A3AA250-99A3-4100-98FA-809068560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7665" y="1652533"/>
            <a:ext cx="3799419" cy="1838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1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，</a:t>
            </a: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LVGL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的编程思想（了解）</a:t>
            </a:r>
            <a:endParaRPr lang="en-US" altLang="zh-CN" sz="2000" b="1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FF000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2</a:t>
            </a:r>
            <a:r>
              <a:rPr lang="zh-CN" altLang="en-US" sz="2000" b="1">
                <a:solidFill>
                  <a:srgbClr val="FF000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，</a:t>
            </a:r>
            <a:r>
              <a:rPr lang="en-US" altLang="zh-CN" sz="2000" b="1">
                <a:solidFill>
                  <a:srgbClr val="FF000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LVGL</a:t>
            </a:r>
            <a:r>
              <a:rPr lang="zh-CN" altLang="en-US" sz="2000" b="1">
                <a:solidFill>
                  <a:srgbClr val="FF000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基础对象（掌握）</a:t>
            </a:r>
            <a:endParaRPr lang="en-US" altLang="zh-CN" sz="2000" b="1">
              <a:solidFill>
                <a:srgbClr val="FF000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3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，</a:t>
            </a: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LVGL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部件使用（熟悉）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4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，课堂总结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FAF5AD7-682A-473C-9DDC-968E1E688098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13601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en-US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LVGL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88E44F88-1E7E-4916-8DD0-6F4F14C601E9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4A9CBC-B0FB-4630-914C-BD0EF8A6AF4A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0" name="矩形 39">
            <a:extLst>
              <a:ext uri="{FF2B5EF4-FFF2-40B4-BE49-F238E27FC236}">
                <a16:creationId xmlns:a16="http://schemas.microsoft.com/office/drawing/2014/main" id="{6A3AA250-99A3-4100-98FA-809068560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9489" y="1854898"/>
            <a:ext cx="2251711" cy="697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32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进度条部件</a:t>
            </a:r>
            <a:endParaRPr lang="zh-CN" altLang="en-US" sz="2400" b="1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FAF5AD7-682A-473C-9DDC-968E1E688098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1" name="矩形 39">
            <a:extLst>
              <a:ext uri="{FF2B5EF4-FFF2-40B4-BE49-F238E27FC236}">
                <a16:creationId xmlns:a16="http://schemas.microsoft.com/office/drawing/2014/main" id="{A7AD5F9D-5F9E-CC60-7828-A52FA52FA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1139" y="2552700"/>
            <a:ext cx="1127761" cy="45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(lv_bar)</a:t>
            </a:r>
            <a:endParaRPr lang="zh-CN" altLang="en-US" sz="2000" b="1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788928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en-US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LVGL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F22E7B9-9F2E-9E67-6DC3-3FE74C85EBD8}"/>
              </a:ext>
            </a:extLst>
          </p:cNvPr>
          <p:cNvSpPr txBox="1"/>
          <p:nvPr/>
        </p:nvSpPr>
        <p:spPr>
          <a:xfrm>
            <a:off x="68578" y="466454"/>
            <a:ext cx="2639911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进度条部件（</a:t>
            </a: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lv_bar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）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4FE55E0-B43D-426D-C56D-D400F58B0F73}"/>
              </a:ext>
            </a:extLst>
          </p:cNvPr>
          <p:cNvSpPr txBox="1"/>
          <p:nvPr/>
        </p:nvSpPr>
        <p:spPr>
          <a:xfrm>
            <a:off x="534551" y="1144788"/>
            <a:ext cx="4361299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进度条部件常用于显示当前任务的完成进度。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3828399B-E682-2894-5257-3E65F25960E8}"/>
              </a:ext>
            </a:extLst>
          </p:cNvPr>
          <p:cNvSpPr txBox="1"/>
          <p:nvPr/>
        </p:nvSpPr>
        <p:spPr>
          <a:xfrm>
            <a:off x="5184530" y="2813587"/>
            <a:ext cx="2138290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主体</a:t>
            </a: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(LV_PART_MAIN</a:t>
            </a: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25BE169E-FC83-40E3-76A7-31042A8BAD00}"/>
              </a:ext>
            </a:extLst>
          </p:cNvPr>
          <p:cNvSpPr/>
          <p:nvPr/>
        </p:nvSpPr>
        <p:spPr>
          <a:xfrm>
            <a:off x="5014129" y="2991136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4F42B67A-53BE-41E7-DD97-8DF408EDF1AA}"/>
              </a:ext>
            </a:extLst>
          </p:cNvPr>
          <p:cNvSpPr txBox="1"/>
          <p:nvPr/>
        </p:nvSpPr>
        <p:spPr>
          <a:xfrm>
            <a:off x="5178359" y="2079369"/>
            <a:ext cx="2225741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进度条部件组成部分：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B1C79468-C577-EFFC-A5EE-2EB290516C3D}"/>
              </a:ext>
            </a:extLst>
          </p:cNvPr>
          <p:cNvSpPr txBox="1"/>
          <p:nvPr/>
        </p:nvSpPr>
        <p:spPr>
          <a:xfrm>
            <a:off x="5184130" y="3233173"/>
            <a:ext cx="2786318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指示器</a:t>
            </a: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(LV_PART_INDICATOR)</a:t>
            </a:r>
            <a:endParaRPr lang="zh-CN" altLang="en-US" sz="14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DC84888E-C00F-4504-2BED-DACD7D3CD685}"/>
              </a:ext>
            </a:extLst>
          </p:cNvPr>
          <p:cNvSpPr/>
          <p:nvPr/>
        </p:nvSpPr>
        <p:spPr>
          <a:xfrm>
            <a:off x="5013730" y="3410722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F19A089B-1256-63DD-BDB3-63D6496887D0}"/>
              </a:ext>
            </a:extLst>
          </p:cNvPr>
          <p:cNvSpPr/>
          <p:nvPr/>
        </p:nvSpPr>
        <p:spPr>
          <a:xfrm>
            <a:off x="642768" y="1943100"/>
            <a:ext cx="3367503" cy="2063751"/>
          </a:xfrm>
          <a:prstGeom prst="roundRect">
            <a:avLst>
              <a:gd name="adj" fmla="val 6229"/>
            </a:avLst>
          </a:prstGeom>
          <a:solidFill>
            <a:srgbClr val="FFFFFF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2033AF38-86E3-BF60-E9F1-4CD4969EAAC4}"/>
              </a:ext>
            </a:extLst>
          </p:cNvPr>
          <p:cNvSpPr/>
          <p:nvPr/>
        </p:nvSpPr>
        <p:spPr>
          <a:xfrm>
            <a:off x="893582" y="2745581"/>
            <a:ext cx="2840218" cy="11220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7067E504-DB41-44F2-049E-31F2584AA87A}"/>
              </a:ext>
            </a:extLst>
          </p:cNvPr>
          <p:cNvSpPr/>
          <p:nvPr/>
        </p:nvSpPr>
        <p:spPr>
          <a:xfrm>
            <a:off x="899931" y="2745581"/>
            <a:ext cx="1488729" cy="112205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5C55FE7-2EA0-2793-25AB-F8635AA788E3}"/>
              </a:ext>
            </a:extLst>
          </p:cNvPr>
          <p:cNvSpPr txBox="1"/>
          <p:nvPr/>
        </p:nvSpPr>
        <p:spPr>
          <a:xfrm>
            <a:off x="1695451" y="2972823"/>
            <a:ext cx="1289050" cy="316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下载进度：</a:t>
            </a:r>
            <a:r>
              <a:rPr lang="en-US" altLang="zh-CN" sz="110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50%</a:t>
            </a:r>
            <a:endParaRPr lang="zh-CN" altLang="en-US" sz="110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47C5D16-9DBB-268C-5CD3-02D2E12D1AFF}"/>
              </a:ext>
            </a:extLst>
          </p:cNvPr>
          <p:cNvSpPr txBox="1"/>
          <p:nvPr/>
        </p:nvSpPr>
        <p:spPr>
          <a:xfrm>
            <a:off x="1744288" y="2217318"/>
            <a:ext cx="1289049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LOADING…</a:t>
            </a:r>
            <a:endParaRPr lang="zh-CN" altLang="en-US" sz="140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95FB0DAD-98A9-605F-9EE9-ABD0B7FC7EEA}"/>
              </a:ext>
            </a:extLst>
          </p:cNvPr>
          <p:cNvCxnSpPr>
            <a:cxnSpLocks/>
          </p:cNvCxnSpPr>
          <p:nvPr/>
        </p:nvCxnSpPr>
        <p:spPr>
          <a:xfrm>
            <a:off x="642768" y="3616934"/>
            <a:ext cx="336750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A45C62A9-E684-4D48-0ABA-0D865A7AB228}"/>
              </a:ext>
            </a:extLst>
          </p:cNvPr>
          <p:cNvSpPr txBox="1"/>
          <p:nvPr/>
        </p:nvSpPr>
        <p:spPr>
          <a:xfrm>
            <a:off x="2043944" y="3623284"/>
            <a:ext cx="521456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取消</a:t>
            </a:r>
          </a:p>
        </p:txBody>
      </p:sp>
    </p:spTree>
    <p:extLst>
      <p:ext uri="{BB962C8B-B14F-4D97-AF65-F5344CB8AC3E}">
        <p14:creationId xmlns:p14="http://schemas.microsoft.com/office/powerpoint/2010/main" val="2591981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49" grpId="0"/>
      <p:bldP spid="50" grpId="0" animBg="1"/>
      <p:bldP spid="55" grpId="0"/>
      <p:bldP spid="51" grpId="0"/>
      <p:bldP spid="52" grpId="0" animBg="1"/>
      <p:bldP spid="20" grpId="0" animBg="1"/>
      <p:bldP spid="2" grpId="0" animBg="1"/>
      <p:bldP spid="3" grpId="0" animBg="1"/>
      <p:bldP spid="7" grpId="0"/>
      <p:bldP spid="8" grpId="0"/>
      <p:bldP spid="17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en-US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LVGL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F22E7B9-9F2E-9E67-6DC3-3FE74C85EBD8}"/>
              </a:ext>
            </a:extLst>
          </p:cNvPr>
          <p:cNvSpPr txBox="1"/>
          <p:nvPr/>
        </p:nvSpPr>
        <p:spPr>
          <a:xfrm>
            <a:off x="68578" y="466454"/>
            <a:ext cx="2680972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进度条部件（</a:t>
            </a: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lv_bar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）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6EB47848-B62D-9E43-1695-DAB0A14FFC2F}"/>
              </a:ext>
            </a:extLst>
          </p:cNvPr>
          <p:cNvSpPr txBox="1"/>
          <p:nvPr/>
        </p:nvSpPr>
        <p:spPr>
          <a:xfrm>
            <a:off x="745880" y="1706725"/>
            <a:ext cx="3159370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lv_obj_t   *bar  = lv_bar_create ( parent );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BF46D1E-9D95-F3BD-4081-9B7B22DF39CC}"/>
              </a:ext>
            </a:extLst>
          </p:cNvPr>
          <p:cNvSpPr txBox="1"/>
          <p:nvPr/>
        </p:nvSpPr>
        <p:spPr>
          <a:xfrm>
            <a:off x="745880" y="1353977"/>
            <a:ext cx="2403720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知识点</a:t>
            </a: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：创建进度条部件 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DB1D33CD-7AC6-BF86-B348-962F4B1317D4}"/>
              </a:ext>
            </a:extLst>
          </p:cNvPr>
          <p:cNvSpPr/>
          <p:nvPr/>
        </p:nvSpPr>
        <p:spPr>
          <a:xfrm>
            <a:off x="575479" y="1531526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F55F79A-6915-CEA8-5D50-2AACF0861957}"/>
              </a:ext>
            </a:extLst>
          </p:cNvPr>
          <p:cNvSpPr txBox="1"/>
          <p:nvPr/>
        </p:nvSpPr>
        <p:spPr>
          <a:xfrm>
            <a:off x="745880" y="2215234"/>
            <a:ext cx="3915020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知识点</a:t>
            </a: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：设置大小、当前值、范围值</a:t>
            </a: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73B55AD9-9A29-665A-78B6-FC6BB3C012E4}"/>
              </a:ext>
            </a:extLst>
          </p:cNvPr>
          <p:cNvSpPr/>
          <p:nvPr/>
        </p:nvSpPr>
        <p:spPr>
          <a:xfrm>
            <a:off x="575479" y="2392783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8B9FFCA-91A2-A5B6-226C-C22501059825}"/>
              </a:ext>
            </a:extLst>
          </p:cNvPr>
          <p:cNvSpPr txBox="1"/>
          <p:nvPr/>
        </p:nvSpPr>
        <p:spPr>
          <a:xfrm>
            <a:off x="745880" y="2580957"/>
            <a:ext cx="6486770" cy="8906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lv_obj_set_size( bar, 400, 20 );							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设置大小 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  <a:endParaRPr lang="en-US" altLang="zh-CN" sz="12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lv_bar_set_value( bar, 50, LV_ANIM_ON );					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设置当前值 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</a:p>
          <a:p>
            <a:pPr>
              <a:lnSpc>
                <a:spcPct val="150000"/>
              </a:lnSpc>
            </a:pPr>
            <a:r>
              <a:rPr lang="da-DK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lv_bar_set_range( bar, -100, 100 );</a:t>
            </a: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				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设置范围值 *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0CC6F70-F5EB-F8B9-D797-95DA99962C1B}"/>
              </a:ext>
            </a:extLst>
          </p:cNvPr>
          <p:cNvSpPr txBox="1"/>
          <p:nvPr/>
        </p:nvSpPr>
        <p:spPr>
          <a:xfrm>
            <a:off x="745880" y="3665180"/>
            <a:ext cx="2111620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知识点</a:t>
            </a: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</a:t>
            </a: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：设置动画时间</a:t>
            </a: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24844750-62C9-5F18-BFB0-99E89B152278}"/>
              </a:ext>
            </a:extLst>
          </p:cNvPr>
          <p:cNvSpPr/>
          <p:nvPr/>
        </p:nvSpPr>
        <p:spPr>
          <a:xfrm>
            <a:off x="575479" y="3842729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FEB887E-4A10-4609-16EE-67B744219895}"/>
              </a:ext>
            </a:extLst>
          </p:cNvPr>
          <p:cNvSpPr txBox="1"/>
          <p:nvPr/>
        </p:nvSpPr>
        <p:spPr>
          <a:xfrm>
            <a:off x="745880" y="4018203"/>
            <a:ext cx="7909170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lv_obj_set_style_anim_time( bar, 500, LV_STATE_DEFAULT );		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动画设置必须放在当前值设置之前 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</a:p>
        </p:txBody>
      </p:sp>
    </p:spTree>
    <p:extLst>
      <p:ext uri="{BB962C8B-B14F-4D97-AF65-F5344CB8AC3E}">
        <p14:creationId xmlns:p14="http://schemas.microsoft.com/office/powerpoint/2010/main" val="2768541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12" grpId="0"/>
      <p:bldP spid="14" grpId="0" animBg="1"/>
      <p:bldP spid="18" grpId="0"/>
      <p:bldP spid="19" grpId="0" animBg="1"/>
      <p:bldP spid="20" grpId="0"/>
      <p:bldP spid="2" grpId="0"/>
      <p:bldP spid="3" grpId="0" animBg="1"/>
      <p:bldP spid="7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en-US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LVGL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F22E7B9-9F2E-9E67-6DC3-3FE74C85EBD8}"/>
              </a:ext>
            </a:extLst>
          </p:cNvPr>
          <p:cNvSpPr txBox="1"/>
          <p:nvPr/>
        </p:nvSpPr>
        <p:spPr>
          <a:xfrm>
            <a:off x="68578" y="466454"/>
            <a:ext cx="2680972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进度条部件（</a:t>
            </a: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lv_bar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）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6EB47848-B62D-9E43-1695-DAB0A14FFC2F}"/>
              </a:ext>
            </a:extLst>
          </p:cNvPr>
          <p:cNvSpPr txBox="1"/>
          <p:nvPr/>
        </p:nvSpPr>
        <p:spPr>
          <a:xfrm>
            <a:off x="745880" y="1592425"/>
            <a:ext cx="6067670" cy="6168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lv_bar_set_mode( bar, LV_BAR_MODE_RANGE );			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设置模式 *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endParaRPr lang="en-US" altLang="zh-CN" sz="12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lv_bar_set_start_value( bar, -50, LV_ANIM_OFF );			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设置起始值 *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endParaRPr lang="en-US" altLang="zh-CN" sz="1200">
              <a:solidFill>
                <a:srgbClr val="800000"/>
              </a:solidFill>
              <a:ea typeface="思源黑体 CN Normal" panose="020B04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BF46D1E-9D95-F3BD-4081-9B7B22DF39CC}"/>
              </a:ext>
            </a:extLst>
          </p:cNvPr>
          <p:cNvSpPr txBox="1"/>
          <p:nvPr/>
        </p:nvSpPr>
        <p:spPr>
          <a:xfrm>
            <a:off x="745880" y="1163477"/>
            <a:ext cx="2949820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拓展知识点：设置模式、起始值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DB1D33CD-7AC6-BF86-B348-962F4B1317D4}"/>
              </a:ext>
            </a:extLst>
          </p:cNvPr>
          <p:cNvSpPr/>
          <p:nvPr/>
        </p:nvSpPr>
        <p:spPr>
          <a:xfrm>
            <a:off x="575479" y="1341026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05F61B1-DAB3-1068-2488-FB7818A1119F}"/>
              </a:ext>
            </a:extLst>
          </p:cNvPr>
          <p:cNvSpPr txBox="1"/>
          <p:nvPr/>
        </p:nvSpPr>
        <p:spPr>
          <a:xfrm>
            <a:off x="789497" y="2683946"/>
            <a:ext cx="7526905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fr-FR" altLang="zh-CN" sz="120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enum</a:t>
            </a:r>
            <a:r>
              <a:rPr lang="fr-FR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{</a:t>
            </a:r>
          </a:p>
          <a:p>
            <a:r>
              <a:rPr lang="fr-FR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LV_BAR_MODE_NORMAL,			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默认模式 *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endParaRPr lang="fr-FR" altLang="zh-CN" sz="12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fr-FR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LV_BAR_MODE_SYMMETRICAL,		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从零值绘制到当前值（当前值可以小于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</a:t>
            </a:r>
            <a:r>
              <a:rPr lang="zh-CN" altLang="en-US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 *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endParaRPr lang="fr-FR" altLang="zh-CN" sz="12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fr-FR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LV_BAR_MODE_RANGE			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允许设置起始值，但起始值必须小于当前值 *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endParaRPr lang="fr-FR" altLang="zh-CN" sz="12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fr-FR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};</a:t>
            </a:r>
            <a:endParaRPr lang="en-US" altLang="zh-CN" sz="1200">
              <a:solidFill>
                <a:srgbClr val="002060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E354201-D6B3-0C02-6DE1-E67BAB496740}"/>
              </a:ext>
            </a:extLst>
          </p:cNvPr>
          <p:cNvSpPr txBox="1"/>
          <p:nvPr/>
        </p:nvSpPr>
        <p:spPr>
          <a:xfrm>
            <a:off x="745879" y="4078962"/>
            <a:ext cx="7526905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注意</a:t>
            </a: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：在</a:t>
            </a: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V8.2</a:t>
            </a: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版本的</a:t>
            </a: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LVGL</a:t>
            </a: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中，默认模式也允许设置起始值，但是后续的版本可能会修改。</a:t>
            </a:r>
          </a:p>
        </p:txBody>
      </p:sp>
    </p:spTree>
    <p:extLst>
      <p:ext uri="{BB962C8B-B14F-4D97-AF65-F5344CB8AC3E}">
        <p14:creationId xmlns:p14="http://schemas.microsoft.com/office/powerpoint/2010/main" val="3897737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12" grpId="0"/>
      <p:bldP spid="14" grpId="0" animBg="1"/>
      <p:bldP spid="8" grpId="0" animBg="1"/>
      <p:bldP spid="10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en-US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LVGL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F22E7B9-9F2E-9E67-6DC3-3FE74C85EBD8}"/>
              </a:ext>
            </a:extLst>
          </p:cNvPr>
          <p:cNvSpPr txBox="1"/>
          <p:nvPr/>
        </p:nvSpPr>
        <p:spPr>
          <a:xfrm>
            <a:off x="68578" y="466454"/>
            <a:ext cx="2680972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进度条部件（</a:t>
            </a: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lv_bar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）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12A8A08-7EBC-42AA-8CD1-30276786BFE3}"/>
              </a:ext>
            </a:extLst>
          </p:cNvPr>
          <p:cNvSpPr txBox="1"/>
          <p:nvPr/>
        </p:nvSpPr>
        <p:spPr>
          <a:xfrm>
            <a:off x="745880" y="1334730"/>
            <a:ext cx="3870570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进度条使用注意事项（</a:t>
            </a:r>
            <a:r>
              <a:rPr lang="en-US" altLang="zh-CN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V8.2</a:t>
            </a:r>
            <a:r>
              <a:rPr lang="zh-CN" altLang="en-US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版本）：</a:t>
            </a: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C987096F-4CFD-792E-56FE-CFFCC0E067AF}"/>
              </a:ext>
            </a:extLst>
          </p:cNvPr>
          <p:cNvSpPr/>
          <p:nvPr/>
        </p:nvSpPr>
        <p:spPr>
          <a:xfrm>
            <a:off x="575479" y="2337779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6017F54-FE18-415D-3010-4F320AECBC83}"/>
              </a:ext>
            </a:extLst>
          </p:cNvPr>
          <p:cNvSpPr txBox="1"/>
          <p:nvPr/>
        </p:nvSpPr>
        <p:spPr>
          <a:xfrm>
            <a:off x="745880" y="2151303"/>
            <a:ext cx="3756270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当进度条高度大于宽度时，其方向变为垂直。</a:t>
            </a:r>
            <a:endParaRPr lang="en-US" altLang="zh-CN" sz="1400">
              <a:solidFill>
                <a:srgbClr val="80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003A20F0-EB7B-0C05-7A08-969904F1EC78}"/>
              </a:ext>
            </a:extLst>
          </p:cNvPr>
          <p:cNvSpPr/>
          <p:nvPr/>
        </p:nvSpPr>
        <p:spPr>
          <a:xfrm>
            <a:off x="575479" y="3351778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975161D-B584-C6CC-E192-D2E95B718315}"/>
              </a:ext>
            </a:extLst>
          </p:cNvPr>
          <p:cNvSpPr txBox="1"/>
          <p:nvPr/>
        </p:nvSpPr>
        <p:spPr>
          <a:xfrm>
            <a:off x="745880" y="3165302"/>
            <a:ext cx="6645520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动画时间指的是旧值刷新到新值的绘图时间，并不是现实中当前值变化所需的时间。</a:t>
            </a:r>
            <a:endParaRPr lang="en-US" altLang="zh-CN" sz="1400">
              <a:solidFill>
                <a:srgbClr val="80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68F11A5D-CE08-1B84-45EA-300543FFB43E}"/>
              </a:ext>
            </a:extLst>
          </p:cNvPr>
          <p:cNvSpPr/>
          <p:nvPr/>
        </p:nvSpPr>
        <p:spPr>
          <a:xfrm>
            <a:off x="575479" y="2838095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6088E66C-F1E4-FB1E-CA23-DEA53DEB7973}"/>
              </a:ext>
            </a:extLst>
          </p:cNvPr>
          <p:cNvSpPr txBox="1"/>
          <p:nvPr/>
        </p:nvSpPr>
        <p:spPr>
          <a:xfrm>
            <a:off x="745879" y="2651619"/>
            <a:ext cx="5149451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动画时间设置需要放在当前值设置之前 ，否则看不到动画效果。</a:t>
            </a:r>
            <a:endParaRPr lang="en-US" altLang="zh-CN" sz="1400">
              <a:solidFill>
                <a:srgbClr val="80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220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7" grpId="0"/>
      <p:bldP spid="17" grpId="0" animBg="1"/>
      <p:bldP spid="21" grpId="0"/>
      <p:bldP spid="29" grpId="0" animBg="1"/>
      <p:bldP spid="30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en-US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LVGL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88E44F88-1E7E-4916-8DD0-6F4F14C601E9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4A9CBC-B0FB-4630-914C-BD0EF8A6AF4A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0" name="矩形 39">
            <a:extLst>
              <a:ext uri="{FF2B5EF4-FFF2-40B4-BE49-F238E27FC236}">
                <a16:creationId xmlns:a16="http://schemas.microsoft.com/office/drawing/2014/main" id="{6A3AA250-99A3-4100-98FA-809068560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9489" y="1854898"/>
            <a:ext cx="2251711" cy="697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32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加载器部件</a:t>
            </a:r>
            <a:endParaRPr lang="zh-CN" altLang="en-US" sz="2400" b="1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FAF5AD7-682A-473C-9DDC-968E1E688098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1" name="矩形 39">
            <a:extLst>
              <a:ext uri="{FF2B5EF4-FFF2-40B4-BE49-F238E27FC236}">
                <a16:creationId xmlns:a16="http://schemas.microsoft.com/office/drawing/2014/main" id="{A7AD5F9D-5F9E-CC60-7828-A52FA52FA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3650" y="2552700"/>
            <a:ext cx="1576065" cy="45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(lv_spinner)</a:t>
            </a:r>
            <a:endParaRPr lang="zh-CN" altLang="en-US" sz="2000" b="1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254472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F19A089B-1256-63DD-BDB3-63D6496887D0}"/>
              </a:ext>
            </a:extLst>
          </p:cNvPr>
          <p:cNvSpPr/>
          <p:nvPr/>
        </p:nvSpPr>
        <p:spPr>
          <a:xfrm>
            <a:off x="642768" y="1994812"/>
            <a:ext cx="3643482" cy="1894022"/>
          </a:xfrm>
          <a:prstGeom prst="roundRect">
            <a:avLst>
              <a:gd name="adj" fmla="val 6229"/>
            </a:avLst>
          </a:prstGeom>
          <a:solidFill>
            <a:srgbClr val="FFFFFF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E227E65D-360F-DA49-19A2-96CCD954B805}"/>
              </a:ext>
            </a:extLst>
          </p:cNvPr>
          <p:cNvSpPr/>
          <p:nvPr/>
        </p:nvSpPr>
        <p:spPr>
          <a:xfrm>
            <a:off x="1977269" y="2327025"/>
            <a:ext cx="900000" cy="90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en-US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LVGL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F22E7B9-9F2E-9E67-6DC3-3FE74C85EBD8}"/>
              </a:ext>
            </a:extLst>
          </p:cNvPr>
          <p:cNvSpPr txBox="1"/>
          <p:nvPr/>
        </p:nvSpPr>
        <p:spPr>
          <a:xfrm>
            <a:off x="68578" y="466454"/>
            <a:ext cx="3246122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加载器部件（</a:t>
            </a: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lv_spinner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）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4FE55E0-B43D-426D-C56D-D400F58B0F73}"/>
              </a:ext>
            </a:extLst>
          </p:cNvPr>
          <p:cNvSpPr txBox="1"/>
          <p:nvPr/>
        </p:nvSpPr>
        <p:spPr>
          <a:xfrm>
            <a:off x="534551" y="1144788"/>
            <a:ext cx="4132699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加载器部件常用于提示当前任务正在加载。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3828399B-E682-2894-5257-3E65F25960E8}"/>
              </a:ext>
            </a:extLst>
          </p:cNvPr>
          <p:cNvSpPr txBox="1"/>
          <p:nvPr/>
        </p:nvSpPr>
        <p:spPr>
          <a:xfrm>
            <a:off x="5267080" y="2616737"/>
            <a:ext cx="2138290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主体</a:t>
            </a: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(LV_PART_MAIN</a:t>
            </a: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25BE169E-FC83-40E3-76A7-31042A8BAD00}"/>
              </a:ext>
            </a:extLst>
          </p:cNvPr>
          <p:cNvSpPr/>
          <p:nvPr/>
        </p:nvSpPr>
        <p:spPr>
          <a:xfrm>
            <a:off x="5096679" y="2794286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4F42B67A-53BE-41E7-DD97-8DF408EDF1AA}"/>
              </a:ext>
            </a:extLst>
          </p:cNvPr>
          <p:cNvSpPr txBox="1"/>
          <p:nvPr/>
        </p:nvSpPr>
        <p:spPr>
          <a:xfrm>
            <a:off x="5254559" y="1958719"/>
            <a:ext cx="2225741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加载器部件组成部分：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B1C79468-C577-EFFC-A5EE-2EB290516C3D}"/>
              </a:ext>
            </a:extLst>
          </p:cNvPr>
          <p:cNvSpPr txBox="1"/>
          <p:nvPr/>
        </p:nvSpPr>
        <p:spPr>
          <a:xfrm>
            <a:off x="5266680" y="3036323"/>
            <a:ext cx="2786318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指示器</a:t>
            </a: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(LV_PART_INDICATOR)</a:t>
            </a:r>
            <a:endParaRPr lang="zh-CN" altLang="en-US" sz="14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DC84888E-C00F-4504-2BED-DACD7D3CD685}"/>
              </a:ext>
            </a:extLst>
          </p:cNvPr>
          <p:cNvSpPr/>
          <p:nvPr/>
        </p:nvSpPr>
        <p:spPr>
          <a:xfrm>
            <a:off x="5096280" y="3213872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空心弧 17">
            <a:extLst>
              <a:ext uri="{FF2B5EF4-FFF2-40B4-BE49-F238E27FC236}">
                <a16:creationId xmlns:a16="http://schemas.microsoft.com/office/drawing/2014/main" id="{EEDF462F-BE59-8484-A9F9-D159CF31327C}"/>
              </a:ext>
            </a:extLst>
          </p:cNvPr>
          <p:cNvSpPr/>
          <p:nvPr/>
        </p:nvSpPr>
        <p:spPr>
          <a:xfrm>
            <a:off x="1968657" y="2306075"/>
            <a:ext cx="1080000" cy="976245"/>
          </a:xfrm>
          <a:prstGeom prst="blockArc">
            <a:avLst>
              <a:gd name="adj1" fmla="val 12385626"/>
              <a:gd name="adj2" fmla="val 14441466"/>
              <a:gd name="adj3" fmla="val 9129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6DB4D887-8621-197F-00CB-C96D8F0F0ECC}"/>
              </a:ext>
            </a:extLst>
          </p:cNvPr>
          <p:cNvSpPr/>
          <p:nvPr/>
        </p:nvSpPr>
        <p:spPr>
          <a:xfrm>
            <a:off x="2242583" y="2352007"/>
            <a:ext cx="93600" cy="936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C25E1AFF-4CE8-623B-1876-22F838833055}"/>
              </a:ext>
            </a:extLst>
          </p:cNvPr>
          <p:cNvSpPr/>
          <p:nvPr/>
        </p:nvSpPr>
        <p:spPr>
          <a:xfrm>
            <a:off x="2025174" y="2541865"/>
            <a:ext cx="93600" cy="936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FE21695F-AD6D-6A22-5F3D-C55EB3525810}"/>
              </a:ext>
            </a:extLst>
          </p:cNvPr>
          <p:cNvSpPr/>
          <p:nvPr/>
        </p:nvSpPr>
        <p:spPr>
          <a:xfrm>
            <a:off x="2067269" y="2417025"/>
            <a:ext cx="720000" cy="72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55BF41A-E0F8-9FAE-0139-7EB87AC10437}"/>
              </a:ext>
            </a:extLst>
          </p:cNvPr>
          <p:cNvSpPr txBox="1"/>
          <p:nvPr/>
        </p:nvSpPr>
        <p:spPr>
          <a:xfrm>
            <a:off x="1907539" y="3275134"/>
            <a:ext cx="1191261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LOADING…</a:t>
            </a:r>
            <a:endParaRPr lang="zh-CN" altLang="en-US" sz="140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6732334-AAAC-1D0C-5733-C2A6F3667B67}"/>
              </a:ext>
            </a:extLst>
          </p:cNvPr>
          <p:cNvSpPr txBox="1"/>
          <p:nvPr/>
        </p:nvSpPr>
        <p:spPr>
          <a:xfrm>
            <a:off x="5266680" y="3454272"/>
            <a:ext cx="2073920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手柄</a:t>
            </a: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(LV_PART_KNOB)</a:t>
            </a:r>
            <a:endParaRPr lang="zh-CN" altLang="en-US" sz="14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E906012F-18B4-158F-3119-CF6DDAABE31A}"/>
              </a:ext>
            </a:extLst>
          </p:cNvPr>
          <p:cNvSpPr/>
          <p:nvPr/>
        </p:nvSpPr>
        <p:spPr>
          <a:xfrm>
            <a:off x="5096280" y="3631821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238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0" grpId="0" animBg="1"/>
      <p:bldP spid="29" grpId="0"/>
      <p:bldP spid="49" grpId="0"/>
      <p:bldP spid="50" grpId="0" animBg="1"/>
      <p:bldP spid="55" grpId="0"/>
      <p:bldP spid="51" grpId="0"/>
      <p:bldP spid="52" grpId="0" animBg="1"/>
      <p:bldP spid="18" grpId="0" animBg="1"/>
      <p:bldP spid="19" grpId="0" animBg="1"/>
      <p:bldP spid="21" grpId="0" animBg="1"/>
      <p:bldP spid="14" grpId="0" animBg="1"/>
      <p:bldP spid="22" grpId="0"/>
      <p:bldP spid="23" grpId="0"/>
      <p:bldP spid="24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en-US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LVGL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F22E7B9-9F2E-9E67-6DC3-3FE74C85EBD8}"/>
              </a:ext>
            </a:extLst>
          </p:cNvPr>
          <p:cNvSpPr txBox="1"/>
          <p:nvPr/>
        </p:nvSpPr>
        <p:spPr>
          <a:xfrm>
            <a:off x="68577" y="466454"/>
            <a:ext cx="3260969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加载器部件（</a:t>
            </a: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lv_spinner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）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6EB47848-B62D-9E43-1695-DAB0A14FFC2F}"/>
              </a:ext>
            </a:extLst>
          </p:cNvPr>
          <p:cNvSpPr txBox="1"/>
          <p:nvPr/>
        </p:nvSpPr>
        <p:spPr>
          <a:xfrm>
            <a:off x="745880" y="1649575"/>
            <a:ext cx="5407270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lv_obj_t   *spinner  = lv_spinner_create( parent, spin_time, arc_length );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BF46D1E-9D95-F3BD-4081-9B7B22DF39CC}"/>
              </a:ext>
            </a:extLst>
          </p:cNvPr>
          <p:cNvSpPr txBox="1"/>
          <p:nvPr/>
        </p:nvSpPr>
        <p:spPr>
          <a:xfrm>
            <a:off x="745880" y="1296827"/>
            <a:ext cx="2283070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知识点</a:t>
            </a: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：创建加载器部件 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DB1D33CD-7AC6-BF86-B348-962F4B1317D4}"/>
              </a:ext>
            </a:extLst>
          </p:cNvPr>
          <p:cNvSpPr/>
          <p:nvPr/>
        </p:nvSpPr>
        <p:spPr>
          <a:xfrm>
            <a:off x="575479" y="1474376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F55F79A-6915-CEA8-5D50-2AACF0861957}"/>
              </a:ext>
            </a:extLst>
          </p:cNvPr>
          <p:cNvSpPr txBox="1"/>
          <p:nvPr/>
        </p:nvSpPr>
        <p:spPr>
          <a:xfrm>
            <a:off x="745880" y="2158084"/>
            <a:ext cx="2149720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知识点</a:t>
            </a: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：设置圆弧颜色</a:t>
            </a: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73B55AD9-9A29-665A-78B6-FC6BB3C012E4}"/>
              </a:ext>
            </a:extLst>
          </p:cNvPr>
          <p:cNvSpPr/>
          <p:nvPr/>
        </p:nvSpPr>
        <p:spPr>
          <a:xfrm>
            <a:off x="575479" y="2335633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8B9FFCA-91A2-A5B6-226C-C22501059825}"/>
              </a:ext>
            </a:extLst>
          </p:cNvPr>
          <p:cNvSpPr txBox="1"/>
          <p:nvPr/>
        </p:nvSpPr>
        <p:spPr>
          <a:xfrm>
            <a:off x="745880" y="2523807"/>
            <a:ext cx="8061570" cy="613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lv_obj_set_style_</a:t>
            </a:r>
            <a:r>
              <a:rPr lang="en-US" altLang="zh-CN" sz="12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arc</a:t>
            </a: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_color( spinner, lv_color_hex(0x4a9f00), LV_PART_MAIN ); 	   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设置主体圆弧颜色 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  <a:endParaRPr lang="en-US" altLang="zh-CN" sz="12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lv_obj_set_style_</a:t>
            </a:r>
            <a:r>
              <a:rPr lang="en-US" altLang="zh-CN" sz="12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arc</a:t>
            </a: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_color( spinner, lv_color_hex(0x83bd55), LV_PART_INDICATOR );   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设置指示器圆弧颜色 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43CFE38-5E8F-CE77-26CE-127106B7FF25}"/>
              </a:ext>
            </a:extLst>
          </p:cNvPr>
          <p:cNvSpPr txBox="1"/>
          <p:nvPr/>
        </p:nvSpPr>
        <p:spPr>
          <a:xfrm>
            <a:off x="745880" y="3318203"/>
            <a:ext cx="2206870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知识点</a:t>
            </a: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</a:t>
            </a: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：设置圆弧宽度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6E8F01FF-11B9-773B-FB9A-12BA41889E97}"/>
              </a:ext>
            </a:extLst>
          </p:cNvPr>
          <p:cNvSpPr/>
          <p:nvPr/>
        </p:nvSpPr>
        <p:spPr>
          <a:xfrm>
            <a:off x="575479" y="3495752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8E62189-34BE-792D-C5E9-D8A2B3AF47E9}"/>
              </a:ext>
            </a:extLst>
          </p:cNvPr>
          <p:cNvSpPr txBox="1"/>
          <p:nvPr/>
        </p:nvSpPr>
        <p:spPr>
          <a:xfrm>
            <a:off x="745880" y="3683926"/>
            <a:ext cx="8125070" cy="613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lv_obj_set_style_</a:t>
            </a:r>
            <a:r>
              <a:rPr lang="en-US" altLang="zh-CN" sz="12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arc</a:t>
            </a: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_width( spinner, 30, LV_PART_MAIN );					    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设置主体圆弧宽度 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</a:p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lv_obj_set_style_</a:t>
            </a:r>
            <a:r>
              <a:rPr lang="en-US" altLang="zh-CN" sz="12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arc</a:t>
            </a: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_width( spinner, 30, LV_PART_INDICATOR );				    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设置指示器圆弧宽度 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</a:p>
        </p:txBody>
      </p:sp>
    </p:spTree>
    <p:extLst>
      <p:ext uri="{BB962C8B-B14F-4D97-AF65-F5344CB8AC3E}">
        <p14:creationId xmlns:p14="http://schemas.microsoft.com/office/powerpoint/2010/main" val="593380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12" grpId="0"/>
      <p:bldP spid="14" grpId="0" animBg="1"/>
      <p:bldP spid="18" grpId="0"/>
      <p:bldP spid="19" grpId="0" animBg="1"/>
      <p:bldP spid="20" grpId="0"/>
      <p:bldP spid="8" grpId="0"/>
      <p:bldP spid="10" grpId="0" animBg="1"/>
      <p:bldP spid="16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en-US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LVGL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88E44F88-1E7E-4916-8DD0-6F4F14C601E9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4A9CBC-B0FB-4630-914C-BD0EF8A6AF4A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0" name="矩形 39">
            <a:extLst>
              <a:ext uri="{FF2B5EF4-FFF2-40B4-BE49-F238E27FC236}">
                <a16:creationId xmlns:a16="http://schemas.microsoft.com/office/drawing/2014/main" id="{6A3AA250-99A3-4100-98FA-809068560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1887" y="1854898"/>
            <a:ext cx="1840226" cy="697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32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LED</a:t>
            </a:r>
            <a:r>
              <a:rPr lang="zh-CN" altLang="en-US" sz="32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部件</a:t>
            </a:r>
            <a:endParaRPr lang="zh-CN" altLang="en-US" sz="2400" b="1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FAF5AD7-682A-473C-9DDC-968E1E688098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1" name="矩形 39">
            <a:extLst>
              <a:ext uri="{FF2B5EF4-FFF2-40B4-BE49-F238E27FC236}">
                <a16:creationId xmlns:a16="http://schemas.microsoft.com/office/drawing/2014/main" id="{A7AD5F9D-5F9E-CC60-7828-A52FA52FA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6051" y="2512078"/>
            <a:ext cx="1130300" cy="45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(lv_led)</a:t>
            </a:r>
            <a:endParaRPr lang="zh-CN" altLang="en-US" sz="2000" b="1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709778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F19A089B-1256-63DD-BDB3-63D6496887D0}"/>
              </a:ext>
            </a:extLst>
          </p:cNvPr>
          <p:cNvSpPr/>
          <p:nvPr/>
        </p:nvSpPr>
        <p:spPr>
          <a:xfrm>
            <a:off x="464968" y="1519438"/>
            <a:ext cx="4392782" cy="2658862"/>
          </a:xfrm>
          <a:prstGeom prst="roundRect">
            <a:avLst>
              <a:gd name="adj" fmla="val 6229"/>
            </a:avLst>
          </a:prstGeom>
          <a:solidFill>
            <a:srgbClr val="FFFFFF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A7F71F5C-69A1-4DA4-6473-946A6ADE8C2C}"/>
              </a:ext>
            </a:extLst>
          </p:cNvPr>
          <p:cNvSpPr/>
          <p:nvPr/>
        </p:nvSpPr>
        <p:spPr>
          <a:xfrm>
            <a:off x="3485975" y="2603500"/>
            <a:ext cx="851075" cy="1302906"/>
          </a:xfrm>
          <a:prstGeom prst="roundRect">
            <a:avLst>
              <a:gd name="adj" fmla="val 6229"/>
            </a:avLst>
          </a:prstGeom>
          <a:solidFill>
            <a:srgbClr val="FFFFFF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A55A7B87-7E23-F100-CC50-735C1DAF508D}"/>
              </a:ext>
            </a:extLst>
          </p:cNvPr>
          <p:cNvSpPr/>
          <p:nvPr/>
        </p:nvSpPr>
        <p:spPr>
          <a:xfrm>
            <a:off x="2228046" y="2603500"/>
            <a:ext cx="851074" cy="1302906"/>
          </a:xfrm>
          <a:prstGeom prst="roundRect">
            <a:avLst>
              <a:gd name="adj" fmla="val 6229"/>
            </a:avLst>
          </a:prstGeom>
          <a:solidFill>
            <a:srgbClr val="FFFFFF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0A83136E-03DB-86D1-1184-D38E793C6266}"/>
              </a:ext>
            </a:extLst>
          </p:cNvPr>
          <p:cNvSpPr/>
          <p:nvPr/>
        </p:nvSpPr>
        <p:spPr>
          <a:xfrm>
            <a:off x="952500" y="2603500"/>
            <a:ext cx="851073" cy="1302906"/>
          </a:xfrm>
          <a:prstGeom prst="roundRect">
            <a:avLst>
              <a:gd name="adj" fmla="val 6229"/>
            </a:avLst>
          </a:prstGeom>
          <a:solidFill>
            <a:srgbClr val="FFFFFF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en-US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LVGL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F22E7B9-9F2E-9E67-6DC3-3FE74C85EBD8}"/>
              </a:ext>
            </a:extLst>
          </p:cNvPr>
          <p:cNvSpPr txBox="1"/>
          <p:nvPr/>
        </p:nvSpPr>
        <p:spPr>
          <a:xfrm>
            <a:off x="68578" y="466454"/>
            <a:ext cx="2350772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LED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部件（</a:t>
            </a: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lv_led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）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4FE55E0-B43D-426D-C56D-D400F58B0F73}"/>
              </a:ext>
            </a:extLst>
          </p:cNvPr>
          <p:cNvSpPr txBox="1"/>
          <p:nvPr/>
        </p:nvSpPr>
        <p:spPr>
          <a:xfrm>
            <a:off x="5233551" y="2091110"/>
            <a:ext cx="3567549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LED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部件常用于指示控制对象的状态。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3828399B-E682-2894-5257-3E65F25960E8}"/>
              </a:ext>
            </a:extLst>
          </p:cNvPr>
          <p:cNvSpPr txBox="1"/>
          <p:nvPr/>
        </p:nvSpPr>
        <p:spPr>
          <a:xfrm>
            <a:off x="5991821" y="2958789"/>
            <a:ext cx="2142530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主体（</a:t>
            </a: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LV_PART_MAIN</a:t>
            </a: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25BE169E-FC83-40E3-76A7-31042A8BAD00}"/>
              </a:ext>
            </a:extLst>
          </p:cNvPr>
          <p:cNvSpPr/>
          <p:nvPr/>
        </p:nvSpPr>
        <p:spPr>
          <a:xfrm>
            <a:off x="5821420" y="3136338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FE21695F-AD6D-6A22-5F3D-C55EB3525810}"/>
              </a:ext>
            </a:extLst>
          </p:cNvPr>
          <p:cNvSpPr/>
          <p:nvPr/>
        </p:nvSpPr>
        <p:spPr>
          <a:xfrm>
            <a:off x="1110613" y="2812772"/>
            <a:ext cx="504000" cy="504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55BF41A-E0F8-9FAE-0139-7EB87AC10437}"/>
              </a:ext>
            </a:extLst>
          </p:cNvPr>
          <p:cNvSpPr txBox="1"/>
          <p:nvPr/>
        </p:nvSpPr>
        <p:spPr>
          <a:xfrm>
            <a:off x="1102990" y="3366269"/>
            <a:ext cx="577720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客厅</a:t>
            </a: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BD99D8DE-1544-49E9-C521-85A65C2C40E8}"/>
              </a:ext>
            </a:extLst>
          </p:cNvPr>
          <p:cNvSpPr/>
          <p:nvPr/>
        </p:nvSpPr>
        <p:spPr>
          <a:xfrm>
            <a:off x="2398173" y="2812772"/>
            <a:ext cx="504000" cy="504000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outerShdw blurRad="63500" sx="110000" sy="110000" algn="ctr" rotWithShape="0">
              <a:srgbClr val="00B0F0">
                <a:alpha val="7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7465333-AB59-BEB0-E82D-67EB96FBA31B}"/>
              </a:ext>
            </a:extLst>
          </p:cNvPr>
          <p:cNvSpPr txBox="1"/>
          <p:nvPr/>
        </p:nvSpPr>
        <p:spPr>
          <a:xfrm>
            <a:off x="2374038" y="3366269"/>
            <a:ext cx="577720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卧室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16F4A44A-CC24-DAE3-33D2-50A6A0E77C51}"/>
              </a:ext>
            </a:extLst>
          </p:cNvPr>
          <p:cNvSpPr/>
          <p:nvPr/>
        </p:nvSpPr>
        <p:spPr>
          <a:xfrm>
            <a:off x="3662085" y="2812772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sx="112000" sy="112000" algn="ctr" rotWithShape="0">
              <a:srgbClr val="00B0F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26F6E4D-EEFA-8882-7CA9-2CCB63F53CFD}"/>
              </a:ext>
            </a:extLst>
          </p:cNvPr>
          <p:cNvSpPr txBox="1"/>
          <p:nvPr/>
        </p:nvSpPr>
        <p:spPr>
          <a:xfrm>
            <a:off x="3654034" y="3366269"/>
            <a:ext cx="577720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厨房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454F256-4190-DB07-D75A-FF8B07905E70}"/>
              </a:ext>
            </a:extLst>
          </p:cNvPr>
          <p:cNvSpPr txBox="1"/>
          <p:nvPr/>
        </p:nvSpPr>
        <p:spPr>
          <a:xfrm>
            <a:off x="2077203" y="2090504"/>
            <a:ext cx="1227158" cy="316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Control  Center</a:t>
            </a:r>
            <a:endParaRPr lang="zh-CN" altLang="en-US" sz="110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A5DA5C0-13D4-E58B-D41B-0DD6718656E3}"/>
              </a:ext>
            </a:extLst>
          </p:cNvPr>
          <p:cNvSpPr txBox="1"/>
          <p:nvPr/>
        </p:nvSpPr>
        <p:spPr>
          <a:xfrm>
            <a:off x="2201808" y="1662723"/>
            <a:ext cx="1030887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chemeClr val="bg2">
                    <a:lumMod val="1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控制中心</a:t>
            </a: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0C194CDA-4B2E-B290-CF79-40051C738C81}"/>
              </a:ext>
            </a:extLst>
          </p:cNvPr>
          <p:cNvCxnSpPr>
            <a:cxnSpLocks/>
          </p:cNvCxnSpPr>
          <p:nvPr/>
        </p:nvCxnSpPr>
        <p:spPr>
          <a:xfrm flipV="1">
            <a:off x="828117" y="2102079"/>
            <a:ext cx="3635931" cy="6350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5568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6" grpId="0" animBg="1"/>
      <p:bldP spid="12" grpId="0" animBg="1"/>
      <p:bldP spid="10" grpId="0" animBg="1"/>
      <p:bldP spid="29" grpId="0"/>
      <p:bldP spid="49" grpId="0"/>
      <p:bldP spid="50" grpId="0" animBg="1"/>
      <p:bldP spid="14" grpId="0" animBg="1"/>
      <p:bldP spid="22" grpId="0"/>
      <p:bldP spid="2" grpId="0" animBg="1"/>
      <p:bldP spid="3" grpId="0"/>
      <p:bldP spid="7" grpId="0" animBg="1"/>
      <p:bldP spid="8" grpId="0"/>
      <p:bldP spid="17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5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电机应用控制</a:t>
            </a:r>
            <a:endParaRPr lang="en-US" altLang="zh-CN" sz="20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/>
          <p:cNvSpPr>
            <a:spLocks noChangeArrowheads="1"/>
          </p:cNvSpPr>
          <p:nvPr/>
        </p:nvSpPr>
        <p:spPr bwMode="auto">
          <a:xfrm>
            <a:off x="3069907" y="1957364"/>
            <a:ext cx="3004185" cy="137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FF000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2.1</a:t>
            </a:r>
            <a:r>
              <a:rPr lang="zh-CN" altLang="en-US" sz="2000" b="1">
                <a:solidFill>
                  <a:srgbClr val="FF000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  基础对象简介</a:t>
            </a:r>
            <a:endParaRPr lang="en-US" altLang="zh-CN" sz="2000" b="1">
              <a:solidFill>
                <a:srgbClr val="FF000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FF000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2.2  </a:t>
            </a:r>
            <a:r>
              <a:rPr lang="zh-CN" altLang="en-US" sz="2000" b="1">
                <a:solidFill>
                  <a:srgbClr val="FF000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父和子对象的关系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2.3  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部件的基本属性</a:t>
            </a:r>
            <a:endParaRPr lang="en-US" altLang="zh-CN" sz="2000" b="1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0A07901-1861-4354-9229-3AFD58944D33}"/>
              </a:ext>
            </a:extLst>
          </p:cNvPr>
          <p:cNvSpPr txBox="1"/>
          <p:nvPr/>
        </p:nvSpPr>
        <p:spPr>
          <a:xfrm>
            <a:off x="68578" y="466454"/>
            <a:ext cx="4023360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2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，</a:t>
            </a: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LVGL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基础对象（掌握）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7B97948-081A-4736-854E-0D1915CBD8EF}"/>
              </a:ext>
            </a:extLst>
          </p:cNvPr>
          <p:cNvSpPr txBox="1"/>
          <p:nvPr/>
        </p:nvSpPr>
        <p:spPr>
          <a:xfrm>
            <a:off x="4165601" y="4835727"/>
            <a:ext cx="48564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035337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en-US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LVGL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F22E7B9-9F2E-9E67-6DC3-3FE74C85EBD8}"/>
              </a:ext>
            </a:extLst>
          </p:cNvPr>
          <p:cNvSpPr txBox="1"/>
          <p:nvPr/>
        </p:nvSpPr>
        <p:spPr>
          <a:xfrm>
            <a:off x="68577" y="466454"/>
            <a:ext cx="2388873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LED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部件（</a:t>
            </a: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lv_led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）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6EB47848-B62D-9E43-1695-DAB0A14FFC2F}"/>
              </a:ext>
            </a:extLst>
          </p:cNvPr>
          <p:cNvSpPr txBox="1"/>
          <p:nvPr/>
        </p:nvSpPr>
        <p:spPr>
          <a:xfrm>
            <a:off x="745880" y="1554325"/>
            <a:ext cx="3051420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lv_obj_t   *led = lv_led_create( parent );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BF46D1E-9D95-F3BD-4081-9B7B22DF39CC}"/>
              </a:ext>
            </a:extLst>
          </p:cNvPr>
          <p:cNvSpPr txBox="1"/>
          <p:nvPr/>
        </p:nvSpPr>
        <p:spPr>
          <a:xfrm>
            <a:off x="745880" y="1201577"/>
            <a:ext cx="2149720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知识点</a:t>
            </a: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：创建</a:t>
            </a: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LED</a:t>
            </a: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部件 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DB1D33CD-7AC6-BF86-B348-962F4B1317D4}"/>
              </a:ext>
            </a:extLst>
          </p:cNvPr>
          <p:cNvSpPr/>
          <p:nvPr/>
        </p:nvSpPr>
        <p:spPr>
          <a:xfrm>
            <a:off x="575479" y="1379126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F55F79A-6915-CEA8-5D50-2AACF0861957}"/>
              </a:ext>
            </a:extLst>
          </p:cNvPr>
          <p:cNvSpPr txBox="1"/>
          <p:nvPr/>
        </p:nvSpPr>
        <p:spPr>
          <a:xfrm>
            <a:off x="745880" y="2043784"/>
            <a:ext cx="2752970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知识点</a:t>
            </a: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：设置</a:t>
            </a: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LED</a:t>
            </a: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颜色、亮度</a:t>
            </a: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73B55AD9-9A29-665A-78B6-FC6BB3C012E4}"/>
              </a:ext>
            </a:extLst>
          </p:cNvPr>
          <p:cNvSpPr/>
          <p:nvPr/>
        </p:nvSpPr>
        <p:spPr>
          <a:xfrm>
            <a:off x="575479" y="2221333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8B9FFCA-91A2-A5B6-226C-C22501059825}"/>
              </a:ext>
            </a:extLst>
          </p:cNvPr>
          <p:cNvSpPr txBox="1"/>
          <p:nvPr/>
        </p:nvSpPr>
        <p:spPr>
          <a:xfrm>
            <a:off x="745880" y="2409507"/>
            <a:ext cx="6953084" cy="613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lv_led_set_color( led, lv_color_hex(0xff0000) );	   		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设置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LED</a:t>
            </a:r>
            <a:r>
              <a:rPr lang="zh-CN" altLang="en-US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颜色 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  <a:endParaRPr lang="en-US" altLang="zh-CN" sz="12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lv_led_set_brightness( led, 0 );						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设置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LED</a:t>
            </a:r>
            <a:r>
              <a:rPr lang="zh-CN" altLang="en-US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亮度，范围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0~255*/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43CFE38-5E8F-CE77-26CE-127106B7FF25}"/>
              </a:ext>
            </a:extLst>
          </p:cNvPr>
          <p:cNvSpPr txBox="1"/>
          <p:nvPr/>
        </p:nvSpPr>
        <p:spPr>
          <a:xfrm>
            <a:off x="745880" y="3165803"/>
            <a:ext cx="2149720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知识点</a:t>
            </a: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</a:t>
            </a: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：设置</a:t>
            </a: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LED</a:t>
            </a: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状态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6E8F01FF-11B9-773B-FB9A-12BA41889E97}"/>
              </a:ext>
            </a:extLst>
          </p:cNvPr>
          <p:cNvSpPr/>
          <p:nvPr/>
        </p:nvSpPr>
        <p:spPr>
          <a:xfrm>
            <a:off x="575479" y="3343352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8E62189-34BE-792D-C5E9-D8A2B3AF47E9}"/>
              </a:ext>
            </a:extLst>
          </p:cNvPr>
          <p:cNvSpPr txBox="1"/>
          <p:nvPr/>
        </p:nvSpPr>
        <p:spPr>
          <a:xfrm>
            <a:off x="745880" y="3531526"/>
            <a:ext cx="7191620" cy="8906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lv_led_on( led );				    				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打开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LED</a:t>
            </a:r>
            <a:r>
              <a:rPr lang="zh-CN" altLang="en-US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（设置亮度为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255</a:t>
            </a:r>
            <a:r>
              <a:rPr lang="zh-CN" altLang="en-US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</a:p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lv_led_off( led );		    						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关闭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LED */</a:t>
            </a:r>
          </a:p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lv_led_toggle( led );							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翻转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LED</a:t>
            </a:r>
            <a:r>
              <a:rPr lang="zh-CN" altLang="en-US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状态 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</a:p>
        </p:txBody>
      </p:sp>
    </p:spTree>
    <p:extLst>
      <p:ext uri="{BB962C8B-B14F-4D97-AF65-F5344CB8AC3E}">
        <p14:creationId xmlns:p14="http://schemas.microsoft.com/office/powerpoint/2010/main" val="3734860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12" grpId="0"/>
      <p:bldP spid="14" grpId="0" animBg="1"/>
      <p:bldP spid="18" grpId="0"/>
      <p:bldP spid="19" grpId="0" animBg="1"/>
      <p:bldP spid="20" grpId="0"/>
      <p:bldP spid="8" grpId="0"/>
      <p:bldP spid="10" grpId="0" animBg="1"/>
      <p:bldP spid="16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en-US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LVGL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88E44F88-1E7E-4916-8DD0-6F4F14C601E9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4A9CBC-B0FB-4630-914C-BD0EF8A6AF4A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0" name="矩形 39">
            <a:extLst>
              <a:ext uri="{FF2B5EF4-FFF2-40B4-BE49-F238E27FC236}">
                <a16:creationId xmlns:a16="http://schemas.microsoft.com/office/drawing/2014/main" id="{6A3AA250-99A3-4100-98FA-809068560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3634" y="1865076"/>
            <a:ext cx="1796732" cy="697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32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列表部件</a:t>
            </a:r>
            <a:endParaRPr lang="zh-CN" altLang="en-US" sz="2400" b="1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FAF5AD7-682A-473C-9DDC-968E1E688098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1" name="矩形 39">
            <a:extLst>
              <a:ext uri="{FF2B5EF4-FFF2-40B4-BE49-F238E27FC236}">
                <a16:creationId xmlns:a16="http://schemas.microsoft.com/office/drawing/2014/main" id="{A7AD5F9D-5F9E-CC60-7828-A52FA52FA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5901" y="2512078"/>
            <a:ext cx="1104900" cy="45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(lv_list)</a:t>
            </a:r>
            <a:endParaRPr lang="zh-CN" altLang="en-US" sz="2000" b="1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969913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F2BC5AFF-67E2-FFA1-D2BB-83383B251A07}"/>
              </a:ext>
            </a:extLst>
          </p:cNvPr>
          <p:cNvSpPr/>
          <p:nvPr/>
        </p:nvSpPr>
        <p:spPr>
          <a:xfrm>
            <a:off x="636416" y="1634038"/>
            <a:ext cx="2297283" cy="2937962"/>
          </a:xfrm>
          <a:prstGeom prst="roundRect">
            <a:avLst>
              <a:gd name="adj" fmla="val 622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F19A089B-1256-63DD-BDB3-63D6496887D0}"/>
              </a:ext>
            </a:extLst>
          </p:cNvPr>
          <p:cNvSpPr/>
          <p:nvPr/>
        </p:nvSpPr>
        <p:spPr>
          <a:xfrm>
            <a:off x="706268" y="1969722"/>
            <a:ext cx="2163932" cy="2424478"/>
          </a:xfrm>
          <a:prstGeom prst="roundRect">
            <a:avLst>
              <a:gd name="adj" fmla="val 6229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en-US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LVGL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F22E7B9-9F2E-9E67-6DC3-3FE74C85EBD8}"/>
              </a:ext>
            </a:extLst>
          </p:cNvPr>
          <p:cNvSpPr txBox="1"/>
          <p:nvPr/>
        </p:nvSpPr>
        <p:spPr>
          <a:xfrm>
            <a:off x="68578" y="466454"/>
            <a:ext cx="2382522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列表部件（</a:t>
            </a: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lv_list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）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4FE55E0-B43D-426D-C56D-D400F58B0F73}"/>
              </a:ext>
            </a:extLst>
          </p:cNvPr>
          <p:cNvSpPr txBox="1"/>
          <p:nvPr/>
        </p:nvSpPr>
        <p:spPr>
          <a:xfrm>
            <a:off x="534550" y="1017788"/>
            <a:ext cx="5142350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列表部件常用于多选一的场景，默认会展现多个选项。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4F42B67A-53BE-41E7-DD97-8DF408EDF1AA}"/>
              </a:ext>
            </a:extLst>
          </p:cNvPr>
          <p:cNvSpPr txBox="1"/>
          <p:nvPr/>
        </p:nvSpPr>
        <p:spPr>
          <a:xfrm>
            <a:off x="4924359" y="2219069"/>
            <a:ext cx="2225741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列表部件组成部分：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7719E8B-9131-86C2-F103-EBE9C48A3D8F}"/>
              </a:ext>
            </a:extLst>
          </p:cNvPr>
          <p:cNvSpPr txBox="1"/>
          <p:nvPr/>
        </p:nvSpPr>
        <p:spPr>
          <a:xfrm>
            <a:off x="1169641" y="2010697"/>
            <a:ext cx="704402" cy="316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WLAN</a:t>
            </a:r>
            <a:endParaRPr lang="zh-CN" altLang="en-US" sz="110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B2C01BF9-006B-A103-D70D-AD1CCC950E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994" y="2098673"/>
            <a:ext cx="210831" cy="200075"/>
          </a:xfrm>
          <a:prstGeom prst="rect">
            <a:avLst/>
          </a:prstGeom>
        </p:spPr>
      </p:pic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01DF8ACF-69F3-0570-24D3-80DA22187CA2}"/>
              </a:ext>
            </a:extLst>
          </p:cNvPr>
          <p:cNvCxnSpPr>
            <a:cxnSpLocks/>
          </p:cNvCxnSpPr>
          <p:nvPr/>
        </p:nvCxnSpPr>
        <p:spPr>
          <a:xfrm>
            <a:off x="859867" y="2371511"/>
            <a:ext cx="1813483" cy="0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图片 24">
            <a:extLst>
              <a:ext uri="{FF2B5EF4-FFF2-40B4-BE49-F238E27FC236}">
                <a16:creationId xmlns:a16="http://schemas.microsoft.com/office/drawing/2014/main" id="{B46F8C4A-F435-C0F4-63B7-CC96F557D9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862" y="2455196"/>
            <a:ext cx="174101" cy="232952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BBA39F68-42DD-D2A3-5BD3-0055120FB0A5}"/>
              </a:ext>
            </a:extLst>
          </p:cNvPr>
          <p:cNvSpPr txBox="1"/>
          <p:nvPr/>
        </p:nvSpPr>
        <p:spPr>
          <a:xfrm>
            <a:off x="1169641" y="2407980"/>
            <a:ext cx="500409" cy="316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蓝牙</a:t>
            </a: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E102A10B-1C01-F0E4-3222-75A541076EB0}"/>
              </a:ext>
            </a:extLst>
          </p:cNvPr>
          <p:cNvCxnSpPr>
            <a:cxnSpLocks/>
          </p:cNvCxnSpPr>
          <p:nvPr/>
        </p:nvCxnSpPr>
        <p:spPr>
          <a:xfrm>
            <a:off x="859867" y="2774008"/>
            <a:ext cx="1813483" cy="0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图片 29">
            <a:extLst>
              <a:ext uri="{FF2B5EF4-FFF2-40B4-BE49-F238E27FC236}">
                <a16:creationId xmlns:a16="http://schemas.microsoft.com/office/drawing/2014/main" id="{8B1F890D-7D65-225A-9021-793F73E212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764" y="2848403"/>
            <a:ext cx="218863" cy="243181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2814163B-F3BD-9AC0-B745-9DFCD257ECF2}"/>
              </a:ext>
            </a:extLst>
          </p:cNvPr>
          <p:cNvSpPr txBox="1"/>
          <p:nvPr/>
        </p:nvSpPr>
        <p:spPr>
          <a:xfrm>
            <a:off x="1169641" y="2795775"/>
            <a:ext cx="773459" cy="316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移动网络</a:t>
            </a: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70349680-DEED-1ECE-A281-0C6783AC9C8A}"/>
              </a:ext>
            </a:extLst>
          </p:cNvPr>
          <p:cNvCxnSpPr>
            <a:cxnSpLocks/>
          </p:cNvCxnSpPr>
          <p:nvPr/>
        </p:nvCxnSpPr>
        <p:spPr>
          <a:xfrm>
            <a:off x="859867" y="3176505"/>
            <a:ext cx="1813483" cy="0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图片 33">
            <a:extLst>
              <a:ext uri="{FF2B5EF4-FFF2-40B4-BE49-F238E27FC236}">
                <a16:creationId xmlns:a16="http://schemas.microsoft.com/office/drawing/2014/main" id="{D055F00C-E1A7-9642-6193-DAFD361246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6738" y="3253593"/>
            <a:ext cx="238760" cy="241287"/>
          </a:xfrm>
          <a:prstGeom prst="rect">
            <a:avLst/>
          </a:prstGeom>
        </p:spPr>
      </p:pic>
      <p:sp>
        <p:nvSpPr>
          <p:cNvPr id="35" name="文本框 34">
            <a:extLst>
              <a:ext uri="{FF2B5EF4-FFF2-40B4-BE49-F238E27FC236}">
                <a16:creationId xmlns:a16="http://schemas.microsoft.com/office/drawing/2014/main" id="{B3AB05A8-9202-87C3-1C50-CB063861E6BF}"/>
              </a:ext>
            </a:extLst>
          </p:cNvPr>
          <p:cNvSpPr txBox="1"/>
          <p:nvPr/>
        </p:nvSpPr>
        <p:spPr>
          <a:xfrm>
            <a:off x="1169641" y="3198982"/>
            <a:ext cx="773459" cy="316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更多连接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27A9EA54-C3DD-8DB3-4DAF-1607C2C3B1E2}"/>
              </a:ext>
            </a:extLst>
          </p:cNvPr>
          <p:cNvSpPr txBox="1"/>
          <p:nvPr/>
        </p:nvSpPr>
        <p:spPr>
          <a:xfrm>
            <a:off x="817440" y="1641948"/>
            <a:ext cx="497010" cy="316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>
                <a:solidFill>
                  <a:schemeClr val="tx1">
                    <a:lumMod val="50000"/>
                    <a:lumOff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设置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546BCDAF-76D5-D5E7-2D87-A8C253E41B43}"/>
              </a:ext>
            </a:extLst>
          </p:cNvPr>
          <p:cNvSpPr txBox="1"/>
          <p:nvPr/>
        </p:nvSpPr>
        <p:spPr>
          <a:xfrm>
            <a:off x="1206467" y="3620685"/>
            <a:ext cx="570259" cy="316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壁纸</a:t>
            </a:r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AF2454D1-DE0C-894B-7741-F012556EA567}"/>
              </a:ext>
            </a:extLst>
          </p:cNvPr>
          <p:cNvCxnSpPr>
            <a:cxnSpLocks/>
          </p:cNvCxnSpPr>
          <p:nvPr/>
        </p:nvCxnSpPr>
        <p:spPr>
          <a:xfrm>
            <a:off x="859867" y="3981499"/>
            <a:ext cx="1813483" cy="0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BD262EC0-9699-75C6-14B9-73D881DB1982}"/>
              </a:ext>
            </a:extLst>
          </p:cNvPr>
          <p:cNvSpPr txBox="1"/>
          <p:nvPr/>
        </p:nvSpPr>
        <p:spPr>
          <a:xfrm>
            <a:off x="1206467" y="4017968"/>
            <a:ext cx="500409" cy="316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亮度</a:t>
            </a:r>
          </a:p>
        </p:txBody>
      </p:sp>
      <p:pic>
        <p:nvPicPr>
          <p:cNvPr id="63" name="图片 62">
            <a:extLst>
              <a:ext uri="{FF2B5EF4-FFF2-40B4-BE49-F238E27FC236}">
                <a16:creationId xmlns:a16="http://schemas.microsoft.com/office/drawing/2014/main" id="{6C374B47-B863-AA1F-6F9E-ACA3DC82D4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7042" y="3681363"/>
            <a:ext cx="223532" cy="233358"/>
          </a:xfrm>
          <a:prstGeom prst="rect">
            <a:avLst/>
          </a:prstGeom>
        </p:spPr>
      </p:pic>
      <p:pic>
        <p:nvPicPr>
          <p:cNvPr id="65" name="图片 64">
            <a:extLst>
              <a:ext uri="{FF2B5EF4-FFF2-40B4-BE49-F238E27FC236}">
                <a16:creationId xmlns:a16="http://schemas.microsoft.com/office/drawing/2014/main" id="{E369F84E-EB50-BA93-C10C-74D7A05F18C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8112" y="4066232"/>
            <a:ext cx="271268" cy="262006"/>
          </a:xfrm>
          <a:prstGeom prst="rect">
            <a:avLst/>
          </a:prstGeom>
        </p:spPr>
      </p:pic>
      <p:sp>
        <p:nvSpPr>
          <p:cNvPr id="66" name="文本框 65">
            <a:extLst>
              <a:ext uri="{FF2B5EF4-FFF2-40B4-BE49-F238E27FC236}">
                <a16:creationId xmlns:a16="http://schemas.microsoft.com/office/drawing/2014/main" id="{7A73E579-6FB7-3814-025A-9C81E7DBEE9D}"/>
              </a:ext>
            </a:extLst>
          </p:cNvPr>
          <p:cNvSpPr txBox="1"/>
          <p:nvPr/>
        </p:nvSpPr>
        <p:spPr>
          <a:xfrm>
            <a:off x="4924180" y="2807237"/>
            <a:ext cx="2138290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主体</a:t>
            </a: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(LV_PART_MAIN</a:t>
            </a: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5907F24A-F205-4C04-E858-D988E92B57AE}"/>
              </a:ext>
            </a:extLst>
          </p:cNvPr>
          <p:cNvSpPr/>
          <p:nvPr/>
        </p:nvSpPr>
        <p:spPr>
          <a:xfrm>
            <a:off x="4753779" y="2984786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CDDA6696-20F8-7057-55AE-4EF9D1002BA7}"/>
              </a:ext>
            </a:extLst>
          </p:cNvPr>
          <p:cNvSpPr txBox="1"/>
          <p:nvPr/>
        </p:nvSpPr>
        <p:spPr>
          <a:xfrm>
            <a:off x="4923780" y="3226823"/>
            <a:ext cx="2786318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滚动条</a:t>
            </a: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(LV_PART_SCROLLBAR)</a:t>
            </a:r>
            <a:endParaRPr lang="zh-CN" altLang="en-US" sz="14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37774636-72D9-C045-A836-272C546A0216}"/>
              </a:ext>
            </a:extLst>
          </p:cNvPr>
          <p:cNvSpPr/>
          <p:nvPr/>
        </p:nvSpPr>
        <p:spPr>
          <a:xfrm>
            <a:off x="4753380" y="3404372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4B3C2C4B-07FF-D110-0397-A37C313BF045}"/>
              </a:ext>
            </a:extLst>
          </p:cNvPr>
          <p:cNvCxnSpPr>
            <a:cxnSpLocks/>
          </p:cNvCxnSpPr>
          <p:nvPr/>
        </p:nvCxnSpPr>
        <p:spPr>
          <a:xfrm>
            <a:off x="859867" y="3579002"/>
            <a:ext cx="1813483" cy="0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8BA93342-5A74-86A7-5218-FAE138BBEBAF}"/>
              </a:ext>
            </a:extLst>
          </p:cNvPr>
          <p:cNvSpPr/>
          <p:nvPr/>
        </p:nvSpPr>
        <p:spPr>
          <a:xfrm>
            <a:off x="2790508" y="2064716"/>
            <a:ext cx="36000" cy="2047554"/>
          </a:xfrm>
          <a:prstGeom prst="roundRect">
            <a:avLst>
              <a:gd name="adj" fmla="val 5000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0750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20" grpId="0" animBg="1"/>
      <p:bldP spid="29" grpId="0"/>
      <p:bldP spid="55" grpId="0"/>
      <p:bldP spid="14" grpId="0"/>
      <p:bldP spid="26" grpId="0"/>
      <p:bldP spid="31" grpId="0"/>
      <p:bldP spid="35" grpId="0"/>
      <p:bldP spid="37" grpId="0"/>
      <p:bldP spid="46" grpId="0"/>
      <p:bldP spid="54" grpId="0"/>
      <p:bldP spid="66" grpId="0"/>
      <p:bldP spid="67" grpId="0" animBg="1"/>
      <p:bldP spid="68" grpId="0"/>
      <p:bldP spid="69" grpId="0" animBg="1"/>
      <p:bldP spid="73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en-US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LVGL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F22E7B9-9F2E-9E67-6DC3-3FE74C85EBD8}"/>
              </a:ext>
            </a:extLst>
          </p:cNvPr>
          <p:cNvSpPr txBox="1"/>
          <p:nvPr/>
        </p:nvSpPr>
        <p:spPr>
          <a:xfrm>
            <a:off x="68577" y="466454"/>
            <a:ext cx="2388873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列表部件（</a:t>
            </a: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lv_list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）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6EB47848-B62D-9E43-1695-DAB0A14FFC2F}"/>
              </a:ext>
            </a:extLst>
          </p:cNvPr>
          <p:cNvSpPr txBox="1"/>
          <p:nvPr/>
        </p:nvSpPr>
        <p:spPr>
          <a:xfrm>
            <a:off x="745880" y="1579725"/>
            <a:ext cx="3051420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lv_obj_t   *list = lv_list_create( parent );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BF46D1E-9D95-F3BD-4081-9B7B22DF39CC}"/>
              </a:ext>
            </a:extLst>
          </p:cNvPr>
          <p:cNvSpPr txBox="1"/>
          <p:nvPr/>
        </p:nvSpPr>
        <p:spPr>
          <a:xfrm>
            <a:off x="745880" y="1226977"/>
            <a:ext cx="2149720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知识点</a:t>
            </a: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：创建列表部件 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DB1D33CD-7AC6-BF86-B348-962F4B1317D4}"/>
              </a:ext>
            </a:extLst>
          </p:cNvPr>
          <p:cNvSpPr/>
          <p:nvPr/>
        </p:nvSpPr>
        <p:spPr>
          <a:xfrm>
            <a:off x="575479" y="1404526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F55F79A-6915-CEA8-5D50-2AACF0861957}"/>
              </a:ext>
            </a:extLst>
          </p:cNvPr>
          <p:cNvSpPr txBox="1"/>
          <p:nvPr/>
        </p:nvSpPr>
        <p:spPr>
          <a:xfrm>
            <a:off x="745880" y="2018384"/>
            <a:ext cx="2149720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知识点</a:t>
            </a: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：添加列表文本</a:t>
            </a: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73B55AD9-9A29-665A-78B6-FC6BB3C012E4}"/>
              </a:ext>
            </a:extLst>
          </p:cNvPr>
          <p:cNvSpPr/>
          <p:nvPr/>
        </p:nvSpPr>
        <p:spPr>
          <a:xfrm>
            <a:off x="575479" y="2195933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8B9FFCA-91A2-A5B6-226C-C22501059825}"/>
              </a:ext>
            </a:extLst>
          </p:cNvPr>
          <p:cNvSpPr txBox="1"/>
          <p:nvPr/>
        </p:nvSpPr>
        <p:spPr>
          <a:xfrm>
            <a:off x="745880" y="2384107"/>
            <a:ext cx="2784720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lv_list_add_text( list, “Settings" );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43CFE38-5E8F-CE77-26CE-127106B7FF25}"/>
              </a:ext>
            </a:extLst>
          </p:cNvPr>
          <p:cNvSpPr txBox="1"/>
          <p:nvPr/>
        </p:nvSpPr>
        <p:spPr>
          <a:xfrm>
            <a:off x="745880" y="2848303"/>
            <a:ext cx="2149720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知识点</a:t>
            </a: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</a:t>
            </a: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：添加列表按钮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6E8F01FF-11B9-773B-FB9A-12BA41889E97}"/>
              </a:ext>
            </a:extLst>
          </p:cNvPr>
          <p:cNvSpPr/>
          <p:nvPr/>
        </p:nvSpPr>
        <p:spPr>
          <a:xfrm>
            <a:off x="575479" y="3025852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8E62189-34BE-792D-C5E9-D8A2B3AF47E9}"/>
              </a:ext>
            </a:extLst>
          </p:cNvPr>
          <p:cNvSpPr txBox="1"/>
          <p:nvPr/>
        </p:nvSpPr>
        <p:spPr>
          <a:xfrm>
            <a:off x="745879" y="3214026"/>
            <a:ext cx="4981821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lv_obj_t  *btn= lv_list_add_btn( list, LV_SYMBOL_WIFI, “WLAN"); </a:t>
            </a:r>
            <a:endParaRPr lang="en-US" altLang="zh-CN" sz="1200">
              <a:solidFill>
                <a:srgbClr val="80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D3F6AF9-6644-A312-5D32-A2231EA4952D}"/>
              </a:ext>
            </a:extLst>
          </p:cNvPr>
          <p:cNvSpPr txBox="1"/>
          <p:nvPr/>
        </p:nvSpPr>
        <p:spPr>
          <a:xfrm>
            <a:off x="745880" y="3724629"/>
            <a:ext cx="2486270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知识点</a:t>
            </a: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</a:t>
            </a: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：获取列表按钮文本</a:t>
            </a: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0A1D78F4-7B5C-2DB2-CC51-6A0A3F44EC0E}"/>
              </a:ext>
            </a:extLst>
          </p:cNvPr>
          <p:cNvSpPr/>
          <p:nvPr/>
        </p:nvSpPr>
        <p:spPr>
          <a:xfrm>
            <a:off x="575479" y="3902178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B95BA6C-7C50-73DB-1714-1EDCDF6E73BB}"/>
              </a:ext>
            </a:extLst>
          </p:cNvPr>
          <p:cNvSpPr txBox="1"/>
          <p:nvPr/>
        </p:nvSpPr>
        <p:spPr>
          <a:xfrm>
            <a:off x="745880" y="4090352"/>
            <a:ext cx="2668652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lv_list_get_btn_text( list, list_btn );</a:t>
            </a:r>
            <a:endParaRPr lang="en-US" altLang="zh-CN" sz="1200">
              <a:solidFill>
                <a:srgbClr val="80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B3B8C1B3-2EC4-9C52-856E-96D14130C291}"/>
              </a:ext>
            </a:extLst>
          </p:cNvPr>
          <p:cNvSpPr/>
          <p:nvPr/>
        </p:nvSpPr>
        <p:spPr>
          <a:xfrm>
            <a:off x="6026150" y="1507086"/>
            <a:ext cx="2297283" cy="2478232"/>
          </a:xfrm>
          <a:prstGeom prst="roundRect">
            <a:avLst>
              <a:gd name="adj" fmla="val 622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ECC1FEC0-DF11-9D17-C4A4-700C2BA1435C}"/>
              </a:ext>
            </a:extLst>
          </p:cNvPr>
          <p:cNvSpPr/>
          <p:nvPr/>
        </p:nvSpPr>
        <p:spPr>
          <a:xfrm>
            <a:off x="6096002" y="1842770"/>
            <a:ext cx="2163932" cy="2041475"/>
          </a:xfrm>
          <a:prstGeom prst="roundRect">
            <a:avLst>
              <a:gd name="adj" fmla="val 6229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F9D3A5F-C182-01A5-5743-57C5B3CC7254}"/>
              </a:ext>
            </a:extLst>
          </p:cNvPr>
          <p:cNvSpPr txBox="1"/>
          <p:nvPr/>
        </p:nvSpPr>
        <p:spPr>
          <a:xfrm>
            <a:off x="6559375" y="1883745"/>
            <a:ext cx="704402" cy="316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WLAN</a:t>
            </a:r>
            <a:endParaRPr lang="zh-CN" altLang="en-US" sz="110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03E8BAD0-7F46-69A0-4F77-13A2F46846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4728" y="1971721"/>
            <a:ext cx="210831" cy="200075"/>
          </a:xfrm>
          <a:prstGeom prst="rect">
            <a:avLst/>
          </a:prstGeom>
        </p:spPr>
      </p:pic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051B1A9B-0430-4074-BB74-10BDBA6C2B2A}"/>
              </a:ext>
            </a:extLst>
          </p:cNvPr>
          <p:cNvCxnSpPr>
            <a:cxnSpLocks/>
          </p:cNvCxnSpPr>
          <p:nvPr/>
        </p:nvCxnSpPr>
        <p:spPr>
          <a:xfrm>
            <a:off x="6249601" y="2244559"/>
            <a:ext cx="1813483" cy="0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图片 24">
            <a:extLst>
              <a:ext uri="{FF2B5EF4-FFF2-40B4-BE49-F238E27FC236}">
                <a16:creationId xmlns:a16="http://schemas.microsoft.com/office/drawing/2014/main" id="{97F1CFC1-6799-3E2B-96A8-509E9A382E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9596" y="2328244"/>
            <a:ext cx="174101" cy="232952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3F039BA8-83BF-F85E-136F-03364142286C}"/>
              </a:ext>
            </a:extLst>
          </p:cNvPr>
          <p:cNvSpPr txBox="1"/>
          <p:nvPr/>
        </p:nvSpPr>
        <p:spPr>
          <a:xfrm>
            <a:off x="6559375" y="2281028"/>
            <a:ext cx="500409" cy="316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蓝牙</a:t>
            </a: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BAB1BB6D-4E22-26D5-54F9-0BCDE7BE085F}"/>
              </a:ext>
            </a:extLst>
          </p:cNvPr>
          <p:cNvCxnSpPr>
            <a:cxnSpLocks/>
          </p:cNvCxnSpPr>
          <p:nvPr/>
        </p:nvCxnSpPr>
        <p:spPr>
          <a:xfrm>
            <a:off x="6249601" y="2647056"/>
            <a:ext cx="1813483" cy="0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图片 27">
            <a:extLst>
              <a:ext uri="{FF2B5EF4-FFF2-40B4-BE49-F238E27FC236}">
                <a16:creationId xmlns:a16="http://schemas.microsoft.com/office/drawing/2014/main" id="{BC779D3D-71D3-7ADF-EB8B-E99B00684E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1498" y="2721451"/>
            <a:ext cx="218863" cy="243181"/>
          </a:xfrm>
          <a:prstGeom prst="rect">
            <a:avLst/>
          </a:prstGeom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5197F046-9B58-C3EC-A2C5-19CA5FD73EC9}"/>
              </a:ext>
            </a:extLst>
          </p:cNvPr>
          <p:cNvSpPr txBox="1"/>
          <p:nvPr/>
        </p:nvSpPr>
        <p:spPr>
          <a:xfrm>
            <a:off x="6559375" y="2668823"/>
            <a:ext cx="773459" cy="316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移动网络</a:t>
            </a:r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30D92B84-D649-BB10-D5E8-BB2F229BE6ED}"/>
              </a:ext>
            </a:extLst>
          </p:cNvPr>
          <p:cNvCxnSpPr>
            <a:cxnSpLocks/>
          </p:cNvCxnSpPr>
          <p:nvPr/>
        </p:nvCxnSpPr>
        <p:spPr>
          <a:xfrm>
            <a:off x="6249601" y="3049553"/>
            <a:ext cx="1813483" cy="0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002F78AD-7B47-0D6A-A848-EC3CC38473A4}"/>
              </a:ext>
            </a:extLst>
          </p:cNvPr>
          <p:cNvSpPr txBox="1"/>
          <p:nvPr/>
        </p:nvSpPr>
        <p:spPr>
          <a:xfrm>
            <a:off x="6207174" y="1514996"/>
            <a:ext cx="497010" cy="316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>
                <a:solidFill>
                  <a:schemeClr val="tx1">
                    <a:lumMod val="50000"/>
                    <a:lumOff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设置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7EFC3FC6-EFEA-76E5-2CDF-D75D1D55EBF4}"/>
              </a:ext>
            </a:extLst>
          </p:cNvPr>
          <p:cNvSpPr txBox="1"/>
          <p:nvPr/>
        </p:nvSpPr>
        <p:spPr>
          <a:xfrm>
            <a:off x="6596201" y="3087333"/>
            <a:ext cx="570259" cy="316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壁纸</a:t>
            </a:r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F844FE76-E8F1-3FE9-B5BA-D964D81CCA84}"/>
              </a:ext>
            </a:extLst>
          </p:cNvPr>
          <p:cNvCxnSpPr>
            <a:cxnSpLocks/>
          </p:cNvCxnSpPr>
          <p:nvPr/>
        </p:nvCxnSpPr>
        <p:spPr>
          <a:xfrm>
            <a:off x="6249601" y="3448147"/>
            <a:ext cx="1813483" cy="0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4D74E229-C555-6B57-614B-A5D03F3C2CD2}"/>
              </a:ext>
            </a:extLst>
          </p:cNvPr>
          <p:cNvSpPr txBox="1"/>
          <p:nvPr/>
        </p:nvSpPr>
        <p:spPr>
          <a:xfrm>
            <a:off x="6596201" y="3484616"/>
            <a:ext cx="500409" cy="316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亮度</a:t>
            </a:r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2CCCA5E7-C2AE-49AC-3BE0-001F61655E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26776" y="3148011"/>
            <a:ext cx="223532" cy="233358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456F4AE7-1185-95CA-935C-788FD9CABF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97846" y="3532880"/>
            <a:ext cx="271268" cy="262006"/>
          </a:xfrm>
          <a:prstGeom prst="rect">
            <a:avLst/>
          </a:prstGeom>
        </p:spPr>
      </p:pic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834123DC-9ECE-E0AE-AA5A-29B039A85BA0}"/>
              </a:ext>
            </a:extLst>
          </p:cNvPr>
          <p:cNvSpPr/>
          <p:nvPr/>
        </p:nvSpPr>
        <p:spPr>
          <a:xfrm>
            <a:off x="8180242" y="1937764"/>
            <a:ext cx="36000" cy="1328400"/>
          </a:xfrm>
          <a:prstGeom prst="roundRect">
            <a:avLst>
              <a:gd name="adj" fmla="val 5000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466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12" grpId="0"/>
      <p:bldP spid="14" grpId="0" animBg="1"/>
      <p:bldP spid="18" grpId="0"/>
      <p:bldP spid="19" grpId="0" animBg="1"/>
      <p:bldP spid="20" grpId="0"/>
      <p:bldP spid="8" grpId="0"/>
      <p:bldP spid="10" grpId="0" animBg="1"/>
      <p:bldP spid="16" grpId="0"/>
      <p:bldP spid="2" grpId="0"/>
      <p:bldP spid="3" grpId="0" animBg="1"/>
      <p:bldP spid="7" grpId="0"/>
      <p:bldP spid="17" grpId="0" animBg="1"/>
      <p:bldP spid="21" grpId="0" animBg="1"/>
      <p:bldP spid="22" grpId="0"/>
      <p:bldP spid="26" grpId="0"/>
      <p:bldP spid="29" grpId="0"/>
      <p:bldP spid="34" grpId="0"/>
      <p:bldP spid="35" grpId="0"/>
      <p:bldP spid="37" grpId="0"/>
      <p:bldP spid="41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en-US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LVGL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88E44F88-1E7E-4916-8DD0-6F4F14C601E9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4A9CBC-B0FB-4630-914C-BD0EF8A6AF4A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0" name="矩形 39">
            <a:extLst>
              <a:ext uri="{FF2B5EF4-FFF2-40B4-BE49-F238E27FC236}">
                <a16:creationId xmlns:a16="http://schemas.microsoft.com/office/drawing/2014/main" id="{6A3AA250-99A3-4100-98FA-809068560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1518" y="1833326"/>
            <a:ext cx="2640963" cy="697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32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下拉列表部件</a:t>
            </a:r>
            <a:endParaRPr lang="zh-CN" altLang="en-US" sz="2400" b="1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FAF5AD7-682A-473C-9DDC-968E1E688098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1" name="矩形 39">
            <a:extLst>
              <a:ext uri="{FF2B5EF4-FFF2-40B4-BE49-F238E27FC236}">
                <a16:creationId xmlns:a16="http://schemas.microsoft.com/office/drawing/2014/main" id="{A7AD5F9D-5F9E-CC60-7828-A52FA52FA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9650" y="2512078"/>
            <a:ext cx="1993899" cy="45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(lv_dropdown)</a:t>
            </a:r>
            <a:endParaRPr lang="zh-CN" altLang="en-US" sz="2000" b="1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748152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F19A089B-1256-63DD-BDB3-63D6496887D0}"/>
              </a:ext>
            </a:extLst>
          </p:cNvPr>
          <p:cNvSpPr/>
          <p:nvPr/>
        </p:nvSpPr>
        <p:spPr>
          <a:xfrm>
            <a:off x="642768" y="2039262"/>
            <a:ext cx="3491082" cy="2177138"/>
          </a:xfrm>
          <a:prstGeom prst="roundRect">
            <a:avLst>
              <a:gd name="adj" fmla="val 6229"/>
            </a:avLst>
          </a:prstGeom>
          <a:solidFill>
            <a:srgbClr val="FFFFFF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en-US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LVGL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F22E7B9-9F2E-9E67-6DC3-3FE74C85EBD8}"/>
              </a:ext>
            </a:extLst>
          </p:cNvPr>
          <p:cNvSpPr txBox="1"/>
          <p:nvPr/>
        </p:nvSpPr>
        <p:spPr>
          <a:xfrm>
            <a:off x="68578" y="466454"/>
            <a:ext cx="3862072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下拉列表部件（</a:t>
            </a: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lv_dropdown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）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4FE55E0-B43D-426D-C56D-D400F58B0F73}"/>
              </a:ext>
            </a:extLst>
          </p:cNvPr>
          <p:cNvSpPr txBox="1"/>
          <p:nvPr/>
        </p:nvSpPr>
        <p:spPr>
          <a:xfrm>
            <a:off x="534550" y="1144788"/>
            <a:ext cx="5682100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下拉列表部件常用于多选一的场景，点击后可展现多个选项。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3828399B-E682-2894-5257-3E65F25960E8}"/>
              </a:ext>
            </a:extLst>
          </p:cNvPr>
          <p:cNvSpPr txBox="1"/>
          <p:nvPr/>
        </p:nvSpPr>
        <p:spPr>
          <a:xfrm>
            <a:off x="5614016" y="2948866"/>
            <a:ext cx="1622670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按钮（</a:t>
            </a: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BUTTON</a:t>
            </a: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25BE169E-FC83-40E3-76A7-31042A8BAD00}"/>
              </a:ext>
            </a:extLst>
          </p:cNvPr>
          <p:cNvSpPr/>
          <p:nvPr/>
        </p:nvSpPr>
        <p:spPr>
          <a:xfrm>
            <a:off x="5443615" y="3126415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4F42B67A-53BE-41E7-DD97-8DF408EDF1AA}"/>
              </a:ext>
            </a:extLst>
          </p:cNvPr>
          <p:cNvSpPr txBox="1"/>
          <p:nvPr/>
        </p:nvSpPr>
        <p:spPr>
          <a:xfrm>
            <a:off x="5311709" y="2219069"/>
            <a:ext cx="2225741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下拉列表部件组成部分：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B1C79468-C577-EFFC-A5EE-2EB290516C3D}"/>
              </a:ext>
            </a:extLst>
          </p:cNvPr>
          <p:cNvSpPr txBox="1"/>
          <p:nvPr/>
        </p:nvSpPr>
        <p:spPr>
          <a:xfrm>
            <a:off x="5613616" y="3368452"/>
            <a:ext cx="1212860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列表（</a:t>
            </a: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LIST)</a:t>
            </a:r>
            <a:endParaRPr lang="zh-CN" altLang="en-US" sz="14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DC84888E-C00F-4504-2BED-DACD7D3CD685}"/>
              </a:ext>
            </a:extLst>
          </p:cNvPr>
          <p:cNvSpPr/>
          <p:nvPr/>
        </p:nvSpPr>
        <p:spPr>
          <a:xfrm>
            <a:off x="5443216" y="3546001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BEA87875-C7ED-F24F-CE05-05348D8B9BE9}"/>
              </a:ext>
            </a:extLst>
          </p:cNvPr>
          <p:cNvSpPr/>
          <p:nvPr/>
        </p:nvSpPr>
        <p:spPr>
          <a:xfrm>
            <a:off x="1052268" y="2357567"/>
            <a:ext cx="1141656" cy="310106"/>
          </a:xfrm>
          <a:prstGeom prst="roundRect">
            <a:avLst>
              <a:gd name="adj" fmla="val 16468"/>
            </a:avLst>
          </a:prstGeom>
          <a:solidFill>
            <a:srgbClr val="FFFFFF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55BF41A-E0F8-9FAE-0139-7EB87AC10437}"/>
              </a:ext>
            </a:extLst>
          </p:cNvPr>
          <p:cNvSpPr txBox="1"/>
          <p:nvPr/>
        </p:nvSpPr>
        <p:spPr>
          <a:xfrm>
            <a:off x="1128748" y="2321198"/>
            <a:ext cx="500028" cy="316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等线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4170356E-40C3-26F1-3949-9FC9AFC00235}"/>
              </a:ext>
            </a:extLst>
          </p:cNvPr>
          <p:cNvCxnSpPr>
            <a:cxnSpLocks/>
          </p:cNvCxnSpPr>
          <p:nvPr/>
        </p:nvCxnSpPr>
        <p:spPr>
          <a:xfrm>
            <a:off x="1925635" y="2473330"/>
            <a:ext cx="66675" cy="72231"/>
          </a:xfrm>
          <a:prstGeom prst="line">
            <a:avLst/>
          </a:prstGeom>
          <a:ln cap="rnd">
            <a:solidFill>
              <a:srgbClr val="002060"/>
            </a:solidFill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19BBFF60-2DBC-3EFA-73BC-936C35718AC2}"/>
              </a:ext>
            </a:extLst>
          </p:cNvPr>
          <p:cNvCxnSpPr>
            <a:cxnSpLocks/>
          </p:cNvCxnSpPr>
          <p:nvPr/>
        </p:nvCxnSpPr>
        <p:spPr>
          <a:xfrm flipH="1">
            <a:off x="1992310" y="2473330"/>
            <a:ext cx="61912" cy="72231"/>
          </a:xfrm>
          <a:prstGeom prst="line">
            <a:avLst/>
          </a:prstGeom>
          <a:ln cap="rnd">
            <a:solidFill>
              <a:srgbClr val="002060"/>
            </a:solidFill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BC68A4C0-678C-B9BA-3F5F-45A3C9EA9150}"/>
              </a:ext>
            </a:extLst>
          </p:cNvPr>
          <p:cNvSpPr/>
          <p:nvPr/>
        </p:nvSpPr>
        <p:spPr>
          <a:xfrm>
            <a:off x="1052267" y="2681387"/>
            <a:ext cx="1141656" cy="1301613"/>
          </a:xfrm>
          <a:prstGeom prst="roundRect">
            <a:avLst>
              <a:gd name="adj" fmla="val 4170"/>
            </a:avLst>
          </a:prstGeom>
          <a:solidFill>
            <a:srgbClr val="FFFFFF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A41A3B12-32E5-6A0C-01CB-EB91471420F3}"/>
              </a:ext>
            </a:extLst>
          </p:cNvPr>
          <p:cNvSpPr txBox="1"/>
          <p:nvPr/>
        </p:nvSpPr>
        <p:spPr>
          <a:xfrm>
            <a:off x="1128748" y="2718916"/>
            <a:ext cx="500028" cy="316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宋体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061243B1-BB7B-BDFC-AFB0-640176A82E6C}"/>
              </a:ext>
            </a:extLst>
          </p:cNvPr>
          <p:cNvSpPr txBox="1"/>
          <p:nvPr/>
        </p:nvSpPr>
        <p:spPr>
          <a:xfrm>
            <a:off x="1128748" y="3009836"/>
            <a:ext cx="500028" cy="316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楷体</a:t>
            </a:r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24878897-A858-1599-842E-D7252A837AA4}"/>
              </a:ext>
            </a:extLst>
          </p:cNvPr>
          <p:cNvSpPr/>
          <p:nvPr/>
        </p:nvSpPr>
        <p:spPr>
          <a:xfrm>
            <a:off x="1052267" y="3335197"/>
            <a:ext cx="1141656" cy="289849"/>
          </a:xfrm>
          <a:prstGeom prst="roundRect">
            <a:avLst>
              <a:gd name="adj" fmla="val 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EB9649AF-3BFC-BC88-430D-EF2660DFAFD2}"/>
              </a:ext>
            </a:extLst>
          </p:cNvPr>
          <p:cNvSpPr txBox="1"/>
          <p:nvPr/>
        </p:nvSpPr>
        <p:spPr>
          <a:xfrm>
            <a:off x="1128748" y="3300756"/>
            <a:ext cx="500028" cy="316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>
                <a:solidFill>
                  <a:srgbClr val="FFFF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等线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5F979FEE-0176-AE40-8FC6-DBD5E176C631}"/>
              </a:ext>
            </a:extLst>
          </p:cNvPr>
          <p:cNvSpPr txBox="1"/>
          <p:nvPr/>
        </p:nvSpPr>
        <p:spPr>
          <a:xfrm>
            <a:off x="1128748" y="3591677"/>
            <a:ext cx="500028" cy="316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黑体</a:t>
            </a:r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417EB870-B06F-F515-430A-C2EC41BF2FB1}"/>
              </a:ext>
            </a:extLst>
          </p:cNvPr>
          <p:cNvSpPr/>
          <p:nvPr/>
        </p:nvSpPr>
        <p:spPr>
          <a:xfrm>
            <a:off x="2567930" y="2360570"/>
            <a:ext cx="1141656" cy="310106"/>
          </a:xfrm>
          <a:prstGeom prst="roundRect">
            <a:avLst>
              <a:gd name="adj" fmla="val 16468"/>
            </a:avLst>
          </a:prstGeom>
          <a:solidFill>
            <a:srgbClr val="FFFFFF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5579EF13-62EA-C5BF-8D15-4F0CBD08AA54}"/>
              </a:ext>
            </a:extLst>
          </p:cNvPr>
          <p:cNvSpPr txBox="1"/>
          <p:nvPr/>
        </p:nvSpPr>
        <p:spPr>
          <a:xfrm>
            <a:off x="2644410" y="2324201"/>
            <a:ext cx="500028" cy="316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20</a:t>
            </a:r>
            <a:endParaRPr lang="zh-CN" altLang="en-US" sz="11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2B0C8209-6F75-3BAC-6008-046A3A045800}"/>
              </a:ext>
            </a:extLst>
          </p:cNvPr>
          <p:cNvCxnSpPr>
            <a:cxnSpLocks/>
          </p:cNvCxnSpPr>
          <p:nvPr/>
        </p:nvCxnSpPr>
        <p:spPr>
          <a:xfrm>
            <a:off x="3441297" y="2476333"/>
            <a:ext cx="66675" cy="72231"/>
          </a:xfrm>
          <a:prstGeom prst="line">
            <a:avLst/>
          </a:prstGeom>
          <a:ln cap="rnd">
            <a:solidFill>
              <a:srgbClr val="002060"/>
            </a:solidFill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E3CD3530-09D5-F941-0AD7-87C9CBF05CF1}"/>
              </a:ext>
            </a:extLst>
          </p:cNvPr>
          <p:cNvCxnSpPr>
            <a:cxnSpLocks/>
          </p:cNvCxnSpPr>
          <p:nvPr/>
        </p:nvCxnSpPr>
        <p:spPr>
          <a:xfrm flipH="1">
            <a:off x="3507972" y="2476333"/>
            <a:ext cx="61912" cy="72231"/>
          </a:xfrm>
          <a:prstGeom prst="line">
            <a:avLst/>
          </a:prstGeom>
          <a:ln cap="rnd">
            <a:solidFill>
              <a:srgbClr val="002060"/>
            </a:solidFill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BA891852-E29E-547C-CDAC-41754BD6176E}"/>
              </a:ext>
            </a:extLst>
          </p:cNvPr>
          <p:cNvSpPr/>
          <p:nvPr/>
        </p:nvSpPr>
        <p:spPr>
          <a:xfrm>
            <a:off x="2567929" y="2684390"/>
            <a:ext cx="1141656" cy="1301613"/>
          </a:xfrm>
          <a:prstGeom prst="roundRect">
            <a:avLst>
              <a:gd name="adj" fmla="val 4170"/>
            </a:avLst>
          </a:prstGeom>
          <a:solidFill>
            <a:srgbClr val="FFFFFF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568AA7C0-5C46-52E1-E1EF-20A2F87F574C}"/>
              </a:ext>
            </a:extLst>
          </p:cNvPr>
          <p:cNvSpPr txBox="1"/>
          <p:nvPr/>
        </p:nvSpPr>
        <p:spPr>
          <a:xfrm>
            <a:off x="2644410" y="2721919"/>
            <a:ext cx="500028" cy="316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12</a:t>
            </a:r>
            <a:endParaRPr lang="zh-CN" altLang="en-US" sz="11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0EBDD49D-0934-74BB-16B0-228A50548801}"/>
              </a:ext>
            </a:extLst>
          </p:cNvPr>
          <p:cNvSpPr txBox="1"/>
          <p:nvPr/>
        </p:nvSpPr>
        <p:spPr>
          <a:xfrm>
            <a:off x="2644410" y="3012839"/>
            <a:ext cx="500028" cy="316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14</a:t>
            </a:r>
            <a:endParaRPr lang="zh-CN" altLang="en-US" sz="11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33FE567C-6E90-CAE3-64E0-817E7A7D1097}"/>
              </a:ext>
            </a:extLst>
          </p:cNvPr>
          <p:cNvSpPr/>
          <p:nvPr/>
        </p:nvSpPr>
        <p:spPr>
          <a:xfrm>
            <a:off x="2567929" y="3338200"/>
            <a:ext cx="1141656" cy="289849"/>
          </a:xfrm>
          <a:prstGeom prst="roundRect">
            <a:avLst>
              <a:gd name="adj" fmla="val 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23FF51E1-924B-1BC9-E0EE-D1EB7DDD4216}"/>
              </a:ext>
            </a:extLst>
          </p:cNvPr>
          <p:cNvSpPr txBox="1"/>
          <p:nvPr/>
        </p:nvSpPr>
        <p:spPr>
          <a:xfrm>
            <a:off x="2644410" y="3303759"/>
            <a:ext cx="500028" cy="316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>
                <a:solidFill>
                  <a:srgbClr val="FFFF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20</a:t>
            </a:r>
            <a:endParaRPr lang="zh-CN" altLang="en-US" sz="1100">
              <a:solidFill>
                <a:srgbClr val="FFFFFF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E24099B8-1578-511D-2830-294FC902EEBA}"/>
              </a:ext>
            </a:extLst>
          </p:cNvPr>
          <p:cNvSpPr txBox="1"/>
          <p:nvPr/>
        </p:nvSpPr>
        <p:spPr>
          <a:xfrm>
            <a:off x="2644410" y="3594680"/>
            <a:ext cx="500028" cy="316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24</a:t>
            </a:r>
            <a:endParaRPr lang="zh-CN" altLang="en-US" sz="11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2542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9" grpId="0"/>
      <p:bldP spid="49" grpId="0"/>
      <p:bldP spid="50" grpId="0" animBg="1"/>
      <p:bldP spid="55" grpId="0"/>
      <p:bldP spid="51" grpId="0"/>
      <p:bldP spid="52" grpId="0" animBg="1"/>
      <p:bldP spid="2" grpId="0" animBg="1"/>
      <p:bldP spid="22" grpId="0"/>
      <p:bldP spid="38" grpId="0" animBg="1"/>
      <p:bldP spid="39" grpId="0"/>
      <p:bldP spid="40" grpId="0"/>
      <p:bldP spid="43" grpId="0" animBg="1"/>
      <p:bldP spid="41" grpId="0"/>
      <p:bldP spid="42" grpId="0"/>
      <p:bldP spid="44" grpId="0" animBg="1"/>
      <p:bldP spid="45" grpId="0"/>
      <p:bldP spid="48" grpId="0" animBg="1"/>
      <p:bldP spid="53" grpId="0"/>
      <p:bldP spid="54" grpId="0"/>
      <p:bldP spid="56" grpId="0" animBg="1"/>
      <p:bldP spid="57" grpId="0"/>
      <p:bldP spid="58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en-US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LVGL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F22E7B9-9F2E-9E67-6DC3-3FE74C85EBD8}"/>
              </a:ext>
            </a:extLst>
          </p:cNvPr>
          <p:cNvSpPr txBox="1"/>
          <p:nvPr/>
        </p:nvSpPr>
        <p:spPr>
          <a:xfrm>
            <a:off x="68577" y="466454"/>
            <a:ext cx="3925573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下拉列表部件（</a:t>
            </a: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lv_dropdown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）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6EB47848-B62D-9E43-1695-DAB0A14FFC2F}"/>
              </a:ext>
            </a:extLst>
          </p:cNvPr>
          <p:cNvSpPr txBox="1"/>
          <p:nvPr/>
        </p:nvSpPr>
        <p:spPr>
          <a:xfrm>
            <a:off x="745880" y="1636875"/>
            <a:ext cx="3534020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lv_obj_t   *dd = lv_dropdown_create( parent );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BF46D1E-9D95-F3BD-4081-9B7B22DF39CC}"/>
              </a:ext>
            </a:extLst>
          </p:cNvPr>
          <p:cNvSpPr txBox="1"/>
          <p:nvPr/>
        </p:nvSpPr>
        <p:spPr>
          <a:xfrm>
            <a:off x="745880" y="1284127"/>
            <a:ext cx="2467220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知识点</a:t>
            </a: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：创建下拉列表部件 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DB1D33CD-7AC6-BF86-B348-962F4B1317D4}"/>
              </a:ext>
            </a:extLst>
          </p:cNvPr>
          <p:cNvSpPr/>
          <p:nvPr/>
        </p:nvSpPr>
        <p:spPr>
          <a:xfrm>
            <a:off x="575479" y="1461676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F55F79A-6915-CEA8-5D50-2AACF0861957}"/>
              </a:ext>
            </a:extLst>
          </p:cNvPr>
          <p:cNvSpPr txBox="1"/>
          <p:nvPr/>
        </p:nvSpPr>
        <p:spPr>
          <a:xfrm>
            <a:off x="745880" y="2151734"/>
            <a:ext cx="2149720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知识点</a:t>
            </a: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：设置选项内容</a:t>
            </a: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73B55AD9-9A29-665A-78B6-FC6BB3C012E4}"/>
              </a:ext>
            </a:extLst>
          </p:cNvPr>
          <p:cNvSpPr/>
          <p:nvPr/>
        </p:nvSpPr>
        <p:spPr>
          <a:xfrm>
            <a:off x="575479" y="2329283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8B9FFCA-91A2-A5B6-226C-C22501059825}"/>
              </a:ext>
            </a:extLst>
          </p:cNvPr>
          <p:cNvSpPr txBox="1"/>
          <p:nvPr/>
        </p:nvSpPr>
        <p:spPr>
          <a:xfrm>
            <a:off x="745880" y="2517457"/>
            <a:ext cx="7496420" cy="8906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lv_dropdown_set_options( dd, "a\nb\nc\nd");	   		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设置选项 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  <a:endParaRPr lang="en-US" altLang="zh-CN" sz="12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lv_dropdown_set_options_static( dd, "a\nb\nc\nd ");		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设置选项 （静态）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</a:p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lv_dropdown_add_option( dd, "e", 4);					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添加选项，索引从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</a:t>
            </a:r>
            <a:r>
              <a:rPr lang="zh-CN" altLang="en-US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开始 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  <a:endParaRPr lang="en-US" altLang="zh-CN" sz="12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43CFE38-5E8F-CE77-26CE-127106B7FF25}"/>
              </a:ext>
            </a:extLst>
          </p:cNvPr>
          <p:cNvSpPr txBox="1"/>
          <p:nvPr/>
        </p:nvSpPr>
        <p:spPr>
          <a:xfrm>
            <a:off x="758580" y="3598344"/>
            <a:ext cx="2361810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知识点</a:t>
            </a: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</a:t>
            </a: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：设置当前所选项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6E8F01FF-11B9-773B-FB9A-12BA41889E97}"/>
              </a:ext>
            </a:extLst>
          </p:cNvPr>
          <p:cNvSpPr/>
          <p:nvPr/>
        </p:nvSpPr>
        <p:spPr>
          <a:xfrm>
            <a:off x="588179" y="3775893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8E62189-34BE-792D-C5E9-D8A2B3AF47E9}"/>
              </a:ext>
            </a:extLst>
          </p:cNvPr>
          <p:cNvSpPr txBox="1"/>
          <p:nvPr/>
        </p:nvSpPr>
        <p:spPr>
          <a:xfrm>
            <a:off x="758580" y="3964067"/>
            <a:ext cx="6721720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lv_dropdown_set_selected( dd, 1);					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注意：索引从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</a:t>
            </a:r>
            <a:r>
              <a:rPr lang="zh-CN" altLang="en-US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开始 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</a:p>
        </p:txBody>
      </p:sp>
    </p:spTree>
    <p:extLst>
      <p:ext uri="{BB962C8B-B14F-4D97-AF65-F5344CB8AC3E}">
        <p14:creationId xmlns:p14="http://schemas.microsoft.com/office/powerpoint/2010/main" val="2480444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12" grpId="0"/>
      <p:bldP spid="14" grpId="0" animBg="1"/>
      <p:bldP spid="18" grpId="0"/>
      <p:bldP spid="19" grpId="0" animBg="1"/>
      <p:bldP spid="20" grpId="0"/>
      <p:bldP spid="8" grpId="0"/>
      <p:bldP spid="10" grpId="0" animBg="1"/>
      <p:bldP spid="16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en-US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LVGL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F22E7B9-9F2E-9E67-6DC3-3FE74C85EBD8}"/>
              </a:ext>
            </a:extLst>
          </p:cNvPr>
          <p:cNvSpPr txBox="1"/>
          <p:nvPr/>
        </p:nvSpPr>
        <p:spPr>
          <a:xfrm>
            <a:off x="68577" y="466454"/>
            <a:ext cx="3811273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下拉列表部件（</a:t>
            </a: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lv_dropdown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）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6EB47848-B62D-9E43-1695-DAB0A14FFC2F}"/>
              </a:ext>
            </a:extLst>
          </p:cNvPr>
          <p:cNvSpPr txBox="1"/>
          <p:nvPr/>
        </p:nvSpPr>
        <p:spPr>
          <a:xfrm>
            <a:off x="745880" y="1636875"/>
            <a:ext cx="6118470" cy="1121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lv_dropdown_get_selected( dd);					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获取索引 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</a:p>
          <a:p>
            <a:pPr>
              <a:lnSpc>
                <a:spcPct val="150000"/>
              </a:lnSpc>
            </a:pPr>
            <a:endParaRPr lang="en-US" altLang="zh-CN" sz="1000">
              <a:solidFill>
                <a:srgbClr val="80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char buf[</a:t>
            </a:r>
            <a:r>
              <a:rPr lang="en-US" altLang="zh-CN" sz="12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10</a:t>
            </a: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];</a:t>
            </a:r>
          </a:p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lv_dropdown_get_selected_str( dd, buf, sizeof(buf));		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获取选项文本 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  <a:endParaRPr lang="en-US" altLang="zh-CN" sz="12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BF46D1E-9D95-F3BD-4081-9B7B22DF39CC}"/>
              </a:ext>
            </a:extLst>
          </p:cNvPr>
          <p:cNvSpPr txBox="1"/>
          <p:nvPr/>
        </p:nvSpPr>
        <p:spPr>
          <a:xfrm>
            <a:off x="745880" y="1284127"/>
            <a:ext cx="2467220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知识点</a:t>
            </a: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</a:t>
            </a: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：获取选项内容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DB1D33CD-7AC6-BF86-B348-962F4B1317D4}"/>
              </a:ext>
            </a:extLst>
          </p:cNvPr>
          <p:cNvSpPr/>
          <p:nvPr/>
        </p:nvSpPr>
        <p:spPr>
          <a:xfrm>
            <a:off x="575479" y="1461676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43CFE38-5E8F-CE77-26CE-127106B7FF25}"/>
              </a:ext>
            </a:extLst>
          </p:cNvPr>
          <p:cNvSpPr txBox="1"/>
          <p:nvPr/>
        </p:nvSpPr>
        <p:spPr>
          <a:xfrm>
            <a:off x="745880" y="3198294"/>
            <a:ext cx="2361810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知识点</a:t>
            </a: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5</a:t>
            </a: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：设置方向和图标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6E8F01FF-11B9-773B-FB9A-12BA41889E97}"/>
              </a:ext>
            </a:extLst>
          </p:cNvPr>
          <p:cNvSpPr/>
          <p:nvPr/>
        </p:nvSpPr>
        <p:spPr>
          <a:xfrm>
            <a:off x="575479" y="3375843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8E62189-34BE-792D-C5E9-D8A2B3AF47E9}"/>
              </a:ext>
            </a:extLst>
          </p:cNvPr>
          <p:cNvSpPr txBox="1"/>
          <p:nvPr/>
        </p:nvSpPr>
        <p:spPr>
          <a:xfrm>
            <a:off x="745880" y="3564017"/>
            <a:ext cx="6499470" cy="613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lv_dropdown_set_dir(dd, LV_DIR_RIGHT);				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设置列表展开方向 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</a:p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lv_dropdown_set_symbol(dd, LV_SYMBOL_RIGHT);			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设置图标 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  <a:endParaRPr lang="en-US" altLang="zh-CN" sz="12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3083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12" grpId="0"/>
      <p:bldP spid="14" grpId="0" animBg="1"/>
      <p:bldP spid="8" grpId="0"/>
      <p:bldP spid="10" grpId="0" animBg="1"/>
      <p:bldP spid="16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en-US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LVGL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88E44F88-1E7E-4916-8DD0-6F4F14C601E9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4A9CBC-B0FB-4630-914C-BD0EF8A6AF4A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0" name="矩形 39">
            <a:extLst>
              <a:ext uri="{FF2B5EF4-FFF2-40B4-BE49-F238E27FC236}">
                <a16:creationId xmlns:a16="http://schemas.microsoft.com/office/drawing/2014/main" id="{6A3AA250-99A3-4100-98FA-809068560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919" y="1833326"/>
            <a:ext cx="1834832" cy="697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32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滚轮部件</a:t>
            </a:r>
            <a:endParaRPr lang="zh-CN" altLang="en-US" sz="2400" b="1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FAF5AD7-682A-473C-9DDC-968E1E688098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1" name="矩形 39">
            <a:extLst>
              <a:ext uri="{FF2B5EF4-FFF2-40B4-BE49-F238E27FC236}">
                <a16:creationId xmlns:a16="http://schemas.microsoft.com/office/drawing/2014/main" id="{A7AD5F9D-5F9E-CC60-7828-A52FA52FA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4451" y="2512078"/>
            <a:ext cx="1409700" cy="45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(lv_roller)</a:t>
            </a:r>
            <a:endParaRPr lang="zh-CN" altLang="en-US" sz="2000" b="1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371516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F19A089B-1256-63DD-BDB3-63D6496887D0}"/>
              </a:ext>
            </a:extLst>
          </p:cNvPr>
          <p:cNvSpPr/>
          <p:nvPr/>
        </p:nvSpPr>
        <p:spPr>
          <a:xfrm>
            <a:off x="655468" y="2147212"/>
            <a:ext cx="2373482" cy="1719938"/>
          </a:xfrm>
          <a:prstGeom prst="roundRect">
            <a:avLst>
              <a:gd name="adj" fmla="val 6229"/>
            </a:avLst>
          </a:prstGeom>
          <a:solidFill>
            <a:srgbClr val="FFFFFF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en-US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LVGL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F22E7B9-9F2E-9E67-6DC3-3FE74C85EBD8}"/>
              </a:ext>
            </a:extLst>
          </p:cNvPr>
          <p:cNvSpPr txBox="1"/>
          <p:nvPr/>
        </p:nvSpPr>
        <p:spPr>
          <a:xfrm>
            <a:off x="68578" y="466454"/>
            <a:ext cx="2769872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滚轮部件（</a:t>
            </a: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lv_roller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）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4FE55E0-B43D-426D-C56D-D400F58B0F73}"/>
              </a:ext>
            </a:extLst>
          </p:cNvPr>
          <p:cNvSpPr txBox="1"/>
          <p:nvPr/>
        </p:nvSpPr>
        <p:spPr>
          <a:xfrm>
            <a:off x="534550" y="1144788"/>
            <a:ext cx="6107550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滚轮部件常用于多选一的场景，它以滚轮的形式来展现多个选项。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3828399B-E682-2894-5257-3E65F25960E8}"/>
              </a:ext>
            </a:extLst>
          </p:cNvPr>
          <p:cNvSpPr txBox="1"/>
          <p:nvPr/>
        </p:nvSpPr>
        <p:spPr>
          <a:xfrm>
            <a:off x="5020010" y="2859919"/>
            <a:ext cx="2107584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主体（</a:t>
            </a: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LV_PART_MAIN</a:t>
            </a: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25BE169E-FC83-40E3-76A7-31042A8BAD00}"/>
              </a:ext>
            </a:extLst>
          </p:cNvPr>
          <p:cNvSpPr/>
          <p:nvPr/>
        </p:nvSpPr>
        <p:spPr>
          <a:xfrm>
            <a:off x="4849609" y="3037468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4F42B67A-53BE-41E7-DD97-8DF408EDF1AA}"/>
              </a:ext>
            </a:extLst>
          </p:cNvPr>
          <p:cNvSpPr txBox="1"/>
          <p:nvPr/>
        </p:nvSpPr>
        <p:spPr>
          <a:xfrm>
            <a:off x="5019609" y="2180969"/>
            <a:ext cx="1984441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滚轮部件组成部分：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B1C79468-C577-EFFC-A5EE-2EB290516C3D}"/>
              </a:ext>
            </a:extLst>
          </p:cNvPr>
          <p:cNvSpPr txBox="1"/>
          <p:nvPr/>
        </p:nvSpPr>
        <p:spPr>
          <a:xfrm>
            <a:off x="5019609" y="3273155"/>
            <a:ext cx="2703931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选项框（</a:t>
            </a: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LV_PART_SELECTED)</a:t>
            </a:r>
            <a:endParaRPr lang="zh-CN" altLang="en-US" sz="14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DC84888E-C00F-4504-2BED-DACD7D3CD685}"/>
              </a:ext>
            </a:extLst>
          </p:cNvPr>
          <p:cNvSpPr/>
          <p:nvPr/>
        </p:nvSpPr>
        <p:spPr>
          <a:xfrm>
            <a:off x="4849210" y="3457054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BC68A4C0-678C-B9BA-3F5F-45A3C9EA9150}"/>
              </a:ext>
            </a:extLst>
          </p:cNvPr>
          <p:cNvSpPr/>
          <p:nvPr/>
        </p:nvSpPr>
        <p:spPr>
          <a:xfrm>
            <a:off x="921422" y="2709737"/>
            <a:ext cx="769666" cy="900627"/>
          </a:xfrm>
          <a:prstGeom prst="roundRect">
            <a:avLst>
              <a:gd name="adj" fmla="val 4170"/>
            </a:avLst>
          </a:prstGeom>
          <a:solidFill>
            <a:srgbClr val="FFFFFF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061243B1-BB7B-BDFC-AFB0-640176A82E6C}"/>
              </a:ext>
            </a:extLst>
          </p:cNvPr>
          <p:cNvSpPr txBox="1"/>
          <p:nvPr/>
        </p:nvSpPr>
        <p:spPr>
          <a:xfrm>
            <a:off x="1118553" y="2696107"/>
            <a:ext cx="405447" cy="316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70</a:t>
            </a:r>
            <a:endParaRPr lang="zh-CN" altLang="en-US" sz="11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24878897-A858-1599-842E-D7252A837AA4}"/>
              </a:ext>
            </a:extLst>
          </p:cNvPr>
          <p:cNvSpPr/>
          <p:nvPr/>
        </p:nvSpPr>
        <p:spPr>
          <a:xfrm>
            <a:off x="921422" y="3021468"/>
            <a:ext cx="769666" cy="289849"/>
          </a:xfrm>
          <a:prstGeom prst="roundRect">
            <a:avLst>
              <a:gd name="adj" fmla="val 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EB9649AF-3BFC-BC88-430D-EF2660DFAFD2}"/>
              </a:ext>
            </a:extLst>
          </p:cNvPr>
          <p:cNvSpPr txBox="1"/>
          <p:nvPr/>
        </p:nvSpPr>
        <p:spPr>
          <a:xfrm>
            <a:off x="1118553" y="2987027"/>
            <a:ext cx="405447" cy="316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>
                <a:solidFill>
                  <a:srgbClr val="FFFF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80</a:t>
            </a:r>
            <a:endParaRPr lang="zh-CN" altLang="en-US" sz="1100">
              <a:solidFill>
                <a:srgbClr val="FFFFFF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5F979FEE-0176-AE40-8FC6-DBD5E176C631}"/>
              </a:ext>
            </a:extLst>
          </p:cNvPr>
          <p:cNvSpPr txBox="1"/>
          <p:nvPr/>
        </p:nvSpPr>
        <p:spPr>
          <a:xfrm>
            <a:off x="1118553" y="3277948"/>
            <a:ext cx="405447" cy="316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90</a:t>
            </a:r>
            <a:endParaRPr lang="zh-CN" altLang="en-US" sz="11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BA891852-E29E-547C-CDAC-41754BD6176E}"/>
              </a:ext>
            </a:extLst>
          </p:cNvPr>
          <p:cNvSpPr/>
          <p:nvPr/>
        </p:nvSpPr>
        <p:spPr>
          <a:xfrm>
            <a:off x="1986234" y="2712740"/>
            <a:ext cx="769666" cy="900627"/>
          </a:xfrm>
          <a:prstGeom prst="roundRect">
            <a:avLst>
              <a:gd name="adj" fmla="val 4170"/>
            </a:avLst>
          </a:prstGeom>
          <a:solidFill>
            <a:srgbClr val="FFFFFF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0EBDD49D-0934-74BB-16B0-228A50548801}"/>
              </a:ext>
            </a:extLst>
          </p:cNvPr>
          <p:cNvSpPr txBox="1"/>
          <p:nvPr/>
        </p:nvSpPr>
        <p:spPr>
          <a:xfrm>
            <a:off x="2183365" y="2699110"/>
            <a:ext cx="432835" cy="316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25</a:t>
            </a:r>
            <a:endParaRPr lang="zh-CN" altLang="en-US" sz="11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33FE567C-6E90-CAE3-64E0-817E7A7D1097}"/>
              </a:ext>
            </a:extLst>
          </p:cNvPr>
          <p:cNvSpPr/>
          <p:nvPr/>
        </p:nvSpPr>
        <p:spPr>
          <a:xfrm>
            <a:off x="1986234" y="3024471"/>
            <a:ext cx="769666" cy="289849"/>
          </a:xfrm>
          <a:prstGeom prst="roundRect">
            <a:avLst>
              <a:gd name="adj" fmla="val 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23FF51E1-924B-1BC9-E0EE-D1EB7DDD4216}"/>
              </a:ext>
            </a:extLst>
          </p:cNvPr>
          <p:cNvSpPr txBox="1"/>
          <p:nvPr/>
        </p:nvSpPr>
        <p:spPr>
          <a:xfrm>
            <a:off x="2183365" y="2990030"/>
            <a:ext cx="432835" cy="316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>
                <a:solidFill>
                  <a:srgbClr val="FFFF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26</a:t>
            </a:r>
            <a:endParaRPr lang="zh-CN" altLang="en-US" sz="1100">
              <a:solidFill>
                <a:srgbClr val="FFFFFF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E24099B8-1578-511D-2830-294FC902EEBA}"/>
              </a:ext>
            </a:extLst>
          </p:cNvPr>
          <p:cNvSpPr txBox="1"/>
          <p:nvPr/>
        </p:nvSpPr>
        <p:spPr>
          <a:xfrm>
            <a:off x="2183365" y="3280951"/>
            <a:ext cx="432835" cy="316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27</a:t>
            </a:r>
            <a:endParaRPr lang="zh-CN" altLang="en-US" sz="11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E8B8380-BA8C-15EC-B557-1EBF75C26982}"/>
              </a:ext>
            </a:extLst>
          </p:cNvPr>
          <p:cNvSpPr txBox="1"/>
          <p:nvPr/>
        </p:nvSpPr>
        <p:spPr>
          <a:xfrm>
            <a:off x="1017972" y="2280888"/>
            <a:ext cx="606607" cy="316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湿度</a:t>
            </a:r>
            <a:r>
              <a:rPr lang="en-US" altLang="zh-CN" sz="110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%</a:t>
            </a:r>
            <a:endParaRPr lang="zh-CN" altLang="en-US" sz="110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C9445B6-68EA-2D4A-9455-C9FAB1FD4FEE}"/>
              </a:ext>
            </a:extLst>
          </p:cNvPr>
          <p:cNvSpPr txBox="1"/>
          <p:nvPr/>
        </p:nvSpPr>
        <p:spPr>
          <a:xfrm>
            <a:off x="2074261" y="2280888"/>
            <a:ext cx="606607" cy="316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温度℃</a:t>
            </a:r>
          </a:p>
        </p:txBody>
      </p:sp>
    </p:spTree>
    <p:extLst>
      <p:ext uri="{BB962C8B-B14F-4D97-AF65-F5344CB8AC3E}">
        <p14:creationId xmlns:p14="http://schemas.microsoft.com/office/powerpoint/2010/main" val="255479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9" grpId="0"/>
      <p:bldP spid="49" grpId="0"/>
      <p:bldP spid="50" grpId="0" animBg="1"/>
      <p:bldP spid="55" grpId="0"/>
      <p:bldP spid="51" grpId="0"/>
      <p:bldP spid="52" grpId="0" animBg="1"/>
      <p:bldP spid="38" grpId="0" animBg="1"/>
      <p:bldP spid="40" grpId="0"/>
      <p:bldP spid="43" grpId="0" animBg="1"/>
      <p:bldP spid="41" grpId="0"/>
      <p:bldP spid="42" grpId="0"/>
      <p:bldP spid="48" grpId="0" animBg="1"/>
      <p:bldP spid="54" grpId="0"/>
      <p:bldP spid="56" grpId="0" animBg="1"/>
      <p:bldP spid="57" grpId="0"/>
      <p:bldP spid="58" grpId="0"/>
      <p:bldP spid="2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 52">
            <a:extLst>
              <a:ext uri="{FF2B5EF4-FFF2-40B4-BE49-F238E27FC236}">
                <a16:creationId xmlns:a16="http://schemas.microsoft.com/office/drawing/2014/main" id="{3E6299CF-FC48-1022-9C18-778ABD6DC932}"/>
              </a:ext>
            </a:extLst>
          </p:cNvPr>
          <p:cNvSpPr/>
          <p:nvPr/>
        </p:nvSpPr>
        <p:spPr>
          <a:xfrm>
            <a:off x="2703307" y="3220173"/>
            <a:ext cx="2085642" cy="12942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en-US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LVGL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F22E7B9-9F2E-9E67-6DC3-3FE74C85EBD8}"/>
              </a:ext>
            </a:extLst>
          </p:cNvPr>
          <p:cNvSpPr txBox="1"/>
          <p:nvPr/>
        </p:nvSpPr>
        <p:spPr>
          <a:xfrm>
            <a:off x="68578" y="466454"/>
            <a:ext cx="2338072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2.1  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基础对象简介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B9B8EDC-89A5-B639-E6FD-414E7368BD16}"/>
              </a:ext>
            </a:extLst>
          </p:cNvPr>
          <p:cNvSpPr txBox="1"/>
          <p:nvPr/>
        </p:nvSpPr>
        <p:spPr>
          <a:xfrm>
            <a:off x="628650" y="1106707"/>
            <a:ext cx="76962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基础对象（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lv_obj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）可以作为父对象，来创建其他对象，同时它也可作为部件使用。</a:t>
            </a: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82CFFE49-8602-4927-0CB2-087063A50D17}"/>
              </a:ext>
            </a:extLst>
          </p:cNvPr>
          <p:cNvSpPr/>
          <p:nvPr/>
        </p:nvSpPr>
        <p:spPr>
          <a:xfrm>
            <a:off x="6584950" y="1613988"/>
            <a:ext cx="1575305" cy="1532584"/>
          </a:xfrm>
          <a:prstGeom prst="roundRect">
            <a:avLst>
              <a:gd name="adj" fmla="val 796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61B54FDF-2F8C-A8A2-9181-BC462554ACD7}"/>
              </a:ext>
            </a:extLst>
          </p:cNvPr>
          <p:cNvSpPr txBox="1"/>
          <p:nvPr/>
        </p:nvSpPr>
        <p:spPr>
          <a:xfrm>
            <a:off x="6692899" y="1688903"/>
            <a:ext cx="146735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开关</a:t>
            </a: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(lv_switch)</a:t>
            </a:r>
            <a:endParaRPr lang="zh-CN" altLang="en-US" sz="14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728271E5-1DBF-D0EA-267F-2794FE556F39}"/>
              </a:ext>
            </a:extLst>
          </p:cNvPr>
          <p:cNvSpPr txBox="1"/>
          <p:nvPr/>
        </p:nvSpPr>
        <p:spPr>
          <a:xfrm>
            <a:off x="6686551" y="2105927"/>
            <a:ext cx="13462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标签</a:t>
            </a: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(lv_label</a:t>
            </a: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249CC6EA-4B38-E1B1-02AB-E4A970EC4699}"/>
              </a:ext>
            </a:extLst>
          </p:cNvPr>
          <p:cNvSpPr txBox="1"/>
          <p:nvPr/>
        </p:nvSpPr>
        <p:spPr>
          <a:xfrm>
            <a:off x="6686550" y="2522950"/>
            <a:ext cx="157530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滑块</a:t>
            </a: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(lv_slider)</a:t>
            </a:r>
            <a:endParaRPr lang="zh-CN" altLang="en-US" sz="14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34992AFC-9679-9A2F-3F57-A13FE2F4274D}"/>
              </a:ext>
            </a:extLst>
          </p:cNvPr>
          <p:cNvSpPr txBox="1"/>
          <p:nvPr/>
        </p:nvSpPr>
        <p:spPr>
          <a:xfrm>
            <a:off x="6686550" y="2842647"/>
            <a:ext cx="62280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······</a:t>
            </a:r>
            <a:endParaRPr lang="zh-CN" altLang="en-US" sz="14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DD2BD195-64D0-5A54-384D-2DEE6C3D8E29}"/>
              </a:ext>
            </a:extLst>
          </p:cNvPr>
          <p:cNvCxnSpPr>
            <a:cxnSpLocks/>
          </p:cNvCxnSpPr>
          <p:nvPr/>
        </p:nvCxnSpPr>
        <p:spPr>
          <a:xfrm>
            <a:off x="4785561" y="2359315"/>
            <a:ext cx="1773989" cy="960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4D351A3E-579D-2ED0-8D59-857329C6C8C7}"/>
              </a:ext>
            </a:extLst>
          </p:cNvPr>
          <p:cNvSpPr/>
          <p:nvPr/>
        </p:nvSpPr>
        <p:spPr>
          <a:xfrm>
            <a:off x="2708992" y="1721804"/>
            <a:ext cx="2085642" cy="12942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CDCAC925-DC27-EBA2-1E04-3ADB3BD41807}"/>
              </a:ext>
            </a:extLst>
          </p:cNvPr>
          <p:cNvSpPr txBox="1"/>
          <p:nvPr/>
        </p:nvSpPr>
        <p:spPr>
          <a:xfrm>
            <a:off x="2875476" y="2199232"/>
            <a:ext cx="177398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scr_act</a:t>
            </a: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（活动屏幕）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B83DDE6D-BB40-0620-9120-79322F000C57}"/>
              </a:ext>
            </a:extLst>
          </p:cNvPr>
          <p:cNvSpPr txBox="1"/>
          <p:nvPr/>
        </p:nvSpPr>
        <p:spPr>
          <a:xfrm>
            <a:off x="5405892" y="2061138"/>
            <a:ext cx="5424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创建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C786F3D7-AD70-188D-05FB-DE71FC76AEC3}"/>
              </a:ext>
            </a:extLst>
          </p:cNvPr>
          <p:cNvSpPr txBox="1"/>
          <p:nvPr/>
        </p:nvSpPr>
        <p:spPr>
          <a:xfrm>
            <a:off x="637539" y="2919743"/>
            <a:ext cx="103505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基础对象</a:t>
            </a: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EE773470-EA25-87B9-3DE3-92BCF48636C7}"/>
              </a:ext>
            </a:extLst>
          </p:cNvPr>
          <p:cNvCxnSpPr>
            <a:cxnSpLocks/>
            <a:endCxn id="37" idx="1"/>
          </p:cNvCxnSpPr>
          <p:nvPr/>
        </p:nvCxnSpPr>
        <p:spPr>
          <a:xfrm flipV="1">
            <a:off x="1672589" y="2368915"/>
            <a:ext cx="1036403" cy="720105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C3C44A08-DE8C-40C1-3A2E-2EAA56EABB18}"/>
              </a:ext>
            </a:extLst>
          </p:cNvPr>
          <p:cNvCxnSpPr>
            <a:cxnSpLocks/>
          </p:cNvCxnSpPr>
          <p:nvPr/>
        </p:nvCxnSpPr>
        <p:spPr>
          <a:xfrm>
            <a:off x="1672589" y="3089020"/>
            <a:ext cx="1026826" cy="771914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ABA0649F-85D5-1680-7D72-BDA4575226D8}"/>
              </a:ext>
            </a:extLst>
          </p:cNvPr>
          <p:cNvSpPr/>
          <p:nvPr/>
        </p:nvSpPr>
        <p:spPr>
          <a:xfrm>
            <a:off x="3450975" y="3380937"/>
            <a:ext cx="622990" cy="62106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080AF9F8-BE07-01E1-ADD2-ECE4A4AB1450}"/>
              </a:ext>
            </a:extLst>
          </p:cNvPr>
          <p:cNvSpPr txBox="1"/>
          <p:nvPr/>
        </p:nvSpPr>
        <p:spPr>
          <a:xfrm>
            <a:off x="3228884" y="4104311"/>
            <a:ext cx="106717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lv_obj</a:t>
            </a: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部件</a:t>
            </a:r>
          </a:p>
        </p:txBody>
      </p:sp>
    </p:spTree>
    <p:extLst>
      <p:ext uri="{BB962C8B-B14F-4D97-AF65-F5344CB8AC3E}">
        <p14:creationId xmlns:p14="http://schemas.microsoft.com/office/powerpoint/2010/main" val="3822594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20" grpId="0"/>
      <p:bldP spid="23" grpId="0" animBg="1"/>
      <p:bldP spid="27" grpId="0"/>
      <p:bldP spid="30" grpId="0"/>
      <p:bldP spid="34" grpId="0"/>
      <p:bldP spid="35" grpId="0"/>
      <p:bldP spid="37" grpId="0" animBg="1"/>
      <p:bldP spid="42" grpId="0"/>
      <p:bldP spid="44" grpId="0"/>
      <p:bldP spid="47" grpId="0"/>
      <p:bldP spid="50" grpId="0" animBg="1"/>
      <p:bldP spid="54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en-US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LVGL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F22E7B9-9F2E-9E67-6DC3-3FE74C85EBD8}"/>
              </a:ext>
            </a:extLst>
          </p:cNvPr>
          <p:cNvSpPr txBox="1"/>
          <p:nvPr/>
        </p:nvSpPr>
        <p:spPr>
          <a:xfrm>
            <a:off x="68577" y="466454"/>
            <a:ext cx="2700023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滚轮部件（</a:t>
            </a: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lv_roller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）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6EB47848-B62D-9E43-1695-DAB0A14FFC2F}"/>
              </a:ext>
            </a:extLst>
          </p:cNvPr>
          <p:cNvSpPr txBox="1"/>
          <p:nvPr/>
        </p:nvSpPr>
        <p:spPr>
          <a:xfrm>
            <a:off x="745880" y="1757525"/>
            <a:ext cx="3324470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lv_obj_t   *roller= lv_roller_create( parent );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BF46D1E-9D95-F3BD-4081-9B7B22DF39CC}"/>
              </a:ext>
            </a:extLst>
          </p:cNvPr>
          <p:cNvSpPr txBox="1"/>
          <p:nvPr/>
        </p:nvSpPr>
        <p:spPr>
          <a:xfrm>
            <a:off x="745880" y="1404777"/>
            <a:ext cx="2149720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知识点</a:t>
            </a: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：创建滚轮部件 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DB1D33CD-7AC6-BF86-B348-962F4B1317D4}"/>
              </a:ext>
            </a:extLst>
          </p:cNvPr>
          <p:cNvSpPr/>
          <p:nvPr/>
        </p:nvSpPr>
        <p:spPr>
          <a:xfrm>
            <a:off x="575479" y="1582326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F55F79A-6915-CEA8-5D50-2AACF0861957}"/>
              </a:ext>
            </a:extLst>
          </p:cNvPr>
          <p:cNvSpPr txBox="1"/>
          <p:nvPr/>
        </p:nvSpPr>
        <p:spPr>
          <a:xfrm>
            <a:off x="745880" y="2393034"/>
            <a:ext cx="2149720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知识点</a:t>
            </a: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：设置选项间隔</a:t>
            </a: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73B55AD9-9A29-665A-78B6-FC6BB3C012E4}"/>
              </a:ext>
            </a:extLst>
          </p:cNvPr>
          <p:cNvSpPr/>
          <p:nvPr/>
        </p:nvSpPr>
        <p:spPr>
          <a:xfrm>
            <a:off x="575479" y="2570583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8B9FFCA-91A2-A5B6-226C-C22501059825}"/>
              </a:ext>
            </a:extLst>
          </p:cNvPr>
          <p:cNvSpPr txBox="1"/>
          <p:nvPr/>
        </p:nvSpPr>
        <p:spPr>
          <a:xfrm>
            <a:off x="745880" y="2758757"/>
            <a:ext cx="4854820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lv_obj_set_style_text_line_space(roller, 30, LV_STATE_DEFAULT);	   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43CFE38-5E8F-CE77-26CE-127106B7FF25}"/>
              </a:ext>
            </a:extLst>
          </p:cNvPr>
          <p:cNvSpPr txBox="1"/>
          <p:nvPr/>
        </p:nvSpPr>
        <p:spPr>
          <a:xfrm>
            <a:off x="758580" y="3426894"/>
            <a:ext cx="3095870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知识点</a:t>
            </a: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</a:t>
            </a: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：设置选项内容、滚动模式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6E8F01FF-11B9-773B-FB9A-12BA41889E97}"/>
              </a:ext>
            </a:extLst>
          </p:cNvPr>
          <p:cNvSpPr/>
          <p:nvPr/>
        </p:nvSpPr>
        <p:spPr>
          <a:xfrm>
            <a:off x="588179" y="3604443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8E62189-34BE-792D-C5E9-D8A2B3AF47E9}"/>
              </a:ext>
            </a:extLst>
          </p:cNvPr>
          <p:cNvSpPr txBox="1"/>
          <p:nvPr/>
        </p:nvSpPr>
        <p:spPr>
          <a:xfrm>
            <a:off x="758580" y="3792617"/>
            <a:ext cx="7210670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lv_roller_set_options(roller, “a\nb\nc\nd”, LV_ROLLER_MODE_NORMAL); 		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正常模式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*/</a:t>
            </a:r>
          </a:p>
        </p:txBody>
      </p:sp>
    </p:spTree>
    <p:extLst>
      <p:ext uri="{BB962C8B-B14F-4D97-AF65-F5344CB8AC3E}">
        <p14:creationId xmlns:p14="http://schemas.microsoft.com/office/powerpoint/2010/main" val="2955410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12" grpId="0"/>
      <p:bldP spid="14" grpId="0" animBg="1"/>
      <p:bldP spid="18" grpId="0"/>
      <p:bldP spid="19" grpId="0" animBg="1"/>
      <p:bldP spid="20" grpId="0"/>
      <p:bldP spid="8" grpId="0"/>
      <p:bldP spid="10" grpId="0" animBg="1"/>
      <p:bldP spid="16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en-US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LVGL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F22E7B9-9F2E-9E67-6DC3-3FE74C85EBD8}"/>
              </a:ext>
            </a:extLst>
          </p:cNvPr>
          <p:cNvSpPr txBox="1"/>
          <p:nvPr/>
        </p:nvSpPr>
        <p:spPr>
          <a:xfrm>
            <a:off x="68577" y="466454"/>
            <a:ext cx="2700023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滚轮部件（</a:t>
            </a: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lv_roller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）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43CFE38-5E8F-CE77-26CE-127106B7FF25}"/>
              </a:ext>
            </a:extLst>
          </p:cNvPr>
          <p:cNvSpPr txBox="1"/>
          <p:nvPr/>
        </p:nvSpPr>
        <p:spPr>
          <a:xfrm>
            <a:off x="758580" y="1204394"/>
            <a:ext cx="2361810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知识点</a:t>
            </a: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</a:t>
            </a: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：设置当前所选项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6E8F01FF-11B9-773B-FB9A-12BA41889E97}"/>
              </a:ext>
            </a:extLst>
          </p:cNvPr>
          <p:cNvSpPr/>
          <p:nvPr/>
        </p:nvSpPr>
        <p:spPr>
          <a:xfrm>
            <a:off x="588179" y="1381943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8E62189-34BE-792D-C5E9-D8A2B3AF47E9}"/>
              </a:ext>
            </a:extLst>
          </p:cNvPr>
          <p:cNvSpPr txBox="1"/>
          <p:nvPr/>
        </p:nvSpPr>
        <p:spPr>
          <a:xfrm>
            <a:off x="758580" y="1570117"/>
            <a:ext cx="3578470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lv_roller_set_selected(roller, 3, LV_ANIM_ON);</a:t>
            </a:r>
            <a:endParaRPr lang="en-US" altLang="zh-CN" sz="1200">
              <a:solidFill>
                <a:srgbClr val="80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D2328AF-3A59-94C0-B634-97F100B53F6E}"/>
              </a:ext>
            </a:extLst>
          </p:cNvPr>
          <p:cNvSpPr txBox="1"/>
          <p:nvPr/>
        </p:nvSpPr>
        <p:spPr>
          <a:xfrm>
            <a:off x="758580" y="2102873"/>
            <a:ext cx="2130670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知识点</a:t>
            </a: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5</a:t>
            </a: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：设置可见行数</a:t>
            </a: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32D5DF37-C2EF-22DD-A658-DF94DD682FEA}"/>
              </a:ext>
            </a:extLst>
          </p:cNvPr>
          <p:cNvSpPr/>
          <p:nvPr/>
        </p:nvSpPr>
        <p:spPr>
          <a:xfrm>
            <a:off x="588179" y="2280422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2CA283C-98EF-B6F7-369D-3871BD3C8EFD}"/>
              </a:ext>
            </a:extLst>
          </p:cNvPr>
          <p:cNvSpPr txBox="1"/>
          <p:nvPr/>
        </p:nvSpPr>
        <p:spPr>
          <a:xfrm>
            <a:off x="758580" y="2468596"/>
            <a:ext cx="3578470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lv_roller_set_visible_row_count(roller, 2);</a:t>
            </a:r>
            <a:endParaRPr lang="en-US" altLang="zh-CN" sz="1200">
              <a:solidFill>
                <a:srgbClr val="80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9774B67-A3C0-B204-0CA3-B3027C5DE93B}"/>
              </a:ext>
            </a:extLst>
          </p:cNvPr>
          <p:cNvSpPr txBox="1"/>
          <p:nvPr/>
        </p:nvSpPr>
        <p:spPr>
          <a:xfrm>
            <a:off x="758580" y="3392587"/>
            <a:ext cx="7172570" cy="1121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lv_roller_get_selected(roller);								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获取索引 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</a:p>
          <a:p>
            <a:pPr>
              <a:lnSpc>
                <a:spcPct val="150000"/>
              </a:lnSpc>
            </a:pPr>
            <a:endParaRPr lang="en-US" altLang="zh-CN" sz="1000">
              <a:solidFill>
                <a:srgbClr val="80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char buf[</a:t>
            </a:r>
            <a:r>
              <a:rPr lang="en-US" altLang="zh-CN" sz="12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10</a:t>
            </a: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];</a:t>
            </a:r>
          </a:p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lv_roller_get_selected_str(roller, buf, sizeof(buf));					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获取选项文本 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  <a:endParaRPr lang="en-US" altLang="zh-CN" sz="12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238DF45-D676-4602-0863-11C2A81CC406}"/>
              </a:ext>
            </a:extLst>
          </p:cNvPr>
          <p:cNvSpPr txBox="1"/>
          <p:nvPr/>
        </p:nvSpPr>
        <p:spPr>
          <a:xfrm>
            <a:off x="758580" y="3039839"/>
            <a:ext cx="2467220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知识点</a:t>
            </a: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6</a:t>
            </a: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：获取选项内容</a:t>
            </a: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ABD31CBD-2A73-E140-DFB5-C16F3843A4AD}"/>
              </a:ext>
            </a:extLst>
          </p:cNvPr>
          <p:cNvSpPr/>
          <p:nvPr/>
        </p:nvSpPr>
        <p:spPr>
          <a:xfrm>
            <a:off x="588179" y="3217388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BF71B852-38A5-D01C-0A81-FD018AB8A715}"/>
              </a:ext>
            </a:extLst>
          </p:cNvPr>
          <p:cNvSpPr/>
          <p:nvPr/>
        </p:nvSpPr>
        <p:spPr>
          <a:xfrm>
            <a:off x="5753809" y="1379001"/>
            <a:ext cx="2373482" cy="1719938"/>
          </a:xfrm>
          <a:prstGeom prst="roundRect">
            <a:avLst>
              <a:gd name="adj" fmla="val 6229"/>
            </a:avLst>
          </a:prstGeom>
          <a:solidFill>
            <a:srgbClr val="FFFFFF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68A572CA-F8C5-92EB-0862-A370906C892E}"/>
              </a:ext>
            </a:extLst>
          </p:cNvPr>
          <p:cNvSpPr/>
          <p:nvPr/>
        </p:nvSpPr>
        <p:spPr>
          <a:xfrm>
            <a:off x="6019763" y="1941526"/>
            <a:ext cx="769666" cy="900627"/>
          </a:xfrm>
          <a:prstGeom prst="roundRect">
            <a:avLst>
              <a:gd name="adj" fmla="val 4170"/>
            </a:avLst>
          </a:prstGeom>
          <a:solidFill>
            <a:srgbClr val="FFFFFF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1740086-7D1B-02C9-F856-89F953061F74}"/>
              </a:ext>
            </a:extLst>
          </p:cNvPr>
          <p:cNvSpPr txBox="1"/>
          <p:nvPr/>
        </p:nvSpPr>
        <p:spPr>
          <a:xfrm>
            <a:off x="6216894" y="1927896"/>
            <a:ext cx="405447" cy="316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70</a:t>
            </a:r>
            <a:endParaRPr lang="zh-CN" altLang="en-US" sz="11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AF537C1C-B9BF-03A6-6366-21753008503D}"/>
              </a:ext>
            </a:extLst>
          </p:cNvPr>
          <p:cNvSpPr/>
          <p:nvPr/>
        </p:nvSpPr>
        <p:spPr>
          <a:xfrm>
            <a:off x="6019763" y="2253257"/>
            <a:ext cx="769666" cy="289849"/>
          </a:xfrm>
          <a:prstGeom prst="roundRect">
            <a:avLst>
              <a:gd name="adj" fmla="val 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95957610-25C2-62E0-D460-0A51AE76B73F}"/>
              </a:ext>
            </a:extLst>
          </p:cNvPr>
          <p:cNvSpPr txBox="1"/>
          <p:nvPr/>
        </p:nvSpPr>
        <p:spPr>
          <a:xfrm>
            <a:off x="6216894" y="2218816"/>
            <a:ext cx="405447" cy="316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>
                <a:solidFill>
                  <a:srgbClr val="FFFF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80</a:t>
            </a:r>
            <a:endParaRPr lang="zh-CN" altLang="en-US" sz="1100">
              <a:solidFill>
                <a:srgbClr val="FFFFFF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F9E059BD-C43B-7D01-5C3E-00490DCE7FA1}"/>
              </a:ext>
            </a:extLst>
          </p:cNvPr>
          <p:cNvSpPr txBox="1"/>
          <p:nvPr/>
        </p:nvSpPr>
        <p:spPr>
          <a:xfrm>
            <a:off x="6216894" y="2509737"/>
            <a:ext cx="405447" cy="316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90</a:t>
            </a:r>
            <a:endParaRPr lang="zh-CN" altLang="en-US" sz="11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F7158E2C-A48C-6A87-6699-B4C97FD39A95}"/>
              </a:ext>
            </a:extLst>
          </p:cNvPr>
          <p:cNvSpPr/>
          <p:nvPr/>
        </p:nvSpPr>
        <p:spPr>
          <a:xfrm>
            <a:off x="7084575" y="1944529"/>
            <a:ext cx="769666" cy="900627"/>
          </a:xfrm>
          <a:prstGeom prst="roundRect">
            <a:avLst>
              <a:gd name="adj" fmla="val 4170"/>
            </a:avLst>
          </a:prstGeom>
          <a:solidFill>
            <a:srgbClr val="FFFFFF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F536C09C-D7F2-4B60-8F83-7FF19FA1FF90}"/>
              </a:ext>
            </a:extLst>
          </p:cNvPr>
          <p:cNvSpPr txBox="1"/>
          <p:nvPr/>
        </p:nvSpPr>
        <p:spPr>
          <a:xfrm>
            <a:off x="7281706" y="1930899"/>
            <a:ext cx="432835" cy="316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25</a:t>
            </a:r>
            <a:endParaRPr lang="zh-CN" altLang="en-US" sz="11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9F58BCA5-1E5D-EA3E-118F-3D1E3D267DB2}"/>
              </a:ext>
            </a:extLst>
          </p:cNvPr>
          <p:cNvSpPr/>
          <p:nvPr/>
        </p:nvSpPr>
        <p:spPr>
          <a:xfrm>
            <a:off x="7084575" y="2256260"/>
            <a:ext cx="769666" cy="289849"/>
          </a:xfrm>
          <a:prstGeom prst="roundRect">
            <a:avLst>
              <a:gd name="adj" fmla="val 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82AA1789-3347-1514-DD5C-4E661B82AA87}"/>
              </a:ext>
            </a:extLst>
          </p:cNvPr>
          <p:cNvSpPr txBox="1"/>
          <p:nvPr/>
        </p:nvSpPr>
        <p:spPr>
          <a:xfrm>
            <a:off x="7281706" y="2221819"/>
            <a:ext cx="432835" cy="316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>
                <a:solidFill>
                  <a:srgbClr val="FFFF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26</a:t>
            </a:r>
            <a:endParaRPr lang="zh-CN" altLang="en-US" sz="1100">
              <a:solidFill>
                <a:srgbClr val="FFFFFF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AE857A0F-4ABC-8B55-FC1C-25AF336B8876}"/>
              </a:ext>
            </a:extLst>
          </p:cNvPr>
          <p:cNvSpPr txBox="1"/>
          <p:nvPr/>
        </p:nvSpPr>
        <p:spPr>
          <a:xfrm>
            <a:off x="7281706" y="2512740"/>
            <a:ext cx="432835" cy="316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27</a:t>
            </a:r>
            <a:endParaRPr lang="zh-CN" altLang="en-US" sz="11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BCC88E4C-86DB-88EA-7BCF-160586B4DF01}"/>
              </a:ext>
            </a:extLst>
          </p:cNvPr>
          <p:cNvSpPr txBox="1"/>
          <p:nvPr/>
        </p:nvSpPr>
        <p:spPr>
          <a:xfrm>
            <a:off x="6116313" y="1512677"/>
            <a:ext cx="606607" cy="316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湿度</a:t>
            </a:r>
            <a:r>
              <a:rPr lang="en-US" altLang="zh-CN" sz="110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%</a:t>
            </a:r>
            <a:endParaRPr lang="zh-CN" altLang="en-US" sz="110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7F84A44A-6CA5-FFA3-3D87-2EFC00B60237}"/>
              </a:ext>
            </a:extLst>
          </p:cNvPr>
          <p:cNvSpPr txBox="1"/>
          <p:nvPr/>
        </p:nvSpPr>
        <p:spPr>
          <a:xfrm>
            <a:off x="7172602" y="1512677"/>
            <a:ext cx="606607" cy="316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温度℃</a:t>
            </a:r>
          </a:p>
        </p:txBody>
      </p:sp>
    </p:spTree>
    <p:extLst>
      <p:ext uri="{BB962C8B-B14F-4D97-AF65-F5344CB8AC3E}">
        <p14:creationId xmlns:p14="http://schemas.microsoft.com/office/powerpoint/2010/main" val="2837536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  <p:bldP spid="16" grpId="0"/>
      <p:bldP spid="2" grpId="0"/>
      <p:bldP spid="3" grpId="0" animBg="1"/>
      <p:bldP spid="7" grpId="0"/>
      <p:bldP spid="17" grpId="0"/>
      <p:bldP spid="21" grpId="0"/>
      <p:bldP spid="22" grpId="0" animBg="1"/>
      <p:bldP spid="23" grpId="0" animBg="1"/>
      <p:bldP spid="24" grpId="0" animBg="1"/>
      <p:bldP spid="25" grpId="0"/>
      <p:bldP spid="26" grpId="0" animBg="1"/>
      <p:bldP spid="27" grpId="0"/>
      <p:bldP spid="28" grpId="0"/>
      <p:bldP spid="29" grpId="0" animBg="1"/>
      <p:bldP spid="30" grpId="0"/>
      <p:bldP spid="31" grpId="0" animBg="1"/>
      <p:bldP spid="33" grpId="0"/>
      <p:bldP spid="34" grpId="0"/>
      <p:bldP spid="35" grpId="0"/>
      <p:bldP spid="36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en-US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LVGL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88E44F88-1E7E-4916-8DD0-6F4F14C601E9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4A9CBC-B0FB-4630-914C-BD0EF8A6AF4A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0" name="矩形 39">
            <a:extLst>
              <a:ext uri="{FF2B5EF4-FFF2-40B4-BE49-F238E27FC236}">
                <a16:creationId xmlns:a16="http://schemas.microsoft.com/office/drawing/2014/main" id="{6A3AA250-99A3-4100-98FA-809068560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919" y="1833326"/>
            <a:ext cx="1834832" cy="697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32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滑块部件</a:t>
            </a:r>
            <a:endParaRPr lang="zh-CN" altLang="en-US" sz="2400" b="1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FAF5AD7-682A-473C-9DDC-968E1E688098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1" name="矩形 39">
            <a:extLst>
              <a:ext uri="{FF2B5EF4-FFF2-40B4-BE49-F238E27FC236}">
                <a16:creationId xmlns:a16="http://schemas.microsoft.com/office/drawing/2014/main" id="{A7AD5F9D-5F9E-CC60-7828-A52FA52FA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4451" y="2512078"/>
            <a:ext cx="1409700" cy="45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(lv_slider)</a:t>
            </a:r>
            <a:endParaRPr lang="zh-CN" altLang="en-US" sz="2000" b="1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675006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F19A089B-1256-63DD-BDB3-63D6496887D0}"/>
              </a:ext>
            </a:extLst>
          </p:cNvPr>
          <p:cNvSpPr/>
          <p:nvPr/>
        </p:nvSpPr>
        <p:spPr>
          <a:xfrm>
            <a:off x="655468" y="2127250"/>
            <a:ext cx="3638924" cy="1803400"/>
          </a:xfrm>
          <a:prstGeom prst="roundRect">
            <a:avLst>
              <a:gd name="adj" fmla="val 6229"/>
            </a:avLst>
          </a:prstGeom>
          <a:solidFill>
            <a:srgbClr val="FFFFFF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en-US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LVGL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F22E7B9-9F2E-9E67-6DC3-3FE74C85EBD8}"/>
              </a:ext>
            </a:extLst>
          </p:cNvPr>
          <p:cNvSpPr txBox="1"/>
          <p:nvPr/>
        </p:nvSpPr>
        <p:spPr>
          <a:xfrm>
            <a:off x="68578" y="466454"/>
            <a:ext cx="2769872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滑块部件（</a:t>
            </a: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lv_slider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）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4FE55E0-B43D-426D-C56D-D400F58B0F73}"/>
              </a:ext>
            </a:extLst>
          </p:cNvPr>
          <p:cNvSpPr txBox="1"/>
          <p:nvPr/>
        </p:nvSpPr>
        <p:spPr>
          <a:xfrm>
            <a:off x="534550" y="1144788"/>
            <a:ext cx="6520300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滑块部件常用于调节某个参数的值，它以直线滑动的形式来修改数值。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3828399B-E682-2894-5257-3E65F25960E8}"/>
              </a:ext>
            </a:extLst>
          </p:cNvPr>
          <p:cNvSpPr txBox="1"/>
          <p:nvPr/>
        </p:nvSpPr>
        <p:spPr>
          <a:xfrm>
            <a:off x="5534360" y="2713869"/>
            <a:ext cx="2107584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主体</a:t>
            </a: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(LV_PART_MAIN</a:t>
            </a: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25BE169E-FC83-40E3-76A7-31042A8BAD00}"/>
              </a:ext>
            </a:extLst>
          </p:cNvPr>
          <p:cNvSpPr/>
          <p:nvPr/>
        </p:nvSpPr>
        <p:spPr>
          <a:xfrm>
            <a:off x="5363959" y="2891418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4F42B67A-53BE-41E7-DD97-8DF408EDF1AA}"/>
              </a:ext>
            </a:extLst>
          </p:cNvPr>
          <p:cNvSpPr txBox="1"/>
          <p:nvPr/>
        </p:nvSpPr>
        <p:spPr>
          <a:xfrm>
            <a:off x="5514909" y="2034919"/>
            <a:ext cx="1984441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滑块部件组成部分：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B1C79468-C577-EFFC-A5EE-2EB290516C3D}"/>
              </a:ext>
            </a:extLst>
          </p:cNvPr>
          <p:cNvSpPr txBox="1"/>
          <p:nvPr/>
        </p:nvSpPr>
        <p:spPr>
          <a:xfrm>
            <a:off x="5533959" y="3127105"/>
            <a:ext cx="2651191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指示器</a:t>
            </a: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(LV_PART_INDICATOR)</a:t>
            </a:r>
            <a:endParaRPr lang="zh-CN" altLang="en-US" sz="14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DC84888E-C00F-4504-2BED-DACD7D3CD685}"/>
              </a:ext>
            </a:extLst>
          </p:cNvPr>
          <p:cNvSpPr/>
          <p:nvPr/>
        </p:nvSpPr>
        <p:spPr>
          <a:xfrm>
            <a:off x="5363560" y="3311004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AF453DB1-78B8-8AF2-0DBD-C5A63BA1667B}"/>
              </a:ext>
            </a:extLst>
          </p:cNvPr>
          <p:cNvSpPr/>
          <p:nvPr/>
        </p:nvSpPr>
        <p:spPr>
          <a:xfrm>
            <a:off x="2167475" y="2670184"/>
            <a:ext cx="1832619" cy="14400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C4D9DAF6-58E6-B659-0082-4E7C8477C71C}"/>
              </a:ext>
            </a:extLst>
          </p:cNvPr>
          <p:cNvSpPr/>
          <p:nvPr/>
        </p:nvSpPr>
        <p:spPr>
          <a:xfrm>
            <a:off x="1306408" y="2670184"/>
            <a:ext cx="1053612" cy="144000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9DC96380-FB07-DCE5-0C95-8146E2CBFF82}"/>
              </a:ext>
            </a:extLst>
          </p:cNvPr>
          <p:cNvSpPr/>
          <p:nvPr/>
        </p:nvSpPr>
        <p:spPr>
          <a:xfrm>
            <a:off x="2233141" y="2633959"/>
            <a:ext cx="216000" cy="216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7D1F2C8-3773-4A7D-9E21-5AC27C999C8A}"/>
              </a:ext>
            </a:extLst>
          </p:cNvPr>
          <p:cNvSpPr txBox="1"/>
          <p:nvPr/>
        </p:nvSpPr>
        <p:spPr>
          <a:xfrm>
            <a:off x="2114069" y="2335702"/>
            <a:ext cx="507607" cy="316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40%</a:t>
            </a:r>
            <a:endParaRPr lang="zh-CN" altLang="en-US" sz="110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36EAD2D3-778C-CD02-4C83-6E8B369897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361" y="2595407"/>
            <a:ext cx="302997" cy="259711"/>
          </a:xfrm>
          <a:prstGeom prst="rect">
            <a:avLst/>
          </a:prstGeom>
        </p:spPr>
      </p:pic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D7B66AA7-1A87-8C13-E56C-CE557FBBE611}"/>
              </a:ext>
            </a:extLst>
          </p:cNvPr>
          <p:cNvSpPr/>
          <p:nvPr/>
        </p:nvSpPr>
        <p:spPr>
          <a:xfrm>
            <a:off x="2167475" y="3386734"/>
            <a:ext cx="1832619" cy="14400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7CBAFD36-8E35-A75C-9188-7AE3C68B1FC8}"/>
              </a:ext>
            </a:extLst>
          </p:cNvPr>
          <p:cNvSpPr/>
          <p:nvPr/>
        </p:nvSpPr>
        <p:spPr>
          <a:xfrm>
            <a:off x="1306408" y="3386734"/>
            <a:ext cx="1296000" cy="144000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971DD201-6404-4CAB-3C72-C9DB7DD8FAF0}"/>
              </a:ext>
            </a:extLst>
          </p:cNvPr>
          <p:cNvSpPr/>
          <p:nvPr/>
        </p:nvSpPr>
        <p:spPr>
          <a:xfrm>
            <a:off x="2506191" y="3350509"/>
            <a:ext cx="216000" cy="216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F97B40A-88AF-4BC9-461A-757B1E6C3D9B}"/>
              </a:ext>
            </a:extLst>
          </p:cNvPr>
          <p:cNvSpPr txBox="1"/>
          <p:nvPr/>
        </p:nvSpPr>
        <p:spPr>
          <a:xfrm>
            <a:off x="2393469" y="3052252"/>
            <a:ext cx="507607" cy="316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50%</a:t>
            </a:r>
            <a:endParaRPr lang="zh-CN" altLang="en-US" sz="110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A96FD5E5-F0E2-69EA-CCD9-F3F9107256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477" y="3291634"/>
            <a:ext cx="339294" cy="316369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71089709-6733-54E0-D4C4-1ED027A4CB81}"/>
              </a:ext>
            </a:extLst>
          </p:cNvPr>
          <p:cNvSpPr txBox="1"/>
          <p:nvPr/>
        </p:nvSpPr>
        <p:spPr>
          <a:xfrm>
            <a:off x="5533959" y="3540341"/>
            <a:ext cx="2026705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旋钮</a:t>
            </a: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(LV_PART_KNOB)</a:t>
            </a:r>
            <a:endParaRPr lang="zh-CN" altLang="en-US" sz="14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48A13B76-617B-1A69-4ECB-FF32CAB64A45}"/>
              </a:ext>
            </a:extLst>
          </p:cNvPr>
          <p:cNvSpPr/>
          <p:nvPr/>
        </p:nvSpPr>
        <p:spPr>
          <a:xfrm>
            <a:off x="5363560" y="3724240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8282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9" grpId="0"/>
      <p:bldP spid="49" grpId="0"/>
      <p:bldP spid="50" grpId="0" animBg="1"/>
      <p:bldP spid="55" grpId="0"/>
      <p:bldP spid="51" grpId="0"/>
      <p:bldP spid="52" grpId="0" animBg="1"/>
      <p:bldP spid="3" grpId="0" animBg="1"/>
      <p:bldP spid="7" grpId="0" animBg="1"/>
      <p:bldP spid="10" grpId="0" animBg="1"/>
      <p:bldP spid="12" grpId="0"/>
      <p:bldP spid="17" grpId="0" animBg="1"/>
      <p:bldP spid="18" grpId="0" animBg="1"/>
      <p:bldP spid="19" grpId="0" animBg="1"/>
      <p:bldP spid="21" grpId="0"/>
      <p:bldP spid="25" grpId="0"/>
      <p:bldP spid="26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en-US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LVGL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F22E7B9-9F2E-9E67-6DC3-3FE74C85EBD8}"/>
              </a:ext>
            </a:extLst>
          </p:cNvPr>
          <p:cNvSpPr txBox="1"/>
          <p:nvPr/>
        </p:nvSpPr>
        <p:spPr>
          <a:xfrm>
            <a:off x="68577" y="466454"/>
            <a:ext cx="2700023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滑块部件（</a:t>
            </a: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lv_slider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）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6EB47848-B62D-9E43-1695-DAB0A14FFC2F}"/>
              </a:ext>
            </a:extLst>
          </p:cNvPr>
          <p:cNvSpPr txBox="1"/>
          <p:nvPr/>
        </p:nvSpPr>
        <p:spPr>
          <a:xfrm>
            <a:off x="745880" y="1687675"/>
            <a:ext cx="3362570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lv_obj_t   *slider = lv_slider_create( parent );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BF46D1E-9D95-F3BD-4081-9B7B22DF39CC}"/>
              </a:ext>
            </a:extLst>
          </p:cNvPr>
          <p:cNvSpPr txBox="1"/>
          <p:nvPr/>
        </p:nvSpPr>
        <p:spPr>
          <a:xfrm>
            <a:off x="745880" y="1334927"/>
            <a:ext cx="2149720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知识点</a:t>
            </a: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：创建滑块部件 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DB1D33CD-7AC6-BF86-B348-962F4B1317D4}"/>
              </a:ext>
            </a:extLst>
          </p:cNvPr>
          <p:cNvSpPr/>
          <p:nvPr/>
        </p:nvSpPr>
        <p:spPr>
          <a:xfrm>
            <a:off x="575479" y="1512476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F55F79A-6915-CEA8-5D50-2AACF0861957}"/>
              </a:ext>
            </a:extLst>
          </p:cNvPr>
          <p:cNvSpPr txBox="1"/>
          <p:nvPr/>
        </p:nvSpPr>
        <p:spPr>
          <a:xfrm>
            <a:off x="745880" y="2208884"/>
            <a:ext cx="3248270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知识点</a:t>
            </a: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：设置大小、当前值、范围值</a:t>
            </a: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73B55AD9-9A29-665A-78B6-FC6BB3C012E4}"/>
              </a:ext>
            </a:extLst>
          </p:cNvPr>
          <p:cNvSpPr/>
          <p:nvPr/>
        </p:nvSpPr>
        <p:spPr>
          <a:xfrm>
            <a:off x="575479" y="2386433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8B9FFCA-91A2-A5B6-226C-C22501059825}"/>
              </a:ext>
            </a:extLst>
          </p:cNvPr>
          <p:cNvSpPr txBox="1"/>
          <p:nvPr/>
        </p:nvSpPr>
        <p:spPr>
          <a:xfrm>
            <a:off x="745880" y="2574607"/>
            <a:ext cx="6953084" cy="8906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lv_obj_set_size(slider, 20, 200);						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高度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&gt;</a:t>
            </a:r>
            <a:r>
              <a:rPr lang="zh-CN" altLang="en-US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宽度时，滑块为纵向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*/</a:t>
            </a:r>
            <a:endParaRPr lang="en-US" altLang="zh-CN" sz="12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lv_slider_set_value(slider, 50, LV_ANIM_OFF);				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设置当前值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*/</a:t>
            </a:r>
            <a:endParaRPr lang="en-US" altLang="zh-CN" sz="12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da-DK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lv_slider_set_range(slider, -100, 100);					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设置范围值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*/</a:t>
            </a:r>
            <a:endParaRPr lang="en-US" altLang="zh-CN" sz="12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43CFE38-5E8F-CE77-26CE-127106B7FF25}"/>
              </a:ext>
            </a:extLst>
          </p:cNvPr>
          <p:cNvSpPr txBox="1"/>
          <p:nvPr/>
        </p:nvSpPr>
        <p:spPr>
          <a:xfrm>
            <a:off x="758580" y="3630094"/>
            <a:ext cx="2010020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知识点</a:t>
            </a: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</a:t>
            </a: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：获取当前值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6E8F01FF-11B9-773B-FB9A-12BA41889E97}"/>
              </a:ext>
            </a:extLst>
          </p:cNvPr>
          <p:cNvSpPr/>
          <p:nvPr/>
        </p:nvSpPr>
        <p:spPr>
          <a:xfrm>
            <a:off x="588179" y="3807643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8E62189-34BE-792D-C5E9-D8A2B3AF47E9}"/>
              </a:ext>
            </a:extLst>
          </p:cNvPr>
          <p:cNvSpPr txBox="1"/>
          <p:nvPr/>
        </p:nvSpPr>
        <p:spPr>
          <a:xfrm>
            <a:off x="758580" y="3995817"/>
            <a:ext cx="2137020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lv_slider_get_value(</a:t>
            </a:r>
            <a:r>
              <a:rPr lang="da-DK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slider</a:t>
            </a: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);</a:t>
            </a:r>
            <a:endParaRPr lang="en-US" altLang="zh-CN" sz="1200">
              <a:solidFill>
                <a:srgbClr val="80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9313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12" grpId="0"/>
      <p:bldP spid="14" grpId="0" animBg="1"/>
      <p:bldP spid="18" grpId="0"/>
      <p:bldP spid="19" grpId="0" animBg="1"/>
      <p:bldP spid="20" grpId="0"/>
      <p:bldP spid="8" grpId="0"/>
      <p:bldP spid="10" grpId="0" animBg="1"/>
      <p:bldP spid="16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296C43F3-3EFA-48D1-04BD-D2A1B583EAA9}"/>
              </a:ext>
            </a:extLst>
          </p:cNvPr>
          <p:cNvSpPr/>
          <p:nvPr/>
        </p:nvSpPr>
        <p:spPr>
          <a:xfrm>
            <a:off x="4527550" y="1105683"/>
            <a:ext cx="4114800" cy="2103423"/>
          </a:xfrm>
          <a:prstGeom prst="roundRect">
            <a:avLst>
              <a:gd name="adj" fmla="val 6229"/>
            </a:avLst>
          </a:prstGeom>
          <a:solidFill>
            <a:srgbClr val="FFFFFF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en-US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LVGL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F22E7B9-9F2E-9E67-6DC3-3FE74C85EBD8}"/>
              </a:ext>
            </a:extLst>
          </p:cNvPr>
          <p:cNvSpPr txBox="1"/>
          <p:nvPr/>
        </p:nvSpPr>
        <p:spPr>
          <a:xfrm>
            <a:off x="68577" y="466454"/>
            <a:ext cx="2700023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滑块部件（</a:t>
            </a: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lv_slider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）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6EB47848-B62D-9E43-1695-DAB0A14FFC2F}"/>
              </a:ext>
            </a:extLst>
          </p:cNvPr>
          <p:cNvSpPr txBox="1"/>
          <p:nvPr/>
        </p:nvSpPr>
        <p:spPr>
          <a:xfrm>
            <a:off x="745880" y="1897225"/>
            <a:ext cx="3705470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da-DK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lv_slider_set_mode(slider, LV_SLIDER_MODE_...);</a:t>
            </a:r>
            <a:endParaRPr lang="en-US" altLang="zh-CN" sz="12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BF46D1E-9D95-F3BD-4081-9B7B22DF39CC}"/>
              </a:ext>
            </a:extLst>
          </p:cNvPr>
          <p:cNvSpPr txBox="1"/>
          <p:nvPr/>
        </p:nvSpPr>
        <p:spPr>
          <a:xfrm>
            <a:off x="745880" y="1544477"/>
            <a:ext cx="1768720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知识点</a:t>
            </a: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</a:t>
            </a: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：模式设置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DB1D33CD-7AC6-BF86-B348-962F4B1317D4}"/>
              </a:ext>
            </a:extLst>
          </p:cNvPr>
          <p:cNvSpPr/>
          <p:nvPr/>
        </p:nvSpPr>
        <p:spPr>
          <a:xfrm>
            <a:off x="575479" y="1722026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43CFE38-5E8F-CE77-26CE-127106B7FF25}"/>
              </a:ext>
            </a:extLst>
          </p:cNvPr>
          <p:cNvSpPr txBox="1"/>
          <p:nvPr/>
        </p:nvSpPr>
        <p:spPr>
          <a:xfrm>
            <a:off x="758580" y="3255444"/>
            <a:ext cx="2340220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知识点</a:t>
            </a: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5</a:t>
            </a: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：设置、获取左值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6E8F01FF-11B9-773B-FB9A-12BA41889E97}"/>
              </a:ext>
            </a:extLst>
          </p:cNvPr>
          <p:cNvSpPr/>
          <p:nvPr/>
        </p:nvSpPr>
        <p:spPr>
          <a:xfrm>
            <a:off x="588179" y="3432993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8E62189-34BE-792D-C5E9-D8A2B3AF47E9}"/>
              </a:ext>
            </a:extLst>
          </p:cNvPr>
          <p:cNvSpPr txBox="1"/>
          <p:nvPr/>
        </p:nvSpPr>
        <p:spPr>
          <a:xfrm>
            <a:off x="758579" y="3621167"/>
            <a:ext cx="6753471" cy="613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lv_slider_set_left_value(slider, 20, LV_ANIM_OFF);					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设置左值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*/</a:t>
            </a:r>
          </a:p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lv_slider_get_left_value(slider);								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获取左值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*/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072FC49E-34F4-0DE5-D107-95B90BF0F4C5}"/>
              </a:ext>
            </a:extLst>
          </p:cNvPr>
          <p:cNvSpPr/>
          <p:nvPr/>
        </p:nvSpPr>
        <p:spPr>
          <a:xfrm>
            <a:off x="6900864" y="1400332"/>
            <a:ext cx="1423936" cy="14400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8AA38F89-5E16-628A-2163-489338F28C70}"/>
              </a:ext>
            </a:extLst>
          </p:cNvPr>
          <p:cNvSpPr/>
          <p:nvPr/>
        </p:nvSpPr>
        <p:spPr>
          <a:xfrm>
            <a:off x="6128238" y="1400332"/>
            <a:ext cx="887718" cy="144000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7C7F1CF7-6C04-BACE-EE95-7A1C72E9D7F3}"/>
              </a:ext>
            </a:extLst>
          </p:cNvPr>
          <p:cNvSpPr/>
          <p:nvPr/>
        </p:nvSpPr>
        <p:spPr>
          <a:xfrm>
            <a:off x="6809703" y="1364107"/>
            <a:ext cx="216000" cy="216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D2391844-13EC-F317-646C-466B24233EAE}"/>
              </a:ext>
            </a:extLst>
          </p:cNvPr>
          <p:cNvSpPr txBox="1"/>
          <p:nvPr/>
        </p:nvSpPr>
        <p:spPr>
          <a:xfrm>
            <a:off x="4759080" y="1275548"/>
            <a:ext cx="1000370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da-DK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NORMAL</a:t>
            </a:r>
            <a:r>
              <a:rPr lang="zh-CN" altLang="en-US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</a:t>
            </a:r>
            <a:endParaRPr lang="en-US" altLang="zh-CN" sz="12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04E53B0E-0CB5-D0D3-0406-75A0A5F1CF32}"/>
              </a:ext>
            </a:extLst>
          </p:cNvPr>
          <p:cNvSpPr/>
          <p:nvPr/>
        </p:nvSpPr>
        <p:spPr>
          <a:xfrm>
            <a:off x="6128239" y="2012177"/>
            <a:ext cx="2196560" cy="14400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7037180B-4E7D-5599-912B-8308353404F8}"/>
              </a:ext>
            </a:extLst>
          </p:cNvPr>
          <p:cNvSpPr/>
          <p:nvPr/>
        </p:nvSpPr>
        <p:spPr>
          <a:xfrm>
            <a:off x="6433818" y="2012177"/>
            <a:ext cx="837153" cy="144000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6BB57640-AAB6-3841-D19C-80B3977AC07E}"/>
              </a:ext>
            </a:extLst>
          </p:cNvPr>
          <p:cNvSpPr/>
          <p:nvPr/>
        </p:nvSpPr>
        <p:spPr>
          <a:xfrm>
            <a:off x="6397738" y="1975952"/>
            <a:ext cx="216000" cy="216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C051D6D-C1B5-CE71-5851-87A507A0E860}"/>
              </a:ext>
            </a:extLst>
          </p:cNvPr>
          <p:cNvSpPr txBox="1"/>
          <p:nvPr/>
        </p:nvSpPr>
        <p:spPr>
          <a:xfrm>
            <a:off x="4759080" y="1900093"/>
            <a:ext cx="1343270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da-DK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SYMMETRICAL</a:t>
            </a:r>
            <a:r>
              <a:rPr lang="zh-CN" altLang="en-US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</a:t>
            </a:r>
            <a:endParaRPr lang="en-US" altLang="zh-CN" sz="12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08A246E1-8A59-785B-88F6-D245FB59A3E7}"/>
              </a:ext>
            </a:extLst>
          </p:cNvPr>
          <p:cNvSpPr txBox="1"/>
          <p:nvPr/>
        </p:nvSpPr>
        <p:spPr>
          <a:xfrm>
            <a:off x="6689343" y="1491086"/>
            <a:ext cx="454628" cy="316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-10</a:t>
            </a:r>
            <a:endParaRPr lang="zh-CN" altLang="en-US" sz="110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D69A223-5182-9576-65C6-F7E41152E39D}"/>
              </a:ext>
            </a:extLst>
          </p:cNvPr>
          <p:cNvSpPr txBox="1"/>
          <p:nvPr/>
        </p:nvSpPr>
        <p:spPr>
          <a:xfrm>
            <a:off x="6262565" y="2098685"/>
            <a:ext cx="507607" cy="316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- 40</a:t>
            </a:r>
            <a:endParaRPr lang="zh-CN" altLang="en-US" sz="110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A6CA281-05B3-8E8E-981A-6195C5046DC7}"/>
              </a:ext>
            </a:extLst>
          </p:cNvPr>
          <p:cNvSpPr txBox="1"/>
          <p:nvPr/>
        </p:nvSpPr>
        <p:spPr>
          <a:xfrm>
            <a:off x="7096920" y="2098685"/>
            <a:ext cx="305580" cy="316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</a:t>
            </a:r>
            <a:endParaRPr lang="zh-CN" altLang="en-US" sz="110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F439B59C-D8EC-9397-2B98-F5398CDD64C4}"/>
              </a:ext>
            </a:extLst>
          </p:cNvPr>
          <p:cNvSpPr/>
          <p:nvPr/>
        </p:nvSpPr>
        <p:spPr>
          <a:xfrm>
            <a:off x="6128238" y="2639730"/>
            <a:ext cx="2196561" cy="14400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0CF26D96-04DE-2714-A46A-4037527C4DAE}"/>
              </a:ext>
            </a:extLst>
          </p:cNvPr>
          <p:cNvSpPr/>
          <p:nvPr/>
        </p:nvSpPr>
        <p:spPr>
          <a:xfrm>
            <a:off x="6433817" y="2639730"/>
            <a:ext cx="1556876" cy="144000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C473ADEE-D131-C505-AD55-7D42C3538E7A}"/>
              </a:ext>
            </a:extLst>
          </p:cNvPr>
          <p:cNvSpPr/>
          <p:nvPr/>
        </p:nvSpPr>
        <p:spPr>
          <a:xfrm>
            <a:off x="6397737" y="2603505"/>
            <a:ext cx="216000" cy="216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F35889BD-0347-3A40-D5E7-FA7F40399636}"/>
              </a:ext>
            </a:extLst>
          </p:cNvPr>
          <p:cNvSpPr txBox="1"/>
          <p:nvPr/>
        </p:nvSpPr>
        <p:spPr>
          <a:xfrm>
            <a:off x="4759079" y="2527646"/>
            <a:ext cx="847971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da-DK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RANGE</a:t>
            </a:r>
            <a:r>
              <a:rPr lang="zh-CN" altLang="en-US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</a:t>
            </a:r>
            <a:endParaRPr lang="en-US" altLang="zh-CN" sz="12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92728E30-7DF4-5821-E736-0D19F1F72B7C}"/>
              </a:ext>
            </a:extLst>
          </p:cNvPr>
          <p:cNvSpPr txBox="1"/>
          <p:nvPr/>
        </p:nvSpPr>
        <p:spPr>
          <a:xfrm>
            <a:off x="6262564" y="2726580"/>
            <a:ext cx="507607" cy="316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- 40</a:t>
            </a:r>
            <a:endParaRPr lang="zh-CN" altLang="en-US" sz="110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65DCDACF-541A-28F0-7F5B-40517BBD93DC}"/>
              </a:ext>
            </a:extLst>
          </p:cNvPr>
          <p:cNvSpPr txBox="1"/>
          <p:nvPr/>
        </p:nvSpPr>
        <p:spPr>
          <a:xfrm>
            <a:off x="7094536" y="2726580"/>
            <a:ext cx="305580" cy="316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</a:t>
            </a:r>
            <a:endParaRPr lang="zh-CN" altLang="en-US" sz="110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2B3A8986-7161-5F86-72B9-75958876B153}"/>
              </a:ext>
            </a:extLst>
          </p:cNvPr>
          <p:cNvSpPr/>
          <p:nvPr/>
        </p:nvSpPr>
        <p:spPr>
          <a:xfrm>
            <a:off x="7815209" y="2603505"/>
            <a:ext cx="216000" cy="216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878B48CD-EBB5-42DF-F690-83BB8F961962}"/>
              </a:ext>
            </a:extLst>
          </p:cNvPr>
          <p:cNvSpPr txBox="1"/>
          <p:nvPr/>
        </p:nvSpPr>
        <p:spPr>
          <a:xfrm>
            <a:off x="7709887" y="2726580"/>
            <a:ext cx="507607" cy="316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40</a:t>
            </a:r>
            <a:endParaRPr lang="zh-CN" altLang="en-US" sz="110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7179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32" grpId="0"/>
      <p:bldP spid="12" grpId="0"/>
      <p:bldP spid="14" grpId="0" animBg="1"/>
      <p:bldP spid="8" grpId="0"/>
      <p:bldP spid="10" grpId="0" animBg="1"/>
      <p:bldP spid="16" grpId="0"/>
      <p:bldP spid="2" grpId="0" animBg="1"/>
      <p:bldP spid="3" grpId="0" animBg="1"/>
      <p:bldP spid="7" grpId="0" animBg="1"/>
      <p:bldP spid="22" grpId="0"/>
      <p:bldP spid="23" grpId="0" animBg="1"/>
      <p:bldP spid="24" grpId="0" animBg="1"/>
      <p:bldP spid="25" grpId="0" animBg="1"/>
      <p:bldP spid="26" grpId="0"/>
      <p:bldP spid="27" grpId="0"/>
      <p:bldP spid="28" grpId="0"/>
      <p:bldP spid="29" grpId="0"/>
      <p:bldP spid="30" grpId="0" animBg="1"/>
      <p:bldP spid="31" grpId="0" animBg="1"/>
      <p:bldP spid="33" grpId="0" animBg="1"/>
      <p:bldP spid="34" grpId="0"/>
      <p:bldP spid="35" grpId="0"/>
      <p:bldP spid="36" grpId="0"/>
      <p:bldP spid="37" grpId="0" animBg="1"/>
      <p:bldP spid="38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en-US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LVGL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88E44F88-1E7E-4916-8DD0-6F4F14C601E9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4A9CBC-B0FB-4630-914C-BD0EF8A6AF4A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0" name="矩形 39">
            <a:extLst>
              <a:ext uri="{FF2B5EF4-FFF2-40B4-BE49-F238E27FC236}">
                <a16:creationId xmlns:a16="http://schemas.microsoft.com/office/drawing/2014/main" id="{6A3AA250-99A3-4100-98FA-809068560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2369" y="1833326"/>
            <a:ext cx="1834832" cy="697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32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圆弧部件</a:t>
            </a:r>
            <a:endParaRPr lang="zh-CN" altLang="en-US" sz="2400" b="1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FAF5AD7-682A-473C-9DDC-968E1E688098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1" name="矩形 39">
            <a:extLst>
              <a:ext uri="{FF2B5EF4-FFF2-40B4-BE49-F238E27FC236}">
                <a16:creationId xmlns:a16="http://schemas.microsoft.com/office/drawing/2014/main" id="{A7AD5F9D-5F9E-CC60-7828-A52FA52FA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7651" y="2512078"/>
            <a:ext cx="1085849" cy="45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(lv_arc)</a:t>
            </a:r>
            <a:endParaRPr lang="zh-CN" altLang="en-US" sz="2000" b="1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591887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F19A089B-1256-63DD-BDB3-63D6496887D0}"/>
              </a:ext>
            </a:extLst>
          </p:cNvPr>
          <p:cNvSpPr/>
          <p:nvPr/>
        </p:nvSpPr>
        <p:spPr>
          <a:xfrm>
            <a:off x="649118" y="1860550"/>
            <a:ext cx="4094332" cy="2527300"/>
          </a:xfrm>
          <a:prstGeom prst="roundRect">
            <a:avLst>
              <a:gd name="adj" fmla="val 6229"/>
            </a:avLst>
          </a:prstGeom>
          <a:solidFill>
            <a:srgbClr val="FFFFFF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en-US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LVGL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F22E7B9-9F2E-9E67-6DC3-3FE74C85EBD8}"/>
              </a:ext>
            </a:extLst>
          </p:cNvPr>
          <p:cNvSpPr txBox="1"/>
          <p:nvPr/>
        </p:nvSpPr>
        <p:spPr>
          <a:xfrm>
            <a:off x="68578" y="466454"/>
            <a:ext cx="2437613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圆弧部件（</a:t>
            </a: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lv_arc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）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4FE55E0-B43D-426D-C56D-D400F58B0F73}"/>
              </a:ext>
            </a:extLst>
          </p:cNvPr>
          <p:cNvSpPr txBox="1"/>
          <p:nvPr/>
        </p:nvSpPr>
        <p:spPr>
          <a:xfrm>
            <a:off x="534550" y="1144788"/>
            <a:ext cx="5259759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圆弧部件以弧形滑动的形式来调节、显示某个参数的值。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3828399B-E682-2894-5257-3E65F25960E8}"/>
              </a:ext>
            </a:extLst>
          </p:cNvPr>
          <p:cNvSpPr txBox="1"/>
          <p:nvPr/>
        </p:nvSpPr>
        <p:spPr>
          <a:xfrm>
            <a:off x="5794309" y="2764669"/>
            <a:ext cx="2176758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背景弧</a:t>
            </a: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(LV_PART_MAIN</a:t>
            </a: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25BE169E-FC83-40E3-76A7-31042A8BAD00}"/>
              </a:ext>
            </a:extLst>
          </p:cNvPr>
          <p:cNvSpPr/>
          <p:nvPr/>
        </p:nvSpPr>
        <p:spPr>
          <a:xfrm>
            <a:off x="5624309" y="2942218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4F42B67A-53BE-41E7-DD97-8DF408EDF1AA}"/>
              </a:ext>
            </a:extLst>
          </p:cNvPr>
          <p:cNvSpPr txBox="1"/>
          <p:nvPr/>
        </p:nvSpPr>
        <p:spPr>
          <a:xfrm>
            <a:off x="5775259" y="2085719"/>
            <a:ext cx="1984441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圆弧部件组成部分：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B1C79468-C577-EFFC-A5EE-2EB290516C3D}"/>
              </a:ext>
            </a:extLst>
          </p:cNvPr>
          <p:cNvSpPr txBox="1"/>
          <p:nvPr/>
        </p:nvSpPr>
        <p:spPr>
          <a:xfrm>
            <a:off x="5794309" y="3177905"/>
            <a:ext cx="2700573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前景弧</a:t>
            </a: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(LV_PART_INDICATOR)</a:t>
            </a:r>
            <a:endParaRPr lang="zh-CN" altLang="en-US" sz="14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DC84888E-C00F-4504-2BED-DACD7D3CD685}"/>
              </a:ext>
            </a:extLst>
          </p:cNvPr>
          <p:cNvSpPr/>
          <p:nvPr/>
        </p:nvSpPr>
        <p:spPr>
          <a:xfrm>
            <a:off x="5623910" y="3361804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F97B40A-88AF-4BC9-461A-757B1E6C3D9B}"/>
              </a:ext>
            </a:extLst>
          </p:cNvPr>
          <p:cNvSpPr txBox="1"/>
          <p:nvPr/>
        </p:nvSpPr>
        <p:spPr>
          <a:xfrm>
            <a:off x="1434096" y="3079054"/>
            <a:ext cx="633848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29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℃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1089709-6733-54E0-D4C4-1ED027A4CB81}"/>
              </a:ext>
            </a:extLst>
          </p:cNvPr>
          <p:cNvSpPr txBox="1"/>
          <p:nvPr/>
        </p:nvSpPr>
        <p:spPr>
          <a:xfrm>
            <a:off x="5794309" y="3591141"/>
            <a:ext cx="2026705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旋钮</a:t>
            </a: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(LV_PART_KNOB)</a:t>
            </a:r>
            <a:endParaRPr lang="zh-CN" altLang="en-US" sz="14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48A13B76-617B-1A69-4ECB-FF32CAB64A45}"/>
              </a:ext>
            </a:extLst>
          </p:cNvPr>
          <p:cNvSpPr/>
          <p:nvPr/>
        </p:nvSpPr>
        <p:spPr>
          <a:xfrm>
            <a:off x="5623910" y="3775040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空心弧 1">
            <a:extLst>
              <a:ext uri="{FF2B5EF4-FFF2-40B4-BE49-F238E27FC236}">
                <a16:creationId xmlns:a16="http://schemas.microsoft.com/office/drawing/2014/main" id="{10A849AF-1007-C3AA-D53F-8687A4AB9193}"/>
              </a:ext>
            </a:extLst>
          </p:cNvPr>
          <p:cNvSpPr/>
          <p:nvPr/>
        </p:nvSpPr>
        <p:spPr>
          <a:xfrm>
            <a:off x="1172532" y="2764993"/>
            <a:ext cx="1080000" cy="1080000"/>
          </a:xfrm>
          <a:prstGeom prst="blockArc">
            <a:avLst>
              <a:gd name="adj1" fmla="val 7933387"/>
              <a:gd name="adj2" fmla="val 19942869"/>
              <a:gd name="adj3" fmla="val 12744"/>
            </a:avLst>
          </a:prstGeom>
          <a:solidFill>
            <a:srgbClr val="00B0F0"/>
          </a:solidFill>
          <a:ln w="1270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空心弧 21">
            <a:extLst>
              <a:ext uri="{FF2B5EF4-FFF2-40B4-BE49-F238E27FC236}">
                <a16:creationId xmlns:a16="http://schemas.microsoft.com/office/drawing/2014/main" id="{6681C76A-AF26-5403-D8F7-046FF03534BA}"/>
              </a:ext>
            </a:extLst>
          </p:cNvPr>
          <p:cNvSpPr/>
          <p:nvPr/>
        </p:nvSpPr>
        <p:spPr>
          <a:xfrm>
            <a:off x="1172532" y="2765377"/>
            <a:ext cx="1080000" cy="1080000"/>
          </a:xfrm>
          <a:prstGeom prst="blockArc">
            <a:avLst>
              <a:gd name="adj1" fmla="val 19892368"/>
              <a:gd name="adj2" fmla="val 2983452"/>
              <a:gd name="adj3" fmla="val 12238"/>
            </a:avLst>
          </a:prstGeom>
          <a:solidFill>
            <a:schemeClr val="bg1">
              <a:lumMod val="85000"/>
            </a:schemeClr>
          </a:solidFill>
          <a:ln w="1270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EFFFFA41-1D36-A5BC-833A-877588915720}"/>
              </a:ext>
            </a:extLst>
          </p:cNvPr>
          <p:cNvSpPr/>
          <p:nvPr/>
        </p:nvSpPr>
        <p:spPr>
          <a:xfrm>
            <a:off x="2017490" y="2996456"/>
            <a:ext cx="216000" cy="216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0E874AA8-C71C-2D7C-0242-BFEE72C53299}"/>
              </a:ext>
            </a:extLst>
          </p:cNvPr>
          <p:cNvSpPr/>
          <p:nvPr/>
        </p:nvSpPr>
        <p:spPr>
          <a:xfrm>
            <a:off x="1330438" y="3588798"/>
            <a:ext cx="136800" cy="136800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B2E5DA61-4C4E-54D3-FC33-5BF1F5080F37}"/>
              </a:ext>
            </a:extLst>
          </p:cNvPr>
          <p:cNvSpPr/>
          <p:nvPr/>
        </p:nvSpPr>
        <p:spPr>
          <a:xfrm>
            <a:off x="1958614" y="3590557"/>
            <a:ext cx="136800" cy="1368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32F66D3-D9C2-E98C-50AB-B3FD747E2BD1}"/>
              </a:ext>
            </a:extLst>
          </p:cNvPr>
          <p:cNvSpPr txBox="1"/>
          <p:nvPr/>
        </p:nvSpPr>
        <p:spPr>
          <a:xfrm>
            <a:off x="982143" y="3621951"/>
            <a:ext cx="367150" cy="316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15</a:t>
            </a:r>
            <a:endParaRPr lang="zh-CN" altLang="en-US" sz="110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3077D12F-0788-7609-5AC5-EB0595AE494D}"/>
              </a:ext>
            </a:extLst>
          </p:cNvPr>
          <p:cNvSpPr/>
          <p:nvPr/>
        </p:nvSpPr>
        <p:spPr>
          <a:xfrm>
            <a:off x="1267879" y="3714934"/>
            <a:ext cx="36000" cy="3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2A7809F1-3889-D186-41E2-D6ADD8DB893C}"/>
              </a:ext>
            </a:extLst>
          </p:cNvPr>
          <p:cNvSpPr/>
          <p:nvPr/>
        </p:nvSpPr>
        <p:spPr>
          <a:xfrm>
            <a:off x="1111021" y="3112226"/>
            <a:ext cx="36000" cy="3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CAFB8139-3A76-5732-7AC4-B57B45C306D2}"/>
              </a:ext>
            </a:extLst>
          </p:cNvPr>
          <p:cNvSpPr/>
          <p:nvPr/>
        </p:nvSpPr>
        <p:spPr>
          <a:xfrm>
            <a:off x="1688878" y="2696684"/>
            <a:ext cx="36000" cy="3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B9B4B45C-9DC5-6C20-DF82-55134F846F08}"/>
              </a:ext>
            </a:extLst>
          </p:cNvPr>
          <p:cNvSpPr/>
          <p:nvPr/>
        </p:nvSpPr>
        <p:spPr>
          <a:xfrm>
            <a:off x="2134035" y="3719022"/>
            <a:ext cx="36000" cy="3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4E12D68F-6B38-A1C1-45A4-4868E4FB4CE5}"/>
              </a:ext>
            </a:extLst>
          </p:cNvPr>
          <p:cNvSpPr txBox="1"/>
          <p:nvPr/>
        </p:nvSpPr>
        <p:spPr>
          <a:xfrm>
            <a:off x="2113517" y="3619434"/>
            <a:ext cx="367150" cy="316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35</a:t>
            </a:r>
            <a:endParaRPr lang="zh-CN" altLang="en-US" sz="110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E41EB05B-464F-CAC0-C765-641474289ECB}"/>
              </a:ext>
            </a:extLst>
          </p:cNvPr>
          <p:cNvSpPr/>
          <p:nvPr/>
        </p:nvSpPr>
        <p:spPr>
          <a:xfrm>
            <a:off x="2278043" y="3112226"/>
            <a:ext cx="36000" cy="3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B16A1086-4878-C3B5-9CA1-860F3A2C7046}"/>
              </a:ext>
            </a:extLst>
          </p:cNvPr>
          <p:cNvSpPr txBox="1"/>
          <p:nvPr/>
        </p:nvSpPr>
        <p:spPr>
          <a:xfrm>
            <a:off x="2056377" y="1987867"/>
            <a:ext cx="1227158" cy="316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Control  Center</a:t>
            </a:r>
            <a:endParaRPr lang="zh-CN" altLang="en-US" sz="110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3B84637A-0D8D-2DBD-DDD0-1230063C08F4}"/>
              </a:ext>
            </a:extLst>
          </p:cNvPr>
          <p:cNvCxnSpPr>
            <a:cxnSpLocks/>
          </p:cNvCxnSpPr>
          <p:nvPr/>
        </p:nvCxnSpPr>
        <p:spPr>
          <a:xfrm flipV="1">
            <a:off x="1556591" y="2367742"/>
            <a:ext cx="2160000" cy="6350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85A798A4-F0B8-A8CD-B6CB-0F61BF0FE29C}"/>
              </a:ext>
            </a:extLst>
          </p:cNvPr>
          <p:cNvSpPr txBox="1"/>
          <p:nvPr/>
        </p:nvSpPr>
        <p:spPr>
          <a:xfrm>
            <a:off x="3336743" y="3079054"/>
            <a:ext cx="583394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72%</a:t>
            </a:r>
            <a:endParaRPr lang="zh-CN" altLang="en-US" sz="140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3" name="空心弧 42">
            <a:extLst>
              <a:ext uri="{FF2B5EF4-FFF2-40B4-BE49-F238E27FC236}">
                <a16:creationId xmlns:a16="http://schemas.microsoft.com/office/drawing/2014/main" id="{4CABFFE8-4728-0541-5976-55DDD2BD2B8B}"/>
              </a:ext>
            </a:extLst>
          </p:cNvPr>
          <p:cNvSpPr/>
          <p:nvPr/>
        </p:nvSpPr>
        <p:spPr>
          <a:xfrm>
            <a:off x="3056129" y="2764993"/>
            <a:ext cx="1080000" cy="1080000"/>
          </a:xfrm>
          <a:prstGeom prst="blockArc">
            <a:avLst>
              <a:gd name="adj1" fmla="val 7933387"/>
              <a:gd name="adj2" fmla="val 19942869"/>
              <a:gd name="adj3" fmla="val 12744"/>
            </a:avLst>
          </a:prstGeom>
          <a:solidFill>
            <a:srgbClr val="00B0F0"/>
          </a:solidFill>
          <a:ln w="1270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4" name="空心弧 43">
            <a:extLst>
              <a:ext uri="{FF2B5EF4-FFF2-40B4-BE49-F238E27FC236}">
                <a16:creationId xmlns:a16="http://schemas.microsoft.com/office/drawing/2014/main" id="{CDF0CAFF-DF1D-5448-0423-F41384E1A172}"/>
              </a:ext>
            </a:extLst>
          </p:cNvPr>
          <p:cNvSpPr/>
          <p:nvPr/>
        </p:nvSpPr>
        <p:spPr>
          <a:xfrm>
            <a:off x="3056129" y="2765377"/>
            <a:ext cx="1080000" cy="1080000"/>
          </a:xfrm>
          <a:prstGeom prst="blockArc">
            <a:avLst>
              <a:gd name="adj1" fmla="val 19892368"/>
              <a:gd name="adj2" fmla="val 2983452"/>
              <a:gd name="adj3" fmla="val 12238"/>
            </a:avLst>
          </a:prstGeom>
          <a:solidFill>
            <a:schemeClr val="bg1">
              <a:lumMod val="85000"/>
            </a:schemeClr>
          </a:solidFill>
          <a:ln w="1270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CCAC9D88-7795-6A2B-F06A-98B589F107DC}"/>
              </a:ext>
            </a:extLst>
          </p:cNvPr>
          <p:cNvSpPr/>
          <p:nvPr/>
        </p:nvSpPr>
        <p:spPr>
          <a:xfrm>
            <a:off x="3901087" y="2996456"/>
            <a:ext cx="216000" cy="216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5CA04A9C-C9CA-32A5-FF44-8B707FD7641D}"/>
              </a:ext>
            </a:extLst>
          </p:cNvPr>
          <p:cNvSpPr/>
          <p:nvPr/>
        </p:nvSpPr>
        <p:spPr>
          <a:xfrm>
            <a:off x="3214035" y="3588798"/>
            <a:ext cx="136800" cy="136800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D0BA0172-3678-02BA-14BA-1A5B182C29BF}"/>
              </a:ext>
            </a:extLst>
          </p:cNvPr>
          <p:cNvSpPr/>
          <p:nvPr/>
        </p:nvSpPr>
        <p:spPr>
          <a:xfrm>
            <a:off x="3842211" y="3590557"/>
            <a:ext cx="136800" cy="1368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DCD36C0D-A7D3-3584-6050-72FFCE3E4AF6}"/>
              </a:ext>
            </a:extLst>
          </p:cNvPr>
          <p:cNvSpPr txBox="1"/>
          <p:nvPr/>
        </p:nvSpPr>
        <p:spPr>
          <a:xfrm>
            <a:off x="2948290" y="3621951"/>
            <a:ext cx="367150" cy="316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</a:t>
            </a:r>
            <a:endParaRPr lang="zh-CN" altLang="en-US" sz="110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006B9B15-F326-D209-48A3-4B9A3A0F0CF9}"/>
              </a:ext>
            </a:extLst>
          </p:cNvPr>
          <p:cNvSpPr/>
          <p:nvPr/>
        </p:nvSpPr>
        <p:spPr>
          <a:xfrm>
            <a:off x="3151476" y="3714934"/>
            <a:ext cx="36000" cy="3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08813B3B-70CA-2908-400A-B696C1DA0341}"/>
              </a:ext>
            </a:extLst>
          </p:cNvPr>
          <p:cNvSpPr/>
          <p:nvPr/>
        </p:nvSpPr>
        <p:spPr>
          <a:xfrm>
            <a:off x="2994618" y="3112226"/>
            <a:ext cx="36000" cy="3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0F0F13DF-A9EE-7882-78F8-D634480CB2DC}"/>
              </a:ext>
            </a:extLst>
          </p:cNvPr>
          <p:cNvSpPr/>
          <p:nvPr/>
        </p:nvSpPr>
        <p:spPr>
          <a:xfrm>
            <a:off x="3572475" y="2696684"/>
            <a:ext cx="36000" cy="3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6A6D41EA-A392-A43A-539C-C71CDC2C7585}"/>
              </a:ext>
            </a:extLst>
          </p:cNvPr>
          <p:cNvSpPr/>
          <p:nvPr/>
        </p:nvSpPr>
        <p:spPr>
          <a:xfrm>
            <a:off x="4017632" y="3719022"/>
            <a:ext cx="36000" cy="3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F51C92B7-007F-A84B-607E-6D73875C4DC8}"/>
              </a:ext>
            </a:extLst>
          </p:cNvPr>
          <p:cNvSpPr txBox="1"/>
          <p:nvPr/>
        </p:nvSpPr>
        <p:spPr>
          <a:xfrm>
            <a:off x="3997113" y="3619434"/>
            <a:ext cx="475343" cy="316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100</a:t>
            </a:r>
            <a:endParaRPr lang="zh-CN" altLang="en-US" sz="110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E1B90C7B-794F-55C2-C728-B16AA4B9ECA2}"/>
              </a:ext>
            </a:extLst>
          </p:cNvPr>
          <p:cNvSpPr/>
          <p:nvPr/>
        </p:nvSpPr>
        <p:spPr>
          <a:xfrm>
            <a:off x="4161640" y="3112226"/>
            <a:ext cx="36000" cy="3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6CD2C54A-00E5-368F-9DEF-D674A5D7F985}"/>
              </a:ext>
            </a:extLst>
          </p:cNvPr>
          <p:cNvSpPr txBox="1"/>
          <p:nvPr/>
        </p:nvSpPr>
        <p:spPr>
          <a:xfrm>
            <a:off x="1473588" y="3848947"/>
            <a:ext cx="462759" cy="316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温度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B525C5D9-B120-762B-2032-86B429A0A1BF}"/>
              </a:ext>
            </a:extLst>
          </p:cNvPr>
          <p:cNvSpPr txBox="1"/>
          <p:nvPr/>
        </p:nvSpPr>
        <p:spPr>
          <a:xfrm>
            <a:off x="3377241" y="3848947"/>
            <a:ext cx="462759" cy="316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湿度</a:t>
            </a:r>
          </a:p>
        </p:txBody>
      </p:sp>
    </p:spTree>
    <p:extLst>
      <p:ext uri="{BB962C8B-B14F-4D97-AF65-F5344CB8AC3E}">
        <p14:creationId xmlns:p14="http://schemas.microsoft.com/office/powerpoint/2010/main" val="1141330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9" grpId="0"/>
      <p:bldP spid="49" grpId="0"/>
      <p:bldP spid="50" grpId="0" animBg="1"/>
      <p:bldP spid="55" grpId="0"/>
      <p:bldP spid="51" grpId="0"/>
      <p:bldP spid="52" grpId="0" animBg="1"/>
      <p:bldP spid="21" grpId="0"/>
      <p:bldP spid="25" grpId="0"/>
      <p:bldP spid="26" grpId="0" animBg="1"/>
      <p:bldP spid="2" grpId="0" animBg="1"/>
      <p:bldP spid="22" grpId="0" animBg="1"/>
      <p:bldP spid="8" grpId="0" animBg="1"/>
      <p:bldP spid="23" grpId="0" animBg="1"/>
      <p:bldP spid="27" grpId="0" animBg="1"/>
      <p:bldP spid="28" grpId="0"/>
      <p:bldP spid="30" grpId="0" animBg="1"/>
      <p:bldP spid="31" grpId="0" animBg="1"/>
      <p:bldP spid="33" grpId="0" animBg="1"/>
      <p:bldP spid="35" grpId="0" animBg="1"/>
      <p:bldP spid="36" grpId="0"/>
      <p:bldP spid="37" grpId="0" animBg="1"/>
      <p:bldP spid="38" grpId="0"/>
      <p:bldP spid="42" grpId="0"/>
      <p:bldP spid="43" grpId="0" animBg="1"/>
      <p:bldP spid="44" grpId="0" animBg="1"/>
      <p:bldP spid="45" grpId="0" animBg="1"/>
      <p:bldP spid="46" grpId="0" animBg="1"/>
      <p:bldP spid="47" grpId="0" animBg="1"/>
      <p:bldP spid="48" grpId="0"/>
      <p:bldP spid="53" grpId="0" animBg="1"/>
      <p:bldP spid="54" grpId="0" animBg="1"/>
      <p:bldP spid="56" grpId="0" animBg="1"/>
      <p:bldP spid="57" grpId="0" animBg="1"/>
      <p:bldP spid="58" grpId="0"/>
      <p:bldP spid="59" grpId="0" animBg="1"/>
      <p:bldP spid="60" grpId="0"/>
      <p:bldP spid="61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en-US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LVGL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F22E7B9-9F2E-9E67-6DC3-3FE74C85EBD8}"/>
              </a:ext>
            </a:extLst>
          </p:cNvPr>
          <p:cNvSpPr txBox="1"/>
          <p:nvPr/>
        </p:nvSpPr>
        <p:spPr>
          <a:xfrm>
            <a:off x="68577" y="466454"/>
            <a:ext cx="2326643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圆弧部件（</a:t>
            </a: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lv_arc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）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6EB47848-B62D-9E43-1695-DAB0A14FFC2F}"/>
              </a:ext>
            </a:extLst>
          </p:cNvPr>
          <p:cNvSpPr txBox="1"/>
          <p:nvPr/>
        </p:nvSpPr>
        <p:spPr>
          <a:xfrm>
            <a:off x="745880" y="1700375"/>
            <a:ext cx="3000620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lv_obj_t   *arc = lv_arc_create( parent );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BF46D1E-9D95-F3BD-4081-9B7B22DF39CC}"/>
              </a:ext>
            </a:extLst>
          </p:cNvPr>
          <p:cNvSpPr txBox="1"/>
          <p:nvPr/>
        </p:nvSpPr>
        <p:spPr>
          <a:xfrm>
            <a:off x="745880" y="1347627"/>
            <a:ext cx="2149720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知识点</a:t>
            </a: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：创建圆弧部件 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DB1D33CD-7AC6-BF86-B348-962F4B1317D4}"/>
              </a:ext>
            </a:extLst>
          </p:cNvPr>
          <p:cNvSpPr/>
          <p:nvPr/>
        </p:nvSpPr>
        <p:spPr>
          <a:xfrm>
            <a:off x="575479" y="1525176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F55F79A-6915-CEA8-5D50-2AACF0861957}"/>
              </a:ext>
            </a:extLst>
          </p:cNvPr>
          <p:cNvSpPr txBox="1"/>
          <p:nvPr/>
        </p:nvSpPr>
        <p:spPr>
          <a:xfrm>
            <a:off x="745880" y="2278734"/>
            <a:ext cx="2668652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知识点</a:t>
            </a: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：设置当前值、范围值</a:t>
            </a: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73B55AD9-9A29-665A-78B6-FC6BB3C012E4}"/>
              </a:ext>
            </a:extLst>
          </p:cNvPr>
          <p:cNvSpPr/>
          <p:nvPr/>
        </p:nvSpPr>
        <p:spPr>
          <a:xfrm>
            <a:off x="575479" y="2456283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8B9FFCA-91A2-A5B6-226C-C22501059825}"/>
              </a:ext>
            </a:extLst>
          </p:cNvPr>
          <p:cNvSpPr txBox="1"/>
          <p:nvPr/>
        </p:nvSpPr>
        <p:spPr>
          <a:xfrm>
            <a:off x="733180" y="2643527"/>
            <a:ext cx="7401170" cy="613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lv_arc_set_value(arc, 80);							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设置当前值（需要在范围值之内）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  <a:endParaRPr lang="en-US" altLang="zh-CN" sz="12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lv_arc_set_range(arc, 0, 200);						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设置范围值 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  <a:endParaRPr lang="en-US" altLang="zh-CN" sz="12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43CFE38-5E8F-CE77-26CE-127106B7FF25}"/>
              </a:ext>
            </a:extLst>
          </p:cNvPr>
          <p:cNvSpPr txBox="1"/>
          <p:nvPr/>
        </p:nvSpPr>
        <p:spPr>
          <a:xfrm>
            <a:off x="758580" y="3445944"/>
            <a:ext cx="2137020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知识点</a:t>
            </a: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</a:t>
            </a: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：设置圆弧角度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6E8F01FF-11B9-773B-FB9A-12BA41889E97}"/>
              </a:ext>
            </a:extLst>
          </p:cNvPr>
          <p:cNvSpPr/>
          <p:nvPr/>
        </p:nvSpPr>
        <p:spPr>
          <a:xfrm>
            <a:off x="588179" y="3623493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8E62189-34BE-792D-C5E9-D8A2B3AF47E9}"/>
              </a:ext>
            </a:extLst>
          </p:cNvPr>
          <p:cNvSpPr txBox="1"/>
          <p:nvPr/>
        </p:nvSpPr>
        <p:spPr>
          <a:xfrm>
            <a:off x="758580" y="3811667"/>
            <a:ext cx="6278707" cy="613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lv_arc_set_angles(arc, 135, 270);						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设置前景弧角度 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</a:p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lv_arc_set_bg_angles(arc, 135, 45);					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设置背景弧角度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*/</a:t>
            </a:r>
            <a:endParaRPr lang="en-US" altLang="zh-CN" sz="12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pSp>
        <p:nvGrpSpPr>
          <p:cNvPr id="114" name="组合 113">
            <a:extLst>
              <a:ext uri="{FF2B5EF4-FFF2-40B4-BE49-F238E27FC236}">
                <a16:creationId xmlns:a16="http://schemas.microsoft.com/office/drawing/2014/main" id="{7CB0CC39-B538-6560-B1C8-07A919FECA90}"/>
              </a:ext>
            </a:extLst>
          </p:cNvPr>
          <p:cNvGrpSpPr/>
          <p:nvPr/>
        </p:nvGrpSpPr>
        <p:grpSpPr>
          <a:xfrm>
            <a:off x="5335266" y="545684"/>
            <a:ext cx="2602234" cy="2018871"/>
            <a:chOff x="5335266" y="545684"/>
            <a:chExt cx="2602234" cy="2018871"/>
          </a:xfrm>
        </p:grpSpPr>
        <p:sp>
          <p:nvSpPr>
            <p:cNvPr id="91" name="空心弧 90">
              <a:extLst>
                <a:ext uri="{FF2B5EF4-FFF2-40B4-BE49-F238E27FC236}">
                  <a16:creationId xmlns:a16="http://schemas.microsoft.com/office/drawing/2014/main" id="{CE904C46-F260-1632-C552-00F47F964105}"/>
                </a:ext>
              </a:extLst>
            </p:cNvPr>
            <p:cNvSpPr/>
            <p:nvPr/>
          </p:nvSpPr>
          <p:spPr>
            <a:xfrm>
              <a:off x="5804803" y="1023480"/>
              <a:ext cx="1082470" cy="1080000"/>
            </a:xfrm>
            <a:prstGeom prst="blockArc">
              <a:avLst>
                <a:gd name="adj1" fmla="val 8462298"/>
                <a:gd name="adj2" fmla="val 16787747"/>
                <a:gd name="adj3" fmla="val 12783"/>
              </a:avLst>
            </a:prstGeom>
            <a:solidFill>
              <a:srgbClr val="00B0F0"/>
            </a:solidFill>
            <a:ln w="1270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2" name="空心弧 91">
              <a:extLst>
                <a:ext uri="{FF2B5EF4-FFF2-40B4-BE49-F238E27FC236}">
                  <a16:creationId xmlns:a16="http://schemas.microsoft.com/office/drawing/2014/main" id="{83EBC175-A43C-8782-4103-CB9C7D1B22F8}"/>
                </a:ext>
              </a:extLst>
            </p:cNvPr>
            <p:cNvSpPr/>
            <p:nvPr/>
          </p:nvSpPr>
          <p:spPr>
            <a:xfrm>
              <a:off x="5804803" y="1021483"/>
              <a:ext cx="1082470" cy="1080000"/>
            </a:xfrm>
            <a:prstGeom prst="blockArc">
              <a:avLst>
                <a:gd name="adj1" fmla="val 16695106"/>
                <a:gd name="adj2" fmla="val 2292237"/>
                <a:gd name="adj3" fmla="val 13042"/>
              </a:avLst>
            </a:prstGeom>
            <a:solidFill>
              <a:schemeClr val="bg1">
                <a:lumMod val="85000"/>
              </a:schemeClr>
            </a:solidFill>
            <a:ln w="1270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577CBA94-1A78-C4FE-1712-1C7F128AF585}"/>
                </a:ext>
              </a:extLst>
            </p:cNvPr>
            <p:cNvSpPr/>
            <p:nvPr/>
          </p:nvSpPr>
          <p:spPr>
            <a:xfrm>
              <a:off x="6237791" y="983094"/>
              <a:ext cx="216494" cy="216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椭圆 93">
              <a:extLst>
                <a:ext uri="{FF2B5EF4-FFF2-40B4-BE49-F238E27FC236}">
                  <a16:creationId xmlns:a16="http://schemas.microsoft.com/office/drawing/2014/main" id="{F2CE8FE6-6104-295C-FCAB-340B03BD51B2}"/>
                </a:ext>
              </a:extLst>
            </p:cNvPr>
            <p:cNvSpPr/>
            <p:nvPr/>
          </p:nvSpPr>
          <p:spPr>
            <a:xfrm>
              <a:off x="5910567" y="1792521"/>
              <a:ext cx="137113" cy="1368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椭圆 94">
              <a:extLst>
                <a:ext uri="{FF2B5EF4-FFF2-40B4-BE49-F238E27FC236}">
                  <a16:creationId xmlns:a16="http://schemas.microsoft.com/office/drawing/2014/main" id="{A874DBC9-2CB0-C93C-4050-E3B8BC4D2101}"/>
                </a:ext>
              </a:extLst>
            </p:cNvPr>
            <p:cNvSpPr/>
            <p:nvPr/>
          </p:nvSpPr>
          <p:spPr>
            <a:xfrm>
              <a:off x="6649968" y="1779991"/>
              <a:ext cx="137113" cy="1368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2FEFD998-15E6-6D71-9A53-FD30CCA847FC}"/>
                </a:ext>
              </a:extLst>
            </p:cNvPr>
            <p:cNvSpPr txBox="1"/>
            <p:nvPr/>
          </p:nvSpPr>
          <p:spPr>
            <a:xfrm>
              <a:off x="6848854" y="1223393"/>
              <a:ext cx="509831" cy="31636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10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360°</a:t>
              </a:r>
              <a:endParaRPr lang="zh-CN" altLang="en-US" sz="110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cxnSp>
          <p:nvCxnSpPr>
            <p:cNvPr id="97" name="直接连接符 96">
              <a:extLst>
                <a:ext uri="{FF2B5EF4-FFF2-40B4-BE49-F238E27FC236}">
                  <a16:creationId xmlns:a16="http://schemas.microsoft.com/office/drawing/2014/main" id="{0EE0DDB8-840C-8295-FE0E-4879E079FFA7}"/>
                </a:ext>
              </a:extLst>
            </p:cNvPr>
            <p:cNvCxnSpPr>
              <a:cxnSpLocks/>
            </p:cNvCxnSpPr>
            <p:nvPr/>
          </p:nvCxnSpPr>
          <p:spPr>
            <a:xfrm>
              <a:off x="6346298" y="857250"/>
              <a:ext cx="4513" cy="1466306"/>
            </a:xfrm>
            <a:prstGeom prst="line">
              <a:avLst/>
            </a:prstGeom>
            <a:ln w="9525" cap="flat" cmpd="sng" algn="ctr">
              <a:solidFill>
                <a:srgbClr val="00206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94C1DFEF-B3DC-EE22-A380-71AEA480A568}"/>
                </a:ext>
              </a:extLst>
            </p:cNvPr>
            <p:cNvCxnSpPr>
              <a:cxnSpLocks/>
            </p:cNvCxnSpPr>
            <p:nvPr/>
          </p:nvCxnSpPr>
          <p:spPr>
            <a:xfrm>
              <a:off x="5551177" y="1562422"/>
              <a:ext cx="1589723" cy="0"/>
            </a:xfrm>
            <a:prstGeom prst="line">
              <a:avLst/>
            </a:prstGeom>
            <a:ln w="9525" cap="flat" cmpd="sng" algn="ctr">
              <a:solidFill>
                <a:srgbClr val="00206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9" name="直接连接符 98">
              <a:extLst>
                <a:ext uri="{FF2B5EF4-FFF2-40B4-BE49-F238E27FC236}">
                  <a16:creationId xmlns:a16="http://schemas.microsoft.com/office/drawing/2014/main" id="{CC9CDBC0-A532-363C-AD86-7CF9AE9FF4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53815" y="1567912"/>
              <a:ext cx="692483" cy="731074"/>
            </a:xfrm>
            <a:prstGeom prst="line">
              <a:avLst/>
            </a:prstGeom>
            <a:ln w="9525" cap="flat" cmpd="sng" algn="ctr">
              <a:solidFill>
                <a:srgbClr val="00206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0" name="直接连接符 99">
              <a:extLst>
                <a:ext uri="{FF2B5EF4-FFF2-40B4-BE49-F238E27FC236}">
                  <a16:creationId xmlns:a16="http://schemas.microsoft.com/office/drawing/2014/main" id="{3C191833-FD4F-B2DB-9137-EC2398F8786D}"/>
                </a:ext>
              </a:extLst>
            </p:cNvPr>
            <p:cNvCxnSpPr>
              <a:cxnSpLocks/>
            </p:cNvCxnSpPr>
            <p:nvPr/>
          </p:nvCxnSpPr>
          <p:spPr>
            <a:xfrm>
              <a:off x="6355331" y="1567549"/>
              <a:ext cx="725733" cy="731437"/>
            </a:xfrm>
            <a:prstGeom prst="line">
              <a:avLst/>
            </a:prstGeom>
            <a:ln w="9525" cap="flat" cmpd="sng" algn="ctr">
              <a:solidFill>
                <a:srgbClr val="00206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2E8AD1D4-D849-5C21-6008-284AF8FAB5F9}"/>
                </a:ext>
              </a:extLst>
            </p:cNvPr>
            <p:cNvSpPr txBox="1"/>
            <p:nvPr/>
          </p:nvSpPr>
          <p:spPr>
            <a:xfrm>
              <a:off x="6937957" y="1511133"/>
              <a:ext cx="378242" cy="31636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10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0°</a:t>
              </a:r>
              <a:endParaRPr lang="zh-CN" altLang="en-US" sz="110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D6CF6185-F4EE-AF29-370C-4D365EC4F40D}"/>
                </a:ext>
              </a:extLst>
            </p:cNvPr>
            <p:cNvSpPr txBox="1"/>
            <p:nvPr/>
          </p:nvSpPr>
          <p:spPr>
            <a:xfrm>
              <a:off x="6612574" y="2069074"/>
              <a:ext cx="433923" cy="31636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10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45°</a:t>
              </a:r>
              <a:endParaRPr lang="zh-CN" altLang="en-US" sz="110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6AF56BC3-F7A0-C932-6D9A-905C89F83021}"/>
                </a:ext>
              </a:extLst>
            </p:cNvPr>
            <p:cNvSpPr txBox="1"/>
            <p:nvPr/>
          </p:nvSpPr>
          <p:spPr>
            <a:xfrm>
              <a:off x="6175201" y="2248186"/>
              <a:ext cx="433923" cy="31636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10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90°</a:t>
              </a:r>
              <a:endParaRPr lang="zh-CN" altLang="en-US" sz="110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5D733A47-C6ED-30AD-D74C-2CCF7CD4C66A}"/>
                </a:ext>
              </a:extLst>
            </p:cNvPr>
            <p:cNvSpPr txBox="1"/>
            <p:nvPr/>
          </p:nvSpPr>
          <p:spPr>
            <a:xfrm>
              <a:off x="5695650" y="2064333"/>
              <a:ext cx="495938" cy="31636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10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135°</a:t>
              </a:r>
              <a:endParaRPr lang="zh-CN" altLang="en-US" sz="110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193517FD-64F8-6EC3-3FEB-508A943DD919}"/>
                </a:ext>
              </a:extLst>
            </p:cNvPr>
            <p:cNvSpPr txBox="1"/>
            <p:nvPr/>
          </p:nvSpPr>
          <p:spPr>
            <a:xfrm>
              <a:off x="5335266" y="1226555"/>
              <a:ext cx="495938" cy="31636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10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180°</a:t>
              </a:r>
              <a:endParaRPr lang="zh-CN" altLang="en-US" sz="110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106" name="文本框 105">
              <a:extLst>
                <a:ext uri="{FF2B5EF4-FFF2-40B4-BE49-F238E27FC236}">
                  <a16:creationId xmlns:a16="http://schemas.microsoft.com/office/drawing/2014/main" id="{50A48963-88FA-5B20-8A69-7B44AAB47CB4}"/>
                </a:ext>
              </a:extLst>
            </p:cNvPr>
            <p:cNvSpPr txBox="1"/>
            <p:nvPr/>
          </p:nvSpPr>
          <p:spPr>
            <a:xfrm>
              <a:off x="6117689" y="545684"/>
              <a:ext cx="526993" cy="31636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10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270°</a:t>
              </a:r>
              <a:endParaRPr lang="zh-CN" altLang="en-US" sz="110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950A9E17-CC34-80B9-2087-EACB5023BB30}"/>
                </a:ext>
              </a:extLst>
            </p:cNvPr>
            <p:cNvSpPr txBox="1"/>
            <p:nvPr/>
          </p:nvSpPr>
          <p:spPr>
            <a:xfrm>
              <a:off x="7294993" y="2128005"/>
              <a:ext cx="642507" cy="31636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10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顺时针</a:t>
              </a:r>
            </a:p>
          </p:txBody>
        </p:sp>
        <p:cxnSp>
          <p:nvCxnSpPr>
            <p:cNvPr id="90" name="连接符: 曲线 89">
              <a:extLst>
                <a:ext uri="{FF2B5EF4-FFF2-40B4-BE49-F238E27FC236}">
                  <a16:creationId xmlns:a16="http://schemas.microsoft.com/office/drawing/2014/main" id="{1ED7D807-EC81-4743-FF24-B534B39D8037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6764341" y="2086132"/>
              <a:ext cx="530653" cy="461452"/>
            </a:xfrm>
            <a:prstGeom prst="curvedConnector3">
              <a:avLst>
                <a:gd name="adj1" fmla="val -1573"/>
              </a:avLst>
            </a:prstGeom>
            <a:ln w="12700">
              <a:solidFill>
                <a:srgbClr val="00206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38636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12" grpId="0"/>
      <p:bldP spid="14" grpId="0" animBg="1"/>
      <p:bldP spid="18" grpId="0"/>
      <p:bldP spid="19" grpId="0" animBg="1"/>
      <p:bldP spid="20" grpId="0"/>
      <p:bldP spid="8" grpId="0"/>
      <p:bldP spid="10" grpId="0" animBg="1"/>
      <p:bldP spid="16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en-US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LVGL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F22E7B9-9F2E-9E67-6DC3-3FE74C85EBD8}"/>
              </a:ext>
            </a:extLst>
          </p:cNvPr>
          <p:cNvSpPr txBox="1"/>
          <p:nvPr/>
        </p:nvSpPr>
        <p:spPr>
          <a:xfrm>
            <a:off x="68577" y="466454"/>
            <a:ext cx="2326643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圆弧部件（</a:t>
            </a: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lv_arc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）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6EB47848-B62D-9E43-1695-DAB0A14FFC2F}"/>
              </a:ext>
            </a:extLst>
          </p:cNvPr>
          <p:cNvSpPr txBox="1"/>
          <p:nvPr/>
        </p:nvSpPr>
        <p:spPr>
          <a:xfrm>
            <a:off x="745880" y="1751175"/>
            <a:ext cx="2270370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lv_arc_set_rotation(arc, 180);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BF46D1E-9D95-F3BD-4081-9B7B22DF39CC}"/>
              </a:ext>
            </a:extLst>
          </p:cNvPr>
          <p:cNvSpPr txBox="1"/>
          <p:nvPr/>
        </p:nvSpPr>
        <p:spPr>
          <a:xfrm>
            <a:off x="745880" y="1398427"/>
            <a:ext cx="2117970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知识点</a:t>
            </a: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</a:t>
            </a: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：设置旋转角度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DB1D33CD-7AC6-BF86-B348-962F4B1317D4}"/>
              </a:ext>
            </a:extLst>
          </p:cNvPr>
          <p:cNvSpPr/>
          <p:nvPr/>
        </p:nvSpPr>
        <p:spPr>
          <a:xfrm>
            <a:off x="575479" y="1575976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F55F79A-6915-CEA8-5D50-2AACF0861957}"/>
              </a:ext>
            </a:extLst>
          </p:cNvPr>
          <p:cNvSpPr txBox="1"/>
          <p:nvPr/>
        </p:nvSpPr>
        <p:spPr>
          <a:xfrm>
            <a:off x="745880" y="2297784"/>
            <a:ext cx="1923069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知识点</a:t>
            </a: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5</a:t>
            </a: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：获取当前值</a:t>
            </a: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73B55AD9-9A29-665A-78B6-FC6BB3C012E4}"/>
              </a:ext>
            </a:extLst>
          </p:cNvPr>
          <p:cNvSpPr/>
          <p:nvPr/>
        </p:nvSpPr>
        <p:spPr>
          <a:xfrm>
            <a:off x="575479" y="2475333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8B9FFCA-91A2-A5B6-226C-C22501059825}"/>
              </a:ext>
            </a:extLst>
          </p:cNvPr>
          <p:cNvSpPr txBox="1"/>
          <p:nvPr/>
        </p:nvSpPr>
        <p:spPr>
          <a:xfrm>
            <a:off x="733180" y="2662577"/>
            <a:ext cx="1756020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lv_arc_get_value(arc);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43CFE38-5E8F-CE77-26CE-127106B7FF25}"/>
              </a:ext>
            </a:extLst>
          </p:cNvPr>
          <p:cNvSpPr txBox="1"/>
          <p:nvPr/>
        </p:nvSpPr>
        <p:spPr>
          <a:xfrm>
            <a:off x="758580" y="3191944"/>
            <a:ext cx="3026020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知识点</a:t>
            </a: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6</a:t>
            </a: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：设置模式、圆弧绘制速率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6E8F01FF-11B9-773B-FB9A-12BA41889E97}"/>
              </a:ext>
            </a:extLst>
          </p:cNvPr>
          <p:cNvSpPr/>
          <p:nvPr/>
        </p:nvSpPr>
        <p:spPr>
          <a:xfrm>
            <a:off x="588179" y="3369493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8E62189-34BE-792D-C5E9-D8A2B3AF47E9}"/>
              </a:ext>
            </a:extLst>
          </p:cNvPr>
          <p:cNvSpPr txBox="1"/>
          <p:nvPr/>
        </p:nvSpPr>
        <p:spPr>
          <a:xfrm>
            <a:off x="758580" y="3557667"/>
            <a:ext cx="6823320" cy="613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lv_arc_set_mode(arc, LV_ARC_MODE_REVERSE);</a:t>
            </a: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		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设置模式 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</a:p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lv_arc_set_change_rate(arc, 90);							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绘制速率：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90°/</a:t>
            </a:r>
            <a:r>
              <a:rPr lang="zh-CN" altLang="en-US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秒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*/</a:t>
            </a:r>
            <a:endParaRPr lang="en-US" altLang="zh-CN" sz="12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6C0D4D1C-F2B2-5EFA-9BA6-CEF57A795E03}"/>
              </a:ext>
            </a:extLst>
          </p:cNvPr>
          <p:cNvGrpSpPr/>
          <p:nvPr/>
        </p:nvGrpSpPr>
        <p:grpSpPr>
          <a:xfrm>
            <a:off x="5449566" y="1057699"/>
            <a:ext cx="2564135" cy="2095071"/>
            <a:chOff x="5449566" y="1057699"/>
            <a:chExt cx="2564135" cy="2095071"/>
          </a:xfrm>
        </p:grpSpPr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109CD17E-671A-2336-3177-FDF1E76F8456}"/>
                </a:ext>
              </a:extLst>
            </p:cNvPr>
            <p:cNvGrpSpPr/>
            <p:nvPr/>
          </p:nvGrpSpPr>
          <p:grpSpPr>
            <a:xfrm>
              <a:off x="5449566" y="1057699"/>
              <a:ext cx="2018802" cy="2095071"/>
              <a:chOff x="5379716" y="486199"/>
              <a:chExt cx="2018802" cy="2095071"/>
            </a:xfrm>
          </p:grpSpPr>
          <p:sp>
            <p:nvSpPr>
              <p:cNvPr id="3" name="空心弧 2">
                <a:extLst>
                  <a:ext uri="{FF2B5EF4-FFF2-40B4-BE49-F238E27FC236}">
                    <a16:creationId xmlns:a16="http://schemas.microsoft.com/office/drawing/2014/main" id="{C9C1FEA9-B63A-C45D-63E7-934E9D391086}"/>
                  </a:ext>
                </a:extLst>
              </p:cNvPr>
              <p:cNvSpPr/>
              <p:nvPr/>
            </p:nvSpPr>
            <p:spPr>
              <a:xfrm>
                <a:off x="5848182" y="989395"/>
                <a:ext cx="1080000" cy="1080000"/>
              </a:xfrm>
              <a:prstGeom prst="blockArc">
                <a:avLst>
                  <a:gd name="adj1" fmla="val 8462298"/>
                  <a:gd name="adj2" fmla="val 16787747"/>
                  <a:gd name="adj3" fmla="val 12783"/>
                </a:avLst>
              </a:prstGeom>
              <a:solidFill>
                <a:srgbClr val="00B0F0"/>
              </a:solidFill>
              <a:ln w="12700"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空心弧 6">
                <a:extLst>
                  <a:ext uri="{FF2B5EF4-FFF2-40B4-BE49-F238E27FC236}">
                    <a16:creationId xmlns:a16="http://schemas.microsoft.com/office/drawing/2014/main" id="{9328DE14-ADCC-1820-0977-6CE755CE104B}"/>
                  </a:ext>
                </a:extLst>
              </p:cNvPr>
              <p:cNvSpPr/>
              <p:nvPr/>
            </p:nvSpPr>
            <p:spPr>
              <a:xfrm>
                <a:off x="5848182" y="987398"/>
                <a:ext cx="1080000" cy="1080000"/>
              </a:xfrm>
              <a:prstGeom prst="blockArc">
                <a:avLst>
                  <a:gd name="adj1" fmla="val 16695106"/>
                  <a:gd name="adj2" fmla="val 2292237"/>
                  <a:gd name="adj3" fmla="val 13042"/>
                </a:avLst>
              </a:prstGeom>
              <a:solidFill>
                <a:schemeClr val="bg1">
                  <a:lumMod val="85000"/>
                </a:schemeClr>
              </a:solidFill>
              <a:ln w="12700"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38EADF27-226B-FEAA-E363-63A0DAA08663}"/>
                  </a:ext>
                </a:extLst>
              </p:cNvPr>
              <p:cNvSpPr/>
              <p:nvPr/>
            </p:nvSpPr>
            <p:spPr>
              <a:xfrm>
                <a:off x="6280182" y="949009"/>
                <a:ext cx="216000" cy="216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F3DCD8DD-79AA-D3A2-82D6-F806F5D23010}"/>
                  </a:ext>
                </a:extLst>
              </p:cNvPr>
              <p:cNvSpPr/>
              <p:nvPr/>
            </p:nvSpPr>
            <p:spPr>
              <a:xfrm>
                <a:off x="5953704" y="1758436"/>
                <a:ext cx="136800" cy="13680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B059F5C6-3C3B-5397-6D41-8FAC0A82A28E}"/>
                  </a:ext>
                </a:extLst>
              </p:cNvPr>
              <p:cNvSpPr/>
              <p:nvPr/>
            </p:nvSpPr>
            <p:spPr>
              <a:xfrm>
                <a:off x="6693794" y="1748287"/>
                <a:ext cx="136800" cy="1368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447347B8-2285-1CF4-513D-784D9588C31E}"/>
                  </a:ext>
                </a:extLst>
              </p:cNvPr>
              <p:cNvSpPr txBox="1"/>
              <p:nvPr/>
            </p:nvSpPr>
            <p:spPr>
              <a:xfrm>
                <a:off x="6889850" y="1189308"/>
                <a:ext cx="508668" cy="3163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11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360°</a:t>
                </a:r>
                <a:endParaRPr lang="zh-CN" altLang="en-US" sz="110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endParaRPr>
              </a:p>
            </p:txBody>
          </p:sp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id="{74965B5F-395F-B5E5-6F1C-A82988E125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92944" y="763993"/>
                <a:ext cx="0" cy="1576278"/>
              </a:xfrm>
              <a:prstGeom prst="line">
                <a:avLst/>
              </a:prstGeom>
              <a:ln w="9525" cap="flat" cmpd="sng" algn="ctr">
                <a:solidFill>
                  <a:srgbClr val="002060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id="{74E2E4F0-742D-8E6B-6039-E2B580228D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5134" y="1528337"/>
                <a:ext cx="1586096" cy="0"/>
              </a:xfrm>
              <a:prstGeom prst="line">
                <a:avLst/>
              </a:prstGeom>
              <a:ln w="9525" cap="flat" cmpd="sng" algn="ctr">
                <a:solidFill>
                  <a:srgbClr val="002060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9BC217BA-A712-A31C-6CBD-1B20CB71293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81133" y="1533827"/>
                <a:ext cx="707308" cy="743317"/>
              </a:xfrm>
              <a:prstGeom prst="line">
                <a:avLst/>
              </a:prstGeom>
              <a:ln w="9525" cap="flat" cmpd="sng" algn="ctr">
                <a:solidFill>
                  <a:srgbClr val="002060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>
                <a:extLst>
                  <a:ext uri="{FF2B5EF4-FFF2-40B4-BE49-F238E27FC236}">
                    <a16:creationId xmlns:a16="http://schemas.microsoft.com/office/drawing/2014/main" id="{ACB23F4B-F3FB-B967-3143-71FC14220A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99829" y="1533464"/>
                <a:ext cx="707308" cy="743317"/>
              </a:xfrm>
              <a:prstGeom prst="line">
                <a:avLst/>
              </a:prstGeom>
              <a:ln w="9525" cap="flat" cmpd="sng" algn="ctr">
                <a:solidFill>
                  <a:srgbClr val="002060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BD846C44-88F7-FA23-F603-16D30B956733}"/>
                  </a:ext>
                </a:extLst>
              </p:cNvPr>
              <p:cNvSpPr txBox="1"/>
              <p:nvPr/>
            </p:nvSpPr>
            <p:spPr>
              <a:xfrm>
                <a:off x="6978750" y="1477048"/>
                <a:ext cx="377379" cy="3163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11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0°</a:t>
                </a:r>
                <a:endParaRPr lang="zh-CN" altLang="en-US" sz="110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endParaRPr>
              </a:p>
            </p:txBody>
          </p:sp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2C0EFE06-47C0-272C-6CB4-A78CC0621955}"/>
                  </a:ext>
                </a:extLst>
              </p:cNvPr>
              <p:cNvSpPr txBox="1"/>
              <p:nvPr/>
            </p:nvSpPr>
            <p:spPr>
              <a:xfrm>
                <a:off x="6654109" y="2034989"/>
                <a:ext cx="432933" cy="3163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11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45°</a:t>
                </a:r>
                <a:endParaRPr lang="zh-CN" altLang="en-US" sz="110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endParaRPr>
              </a:p>
            </p:txBody>
          </p:sp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48CDB5D6-BC59-DAFD-2D88-1F36BB75FB5E}"/>
                  </a:ext>
                </a:extLst>
              </p:cNvPr>
              <p:cNvSpPr txBox="1"/>
              <p:nvPr/>
            </p:nvSpPr>
            <p:spPr>
              <a:xfrm>
                <a:off x="6217734" y="2264901"/>
                <a:ext cx="432933" cy="3163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11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90°</a:t>
                </a:r>
                <a:endParaRPr lang="zh-CN" altLang="en-US" sz="110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endParaRPr>
              </a:p>
            </p:txBody>
          </p:sp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173FB564-1E7A-2922-0330-C5CEE98EAD6F}"/>
                  </a:ext>
                </a:extLst>
              </p:cNvPr>
              <p:cNvSpPr txBox="1"/>
              <p:nvPr/>
            </p:nvSpPr>
            <p:spPr>
              <a:xfrm>
                <a:off x="5739278" y="2030248"/>
                <a:ext cx="494806" cy="3163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11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135°</a:t>
                </a:r>
                <a:endParaRPr lang="zh-CN" altLang="en-US" sz="110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endParaRPr>
              </a:p>
            </p:txBody>
          </p:sp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75632729-2B15-B19A-59F8-BF0CEB80F83F}"/>
                  </a:ext>
                </a:extLst>
              </p:cNvPr>
              <p:cNvSpPr txBox="1"/>
              <p:nvPr/>
            </p:nvSpPr>
            <p:spPr>
              <a:xfrm>
                <a:off x="5379716" y="1192470"/>
                <a:ext cx="494806" cy="3163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11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180°</a:t>
                </a:r>
                <a:endParaRPr lang="zh-CN" altLang="en-US" sz="110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endParaRPr>
              </a:p>
            </p:txBody>
          </p:sp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CB27A925-2C1D-1C4E-9FB2-D7B354FE14EA}"/>
                  </a:ext>
                </a:extLst>
              </p:cNvPr>
              <p:cNvSpPr txBox="1"/>
              <p:nvPr/>
            </p:nvSpPr>
            <p:spPr>
              <a:xfrm>
                <a:off x="6160354" y="486199"/>
                <a:ext cx="525791" cy="3163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11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270°</a:t>
                </a:r>
                <a:endParaRPr lang="zh-CN" altLang="en-US" sz="110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endParaRPr>
              </a:p>
            </p:txBody>
          </p:sp>
        </p:grpSp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D434A0FD-C432-D5C6-8949-6A15DE75C9EE}"/>
                </a:ext>
              </a:extLst>
            </p:cNvPr>
            <p:cNvSpPr txBox="1"/>
            <p:nvPr/>
          </p:nvSpPr>
          <p:spPr>
            <a:xfrm>
              <a:off x="7404823" y="2722570"/>
              <a:ext cx="608878" cy="31636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10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顺时针</a:t>
              </a:r>
            </a:p>
          </p:txBody>
        </p:sp>
        <p:cxnSp>
          <p:nvCxnSpPr>
            <p:cNvPr id="23" name="连接符: 曲线 22">
              <a:extLst>
                <a:ext uri="{FF2B5EF4-FFF2-40B4-BE49-F238E27FC236}">
                  <a16:creationId xmlns:a16="http://schemas.microsoft.com/office/drawing/2014/main" id="{41B4C170-33E3-205B-C7C5-54DBE038EA57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6875380" y="2680697"/>
              <a:ext cx="529442" cy="461452"/>
            </a:xfrm>
            <a:prstGeom prst="curvedConnector3">
              <a:avLst>
                <a:gd name="adj1" fmla="val -1573"/>
              </a:avLst>
            </a:prstGeom>
            <a:ln w="12700">
              <a:solidFill>
                <a:srgbClr val="00206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21832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12" grpId="0"/>
      <p:bldP spid="14" grpId="0" animBg="1"/>
      <p:bldP spid="18" grpId="0"/>
      <p:bldP spid="19" grpId="0" animBg="1"/>
      <p:bldP spid="20" grpId="0"/>
      <p:bldP spid="8" grpId="0"/>
      <p:bldP spid="10" grpId="0" animBg="1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en-US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LVGL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F22E7B9-9F2E-9E67-6DC3-3FE74C85EBD8}"/>
              </a:ext>
            </a:extLst>
          </p:cNvPr>
          <p:cNvSpPr txBox="1"/>
          <p:nvPr/>
        </p:nvSpPr>
        <p:spPr>
          <a:xfrm>
            <a:off x="68578" y="466454"/>
            <a:ext cx="2807972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2.2  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父和子对象的关系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512E65E0-FD06-6866-32E7-074E6FC620BD}"/>
              </a:ext>
            </a:extLst>
          </p:cNvPr>
          <p:cNvSpPr txBox="1"/>
          <p:nvPr/>
        </p:nvSpPr>
        <p:spPr>
          <a:xfrm>
            <a:off x="641064" y="1737324"/>
            <a:ext cx="2773468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、子对象会随着父对象移动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4D73E049-85F8-9E1B-97B4-F8DDFE4A7C15}"/>
              </a:ext>
            </a:extLst>
          </p:cNvPr>
          <p:cNvSpPr txBox="1"/>
          <p:nvPr/>
        </p:nvSpPr>
        <p:spPr>
          <a:xfrm>
            <a:off x="641063" y="3643357"/>
            <a:ext cx="544021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、子对象的位置超出父对象的范围，则超出的部分不显示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F1231AC-52E9-3822-3CE0-2C4C72567AB0}"/>
              </a:ext>
            </a:extLst>
          </p:cNvPr>
          <p:cNvSpPr/>
          <p:nvPr/>
        </p:nvSpPr>
        <p:spPr>
          <a:xfrm>
            <a:off x="3601003" y="1260442"/>
            <a:ext cx="2093677" cy="137343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D12C5F6-23DB-DB2F-33B9-1F4E2E0E39CE}"/>
              </a:ext>
            </a:extLst>
          </p:cNvPr>
          <p:cNvSpPr/>
          <p:nvPr/>
        </p:nvSpPr>
        <p:spPr>
          <a:xfrm>
            <a:off x="3601003" y="1260442"/>
            <a:ext cx="1166577" cy="9372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352C589-5477-4E71-0848-0240F161C34F}"/>
              </a:ext>
            </a:extLst>
          </p:cNvPr>
          <p:cNvSpPr/>
          <p:nvPr/>
        </p:nvSpPr>
        <p:spPr>
          <a:xfrm>
            <a:off x="3702889" y="1353713"/>
            <a:ext cx="518591" cy="52760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63E2A1F0-6D98-A5DB-1CCA-030B0CCFA271}"/>
              </a:ext>
            </a:extLst>
          </p:cNvPr>
          <p:cNvSpPr txBox="1"/>
          <p:nvPr/>
        </p:nvSpPr>
        <p:spPr>
          <a:xfrm>
            <a:off x="4229069" y="1820534"/>
            <a:ext cx="53092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父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021FFAFE-3BA4-4070-BCF4-1590396AE29F}"/>
              </a:ext>
            </a:extLst>
          </p:cNvPr>
          <p:cNvSpPr txBox="1"/>
          <p:nvPr/>
        </p:nvSpPr>
        <p:spPr>
          <a:xfrm>
            <a:off x="3808443" y="1483489"/>
            <a:ext cx="363507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20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子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B7127613-3CE9-AF0C-0C75-D58A0122D0D7}"/>
              </a:ext>
            </a:extLst>
          </p:cNvPr>
          <p:cNvSpPr/>
          <p:nvPr/>
        </p:nvSpPr>
        <p:spPr>
          <a:xfrm>
            <a:off x="6261653" y="1260442"/>
            <a:ext cx="2093677" cy="137343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93DDBAFE-498F-9F14-839E-0820DFE9BE4B}"/>
              </a:ext>
            </a:extLst>
          </p:cNvPr>
          <p:cNvSpPr/>
          <p:nvPr/>
        </p:nvSpPr>
        <p:spPr>
          <a:xfrm>
            <a:off x="6680753" y="1457292"/>
            <a:ext cx="1166577" cy="9372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87500EF-0003-4E4F-630B-048DD4105FE7}"/>
              </a:ext>
            </a:extLst>
          </p:cNvPr>
          <p:cNvSpPr/>
          <p:nvPr/>
        </p:nvSpPr>
        <p:spPr>
          <a:xfrm>
            <a:off x="6782639" y="1550563"/>
            <a:ext cx="518591" cy="52760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D234A3D2-F720-B3FD-CC03-3F9FBEE4E94D}"/>
              </a:ext>
            </a:extLst>
          </p:cNvPr>
          <p:cNvSpPr txBox="1"/>
          <p:nvPr/>
        </p:nvSpPr>
        <p:spPr>
          <a:xfrm>
            <a:off x="7308819" y="2017384"/>
            <a:ext cx="39014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父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A0467D46-4F54-0E16-56B1-15CB89532E05}"/>
              </a:ext>
            </a:extLst>
          </p:cNvPr>
          <p:cNvSpPr txBox="1"/>
          <p:nvPr/>
        </p:nvSpPr>
        <p:spPr>
          <a:xfrm>
            <a:off x="6881843" y="1680339"/>
            <a:ext cx="382557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20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子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685BA870-CF9F-7E50-FF27-BD4DD039AD9C}"/>
              </a:ext>
            </a:extLst>
          </p:cNvPr>
          <p:cNvSpPr/>
          <p:nvPr/>
        </p:nvSpPr>
        <p:spPr>
          <a:xfrm>
            <a:off x="6261980" y="3090741"/>
            <a:ext cx="2093677" cy="137343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F8F308E0-B7E5-E6F5-DE0E-15E87A51D93C}"/>
              </a:ext>
            </a:extLst>
          </p:cNvPr>
          <p:cNvSpPr/>
          <p:nvPr/>
        </p:nvSpPr>
        <p:spPr>
          <a:xfrm>
            <a:off x="6261980" y="3090741"/>
            <a:ext cx="1166577" cy="9372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4257AD31-3E99-190D-B427-7788FC835517}"/>
              </a:ext>
            </a:extLst>
          </p:cNvPr>
          <p:cNvSpPr/>
          <p:nvPr/>
        </p:nvSpPr>
        <p:spPr>
          <a:xfrm>
            <a:off x="7100466" y="3184012"/>
            <a:ext cx="328091" cy="52760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23AF9F59-789C-5BCC-69DD-AD6EB6F0ED30}"/>
              </a:ext>
            </a:extLst>
          </p:cNvPr>
          <p:cNvSpPr txBox="1"/>
          <p:nvPr/>
        </p:nvSpPr>
        <p:spPr>
          <a:xfrm>
            <a:off x="6548048" y="3664803"/>
            <a:ext cx="53092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父</a:t>
            </a: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77AA9264-D4B7-BF59-0CCB-B543680B5A13}"/>
              </a:ext>
            </a:extLst>
          </p:cNvPr>
          <p:cNvSpPr/>
          <p:nvPr/>
        </p:nvSpPr>
        <p:spPr>
          <a:xfrm>
            <a:off x="7420967" y="3184012"/>
            <a:ext cx="188289" cy="5276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669310E8-7E33-F791-97FF-786CD17B7E2E}"/>
              </a:ext>
            </a:extLst>
          </p:cNvPr>
          <p:cNvSpPr txBox="1"/>
          <p:nvPr/>
        </p:nvSpPr>
        <p:spPr>
          <a:xfrm>
            <a:off x="7091720" y="3313788"/>
            <a:ext cx="336837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20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子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7BFCFFCC-D571-B558-9F45-2682E3FB3174}"/>
              </a:ext>
            </a:extLst>
          </p:cNvPr>
          <p:cNvSpPr/>
          <p:nvPr/>
        </p:nvSpPr>
        <p:spPr>
          <a:xfrm>
            <a:off x="526765" y="1159973"/>
            <a:ext cx="8090472" cy="1564178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85F7776E-9A4D-B22E-C2AC-3131C1416D4B}"/>
              </a:ext>
            </a:extLst>
          </p:cNvPr>
          <p:cNvSpPr/>
          <p:nvPr/>
        </p:nvSpPr>
        <p:spPr>
          <a:xfrm>
            <a:off x="523617" y="2994259"/>
            <a:ext cx="8090472" cy="1564178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6742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1" grpId="0"/>
      <p:bldP spid="33" grpId="0" animBg="1"/>
      <p:bldP spid="2" grpId="0" animBg="1"/>
      <p:bldP spid="7" grpId="0" animBg="1"/>
      <p:bldP spid="35" grpId="0"/>
      <p:bldP spid="37" grpId="0"/>
      <p:bldP spid="38" grpId="0" animBg="1"/>
      <p:bldP spid="39" grpId="0" animBg="1"/>
      <p:bldP spid="41" grpId="0" animBg="1"/>
      <p:bldP spid="42" grpId="0"/>
      <p:bldP spid="45" grpId="0"/>
      <p:bldP spid="49" grpId="0" animBg="1"/>
      <p:bldP spid="50" grpId="0" animBg="1"/>
      <p:bldP spid="52" grpId="0" animBg="1"/>
      <p:bldP spid="53" grpId="0"/>
      <p:bldP spid="58" grpId="0" animBg="1"/>
      <p:bldP spid="54" grpId="0"/>
      <p:bldP spid="59" grpId="0" animBg="1"/>
      <p:bldP spid="60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en-US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LVGL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88E44F88-1E7E-4916-8DD0-6F4F14C601E9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4A9CBC-B0FB-4630-914C-BD0EF8A6AF4A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0" name="矩形 39">
            <a:extLst>
              <a:ext uri="{FF2B5EF4-FFF2-40B4-BE49-F238E27FC236}">
                <a16:creationId xmlns:a16="http://schemas.microsoft.com/office/drawing/2014/main" id="{6A3AA250-99A3-4100-98FA-809068560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3319" y="1833326"/>
            <a:ext cx="1834832" cy="697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32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线条部件</a:t>
            </a:r>
            <a:endParaRPr lang="zh-CN" altLang="en-US" sz="2400" b="1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FAF5AD7-682A-473C-9DDC-968E1E688098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1" name="矩形 39">
            <a:extLst>
              <a:ext uri="{FF2B5EF4-FFF2-40B4-BE49-F238E27FC236}">
                <a16:creationId xmlns:a16="http://schemas.microsoft.com/office/drawing/2014/main" id="{A7AD5F9D-5F9E-CC60-7828-A52FA52FA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1451" y="2512078"/>
            <a:ext cx="1085849" cy="45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(lv_line)</a:t>
            </a:r>
            <a:endParaRPr lang="zh-CN" altLang="en-US" sz="2000" b="1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404038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en-US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LVGL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F22E7B9-9F2E-9E67-6DC3-3FE74C85EBD8}"/>
              </a:ext>
            </a:extLst>
          </p:cNvPr>
          <p:cNvSpPr txBox="1"/>
          <p:nvPr/>
        </p:nvSpPr>
        <p:spPr>
          <a:xfrm>
            <a:off x="68578" y="466454"/>
            <a:ext cx="2437613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线条部件（</a:t>
            </a: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lv_line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）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4FE55E0-B43D-426D-C56D-D400F58B0F73}"/>
              </a:ext>
            </a:extLst>
          </p:cNvPr>
          <p:cNvSpPr txBox="1"/>
          <p:nvPr/>
        </p:nvSpPr>
        <p:spPr>
          <a:xfrm>
            <a:off x="534550" y="1144788"/>
            <a:ext cx="4399400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线条部件能够在一组坐标点之间依次绘制直线。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3828399B-E682-2894-5257-3E65F25960E8}"/>
              </a:ext>
            </a:extLst>
          </p:cNvPr>
          <p:cNvSpPr txBox="1"/>
          <p:nvPr/>
        </p:nvSpPr>
        <p:spPr>
          <a:xfrm>
            <a:off x="5794309" y="3018669"/>
            <a:ext cx="1984441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主体</a:t>
            </a: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(LV_PART_MAIN</a:t>
            </a: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25BE169E-FC83-40E3-76A7-31042A8BAD00}"/>
              </a:ext>
            </a:extLst>
          </p:cNvPr>
          <p:cNvSpPr/>
          <p:nvPr/>
        </p:nvSpPr>
        <p:spPr>
          <a:xfrm>
            <a:off x="5624309" y="3196218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4F42B67A-53BE-41E7-DD97-8DF408EDF1AA}"/>
              </a:ext>
            </a:extLst>
          </p:cNvPr>
          <p:cNvSpPr txBox="1"/>
          <p:nvPr/>
        </p:nvSpPr>
        <p:spPr>
          <a:xfrm>
            <a:off x="5775259" y="2339719"/>
            <a:ext cx="1923705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线条部件组成部分：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5E01E1FE-3F9A-26E4-3B68-B4862D6DFE5A}"/>
              </a:ext>
            </a:extLst>
          </p:cNvPr>
          <p:cNvGrpSpPr/>
          <p:nvPr/>
        </p:nvGrpSpPr>
        <p:grpSpPr>
          <a:xfrm>
            <a:off x="649118" y="1955800"/>
            <a:ext cx="3618082" cy="2359226"/>
            <a:chOff x="649118" y="1955800"/>
            <a:chExt cx="3618082" cy="2359226"/>
          </a:xfrm>
        </p:grpSpPr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F19A089B-1256-63DD-BDB3-63D6496887D0}"/>
                </a:ext>
              </a:extLst>
            </p:cNvPr>
            <p:cNvSpPr/>
            <p:nvPr/>
          </p:nvSpPr>
          <p:spPr>
            <a:xfrm>
              <a:off x="649118" y="1955800"/>
              <a:ext cx="3618082" cy="2359226"/>
            </a:xfrm>
            <a:prstGeom prst="roundRect">
              <a:avLst>
                <a:gd name="adj" fmla="val 6229"/>
              </a:avLst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F51C92B7-007F-A84B-607E-6D73875C4DC8}"/>
                </a:ext>
              </a:extLst>
            </p:cNvPr>
            <p:cNvSpPr txBox="1"/>
            <p:nvPr/>
          </p:nvSpPr>
          <p:spPr>
            <a:xfrm>
              <a:off x="952500" y="3229851"/>
              <a:ext cx="444500" cy="31636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10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150</a:t>
              </a:r>
              <a:endParaRPr lang="zh-CN" altLang="en-US" sz="110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6CD2C54A-00E5-368F-9DEF-D674A5D7F985}"/>
                </a:ext>
              </a:extLst>
            </p:cNvPr>
            <p:cNvSpPr txBox="1"/>
            <p:nvPr/>
          </p:nvSpPr>
          <p:spPr>
            <a:xfrm>
              <a:off x="3478473" y="2014957"/>
              <a:ext cx="306788" cy="31636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100">
                  <a:solidFill>
                    <a:srgbClr val="00206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X</a:t>
              </a:r>
              <a:endParaRPr lang="zh-CN" altLang="en-US" sz="11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A4B61C26-807D-61E9-3DD3-4797AAF386B3}"/>
                </a:ext>
              </a:extLst>
            </p:cNvPr>
            <p:cNvSpPr txBox="1"/>
            <p:nvPr/>
          </p:nvSpPr>
          <p:spPr>
            <a:xfrm>
              <a:off x="952500" y="3590966"/>
              <a:ext cx="444500" cy="31636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10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200</a:t>
              </a:r>
              <a:endParaRPr lang="zh-CN" altLang="en-US" sz="110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627559CF-383F-D857-AFAE-46F0955F60E4}"/>
                </a:ext>
              </a:extLst>
            </p:cNvPr>
            <p:cNvSpPr txBox="1"/>
            <p:nvPr/>
          </p:nvSpPr>
          <p:spPr>
            <a:xfrm>
              <a:off x="952500" y="2868736"/>
              <a:ext cx="444500" cy="31636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10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100</a:t>
              </a:r>
              <a:endParaRPr lang="zh-CN" altLang="en-US" sz="110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76EE8D68-ACD5-05C9-6F0D-87C8EAD5C03A}"/>
                </a:ext>
              </a:extLst>
            </p:cNvPr>
            <p:cNvSpPr txBox="1"/>
            <p:nvPr/>
          </p:nvSpPr>
          <p:spPr>
            <a:xfrm>
              <a:off x="1028700" y="2507621"/>
              <a:ext cx="368300" cy="31636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10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50</a:t>
              </a:r>
              <a:endParaRPr lang="zh-CN" altLang="en-US" sz="110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cxnSp>
          <p:nvCxnSpPr>
            <p:cNvPr id="63" name="直接箭头连接符 62">
              <a:extLst>
                <a:ext uri="{FF2B5EF4-FFF2-40B4-BE49-F238E27FC236}">
                  <a16:creationId xmlns:a16="http://schemas.microsoft.com/office/drawing/2014/main" id="{348D78B2-3EAC-EDDB-4DFC-E4D972EA5D76}"/>
                </a:ext>
              </a:extLst>
            </p:cNvPr>
            <p:cNvCxnSpPr/>
            <p:nvPr/>
          </p:nvCxnSpPr>
          <p:spPr>
            <a:xfrm>
              <a:off x="1327991" y="2333625"/>
              <a:ext cx="2340000" cy="0"/>
            </a:xfrm>
            <a:prstGeom prst="straightConnector1">
              <a:avLst/>
            </a:prstGeom>
            <a:ln w="95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4" name="直接箭头连接符 63">
              <a:extLst>
                <a:ext uri="{FF2B5EF4-FFF2-40B4-BE49-F238E27FC236}">
                  <a16:creationId xmlns:a16="http://schemas.microsoft.com/office/drawing/2014/main" id="{FC28EE2B-09E1-9BEF-D7D3-B39B42E67F4E}"/>
                </a:ext>
              </a:extLst>
            </p:cNvPr>
            <p:cNvCxnSpPr>
              <a:cxnSpLocks/>
            </p:cNvCxnSpPr>
            <p:nvPr/>
          </p:nvCxnSpPr>
          <p:spPr>
            <a:xfrm>
              <a:off x="1327991" y="2328859"/>
              <a:ext cx="0" cy="1800000"/>
            </a:xfrm>
            <a:prstGeom prst="straightConnector1">
              <a:avLst/>
            </a:prstGeom>
            <a:ln w="95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99C2CB1F-D3D4-22DD-21A6-5DF9D0A8FFA2}"/>
                </a:ext>
              </a:extLst>
            </p:cNvPr>
            <p:cNvSpPr txBox="1"/>
            <p:nvPr/>
          </p:nvSpPr>
          <p:spPr>
            <a:xfrm>
              <a:off x="1069979" y="3896142"/>
              <a:ext cx="306788" cy="31636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100">
                  <a:solidFill>
                    <a:srgbClr val="00206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Y</a:t>
              </a:r>
              <a:endParaRPr lang="zh-CN" altLang="en-US" sz="11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A3CD4B15-D0F7-DB67-C369-7D31BD3E7BCF}"/>
                </a:ext>
              </a:extLst>
            </p:cNvPr>
            <p:cNvSpPr txBox="1"/>
            <p:nvPr/>
          </p:nvSpPr>
          <p:spPr>
            <a:xfrm>
              <a:off x="1083172" y="2146506"/>
              <a:ext cx="265552" cy="31636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10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0</a:t>
              </a:r>
              <a:endParaRPr lang="zh-CN" altLang="en-US" sz="110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507A8F58-1660-B5DA-C8E3-41DBA30124EE}"/>
                </a:ext>
              </a:extLst>
            </p:cNvPr>
            <p:cNvSpPr txBox="1"/>
            <p:nvPr/>
          </p:nvSpPr>
          <p:spPr>
            <a:xfrm>
              <a:off x="1521921" y="2014873"/>
              <a:ext cx="368300" cy="31636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10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50</a:t>
              </a:r>
              <a:endParaRPr lang="zh-CN" altLang="en-US" sz="110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82D32F82-F3EE-19AF-7704-EAEA2BE79512}"/>
                </a:ext>
              </a:extLst>
            </p:cNvPr>
            <p:cNvSpPr txBox="1"/>
            <p:nvPr/>
          </p:nvSpPr>
          <p:spPr>
            <a:xfrm>
              <a:off x="1809998" y="2014873"/>
              <a:ext cx="467252" cy="31636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10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100</a:t>
              </a:r>
              <a:endParaRPr lang="zh-CN" altLang="en-US" sz="110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CC284D3E-147E-FE03-C077-EEFB1BE46482}"/>
                </a:ext>
              </a:extLst>
            </p:cNvPr>
            <p:cNvSpPr txBox="1"/>
            <p:nvPr/>
          </p:nvSpPr>
          <p:spPr>
            <a:xfrm>
              <a:off x="2197027" y="2014873"/>
              <a:ext cx="467252" cy="31636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10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150</a:t>
              </a:r>
              <a:endParaRPr lang="zh-CN" altLang="en-US" sz="110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E10A7C24-BD2C-BC6D-5ACC-AB3A51706A55}"/>
                </a:ext>
              </a:extLst>
            </p:cNvPr>
            <p:cNvSpPr txBox="1"/>
            <p:nvPr/>
          </p:nvSpPr>
          <p:spPr>
            <a:xfrm>
              <a:off x="2584056" y="2014873"/>
              <a:ext cx="467252" cy="31636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10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200</a:t>
              </a:r>
              <a:endParaRPr lang="zh-CN" altLang="en-US" sz="110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490C93E8-E63B-8228-4CBC-E16528130615}"/>
                </a:ext>
              </a:extLst>
            </p:cNvPr>
            <p:cNvSpPr txBox="1"/>
            <p:nvPr/>
          </p:nvSpPr>
          <p:spPr>
            <a:xfrm>
              <a:off x="2971083" y="2014873"/>
              <a:ext cx="467252" cy="31636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10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250</a:t>
              </a:r>
              <a:endParaRPr lang="zh-CN" altLang="en-US" sz="110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519A44D0-1B15-34E8-1926-7B51ABC4A014}"/>
                </a:ext>
              </a:extLst>
            </p:cNvPr>
            <p:cNvSpPr txBox="1"/>
            <p:nvPr/>
          </p:nvSpPr>
          <p:spPr>
            <a:xfrm>
              <a:off x="2041846" y="2431000"/>
              <a:ext cx="842365" cy="29597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000">
                  <a:solidFill>
                    <a:schemeClr val="bg2">
                      <a:lumMod val="2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（</a:t>
              </a:r>
              <a:r>
                <a:rPr lang="en-US" altLang="zh-CN" sz="1000">
                  <a:solidFill>
                    <a:schemeClr val="bg2">
                      <a:lumMod val="2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150,50</a:t>
              </a:r>
              <a:r>
                <a:rPr lang="zh-CN" altLang="en-US" sz="1000">
                  <a:solidFill>
                    <a:schemeClr val="bg2">
                      <a:lumMod val="2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）</a:t>
              </a:r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673EAB07-8082-873B-13FC-E9AB84967C5F}"/>
                </a:ext>
              </a:extLst>
            </p:cNvPr>
            <p:cNvSpPr txBox="1"/>
            <p:nvPr/>
          </p:nvSpPr>
          <p:spPr>
            <a:xfrm>
              <a:off x="1352971" y="3789200"/>
              <a:ext cx="786976" cy="29597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000">
                  <a:solidFill>
                    <a:schemeClr val="bg2">
                      <a:lumMod val="2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（</a:t>
              </a:r>
              <a:r>
                <a:rPr lang="en-US" altLang="zh-CN" sz="1000">
                  <a:solidFill>
                    <a:schemeClr val="bg2">
                      <a:lumMod val="2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50,200</a:t>
              </a:r>
              <a:r>
                <a:rPr lang="zh-CN" altLang="en-US" sz="1000">
                  <a:solidFill>
                    <a:schemeClr val="bg2">
                      <a:lumMod val="2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）</a:t>
              </a:r>
            </a:p>
          </p:txBody>
        </p: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64CC6ED5-CB8D-5884-DE20-A3C42BC6164C}"/>
                </a:ext>
              </a:extLst>
            </p:cNvPr>
            <p:cNvSpPr txBox="1"/>
            <p:nvPr/>
          </p:nvSpPr>
          <p:spPr>
            <a:xfrm>
              <a:off x="2691290" y="3789200"/>
              <a:ext cx="917092" cy="29597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000">
                  <a:solidFill>
                    <a:schemeClr val="bg2">
                      <a:lumMod val="2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（</a:t>
              </a:r>
              <a:r>
                <a:rPr lang="en-US" altLang="zh-CN" sz="1000">
                  <a:solidFill>
                    <a:schemeClr val="bg2">
                      <a:lumMod val="2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250,200</a:t>
              </a:r>
              <a:r>
                <a:rPr lang="zh-CN" altLang="en-US" sz="1000">
                  <a:solidFill>
                    <a:schemeClr val="bg2">
                      <a:lumMod val="2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）</a:t>
              </a:r>
            </a:p>
          </p:txBody>
        </p:sp>
        <p:sp>
          <p:nvSpPr>
            <p:cNvPr id="2" name="等腰三角形 1">
              <a:extLst>
                <a:ext uri="{FF2B5EF4-FFF2-40B4-BE49-F238E27FC236}">
                  <a16:creationId xmlns:a16="http://schemas.microsoft.com/office/drawing/2014/main" id="{9A18D796-F880-E726-8310-F0DFC5AB6D77}"/>
                </a:ext>
              </a:extLst>
            </p:cNvPr>
            <p:cNvSpPr/>
            <p:nvPr/>
          </p:nvSpPr>
          <p:spPr>
            <a:xfrm>
              <a:off x="1700461" y="2702717"/>
              <a:ext cx="1512000" cy="1080000"/>
            </a:xfrm>
            <a:prstGeom prst="triangle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5644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49" grpId="0"/>
      <p:bldP spid="50" grpId="0" animBg="1"/>
      <p:bldP spid="55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en-US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LVGL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F22E7B9-9F2E-9E67-6DC3-3FE74C85EBD8}"/>
              </a:ext>
            </a:extLst>
          </p:cNvPr>
          <p:cNvSpPr txBox="1"/>
          <p:nvPr/>
        </p:nvSpPr>
        <p:spPr>
          <a:xfrm>
            <a:off x="68577" y="466454"/>
            <a:ext cx="2528573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线条部件（</a:t>
            </a: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lv_line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）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6EB47848-B62D-9E43-1695-DAB0A14FFC2F}"/>
              </a:ext>
            </a:extLst>
          </p:cNvPr>
          <p:cNvSpPr txBox="1"/>
          <p:nvPr/>
        </p:nvSpPr>
        <p:spPr>
          <a:xfrm>
            <a:off x="745880" y="1478125"/>
            <a:ext cx="3114920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lv_obj_t   *line = lv_line_create( parent );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BF46D1E-9D95-F3BD-4081-9B7B22DF39CC}"/>
              </a:ext>
            </a:extLst>
          </p:cNvPr>
          <p:cNvSpPr txBox="1"/>
          <p:nvPr/>
        </p:nvSpPr>
        <p:spPr>
          <a:xfrm>
            <a:off x="745880" y="1150777"/>
            <a:ext cx="2117970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知识点</a:t>
            </a: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：创建线条部件 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DB1D33CD-7AC6-BF86-B348-962F4B1317D4}"/>
              </a:ext>
            </a:extLst>
          </p:cNvPr>
          <p:cNvSpPr/>
          <p:nvPr/>
        </p:nvSpPr>
        <p:spPr>
          <a:xfrm>
            <a:off x="575479" y="1328326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F55F79A-6915-CEA8-5D50-2AACF0861957}"/>
              </a:ext>
            </a:extLst>
          </p:cNvPr>
          <p:cNvSpPr txBox="1"/>
          <p:nvPr/>
        </p:nvSpPr>
        <p:spPr>
          <a:xfrm>
            <a:off x="745880" y="1859634"/>
            <a:ext cx="2276720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知识点</a:t>
            </a: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：设置线条坐标点</a:t>
            </a: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73B55AD9-9A29-665A-78B6-FC6BB3C012E4}"/>
              </a:ext>
            </a:extLst>
          </p:cNvPr>
          <p:cNvSpPr/>
          <p:nvPr/>
        </p:nvSpPr>
        <p:spPr>
          <a:xfrm>
            <a:off x="575479" y="2037183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8B9FFCA-91A2-A5B6-226C-C22501059825}"/>
              </a:ext>
            </a:extLst>
          </p:cNvPr>
          <p:cNvSpPr txBox="1"/>
          <p:nvPr/>
        </p:nvSpPr>
        <p:spPr>
          <a:xfrm>
            <a:off x="745880" y="2193607"/>
            <a:ext cx="4885550" cy="613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static</a:t>
            </a: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lv_point_t  line_points[] = { {</a:t>
            </a:r>
            <a:r>
              <a:rPr lang="en-US" altLang="zh-CN" sz="12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15</a:t>
            </a: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 </a:t>
            </a:r>
            <a:r>
              <a:rPr lang="en-US" altLang="zh-CN" sz="12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5</a:t>
            </a: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}, {</a:t>
            </a:r>
            <a:r>
              <a:rPr lang="en-US" altLang="zh-CN" sz="12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25</a:t>
            </a: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 </a:t>
            </a:r>
            <a:r>
              <a:rPr lang="en-US" altLang="zh-CN" sz="12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20</a:t>
            </a: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}, {</a:t>
            </a:r>
            <a:r>
              <a:rPr lang="en-US" altLang="zh-CN" sz="12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5</a:t>
            </a: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 </a:t>
            </a:r>
            <a:r>
              <a:rPr lang="en-US" altLang="zh-CN" sz="12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20</a:t>
            </a: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}, {</a:t>
            </a:r>
            <a:r>
              <a:rPr lang="en-US" altLang="zh-CN" sz="12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15</a:t>
            </a: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 </a:t>
            </a:r>
            <a:r>
              <a:rPr lang="en-US" altLang="zh-CN" sz="12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5</a:t>
            </a: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} };</a:t>
            </a:r>
          </a:p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lv_line_set_points(line, line_points, 4);</a:t>
            </a:r>
            <a:r>
              <a:rPr lang="da-DK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endParaRPr lang="en-US" altLang="zh-CN" sz="12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43CFE38-5E8F-CE77-26CE-127106B7FF25}"/>
              </a:ext>
            </a:extLst>
          </p:cNvPr>
          <p:cNvSpPr txBox="1"/>
          <p:nvPr/>
        </p:nvSpPr>
        <p:spPr>
          <a:xfrm>
            <a:off x="745880" y="2874749"/>
            <a:ext cx="2175120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知识点</a:t>
            </a: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</a:t>
            </a: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：设置线条样式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6E8F01FF-11B9-773B-FB9A-12BA41889E97}"/>
              </a:ext>
            </a:extLst>
          </p:cNvPr>
          <p:cNvSpPr/>
          <p:nvPr/>
        </p:nvSpPr>
        <p:spPr>
          <a:xfrm>
            <a:off x="575479" y="3052298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8E62189-34BE-792D-C5E9-D8A2B3AF47E9}"/>
              </a:ext>
            </a:extLst>
          </p:cNvPr>
          <p:cNvSpPr txBox="1"/>
          <p:nvPr/>
        </p:nvSpPr>
        <p:spPr>
          <a:xfrm>
            <a:off x="745879" y="3202372"/>
            <a:ext cx="5771358" cy="613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lv_obj_set_style_</a:t>
            </a:r>
            <a:r>
              <a:rPr lang="en-US" altLang="zh-CN" sz="12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line</a:t>
            </a: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_width(line, 8, LV_PART_MAIN);           	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设置宽度 *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</a:p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lv_obj_set_style_</a:t>
            </a:r>
            <a:r>
              <a:rPr lang="en-US" altLang="zh-CN" sz="12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line</a:t>
            </a: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_rounded(line, true, LV_PART_MAIN);	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	/* </a:t>
            </a:r>
            <a:r>
              <a:rPr lang="zh-CN" altLang="en-US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设置圆角 *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endParaRPr lang="en-US" altLang="zh-CN" sz="12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EA3544CF-A77D-F8CC-01B7-C53B4CC4F801}"/>
              </a:ext>
            </a:extLst>
          </p:cNvPr>
          <p:cNvSpPr txBox="1"/>
          <p:nvPr/>
        </p:nvSpPr>
        <p:spPr>
          <a:xfrm>
            <a:off x="6642213" y="1717769"/>
            <a:ext cx="367116" cy="316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15</a:t>
            </a:r>
            <a:endParaRPr lang="zh-CN" altLang="en-US" sz="110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8E4CB0CD-4B01-F726-AAC6-F1B30DCCEAF2}"/>
              </a:ext>
            </a:extLst>
          </p:cNvPr>
          <p:cNvSpPr txBox="1"/>
          <p:nvPr/>
        </p:nvSpPr>
        <p:spPr>
          <a:xfrm>
            <a:off x="8564936" y="812436"/>
            <a:ext cx="306788" cy="316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X</a:t>
            </a:r>
            <a:endParaRPr lang="zh-CN" altLang="en-US" sz="11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86F0E0B8-8E7A-408F-CCED-81046322284D}"/>
              </a:ext>
            </a:extLst>
          </p:cNvPr>
          <p:cNvSpPr txBox="1"/>
          <p:nvPr/>
        </p:nvSpPr>
        <p:spPr>
          <a:xfrm>
            <a:off x="6648563" y="1975695"/>
            <a:ext cx="367116" cy="316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20</a:t>
            </a:r>
            <a:endParaRPr lang="zh-CN" altLang="en-US" sz="110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9E596688-9A1F-FFE8-4FCD-10143A4791A1}"/>
              </a:ext>
            </a:extLst>
          </p:cNvPr>
          <p:cNvSpPr txBox="1"/>
          <p:nvPr/>
        </p:nvSpPr>
        <p:spPr>
          <a:xfrm>
            <a:off x="6642213" y="1459841"/>
            <a:ext cx="367116" cy="316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10</a:t>
            </a:r>
            <a:endParaRPr lang="zh-CN" altLang="en-US" sz="110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C986A268-5130-6488-8E29-967DED5A7B17}"/>
              </a:ext>
            </a:extLst>
          </p:cNvPr>
          <p:cNvSpPr txBox="1"/>
          <p:nvPr/>
        </p:nvSpPr>
        <p:spPr>
          <a:xfrm>
            <a:off x="6718413" y="1201913"/>
            <a:ext cx="290916" cy="316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5</a:t>
            </a:r>
            <a:endParaRPr lang="zh-CN" altLang="en-US" sz="110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35A2A745-A823-96EA-C1C6-BA1690AFA3D2}"/>
              </a:ext>
            </a:extLst>
          </p:cNvPr>
          <p:cNvCxnSpPr/>
          <p:nvPr/>
        </p:nvCxnSpPr>
        <p:spPr>
          <a:xfrm>
            <a:off x="6960554" y="1131104"/>
            <a:ext cx="1800000" cy="0"/>
          </a:xfrm>
          <a:prstGeom prst="straightConnector1">
            <a:avLst/>
          </a:prstGeom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967CFCBF-964D-DDF4-FC7D-3371D2E9B0D9}"/>
              </a:ext>
            </a:extLst>
          </p:cNvPr>
          <p:cNvCxnSpPr>
            <a:cxnSpLocks/>
          </p:cNvCxnSpPr>
          <p:nvPr/>
        </p:nvCxnSpPr>
        <p:spPr>
          <a:xfrm>
            <a:off x="6960554" y="1126338"/>
            <a:ext cx="0" cy="1440000"/>
          </a:xfrm>
          <a:prstGeom prst="straightConnector1">
            <a:avLst/>
          </a:prstGeom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0543E965-E3CC-5FC1-A4D8-18C285ABF880}"/>
              </a:ext>
            </a:extLst>
          </p:cNvPr>
          <p:cNvSpPr txBox="1"/>
          <p:nvPr/>
        </p:nvSpPr>
        <p:spPr>
          <a:xfrm>
            <a:off x="6702542" y="2331671"/>
            <a:ext cx="306788" cy="316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Y</a:t>
            </a:r>
            <a:endParaRPr lang="zh-CN" altLang="en-US" sz="11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618F4764-DFF7-6A48-7816-D2B5D0F84DEF}"/>
              </a:ext>
            </a:extLst>
          </p:cNvPr>
          <p:cNvSpPr txBox="1"/>
          <p:nvPr/>
        </p:nvSpPr>
        <p:spPr>
          <a:xfrm>
            <a:off x="6715735" y="943985"/>
            <a:ext cx="265552" cy="316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</a:t>
            </a:r>
            <a:endParaRPr lang="zh-CN" altLang="en-US" sz="110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B50BE616-561D-BA47-AC61-34BB62937A6E}"/>
              </a:ext>
            </a:extLst>
          </p:cNvPr>
          <p:cNvSpPr txBox="1"/>
          <p:nvPr/>
        </p:nvSpPr>
        <p:spPr>
          <a:xfrm>
            <a:off x="7040184" y="812352"/>
            <a:ext cx="277043" cy="316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5</a:t>
            </a:r>
            <a:endParaRPr lang="zh-CN" altLang="en-US" sz="110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C0C24721-8800-8A5F-B1A1-48A70476B663}"/>
              </a:ext>
            </a:extLst>
          </p:cNvPr>
          <p:cNvSpPr txBox="1"/>
          <p:nvPr/>
        </p:nvSpPr>
        <p:spPr>
          <a:xfrm>
            <a:off x="7263173" y="812352"/>
            <a:ext cx="368300" cy="316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10</a:t>
            </a:r>
            <a:endParaRPr lang="zh-CN" altLang="en-US" sz="110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41D447D2-F36D-6C34-F7FD-7089D99F7842}"/>
              </a:ext>
            </a:extLst>
          </p:cNvPr>
          <p:cNvSpPr txBox="1"/>
          <p:nvPr/>
        </p:nvSpPr>
        <p:spPr>
          <a:xfrm>
            <a:off x="7585114" y="812352"/>
            <a:ext cx="368300" cy="316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15</a:t>
            </a:r>
            <a:endParaRPr lang="zh-CN" altLang="en-US" sz="110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B2A074E4-F6A8-7D87-A931-A6D25C143828}"/>
              </a:ext>
            </a:extLst>
          </p:cNvPr>
          <p:cNvSpPr txBox="1"/>
          <p:nvPr/>
        </p:nvSpPr>
        <p:spPr>
          <a:xfrm>
            <a:off x="7907055" y="812352"/>
            <a:ext cx="368300" cy="316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20</a:t>
            </a:r>
            <a:endParaRPr lang="zh-CN" altLang="en-US" sz="110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F7723BBA-5159-3E23-7D16-F20E04ED7C15}"/>
              </a:ext>
            </a:extLst>
          </p:cNvPr>
          <p:cNvSpPr txBox="1"/>
          <p:nvPr/>
        </p:nvSpPr>
        <p:spPr>
          <a:xfrm>
            <a:off x="8228996" y="812352"/>
            <a:ext cx="368300" cy="316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25</a:t>
            </a:r>
            <a:endParaRPr lang="zh-CN" altLang="en-US" sz="110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D2705CF8-A760-100D-F11E-3718FA56B221}"/>
              </a:ext>
            </a:extLst>
          </p:cNvPr>
          <p:cNvGrpSpPr/>
          <p:nvPr/>
        </p:nvGrpSpPr>
        <p:grpSpPr>
          <a:xfrm>
            <a:off x="6642213" y="2775263"/>
            <a:ext cx="2229511" cy="1819538"/>
            <a:chOff x="6566013" y="2787963"/>
            <a:chExt cx="2229511" cy="1819538"/>
          </a:xfrm>
        </p:grpSpPr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044661B3-510D-7983-0E23-C55DF96B9A44}"/>
                </a:ext>
              </a:extLst>
            </p:cNvPr>
            <p:cNvSpPr txBox="1"/>
            <p:nvPr/>
          </p:nvSpPr>
          <p:spPr>
            <a:xfrm>
              <a:off x="6566013" y="3434934"/>
              <a:ext cx="373466" cy="31636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10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15</a:t>
              </a:r>
              <a:endParaRPr lang="zh-CN" altLang="en-US" sz="110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769B6AF1-7752-02B0-A719-CC2626497F7C}"/>
                </a:ext>
              </a:extLst>
            </p:cNvPr>
            <p:cNvSpPr txBox="1"/>
            <p:nvPr/>
          </p:nvSpPr>
          <p:spPr>
            <a:xfrm>
              <a:off x="8488736" y="4020667"/>
              <a:ext cx="306788" cy="31636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100">
                  <a:solidFill>
                    <a:srgbClr val="00206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X</a:t>
              </a:r>
              <a:endParaRPr lang="zh-CN" altLang="en-US" sz="11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EEAC8052-ED74-A898-48C8-B4416B3E803D}"/>
                </a:ext>
              </a:extLst>
            </p:cNvPr>
            <p:cNvSpPr txBox="1"/>
            <p:nvPr/>
          </p:nvSpPr>
          <p:spPr>
            <a:xfrm>
              <a:off x="6572363" y="3184464"/>
              <a:ext cx="367116" cy="31636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10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20</a:t>
              </a:r>
              <a:endParaRPr lang="zh-CN" altLang="en-US" sz="110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B1FFC087-922D-3B1F-8303-2CD2E4FD33E7}"/>
                </a:ext>
              </a:extLst>
            </p:cNvPr>
            <p:cNvSpPr txBox="1"/>
            <p:nvPr/>
          </p:nvSpPr>
          <p:spPr>
            <a:xfrm>
              <a:off x="6566013" y="3713982"/>
              <a:ext cx="353883" cy="31636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10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10</a:t>
              </a:r>
              <a:endParaRPr lang="zh-CN" altLang="en-US" sz="110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D50933C8-71EB-30D1-F083-510D29E66341}"/>
                </a:ext>
              </a:extLst>
            </p:cNvPr>
            <p:cNvSpPr txBox="1"/>
            <p:nvPr/>
          </p:nvSpPr>
          <p:spPr>
            <a:xfrm>
              <a:off x="6656502" y="3978742"/>
              <a:ext cx="282977" cy="31636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10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5</a:t>
              </a:r>
              <a:endParaRPr lang="zh-CN" altLang="en-US" sz="110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cxnSp>
          <p:nvCxnSpPr>
            <p:cNvPr id="78" name="直接箭头连接符 77">
              <a:extLst>
                <a:ext uri="{FF2B5EF4-FFF2-40B4-BE49-F238E27FC236}">
                  <a16:creationId xmlns:a16="http://schemas.microsoft.com/office/drawing/2014/main" id="{5A5C665F-913A-489B-3354-7DDC8691BA0A}"/>
                </a:ext>
              </a:extLst>
            </p:cNvPr>
            <p:cNvCxnSpPr>
              <a:cxnSpLocks/>
            </p:cNvCxnSpPr>
            <p:nvPr/>
          </p:nvCxnSpPr>
          <p:spPr>
            <a:xfrm>
              <a:off x="6884354" y="4346478"/>
              <a:ext cx="1800000" cy="0"/>
            </a:xfrm>
            <a:prstGeom prst="straightConnector1">
              <a:avLst/>
            </a:prstGeom>
            <a:ln w="95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9" name="直接箭头连接符 78">
              <a:extLst>
                <a:ext uri="{FF2B5EF4-FFF2-40B4-BE49-F238E27FC236}">
                  <a16:creationId xmlns:a16="http://schemas.microsoft.com/office/drawing/2014/main" id="{8309CA89-3BA9-C03D-81F2-50D639D668E6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884354" y="2911376"/>
              <a:ext cx="0" cy="1440000"/>
            </a:xfrm>
            <a:prstGeom prst="straightConnector1">
              <a:avLst/>
            </a:prstGeom>
            <a:ln w="95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6929C8D1-A901-2F21-1F87-AB4F9CDA01CE}"/>
                </a:ext>
              </a:extLst>
            </p:cNvPr>
            <p:cNvSpPr txBox="1"/>
            <p:nvPr/>
          </p:nvSpPr>
          <p:spPr>
            <a:xfrm>
              <a:off x="6626342" y="2787963"/>
              <a:ext cx="306788" cy="31636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100">
                  <a:solidFill>
                    <a:srgbClr val="00206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Y</a:t>
              </a:r>
              <a:endParaRPr lang="zh-CN" altLang="en-US" sz="11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094DADC3-683D-B7D6-2DA2-526281D1A0A6}"/>
                </a:ext>
              </a:extLst>
            </p:cNvPr>
            <p:cNvSpPr txBox="1"/>
            <p:nvPr/>
          </p:nvSpPr>
          <p:spPr>
            <a:xfrm>
              <a:off x="6672876" y="4291132"/>
              <a:ext cx="265552" cy="31636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10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0</a:t>
              </a:r>
              <a:endParaRPr lang="zh-CN" altLang="en-US" sz="110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5540EFE8-F9D4-4169-BBF9-3EE90877959E}"/>
                </a:ext>
              </a:extLst>
            </p:cNvPr>
            <p:cNvSpPr txBox="1"/>
            <p:nvPr/>
          </p:nvSpPr>
          <p:spPr>
            <a:xfrm>
              <a:off x="6963984" y="4289666"/>
              <a:ext cx="292784" cy="31636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10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5</a:t>
              </a:r>
              <a:endParaRPr lang="zh-CN" altLang="en-US" sz="110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FE27B9CB-5F57-9388-0A42-A9C08EAB91C2}"/>
                </a:ext>
              </a:extLst>
            </p:cNvPr>
            <p:cNvSpPr txBox="1"/>
            <p:nvPr/>
          </p:nvSpPr>
          <p:spPr>
            <a:xfrm>
              <a:off x="7186973" y="4289666"/>
              <a:ext cx="368300" cy="31636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10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10</a:t>
              </a:r>
              <a:endParaRPr lang="zh-CN" altLang="en-US" sz="110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107552FA-BB83-39C4-A495-8E1EADB9B265}"/>
                </a:ext>
              </a:extLst>
            </p:cNvPr>
            <p:cNvSpPr txBox="1"/>
            <p:nvPr/>
          </p:nvSpPr>
          <p:spPr>
            <a:xfrm>
              <a:off x="7508914" y="4289666"/>
              <a:ext cx="368300" cy="31636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10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15</a:t>
              </a:r>
              <a:endParaRPr lang="zh-CN" altLang="en-US" sz="110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4684B9F1-EB30-93BA-1771-3EEF01A2E192}"/>
                </a:ext>
              </a:extLst>
            </p:cNvPr>
            <p:cNvSpPr txBox="1"/>
            <p:nvPr/>
          </p:nvSpPr>
          <p:spPr>
            <a:xfrm>
              <a:off x="7830855" y="4289666"/>
              <a:ext cx="382299" cy="31636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10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20</a:t>
              </a:r>
              <a:endParaRPr lang="zh-CN" altLang="en-US" sz="110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0E40F7AA-A9D0-7CFF-D98C-D8AA56B6DBF3}"/>
                </a:ext>
              </a:extLst>
            </p:cNvPr>
            <p:cNvSpPr txBox="1"/>
            <p:nvPr/>
          </p:nvSpPr>
          <p:spPr>
            <a:xfrm>
              <a:off x="8152796" y="4289666"/>
              <a:ext cx="368300" cy="31636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10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25</a:t>
              </a:r>
              <a:endParaRPr lang="zh-CN" altLang="en-US" sz="110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E6D4EBF4-F19A-B258-39CC-12462407A556}"/>
                </a:ext>
              </a:extLst>
            </p:cNvPr>
            <p:cNvSpPr txBox="1"/>
            <p:nvPr/>
          </p:nvSpPr>
          <p:spPr>
            <a:xfrm>
              <a:off x="7622764" y="4017365"/>
              <a:ext cx="590390" cy="29597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000">
                  <a:solidFill>
                    <a:schemeClr val="bg2">
                      <a:lumMod val="2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（</a:t>
              </a:r>
              <a:r>
                <a:rPr lang="en-US" altLang="zh-CN" sz="1000">
                  <a:solidFill>
                    <a:schemeClr val="bg2">
                      <a:lumMod val="2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15,5</a:t>
              </a:r>
              <a:r>
                <a:rPr lang="zh-CN" altLang="en-US" sz="1000">
                  <a:solidFill>
                    <a:schemeClr val="bg2">
                      <a:lumMod val="2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）</a:t>
              </a:r>
            </a:p>
          </p:txBody>
        </p: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8EBB8FBA-81E9-0BF9-5668-AC5EBBE5EA58}"/>
                </a:ext>
              </a:extLst>
            </p:cNvPr>
            <p:cNvSpPr txBox="1"/>
            <p:nvPr/>
          </p:nvSpPr>
          <p:spPr>
            <a:xfrm>
              <a:off x="6825658" y="3068745"/>
              <a:ext cx="646421" cy="29597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000">
                  <a:solidFill>
                    <a:schemeClr val="bg2">
                      <a:lumMod val="2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（</a:t>
              </a:r>
              <a:r>
                <a:rPr lang="en-US" altLang="zh-CN" sz="1000">
                  <a:solidFill>
                    <a:schemeClr val="bg2">
                      <a:lumMod val="2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5,20</a:t>
              </a:r>
              <a:r>
                <a:rPr lang="zh-CN" altLang="en-US" sz="1000">
                  <a:solidFill>
                    <a:schemeClr val="bg2">
                      <a:lumMod val="2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）</a:t>
              </a:r>
            </a:p>
          </p:txBody>
        </p: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21930AE7-50FC-EBE3-FB54-5BCF9558A5B9}"/>
                </a:ext>
              </a:extLst>
            </p:cNvPr>
            <p:cNvSpPr txBox="1"/>
            <p:nvPr/>
          </p:nvSpPr>
          <p:spPr>
            <a:xfrm>
              <a:off x="7966143" y="3061669"/>
              <a:ext cx="711555" cy="29597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000">
                  <a:solidFill>
                    <a:schemeClr val="bg2">
                      <a:lumMod val="2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（</a:t>
              </a:r>
              <a:r>
                <a:rPr lang="en-US" altLang="zh-CN" sz="1000">
                  <a:solidFill>
                    <a:schemeClr val="bg2">
                      <a:lumMod val="2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25,20</a:t>
              </a:r>
              <a:r>
                <a:rPr lang="zh-CN" altLang="en-US" sz="1000">
                  <a:solidFill>
                    <a:schemeClr val="bg2">
                      <a:lumMod val="2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）</a:t>
              </a:r>
            </a:p>
          </p:txBody>
        </p:sp>
        <p:sp>
          <p:nvSpPr>
            <p:cNvPr id="90" name="等腰三角形 89">
              <a:extLst>
                <a:ext uri="{FF2B5EF4-FFF2-40B4-BE49-F238E27FC236}">
                  <a16:creationId xmlns:a16="http://schemas.microsoft.com/office/drawing/2014/main" id="{B691CC5E-F3EA-C49F-FB51-DFD463F5DE82}"/>
                </a:ext>
              </a:extLst>
            </p:cNvPr>
            <p:cNvSpPr/>
            <p:nvPr/>
          </p:nvSpPr>
          <p:spPr>
            <a:xfrm rot="10800000">
              <a:off x="7099412" y="3370388"/>
              <a:ext cx="1235209" cy="802382"/>
            </a:xfrm>
            <a:prstGeom prst="triangle">
              <a:avLst>
                <a:gd name="adj" fmla="val 48844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4" name="文本框 93">
            <a:extLst>
              <a:ext uri="{FF2B5EF4-FFF2-40B4-BE49-F238E27FC236}">
                <a16:creationId xmlns:a16="http://schemas.microsoft.com/office/drawing/2014/main" id="{CD9C484C-2378-39A9-7185-D8849E71F2F9}"/>
              </a:ext>
            </a:extLst>
          </p:cNvPr>
          <p:cNvSpPr txBox="1"/>
          <p:nvPr/>
        </p:nvSpPr>
        <p:spPr>
          <a:xfrm>
            <a:off x="745880" y="3905598"/>
            <a:ext cx="2114160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知识点</a:t>
            </a: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</a:t>
            </a: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：设置</a:t>
            </a: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y</a:t>
            </a: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轴反转</a:t>
            </a:r>
          </a:p>
        </p:txBody>
      </p:sp>
      <p:sp>
        <p:nvSpPr>
          <p:cNvPr id="95" name="椭圆 94">
            <a:extLst>
              <a:ext uri="{FF2B5EF4-FFF2-40B4-BE49-F238E27FC236}">
                <a16:creationId xmlns:a16="http://schemas.microsoft.com/office/drawing/2014/main" id="{F4A13B48-BA91-538A-1531-48451E68E71B}"/>
              </a:ext>
            </a:extLst>
          </p:cNvPr>
          <p:cNvSpPr/>
          <p:nvPr/>
        </p:nvSpPr>
        <p:spPr>
          <a:xfrm>
            <a:off x="575479" y="4083147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AE42ABC3-453C-72A2-EAC6-750FD19F2220}"/>
              </a:ext>
            </a:extLst>
          </p:cNvPr>
          <p:cNvSpPr txBox="1"/>
          <p:nvPr/>
        </p:nvSpPr>
        <p:spPr>
          <a:xfrm>
            <a:off x="745880" y="4226871"/>
            <a:ext cx="2359270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lv_line_set_y_invert(line, true);</a:t>
            </a:r>
            <a:endParaRPr lang="en-US" altLang="zh-CN" sz="1200">
              <a:solidFill>
                <a:srgbClr val="80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839EA36B-1BF4-8CE3-B06F-CBF13E0BBBC2}"/>
              </a:ext>
            </a:extLst>
          </p:cNvPr>
          <p:cNvCxnSpPr>
            <a:cxnSpLocks/>
          </p:cNvCxnSpPr>
          <p:nvPr/>
        </p:nvCxnSpPr>
        <p:spPr>
          <a:xfrm>
            <a:off x="7764646" y="1368648"/>
            <a:ext cx="636651" cy="802382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05A2428B-2049-69F6-D437-40EF0245E162}"/>
              </a:ext>
            </a:extLst>
          </p:cNvPr>
          <p:cNvCxnSpPr>
            <a:cxnSpLocks/>
          </p:cNvCxnSpPr>
          <p:nvPr/>
        </p:nvCxnSpPr>
        <p:spPr>
          <a:xfrm flipH="1">
            <a:off x="7177993" y="1368648"/>
            <a:ext cx="593652" cy="802382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47BE7B75-4530-C7E7-ACA5-50DE715ED38E}"/>
              </a:ext>
            </a:extLst>
          </p:cNvPr>
          <p:cNvCxnSpPr>
            <a:cxnSpLocks/>
          </p:cNvCxnSpPr>
          <p:nvPr/>
        </p:nvCxnSpPr>
        <p:spPr>
          <a:xfrm>
            <a:off x="7173231" y="2171933"/>
            <a:ext cx="1235209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847913E8-0D67-4911-0032-B15BAF029057}"/>
              </a:ext>
            </a:extLst>
          </p:cNvPr>
          <p:cNvSpPr txBox="1"/>
          <p:nvPr/>
        </p:nvSpPr>
        <p:spPr>
          <a:xfrm>
            <a:off x="7631955" y="1146913"/>
            <a:ext cx="657399" cy="2959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>
                <a:solidFill>
                  <a:schemeClr val="bg2">
                    <a:lumMod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</a:t>
            </a:r>
            <a:r>
              <a:rPr lang="en-US" altLang="zh-CN" sz="1000">
                <a:solidFill>
                  <a:schemeClr val="bg2">
                    <a:lumMod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15,5</a:t>
            </a:r>
            <a:r>
              <a:rPr lang="zh-CN" altLang="en-US" sz="1000">
                <a:solidFill>
                  <a:schemeClr val="bg2">
                    <a:lumMod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39AC0D1B-4A44-F435-C319-49C81BADEE2E}"/>
              </a:ext>
            </a:extLst>
          </p:cNvPr>
          <p:cNvSpPr txBox="1"/>
          <p:nvPr/>
        </p:nvSpPr>
        <p:spPr>
          <a:xfrm>
            <a:off x="6864463" y="2101549"/>
            <a:ext cx="646421" cy="2959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>
                <a:solidFill>
                  <a:schemeClr val="bg2">
                    <a:lumMod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</a:t>
            </a:r>
            <a:r>
              <a:rPr lang="en-US" altLang="zh-CN" sz="1000">
                <a:solidFill>
                  <a:schemeClr val="bg2">
                    <a:lumMod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5,20</a:t>
            </a:r>
            <a:r>
              <a:rPr lang="zh-CN" altLang="en-US" sz="1000">
                <a:solidFill>
                  <a:schemeClr val="bg2">
                    <a:lumMod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7F5B73E4-03C2-2D98-DABB-6B7A5914C734}"/>
              </a:ext>
            </a:extLst>
          </p:cNvPr>
          <p:cNvSpPr txBox="1"/>
          <p:nvPr/>
        </p:nvSpPr>
        <p:spPr>
          <a:xfrm>
            <a:off x="8080443" y="2104251"/>
            <a:ext cx="711555" cy="2959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>
                <a:solidFill>
                  <a:schemeClr val="bg2">
                    <a:lumMod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</a:t>
            </a:r>
            <a:r>
              <a:rPr lang="en-US" altLang="zh-CN" sz="1000">
                <a:solidFill>
                  <a:schemeClr val="bg2">
                    <a:lumMod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25,20</a:t>
            </a:r>
            <a:r>
              <a:rPr lang="zh-CN" altLang="en-US" sz="1000">
                <a:solidFill>
                  <a:schemeClr val="bg2">
                    <a:lumMod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958952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12" grpId="0"/>
      <p:bldP spid="14" grpId="0" animBg="1"/>
      <p:bldP spid="18" grpId="0"/>
      <p:bldP spid="19" grpId="0" animBg="1"/>
      <p:bldP spid="20" grpId="0"/>
      <p:bldP spid="8" grpId="0"/>
      <p:bldP spid="10" grpId="0" animBg="1"/>
      <p:bldP spid="16" grpId="0"/>
      <p:bldP spid="37" grpId="0"/>
      <p:bldP spid="38" grpId="0"/>
      <p:bldP spid="39" grpId="0"/>
      <p:bldP spid="40" grpId="0"/>
      <p:bldP spid="41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94" grpId="0"/>
      <p:bldP spid="95" grpId="0" animBg="1"/>
      <p:bldP spid="96" grpId="0"/>
      <p:bldP spid="29" grpId="0"/>
      <p:bldP spid="30" grpId="0"/>
      <p:bldP spid="31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en-US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LVGL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88E44F88-1E7E-4916-8DD0-6F4F14C601E9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4A9CBC-B0FB-4630-914C-BD0EF8A6AF4A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0" name="矩形 39">
            <a:extLst>
              <a:ext uri="{FF2B5EF4-FFF2-40B4-BE49-F238E27FC236}">
                <a16:creationId xmlns:a16="http://schemas.microsoft.com/office/drawing/2014/main" id="{6A3AA250-99A3-4100-98FA-809068560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8719" y="1833326"/>
            <a:ext cx="1834832" cy="697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32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图片部件</a:t>
            </a:r>
            <a:endParaRPr lang="zh-CN" altLang="en-US" sz="2400" b="1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FAF5AD7-682A-473C-9DDC-968E1E688098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1" name="矩形 39">
            <a:extLst>
              <a:ext uri="{FF2B5EF4-FFF2-40B4-BE49-F238E27FC236}">
                <a16:creationId xmlns:a16="http://schemas.microsoft.com/office/drawing/2014/main" id="{A7AD5F9D-5F9E-CC60-7828-A52FA52FA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6851" y="2512078"/>
            <a:ext cx="1085849" cy="45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(lv_img)</a:t>
            </a:r>
            <a:endParaRPr lang="zh-CN" altLang="en-US" sz="2000" b="1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581831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en-US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LVGL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F22E7B9-9F2E-9E67-6DC3-3FE74C85EBD8}"/>
              </a:ext>
            </a:extLst>
          </p:cNvPr>
          <p:cNvSpPr txBox="1"/>
          <p:nvPr/>
        </p:nvSpPr>
        <p:spPr>
          <a:xfrm>
            <a:off x="68578" y="466454"/>
            <a:ext cx="2437613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图片部件（</a:t>
            </a: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lv_img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）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4FE55E0-B43D-426D-C56D-D400F58B0F73}"/>
              </a:ext>
            </a:extLst>
          </p:cNvPr>
          <p:cNvSpPr txBox="1"/>
          <p:nvPr/>
        </p:nvSpPr>
        <p:spPr>
          <a:xfrm>
            <a:off x="534550" y="1043188"/>
            <a:ext cx="5259759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图片部件可用于图片显示、功能界面优化、背景优化等。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3828399B-E682-2894-5257-3E65F25960E8}"/>
              </a:ext>
            </a:extLst>
          </p:cNvPr>
          <p:cNvSpPr txBox="1"/>
          <p:nvPr/>
        </p:nvSpPr>
        <p:spPr>
          <a:xfrm>
            <a:off x="5900809" y="3064372"/>
            <a:ext cx="1965391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主体</a:t>
            </a: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(LV_PART_MAIN</a:t>
            </a: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25BE169E-FC83-40E3-76A7-31042A8BAD00}"/>
              </a:ext>
            </a:extLst>
          </p:cNvPr>
          <p:cNvSpPr/>
          <p:nvPr/>
        </p:nvSpPr>
        <p:spPr>
          <a:xfrm>
            <a:off x="5730809" y="3241921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4F42B67A-53BE-41E7-DD97-8DF408EDF1AA}"/>
              </a:ext>
            </a:extLst>
          </p:cNvPr>
          <p:cNvSpPr txBox="1"/>
          <p:nvPr/>
        </p:nvSpPr>
        <p:spPr>
          <a:xfrm>
            <a:off x="5881759" y="2385422"/>
            <a:ext cx="1984441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图片部件组成部分：</a:t>
            </a:r>
          </a:p>
        </p:txBody>
      </p: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69465457-2B86-BC76-688F-2931624F4FC0}"/>
              </a:ext>
            </a:extLst>
          </p:cNvPr>
          <p:cNvGrpSpPr/>
          <p:nvPr/>
        </p:nvGrpSpPr>
        <p:grpSpPr>
          <a:xfrm>
            <a:off x="642768" y="1720850"/>
            <a:ext cx="3732382" cy="2774950"/>
            <a:chOff x="642768" y="1803400"/>
            <a:chExt cx="3732382" cy="2774950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DD179710-509B-A713-8F34-A5B9EFAA9539}"/>
                </a:ext>
              </a:extLst>
            </p:cNvPr>
            <p:cNvSpPr/>
            <p:nvPr/>
          </p:nvSpPr>
          <p:spPr>
            <a:xfrm>
              <a:off x="642768" y="1803400"/>
              <a:ext cx="3732382" cy="2774950"/>
            </a:xfrm>
            <a:prstGeom prst="roundRect">
              <a:avLst>
                <a:gd name="adj" fmla="val 6229"/>
              </a:avLst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C1814FEF-1A5C-C337-A3EE-0492CDAE6198}"/>
                </a:ext>
              </a:extLst>
            </p:cNvPr>
            <p:cNvSpPr txBox="1"/>
            <p:nvPr/>
          </p:nvSpPr>
          <p:spPr>
            <a:xfrm>
              <a:off x="2266458" y="2421044"/>
              <a:ext cx="1784842" cy="31636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100">
                  <a:solidFill>
                    <a:schemeClr val="bg1">
                      <a:lumMod val="50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20~30</a:t>
              </a:r>
              <a:r>
                <a:rPr lang="zh-CN" altLang="en-US" sz="1100">
                  <a:solidFill>
                    <a:schemeClr val="bg1">
                      <a:lumMod val="50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℃   西北风</a:t>
              </a:r>
              <a:r>
                <a:rPr lang="en-US" altLang="zh-CN" sz="1100">
                  <a:solidFill>
                    <a:schemeClr val="bg1">
                      <a:lumMod val="50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3~4</a:t>
              </a:r>
              <a:r>
                <a:rPr lang="zh-CN" altLang="en-US" sz="1100">
                  <a:solidFill>
                    <a:schemeClr val="bg1">
                      <a:lumMod val="50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级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E6F6C788-DE4B-9864-24FC-5BB43FA700E6}"/>
                </a:ext>
              </a:extLst>
            </p:cNvPr>
            <p:cNvSpPr txBox="1"/>
            <p:nvPr/>
          </p:nvSpPr>
          <p:spPr>
            <a:xfrm>
              <a:off x="2266459" y="2040227"/>
              <a:ext cx="1276841" cy="4181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>
                  <a:solidFill>
                    <a:schemeClr val="bg2">
                      <a:lumMod val="10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多云  </a:t>
              </a:r>
              <a:r>
                <a:rPr lang="en-US" altLang="zh-CN" sz="1600">
                  <a:solidFill>
                    <a:schemeClr val="bg2">
                      <a:lumMod val="10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26</a:t>
              </a:r>
              <a:r>
                <a:rPr lang="zh-CN" altLang="en-US" sz="1600">
                  <a:solidFill>
                    <a:schemeClr val="bg2">
                      <a:lumMod val="10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℃</a:t>
              </a:r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7367EF4D-8582-A931-282F-E5A313E946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73369" y="2047809"/>
              <a:ext cx="0" cy="822154"/>
            </a:xfrm>
            <a:prstGeom prst="line">
              <a:avLst/>
            </a:prstGeom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1067C4A7-2B79-0130-D859-CC5A41087224}"/>
                </a:ext>
              </a:extLst>
            </p:cNvPr>
            <p:cNvSpPr/>
            <p:nvPr/>
          </p:nvSpPr>
          <p:spPr>
            <a:xfrm>
              <a:off x="1178208" y="3979872"/>
              <a:ext cx="432000" cy="216000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ea typeface="思源黑体 CN Normal" panose="020B0400000000000000"/>
              </a:endParaRP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00A6A023-7FAF-3994-1772-FE01CF8BF0A6}"/>
                </a:ext>
              </a:extLst>
            </p:cNvPr>
            <p:cNvSpPr/>
            <p:nvPr/>
          </p:nvSpPr>
          <p:spPr>
            <a:xfrm>
              <a:off x="1414217" y="3996539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089D1C87-B5BB-ADF8-8921-1DF1D6823A2E}"/>
                </a:ext>
              </a:extLst>
            </p:cNvPr>
            <p:cNvSpPr txBox="1"/>
            <p:nvPr/>
          </p:nvSpPr>
          <p:spPr>
            <a:xfrm>
              <a:off x="1149316" y="3611005"/>
              <a:ext cx="539659" cy="3366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>
                  <a:solidFill>
                    <a:srgbClr val="00206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制冷</a:t>
              </a:r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CE7FA4F1-0195-2F4E-B4C8-511D4B97B532}"/>
                </a:ext>
              </a:extLst>
            </p:cNvPr>
            <p:cNvSpPr/>
            <p:nvPr/>
          </p:nvSpPr>
          <p:spPr>
            <a:xfrm>
              <a:off x="990697" y="3060700"/>
              <a:ext cx="845217" cy="1279494"/>
            </a:xfrm>
            <a:prstGeom prst="roundRect">
              <a:avLst>
                <a:gd name="adj" fmla="val 6229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F4AAF67B-CCAA-F87C-2221-F28DCECD4995}"/>
                </a:ext>
              </a:extLst>
            </p:cNvPr>
            <p:cNvSpPr txBox="1"/>
            <p:nvPr/>
          </p:nvSpPr>
          <p:spPr>
            <a:xfrm>
              <a:off x="2242233" y="3611005"/>
              <a:ext cx="539659" cy="3366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>
                  <a:solidFill>
                    <a:srgbClr val="00206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加热</a:t>
              </a:r>
            </a:p>
          </p:txBody>
        </p:sp>
        <p:sp>
          <p:nvSpPr>
            <p:cNvPr id="34" name="矩形: 圆角 33">
              <a:extLst>
                <a:ext uri="{FF2B5EF4-FFF2-40B4-BE49-F238E27FC236}">
                  <a16:creationId xmlns:a16="http://schemas.microsoft.com/office/drawing/2014/main" id="{0CBBC0CA-1BC7-E287-8231-F10DF229170F}"/>
                </a:ext>
              </a:extLst>
            </p:cNvPr>
            <p:cNvSpPr/>
            <p:nvPr/>
          </p:nvSpPr>
          <p:spPr>
            <a:xfrm>
              <a:off x="2064261" y="3060700"/>
              <a:ext cx="845217" cy="1279494"/>
            </a:xfrm>
            <a:prstGeom prst="roundRect">
              <a:avLst>
                <a:gd name="adj" fmla="val 6229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9" name="图片 38">
              <a:extLst>
                <a:ext uri="{FF2B5EF4-FFF2-40B4-BE49-F238E27FC236}">
                  <a16:creationId xmlns:a16="http://schemas.microsoft.com/office/drawing/2014/main" id="{662AC8E1-CF19-15F3-2C4D-E5D1B78CBE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47694" y="3171280"/>
              <a:ext cx="481173" cy="490208"/>
            </a:xfrm>
            <a:prstGeom prst="rect">
              <a:avLst/>
            </a:prstGeom>
          </p:spPr>
        </p:pic>
        <p:pic>
          <p:nvPicPr>
            <p:cNvPr id="41" name="图片 40">
              <a:extLst>
                <a:ext uri="{FF2B5EF4-FFF2-40B4-BE49-F238E27FC236}">
                  <a16:creationId xmlns:a16="http://schemas.microsoft.com/office/drawing/2014/main" id="{A2FC055D-EB32-001E-05C4-010CB660EC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95632" y="3161754"/>
              <a:ext cx="539658" cy="553424"/>
            </a:xfrm>
            <a:prstGeom prst="rect">
              <a:avLst/>
            </a:prstGeom>
          </p:spPr>
        </p:pic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A07D2FE2-57AB-9A1F-1205-4B803D710405}"/>
                </a:ext>
              </a:extLst>
            </p:cNvPr>
            <p:cNvSpPr txBox="1"/>
            <p:nvPr/>
          </p:nvSpPr>
          <p:spPr>
            <a:xfrm>
              <a:off x="3347245" y="3614303"/>
              <a:ext cx="539659" cy="3366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>
                  <a:solidFill>
                    <a:srgbClr val="00206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除湿</a:t>
              </a:r>
            </a:p>
          </p:txBody>
        </p:sp>
        <p:sp>
          <p:nvSpPr>
            <p:cNvPr id="65" name="矩形: 圆角 64">
              <a:extLst>
                <a:ext uri="{FF2B5EF4-FFF2-40B4-BE49-F238E27FC236}">
                  <a16:creationId xmlns:a16="http://schemas.microsoft.com/office/drawing/2014/main" id="{C16CAAA5-7ADB-0C24-4552-42226633D31D}"/>
                </a:ext>
              </a:extLst>
            </p:cNvPr>
            <p:cNvSpPr/>
            <p:nvPr/>
          </p:nvSpPr>
          <p:spPr>
            <a:xfrm>
              <a:off x="3156874" y="3063998"/>
              <a:ext cx="845217" cy="1279494"/>
            </a:xfrm>
            <a:prstGeom prst="roundRect">
              <a:avLst>
                <a:gd name="adj" fmla="val 6229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6" name="图片 65">
              <a:extLst>
                <a:ext uri="{FF2B5EF4-FFF2-40B4-BE49-F238E27FC236}">
                  <a16:creationId xmlns:a16="http://schemas.microsoft.com/office/drawing/2014/main" id="{FE807C7C-4A33-9EDB-7955-C51FF78F4F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68266" y="3205410"/>
              <a:ext cx="454657" cy="442097"/>
            </a:xfrm>
            <a:prstGeom prst="rect">
              <a:avLst/>
            </a:prstGeom>
          </p:spPr>
        </p:pic>
        <p:pic>
          <p:nvPicPr>
            <p:cNvPr id="68" name="图片 67">
              <a:extLst>
                <a:ext uri="{FF2B5EF4-FFF2-40B4-BE49-F238E27FC236}">
                  <a16:creationId xmlns:a16="http://schemas.microsoft.com/office/drawing/2014/main" id="{AFB9FBC4-1AA9-B841-0832-C7FF309B446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37443" y="1996899"/>
              <a:ext cx="850859" cy="827003"/>
            </a:xfrm>
            <a:prstGeom prst="rect">
              <a:avLst/>
            </a:prstGeom>
          </p:spPr>
        </p:pic>
        <p:sp>
          <p:nvSpPr>
            <p:cNvPr id="73" name="矩形: 圆角 72">
              <a:extLst>
                <a:ext uri="{FF2B5EF4-FFF2-40B4-BE49-F238E27FC236}">
                  <a16:creationId xmlns:a16="http://schemas.microsoft.com/office/drawing/2014/main" id="{0ECED8B0-AD64-214D-1F83-7A453A1AB902}"/>
                </a:ext>
              </a:extLst>
            </p:cNvPr>
            <p:cNvSpPr/>
            <p:nvPr/>
          </p:nvSpPr>
          <p:spPr>
            <a:xfrm>
              <a:off x="3371953" y="3979872"/>
              <a:ext cx="432000" cy="216000"/>
            </a:xfrm>
            <a:prstGeom prst="roundRect">
              <a:avLst>
                <a:gd name="adj" fmla="val 50000"/>
              </a:avLst>
            </a:prstGeom>
            <a:solidFill>
              <a:srgbClr val="C0C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ea typeface="思源黑体 CN Normal" panose="020B0400000000000000"/>
              </a:endParaRPr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8F5B0E99-0861-15C9-ABE9-68A35B08D69E}"/>
                </a:ext>
              </a:extLst>
            </p:cNvPr>
            <p:cNvSpPr/>
            <p:nvPr/>
          </p:nvSpPr>
          <p:spPr>
            <a:xfrm>
              <a:off x="3607962" y="3996539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矩形: 圆角 74">
              <a:extLst>
                <a:ext uri="{FF2B5EF4-FFF2-40B4-BE49-F238E27FC236}">
                  <a16:creationId xmlns:a16="http://schemas.microsoft.com/office/drawing/2014/main" id="{84B96056-B631-6313-D361-813E8702532C}"/>
                </a:ext>
              </a:extLst>
            </p:cNvPr>
            <p:cNvSpPr/>
            <p:nvPr/>
          </p:nvSpPr>
          <p:spPr>
            <a:xfrm>
              <a:off x="2286033" y="3979872"/>
              <a:ext cx="432000" cy="216000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ea typeface="思源黑体 CN Normal" panose="020B0400000000000000"/>
              </a:endParaRPr>
            </a:p>
          </p:txBody>
        </p:sp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FEDB573C-4A1D-AFFF-7C94-DB5CDD0B6AF4}"/>
                </a:ext>
              </a:extLst>
            </p:cNvPr>
            <p:cNvSpPr/>
            <p:nvPr/>
          </p:nvSpPr>
          <p:spPr>
            <a:xfrm>
              <a:off x="2522042" y="3996539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17773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49" grpId="0"/>
      <p:bldP spid="50" grpId="0" animBg="1"/>
      <p:bldP spid="55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en-US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LVGL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F22E7B9-9F2E-9E67-6DC3-3FE74C85EBD8}"/>
              </a:ext>
            </a:extLst>
          </p:cNvPr>
          <p:cNvSpPr txBox="1"/>
          <p:nvPr/>
        </p:nvSpPr>
        <p:spPr>
          <a:xfrm>
            <a:off x="68577" y="466454"/>
            <a:ext cx="2397060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图片部件（</a:t>
            </a: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lv_img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）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6EB47848-B62D-9E43-1695-DAB0A14FFC2F}"/>
              </a:ext>
            </a:extLst>
          </p:cNvPr>
          <p:cNvSpPr txBox="1"/>
          <p:nvPr/>
        </p:nvSpPr>
        <p:spPr>
          <a:xfrm>
            <a:off x="745880" y="1300325"/>
            <a:ext cx="3070470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lv_obj_t  *img = lv_img_create( parent );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BF46D1E-9D95-F3BD-4081-9B7B22DF39CC}"/>
              </a:ext>
            </a:extLst>
          </p:cNvPr>
          <p:cNvSpPr txBox="1"/>
          <p:nvPr/>
        </p:nvSpPr>
        <p:spPr>
          <a:xfrm>
            <a:off x="745880" y="1011077"/>
            <a:ext cx="2149720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知识点</a:t>
            </a: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：创建图片部件 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DB1D33CD-7AC6-BF86-B348-962F4B1317D4}"/>
              </a:ext>
            </a:extLst>
          </p:cNvPr>
          <p:cNvSpPr/>
          <p:nvPr/>
        </p:nvSpPr>
        <p:spPr>
          <a:xfrm>
            <a:off x="575479" y="1188626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F55F79A-6915-CEA8-5D50-2AACF0861957}"/>
              </a:ext>
            </a:extLst>
          </p:cNvPr>
          <p:cNvSpPr txBox="1"/>
          <p:nvPr/>
        </p:nvSpPr>
        <p:spPr>
          <a:xfrm>
            <a:off x="745880" y="1719934"/>
            <a:ext cx="1895720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知识点</a:t>
            </a: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：设置图片源</a:t>
            </a: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73B55AD9-9A29-665A-78B6-FC6BB3C012E4}"/>
              </a:ext>
            </a:extLst>
          </p:cNvPr>
          <p:cNvSpPr/>
          <p:nvPr/>
        </p:nvSpPr>
        <p:spPr>
          <a:xfrm>
            <a:off x="575479" y="1897483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8B9FFCA-91A2-A5B6-226C-C22501059825}"/>
              </a:ext>
            </a:extLst>
          </p:cNvPr>
          <p:cNvSpPr txBox="1"/>
          <p:nvPr/>
        </p:nvSpPr>
        <p:spPr>
          <a:xfrm>
            <a:off x="733180" y="2040277"/>
            <a:ext cx="5038964" cy="613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LV_IMG_DECLARE(img_bird);				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声明图片 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  <a:endParaRPr lang="en-US" altLang="zh-CN" sz="12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lv_img_set_src(img, &amp;img_bird);			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设置图片源 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43CFE38-5E8F-CE77-26CE-127106B7FF25}"/>
              </a:ext>
            </a:extLst>
          </p:cNvPr>
          <p:cNvSpPr txBox="1"/>
          <p:nvPr/>
        </p:nvSpPr>
        <p:spPr>
          <a:xfrm>
            <a:off x="758580" y="2753794"/>
            <a:ext cx="2137020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知识点</a:t>
            </a: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</a:t>
            </a: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：设置图片偏移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6E8F01FF-11B9-773B-FB9A-12BA41889E97}"/>
              </a:ext>
            </a:extLst>
          </p:cNvPr>
          <p:cNvSpPr/>
          <p:nvPr/>
        </p:nvSpPr>
        <p:spPr>
          <a:xfrm>
            <a:off x="588179" y="2931343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8E62189-34BE-792D-C5E9-D8A2B3AF47E9}"/>
              </a:ext>
            </a:extLst>
          </p:cNvPr>
          <p:cNvSpPr txBox="1"/>
          <p:nvPr/>
        </p:nvSpPr>
        <p:spPr>
          <a:xfrm>
            <a:off x="758581" y="3056017"/>
            <a:ext cx="5038967" cy="613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da-DK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lv_img_set_offset_x(img, 100);</a:t>
            </a: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		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x</a:t>
            </a:r>
            <a:r>
              <a:rPr lang="zh-CN" altLang="en-US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轴偏移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100</a:t>
            </a:r>
            <a:r>
              <a:rPr lang="zh-CN" altLang="en-US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</a:p>
          <a:p>
            <a:pPr>
              <a:lnSpc>
                <a:spcPct val="150000"/>
              </a:lnSpc>
            </a:pPr>
            <a:r>
              <a:rPr lang="da-DK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lv_img_set_offset_y(img, 20); </a:t>
            </a: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		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y</a:t>
            </a:r>
            <a:r>
              <a:rPr lang="zh-CN" altLang="en-US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轴偏移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20</a:t>
            </a:r>
            <a:r>
              <a:rPr lang="zh-CN" altLang="en-US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  <a:endParaRPr lang="en-US" altLang="zh-CN" sz="12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C21C03D-B759-FDD6-6466-07F428BC80AA}"/>
              </a:ext>
            </a:extLst>
          </p:cNvPr>
          <p:cNvSpPr txBox="1"/>
          <p:nvPr/>
        </p:nvSpPr>
        <p:spPr>
          <a:xfrm>
            <a:off x="758580" y="3750744"/>
            <a:ext cx="2137020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知识点</a:t>
            </a: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</a:t>
            </a: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：图片重新着色</a:t>
            </a: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173C7F8D-94ED-B171-8E26-2D85021190DF}"/>
              </a:ext>
            </a:extLst>
          </p:cNvPr>
          <p:cNvSpPr/>
          <p:nvPr/>
        </p:nvSpPr>
        <p:spPr>
          <a:xfrm>
            <a:off x="588179" y="3928293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3590064-777B-5BD2-CEE0-2C3CD174C568}"/>
              </a:ext>
            </a:extLst>
          </p:cNvPr>
          <p:cNvSpPr txBox="1"/>
          <p:nvPr/>
        </p:nvSpPr>
        <p:spPr>
          <a:xfrm>
            <a:off x="758581" y="4052967"/>
            <a:ext cx="5529186" cy="613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da-DK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lv_obj_set_style_img_recolor(img, lv_color_hex(0xffe1d2), LV_PART_MAIN); </a:t>
            </a:r>
            <a:endParaRPr lang="en-US" altLang="zh-CN" sz="12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lv_obj_set_style_img_recolor_opa(img, 150, LV_PART_MAIN);</a:t>
            </a:r>
          </a:p>
        </p:txBody>
      </p:sp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187A3E82-E326-3509-A433-9384CDA0B234}"/>
              </a:ext>
            </a:extLst>
          </p:cNvPr>
          <p:cNvGrpSpPr/>
          <p:nvPr/>
        </p:nvGrpSpPr>
        <p:grpSpPr>
          <a:xfrm>
            <a:off x="6305552" y="1838754"/>
            <a:ext cx="1975329" cy="1748647"/>
            <a:chOff x="6708541" y="1739302"/>
            <a:chExt cx="1975329" cy="1748647"/>
          </a:xfrm>
        </p:grpSpPr>
        <p:pic>
          <p:nvPicPr>
            <p:cNvPr id="71" name="图片 70">
              <a:extLst>
                <a:ext uri="{FF2B5EF4-FFF2-40B4-BE49-F238E27FC236}">
                  <a16:creationId xmlns:a16="http://schemas.microsoft.com/office/drawing/2014/main" id="{A5D16CF3-6C06-6056-DDA4-BBBD62D5E4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218"/>
            <a:stretch/>
          </p:blipFill>
          <p:spPr>
            <a:xfrm>
              <a:off x="7402889" y="2311569"/>
              <a:ext cx="1280981" cy="360000"/>
            </a:xfrm>
            <a:prstGeom prst="rect">
              <a:avLst/>
            </a:prstGeom>
          </p:spPr>
        </p:pic>
        <p:grpSp>
          <p:nvGrpSpPr>
            <p:cNvPr id="85" name="组合 84">
              <a:extLst>
                <a:ext uri="{FF2B5EF4-FFF2-40B4-BE49-F238E27FC236}">
                  <a16:creationId xmlns:a16="http://schemas.microsoft.com/office/drawing/2014/main" id="{C47CD998-BC63-64A0-A616-8BA951045179}"/>
                </a:ext>
              </a:extLst>
            </p:cNvPr>
            <p:cNvGrpSpPr/>
            <p:nvPr/>
          </p:nvGrpSpPr>
          <p:grpSpPr>
            <a:xfrm>
              <a:off x="7415524" y="2956581"/>
              <a:ext cx="1239768" cy="368986"/>
              <a:chOff x="7142474" y="2951205"/>
              <a:chExt cx="1239768" cy="368986"/>
            </a:xfrm>
          </p:grpSpPr>
          <p:pic>
            <p:nvPicPr>
              <p:cNvPr id="76" name="图片 75">
                <a:extLst>
                  <a:ext uri="{FF2B5EF4-FFF2-40B4-BE49-F238E27FC236}">
                    <a16:creationId xmlns:a16="http://schemas.microsoft.com/office/drawing/2014/main" id="{B7DBC28D-AA51-F5BD-FA7D-EABCFFC2274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53702" r="-1"/>
              <a:stretch/>
            </p:blipFill>
            <p:spPr>
              <a:xfrm>
                <a:off x="7142474" y="2960191"/>
                <a:ext cx="600382" cy="360000"/>
              </a:xfrm>
              <a:prstGeom prst="rect">
                <a:avLst/>
              </a:prstGeom>
            </p:spPr>
          </p:pic>
          <p:pic>
            <p:nvPicPr>
              <p:cNvPr id="77" name="图片 76">
                <a:extLst>
                  <a:ext uri="{FF2B5EF4-FFF2-40B4-BE49-F238E27FC236}">
                    <a16:creationId xmlns:a16="http://schemas.microsoft.com/office/drawing/2014/main" id="{E2B27081-74A3-75FC-E72E-1B141BB6F5F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1218" r="46355"/>
              <a:stretch/>
            </p:blipFill>
            <p:spPr>
              <a:xfrm>
                <a:off x="7702374" y="2951205"/>
                <a:ext cx="679868" cy="360000"/>
              </a:xfrm>
              <a:prstGeom prst="rect">
                <a:avLst/>
              </a:prstGeom>
            </p:spPr>
          </p:pic>
        </p:grpSp>
        <p:cxnSp>
          <p:nvCxnSpPr>
            <p:cNvPr id="79" name="直接连接符 78">
              <a:extLst>
                <a:ext uri="{FF2B5EF4-FFF2-40B4-BE49-F238E27FC236}">
                  <a16:creationId xmlns:a16="http://schemas.microsoft.com/office/drawing/2014/main" id="{928AF929-38F7-85DC-4124-513CDA665481}"/>
                </a:ext>
              </a:extLst>
            </p:cNvPr>
            <p:cNvCxnSpPr>
              <a:cxnSpLocks/>
            </p:cNvCxnSpPr>
            <p:nvPr/>
          </p:nvCxnSpPr>
          <p:spPr>
            <a:xfrm>
              <a:off x="7415524" y="2047949"/>
              <a:ext cx="0" cy="1440000"/>
            </a:xfrm>
            <a:prstGeom prst="line">
              <a:avLst/>
            </a:prstGeom>
            <a:ln w="9525" cap="flat" cmpd="sng" algn="ctr">
              <a:solidFill>
                <a:schemeClr val="bg1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1" name="直接连接符 80">
              <a:extLst>
                <a:ext uri="{FF2B5EF4-FFF2-40B4-BE49-F238E27FC236}">
                  <a16:creationId xmlns:a16="http://schemas.microsoft.com/office/drawing/2014/main" id="{B03A7E8C-9AF0-50FB-F5B8-85F49770E4B9}"/>
                </a:ext>
              </a:extLst>
            </p:cNvPr>
            <p:cNvCxnSpPr>
              <a:cxnSpLocks/>
            </p:cNvCxnSpPr>
            <p:nvPr/>
          </p:nvCxnSpPr>
          <p:spPr>
            <a:xfrm>
              <a:off x="7983739" y="2047949"/>
              <a:ext cx="0" cy="1440000"/>
            </a:xfrm>
            <a:prstGeom prst="line">
              <a:avLst/>
            </a:prstGeom>
            <a:ln w="9525" cap="flat" cmpd="sng" algn="ctr">
              <a:solidFill>
                <a:schemeClr val="bg1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3" name="直接箭头连接符 82">
              <a:extLst>
                <a:ext uri="{FF2B5EF4-FFF2-40B4-BE49-F238E27FC236}">
                  <a16:creationId xmlns:a16="http://schemas.microsoft.com/office/drawing/2014/main" id="{D7295F20-A663-6C17-A439-269E85FC8092}"/>
                </a:ext>
              </a:extLst>
            </p:cNvPr>
            <p:cNvCxnSpPr/>
            <p:nvPr/>
          </p:nvCxnSpPr>
          <p:spPr>
            <a:xfrm>
              <a:off x="7420286" y="2135007"/>
              <a:ext cx="558000" cy="0"/>
            </a:xfrm>
            <a:prstGeom prst="straightConnector1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8CD099FD-2EC7-D990-F224-1C5598EA9BB2}"/>
                </a:ext>
              </a:extLst>
            </p:cNvPr>
            <p:cNvSpPr txBox="1"/>
            <p:nvPr/>
          </p:nvSpPr>
          <p:spPr>
            <a:xfrm>
              <a:off x="7364756" y="1739302"/>
              <a:ext cx="740018" cy="31636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10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x</a:t>
              </a:r>
              <a:r>
                <a:rPr lang="zh-CN" altLang="en-US" sz="110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轴偏移</a:t>
              </a:r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D6C80924-FDB4-7E26-5B6B-9A94008DA8D5}"/>
                </a:ext>
              </a:extLst>
            </p:cNvPr>
            <p:cNvSpPr txBox="1"/>
            <p:nvPr/>
          </p:nvSpPr>
          <p:spPr>
            <a:xfrm>
              <a:off x="6708541" y="2304832"/>
              <a:ext cx="492357" cy="31636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10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原图：</a:t>
              </a:r>
            </a:p>
          </p:txBody>
        </p: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FE84FDE4-0D39-A6CB-3FAE-2463185A1331}"/>
                </a:ext>
              </a:extLst>
            </p:cNvPr>
            <p:cNvSpPr txBox="1"/>
            <p:nvPr/>
          </p:nvSpPr>
          <p:spPr>
            <a:xfrm>
              <a:off x="6712784" y="2971098"/>
              <a:ext cx="621392" cy="31636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10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偏移后：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7593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12" grpId="0"/>
      <p:bldP spid="14" grpId="0" animBg="1"/>
      <p:bldP spid="18" grpId="0"/>
      <p:bldP spid="19" grpId="0" animBg="1"/>
      <p:bldP spid="20" grpId="0"/>
      <p:bldP spid="8" grpId="0"/>
      <p:bldP spid="10" grpId="0" animBg="1"/>
      <p:bldP spid="16" grpId="0"/>
      <p:bldP spid="2" grpId="0"/>
      <p:bldP spid="3" grpId="0" animBg="1"/>
      <p:bldP spid="7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>
            <a:extLst>
              <a:ext uri="{FF2B5EF4-FFF2-40B4-BE49-F238E27FC236}">
                <a16:creationId xmlns:a16="http://schemas.microsoft.com/office/drawing/2014/main" id="{42FAD174-D9EB-88F3-CDAC-7CED5217AFCA}"/>
              </a:ext>
            </a:extLst>
          </p:cNvPr>
          <p:cNvSpPr/>
          <p:nvPr/>
        </p:nvSpPr>
        <p:spPr>
          <a:xfrm>
            <a:off x="5543944" y="3075267"/>
            <a:ext cx="1440000" cy="108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en-US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LVGL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F22E7B9-9F2E-9E67-6DC3-3FE74C85EBD8}"/>
              </a:ext>
            </a:extLst>
          </p:cNvPr>
          <p:cNvSpPr txBox="1"/>
          <p:nvPr/>
        </p:nvSpPr>
        <p:spPr>
          <a:xfrm>
            <a:off x="68577" y="466454"/>
            <a:ext cx="2397060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图片部件（</a:t>
            </a: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lv_img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）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6EB47848-B62D-9E43-1695-DAB0A14FFC2F}"/>
              </a:ext>
            </a:extLst>
          </p:cNvPr>
          <p:cNvSpPr txBox="1"/>
          <p:nvPr/>
        </p:nvSpPr>
        <p:spPr>
          <a:xfrm>
            <a:off x="745881" y="1725775"/>
            <a:ext cx="4686584" cy="613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lv_img_set_zoom(img, 512);		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放大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倍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*/</a:t>
            </a:r>
            <a:endParaRPr lang="en-US" altLang="zh-CN" sz="12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da-DK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lv_img_set_angle(img, 900);</a:t>
            </a: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顺时针方向旋转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90°</a:t>
            </a:r>
            <a:r>
              <a:rPr lang="zh-CN" altLang="en-US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BF46D1E-9D95-F3BD-4081-9B7B22DF39CC}"/>
              </a:ext>
            </a:extLst>
          </p:cNvPr>
          <p:cNvSpPr txBox="1"/>
          <p:nvPr/>
        </p:nvSpPr>
        <p:spPr>
          <a:xfrm>
            <a:off x="745880" y="1373027"/>
            <a:ext cx="2668651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知识点</a:t>
            </a: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5</a:t>
            </a: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：设置图片缩放、旋转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DB1D33CD-7AC6-BF86-B348-962F4B1317D4}"/>
              </a:ext>
            </a:extLst>
          </p:cNvPr>
          <p:cNvSpPr/>
          <p:nvPr/>
        </p:nvSpPr>
        <p:spPr>
          <a:xfrm>
            <a:off x="575479" y="1550576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F55F79A-6915-CEA8-5D50-2AACF0861957}"/>
              </a:ext>
            </a:extLst>
          </p:cNvPr>
          <p:cNvSpPr txBox="1"/>
          <p:nvPr/>
        </p:nvSpPr>
        <p:spPr>
          <a:xfrm>
            <a:off x="745880" y="3002634"/>
            <a:ext cx="1905880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知识点</a:t>
            </a: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6</a:t>
            </a: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：设置中心点</a:t>
            </a: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73B55AD9-9A29-665A-78B6-FC6BB3C012E4}"/>
              </a:ext>
            </a:extLst>
          </p:cNvPr>
          <p:cNvSpPr/>
          <p:nvPr/>
        </p:nvSpPr>
        <p:spPr>
          <a:xfrm>
            <a:off x="575479" y="3180183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8B9FFCA-91A2-A5B6-226C-C22501059825}"/>
              </a:ext>
            </a:extLst>
          </p:cNvPr>
          <p:cNvSpPr txBox="1"/>
          <p:nvPr/>
        </p:nvSpPr>
        <p:spPr>
          <a:xfrm>
            <a:off x="733180" y="3367427"/>
            <a:ext cx="4552112" cy="613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lv_obj_update_layout(img);		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更新图片布局信息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*/</a:t>
            </a:r>
            <a:endParaRPr lang="en-US" altLang="zh-CN" sz="12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lv_img_set_pivot(img, 0, 0);		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设置中心点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*/</a:t>
            </a:r>
            <a:endParaRPr lang="en-US" altLang="zh-CN" sz="12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C31C4261-24EC-F25F-869A-7FF28E6D4323}"/>
              </a:ext>
            </a:extLst>
          </p:cNvPr>
          <p:cNvGrpSpPr/>
          <p:nvPr/>
        </p:nvGrpSpPr>
        <p:grpSpPr>
          <a:xfrm>
            <a:off x="5746750" y="1376999"/>
            <a:ext cx="2818283" cy="954623"/>
            <a:chOff x="5166783" y="1347768"/>
            <a:chExt cx="2818283" cy="954623"/>
          </a:xfrm>
        </p:grpSpPr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2D424B0F-14A3-9B10-4276-74AF9DED3FDD}"/>
                </a:ext>
              </a:extLst>
            </p:cNvPr>
            <p:cNvCxnSpPr/>
            <p:nvPr/>
          </p:nvCxnSpPr>
          <p:spPr>
            <a:xfrm>
              <a:off x="5379716" y="1973570"/>
              <a:ext cx="2399034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7EB658B2-DD8D-1C82-F8D3-BB56AA74CD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86066" y="1661538"/>
              <a:ext cx="0" cy="318382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9EC45C72-F092-BD34-F246-55A890CC8A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76690" y="1655188"/>
              <a:ext cx="0" cy="318382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4EE6D73F-1D3A-EEE2-2FEE-5A15DD18B9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71285" y="1661538"/>
              <a:ext cx="0" cy="318382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F79CB9FF-6EF0-2BD6-2E73-F6C45AA075BC}"/>
                </a:ext>
              </a:extLst>
            </p:cNvPr>
            <p:cNvCxnSpPr>
              <a:cxnSpLocks/>
            </p:cNvCxnSpPr>
            <p:nvPr/>
          </p:nvCxnSpPr>
          <p:spPr>
            <a:xfrm>
              <a:off x="5388447" y="1809750"/>
              <a:ext cx="1181100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A248B7EA-BE9D-5B51-BFB3-075AEE5CBAFC}"/>
                </a:ext>
              </a:extLst>
            </p:cNvPr>
            <p:cNvCxnSpPr>
              <a:cxnSpLocks/>
            </p:cNvCxnSpPr>
            <p:nvPr/>
          </p:nvCxnSpPr>
          <p:spPr>
            <a:xfrm>
              <a:off x="6583833" y="1809750"/>
              <a:ext cx="1181100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6483338F-4106-6391-1BE5-5A1013FE8B59}"/>
                </a:ext>
              </a:extLst>
            </p:cNvPr>
            <p:cNvSpPr txBox="1"/>
            <p:nvPr/>
          </p:nvSpPr>
          <p:spPr>
            <a:xfrm>
              <a:off x="5741420" y="1487754"/>
              <a:ext cx="506980" cy="31636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100">
                  <a:solidFill>
                    <a:srgbClr val="00206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缩小</a:t>
              </a: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69FFA197-10CE-8B75-1218-A52D1AB7D3D2}"/>
                </a:ext>
              </a:extLst>
            </p:cNvPr>
            <p:cNvSpPr txBox="1"/>
            <p:nvPr/>
          </p:nvSpPr>
          <p:spPr>
            <a:xfrm>
              <a:off x="6904981" y="1487753"/>
              <a:ext cx="506980" cy="31636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100">
                  <a:solidFill>
                    <a:srgbClr val="00206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放大</a:t>
              </a: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877AC755-3A74-8529-336C-87F7EBD8EED9}"/>
                </a:ext>
              </a:extLst>
            </p:cNvPr>
            <p:cNvSpPr txBox="1"/>
            <p:nvPr/>
          </p:nvSpPr>
          <p:spPr>
            <a:xfrm>
              <a:off x="5166783" y="1353972"/>
              <a:ext cx="440267" cy="31636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100">
                  <a:solidFill>
                    <a:srgbClr val="00206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128</a:t>
              </a:r>
              <a:endParaRPr lang="zh-CN" altLang="en-US" sz="11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0D74B828-1292-4E80-295F-CE2F7D94E6B7}"/>
                </a:ext>
              </a:extLst>
            </p:cNvPr>
            <p:cNvSpPr txBox="1"/>
            <p:nvPr/>
          </p:nvSpPr>
          <p:spPr>
            <a:xfrm>
              <a:off x="6331875" y="1347768"/>
              <a:ext cx="440267" cy="31636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100">
                  <a:solidFill>
                    <a:srgbClr val="00206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256</a:t>
              </a:r>
              <a:endParaRPr lang="zh-CN" altLang="en-US" sz="11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BA4191C1-B732-A081-5D75-58D9F6B0182A}"/>
                </a:ext>
              </a:extLst>
            </p:cNvPr>
            <p:cNvSpPr txBox="1"/>
            <p:nvPr/>
          </p:nvSpPr>
          <p:spPr>
            <a:xfrm>
              <a:off x="7544799" y="1347768"/>
              <a:ext cx="440267" cy="31636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100">
                  <a:solidFill>
                    <a:srgbClr val="00206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512</a:t>
              </a:r>
              <a:endParaRPr lang="zh-CN" altLang="en-US" sz="11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A636D93D-9359-6D9B-DE43-D642622FD931}"/>
                </a:ext>
              </a:extLst>
            </p:cNvPr>
            <p:cNvSpPr txBox="1"/>
            <p:nvPr/>
          </p:nvSpPr>
          <p:spPr>
            <a:xfrm>
              <a:off x="6302925" y="1981051"/>
              <a:ext cx="612223" cy="31636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100">
                  <a:solidFill>
                    <a:srgbClr val="00206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原尺寸</a:t>
              </a: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315752B1-5918-557A-DF6B-CC4DC0B54377}"/>
                </a:ext>
              </a:extLst>
            </p:cNvPr>
            <p:cNvSpPr txBox="1"/>
            <p:nvPr/>
          </p:nvSpPr>
          <p:spPr>
            <a:xfrm>
              <a:off x="5205395" y="1986022"/>
              <a:ext cx="440265" cy="31636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100">
                  <a:solidFill>
                    <a:srgbClr val="00206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1/2</a:t>
              </a:r>
              <a:endParaRPr lang="zh-CN" altLang="en-US" sz="11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21CE91FD-65CB-A531-2211-38667CF06E00}"/>
                </a:ext>
              </a:extLst>
            </p:cNvPr>
            <p:cNvSpPr txBox="1"/>
            <p:nvPr/>
          </p:nvSpPr>
          <p:spPr>
            <a:xfrm>
              <a:off x="7655205" y="1986022"/>
              <a:ext cx="270253" cy="31636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100">
                  <a:solidFill>
                    <a:srgbClr val="00206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2</a:t>
              </a:r>
              <a:endParaRPr lang="zh-CN" altLang="en-US" sz="11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  <p:sp>
        <p:nvSpPr>
          <p:cNvPr id="40" name="矩形 39">
            <a:extLst>
              <a:ext uri="{FF2B5EF4-FFF2-40B4-BE49-F238E27FC236}">
                <a16:creationId xmlns:a16="http://schemas.microsoft.com/office/drawing/2014/main" id="{80EA5E91-A7E1-7CA4-176C-9943BC612F26}"/>
              </a:ext>
            </a:extLst>
          </p:cNvPr>
          <p:cNvSpPr/>
          <p:nvPr/>
        </p:nvSpPr>
        <p:spPr>
          <a:xfrm>
            <a:off x="5903944" y="3345267"/>
            <a:ext cx="720000" cy="54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108EEC51-508E-ADA0-5944-32C4554AA962}"/>
              </a:ext>
            </a:extLst>
          </p:cNvPr>
          <p:cNvSpPr/>
          <p:nvPr/>
        </p:nvSpPr>
        <p:spPr>
          <a:xfrm>
            <a:off x="6236944" y="3588267"/>
            <a:ext cx="54000" cy="5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D39940D3-58C2-2344-7B07-68B9E9C6577E}"/>
              </a:ext>
            </a:extLst>
          </p:cNvPr>
          <p:cNvSpPr/>
          <p:nvPr/>
        </p:nvSpPr>
        <p:spPr>
          <a:xfrm>
            <a:off x="7331497" y="3080903"/>
            <a:ext cx="1440000" cy="108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5FE8613C-CFB1-4C63-20E8-EAE2F496F1F5}"/>
              </a:ext>
            </a:extLst>
          </p:cNvPr>
          <p:cNvSpPr/>
          <p:nvPr/>
        </p:nvSpPr>
        <p:spPr>
          <a:xfrm>
            <a:off x="7331497" y="3080903"/>
            <a:ext cx="720000" cy="54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C5F20B68-20C4-2D48-A4A0-C09A28E4F42C}"/>
              </a:ext>
            </a:extLst>
          </p:cNvPr>
          <p:cNvSpPr/>
          <p:nvPr/>
        </p:nvSpPr>
        <p:spPr>
          <a:xfrm>
            <a:off x="7309259" y="3058665"/>
            <a:ext cx="54000" cy="5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8F45EFE2-0AD6-42CF-9667-00E6BD514CFE}"/>
              </a:ext>
            </a:extLst>
          </p:cNvPr>
          <p:cNvSpPr txBox="1"/>
          <p:nvPr/>
        </p:nvSpPr>
        <p:spPr>
          <a:xfrm>
            <a:off x="5958766" y="3557612"/>
            <a:ext cx="641009" cy="316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中心点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EFD0D56C-DCF4-6EBC-6B0D-67C66EAF0A2A}"/>
              </a:ext>
            </a:extLst>
          </p:cNvPr>
          <p:cNvSpPr txBox="1"/>
          <p:nvPr/>
        </p:nvSpPr>
        <p:spPr>
          <a:xfrm>
            <a:off x="7257067" y="2758898"/>
            <a:ext cx="641009" cy="316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中心点</a:t>
            </a: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9A055989-97E9-7BED-95F5-633E06B7392A}"/>
              </a:ext>
            </a:extLst>
          </p:cNvPr>
          <p:cNvCxnSpPr>
            <a:cxnSpLocks/>
            <a:endCxn id="42" idx="3"/>
          </p:cNvCxnSpPr>
          <p:nvPr/>
        </p:nvCxnSpPr>
        <p:spPr>
          <a:xfrm>
            <a:off x="6290944" y="3615267"/>
            <a:ext cx="693000" cy="0"/>
          </a:xfrm>
          <a:prstGeom prst="straightConnector1">
            <a:avLst/>
          </a:prstGeom>
          <a:ln>
            <a:solidFill>
              <a:srgbClr val="00206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E37FA74D-B951-6DA8-CBE0-7741A7267211}"/>
              </a:ext>
            </a:extLst>
          </p:cNvPr>
          <p:cNvCxnSpPr>
            <a:cxnSpLocks/>
            <a:endCxn id="42" idx="0"/>
          </p:cNvCxnSpPr>
          <p:nvPr/>
        </p:nvCxnSpPr>
        <p:spPr>
          <a:xfrm flipV="1">
            <a:off x="6261317" y="3075267"/>
            <a:ext cx="2627" cy="513000"/>
          </a:xfrm>
          <a:prstGeom prst="straightConnector1">
            <a:avLst/>
          </a:prstGeom>
          <a:ln>
            <a:solidFill>
              <a:srgbClr val="00206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5782F131-BD79-36BE-95EA-D51EB8465A30}"/>
              </a:ext>
            </a:extLst>
          </p:cNvPr>
          <p:cNvCxnSpPr>
            <a:cxnSpLocks/>
          </p:cNvCxnSpPr>
          <p:nvPr/>
        </p:nvCxnSpPr>
        <p:spPr>
          <a:xfrm>
            <a:off x="7358251" y="3107903"/>
            <a:ext cx="1413246" cy="1053000"/>
          </a:xfrm>
          <a:prstGeom prst="straightConnector1">
            <a:avLst/>
          </a:prstGeom>
          <a:ln>
            <a:solidFill>
              <a:srgbClr val="00206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2403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32" grpId="0"/>
      <p:bldP spid="12" grpId="0"/>
      <p:bldP spid="14" grpId="0" animBg="1"/>
      <p:bldP spid="18" grpId="0"/>
      <p:bldP spid="19" grpId="0" animBg="1"/>
      <p:bldP spid="20" grpId="0"/>
      <p:bldP spid="40" grpId="0" animBg="1"/>
      <p:bldP spid="41" grpId="0" animBg="1"/>
      <p:bldP spid="46" grpId="0" animBg="1"/>
      <p:bldP spid="47" grpId="0" animBg="1"/>
      <p:bldP spid="48" grpId="0" animBg="1"/>
      <p:bldP spid="49" grpId="0"/>
      <p:bldP spid="50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en-US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LVGL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88E44F88-1E7E-4916-8DD0-6F4F14C601E9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4A9CBC-B0FB-4630-914C-BD0EF8A6AF4A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0" name="矩形 39">
            <a:extLst>
              <a:ext uri="{FF2B5EF4-FFF2-40B4-BE49-F238E27FC236}">
                <a16:creationId xmlns:a16="http://schemas.microsoft.com/office/drawing/2014/main" id="{6A3AA250-99A3-4100-98FA-809068560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919" y="1833326"/>
            <a:ext cx="1834832" cy="697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32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色环部件</a:t>
            </a:r>
            <a:endParaRPr lang="zh-CN" altLang="en-US" sz="2400" b="1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FAF5AD7-682A-473C-9DDC-968E1E688098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1" name="矩形 39">
            <a:extLst>
              <a:ext uri="{FF2B5EF4-FFF2-40B4-BE49-F238E27FC236}">
                <a16:creationId xmlns:a16="http://schemas.microsoft.com/office/drawing/2014/main" id="{A7AD5F9D-5F9E-CC60-7828-A52FA52FA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5183" y="2512078"/>
            <a:ext cx="2078218" cy="45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(lv_colorwheel)</a:t>
            </a:r>
            <a:endParaRPr lang="zh-CN" altLang="en-US" sz="2000" b="1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683665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en-US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LVGL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F22E7B9-9F2E-9E67-6DC3-3FE74C85EBD8}"/>
              </a:ext>
            </a:extLst>
          </p:cNvPr>
          <p:cNvSpPr txBox="1"/>
          <p:nvPr/>
        </p:nvSpPr>
        <p:spPr>
          <a:xfrm>
            <a:off x="68578" y="466454"/>
            <a:ext cx="3377218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色环部件（</a:t>
            </a: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lv_colorwheel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）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4FE55E0-B43D-426D-C56D-D400F58B0F73}"/>
              </a:ext>
            </a:extLst>
          </p:cNvPr>
          <p:cNvSpPr txBox="1"/>
          <p:nvPr/>
        </p:nvSpPr>
        <p:spPr>
          <a:xfrm>
            <a:off x="534551" y="1157488"/>
            <a:ext cx="4215249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在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设计中，色环部件一般用作颜色选择器。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3828399B-E682-2894-5257-3E65F25960E8}"/>
              </a:ext>
            </a:extLst>
          </p:cNvPr>
          <p:cNvSpPr txBox="1"/>
          <p:nvPr/>
        </p:nvSpPr>
        <p:spPr>
          <a:xfrm>
            <a:off x="5615059" y="2876504"/>
            <a:ext cx="1965391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主体</a:t>
            </a: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(LV_PART_MAIN</a:t>
            </a: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25BE169E-FC83-40E3-76A7-31042A8BAD00}"/>
              </a:ext>
            </a:extLst>
          </p:cNvPr>
          <p:cNvSpPr/>
          <p:nvPr/>
        </p:nvSpPr>
        <p:spPr>
          <a:xfrm>
            <a:off x="5445059" y="3054053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4F42B67A-53BE-41E7-DD97-8DF408EDF1AA}"/>
              </a:ext>
            </a:extLst>
          </p:cNvPr>
          <p:cNvSpPr txBox="1"/>
          <p:nvPr/>
        </p:nvSpPr>
        <p:spPr>
          <a:xfrm>
            <a:off x="5596009" y="2235654"/>
            <a:ext cx="1984441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色环部件组成部分：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66F34BFE-A2B3-0CEF-8021-0FEEC323DC59}"/>
              </a:ext>
            </a:extLst>
          </p:cNvPr>
          <p:cNvGrpSpPr/>
          <p:nvPr/>
        </p:nvGrpSpPr>
        <p:grpSpPr>
          <a:xfrm>
            <a:off x="623718" y="2106158"/>
            <a:ext cx="3630782" cy="1867154"/>
            <a:chOff x="623718" y="2106158"/>
            <a:chExt cx="3630782" cy="1867154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DD179710-509B-A713-8F34-A5B9EFAA9539}"/>
                </a:ext>
              </a:extLst>
            </p:cNvPr>
            <p:cNvSpPr/>
            <p:nvPr/>
          </p:nvSpPr>
          <p:spPr>
            <a:xfrm>
              <a:off x="623718" y="2106158"/>
              <a:ext cx="3630782" cy="1867154"/>
            </a:xfrm>
            <a:prstGeom prst="roundRect">
              <a:avLst>
                <a:gd name="adj" fmla="val 6229"/>
              </a:avLst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C1814FEF-1A5C-C337-A3EE-0492CDAE6198}"/>
                </a:ext>
              </a:extLst>
            </p:cNvPr>
            <p:cNvSpPr txBox="1"/>
            <p:nvPr/>
          </p:nvSpPr>
          <p:spPr>
            <a:xfrm>
              <a:off x="2869615" y="3035870"/>
              <a:ext cx="823829" cy="31636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100">
                  <a:solidFill>
                    <a:schemeClr val="bg1">
                      <a:lumMod val="50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0xff0000</a:t>
              </a:r>
              <a:endParaRPr lang="zh-CN" altLang="en-US" sz="110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E6F6C788-DE4B-9864-24FC-5BB43FA700E6}"/>
                </a:ext>
              </a:extLst>
            </p:cNvPr>
            <p:cNvSpPr txBox="1"/>
            <p:nvPr/>
          </p:nvSpPr>
          <p:spPr>
            <a:xfrm>
              <a:off x="2869617" y="2667753"/>
              <a:ext cx="693714" cy="4181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>
                  <a:solidFill>
                    <a:schemeClr val="bg2">
                      <a:lumMod val="10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红色</a:t>
              </a:r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7367EF4D-8582-A931-282F-E5A313E946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6026" y="2611835"/>
              <a:ext cx="0" cy="900000"/>
            </a:xfrm>
            <a:prstGeom prst="line">
              <a:avLst/>
            </a:prstGeom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5C065DA4-528B-7729-41DB-B899A29C27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>
              <a:off x="1120062" y="2428218"/>
              <a:ext cx="1202232" cy="1204488"/>
            </a:xfrm>
            <a:prstGeom prst="rect">
              <a:avLst/>
            </a:prstGeom>
          </p:spPr>
        </p:pic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A3231009-40CC-E4E3-F470-C196CE8BF5F9}"/>
                </a:ext>
              </a:extLst>
            </p:cNvPr>
            <p:cNvSpPr/>
            <p:nvPr/>
          </p:nvSpPr>
          <p:spPr>
            <a:xfrm>
              <a:off x="1799575" y="3248180"/>
              <a:ext cx="288000" cy="28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254E4377-D113-C88B-A075-7AEA8FBA4AB2}"/>
                </a:ext>
              </a:extLst>
            </p:cNvPr>
            <p:cNvSpPr/>
            <p:nvPr/>
          </p:nvSpPr>
          <p:spPr>
            <a:xfrm>
              <a:off x="2648631" y="2794108"/>
              <a:ext cx="214634" cy="486177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433F7AD-6BDE-365B-E687-CE7D3EB132A6}"/>
              </a:ext>
            </a:extLst>
          </p:cNvPr>
          <p:cNvSpPr txBox="1"/>
          <p:nvPr/>
        </p:nvSpPr>
        <p:spPr>
          <a:xfrm>
            <a:off x="5621459" y="3245777"/>
            <a:ext cx="2026705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旋钮</a:t>
            </a: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(LV_PART_KNOB)</a:t>
            </a:r>
            <a:endParaRPr lang="zh-CN" altLang="en-US" sz="14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2D0ED17D-FC36-62A5-B386-31DD326C5241}"/>
              </a:ext>
            </a:extLst>
          </p:cNvPr>
          <p:cNvSpPr/>
          <p:nvPr/>
        </p:nvSpPr>
        <p:spPr>
          <a:xfrm>
            <a:off x="5451060" y="3429676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650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49" grpId="0"/>
      <p:bldP spid="50" grpId="0" animBg="1"/>
      <p:bldP spid="55" grpId="0"/>
      <p:bldP spid="28" grpId="0"/>
      <p:bldP spid="30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en-US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LVGL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F22E7B9-9F2E-9E67-6DC3-3FE74C85EBD8}"/>
              </a:ext>
            </a:extLst>
          </p:cNvPr>
          <p:cNvSpPr txBox="1"/>
          <p:nvPr/>
        </p:nvSpPr>
        <p:spPr>
          <a:xfrm>
            <a:off x="68576" y="466454"/>
            <a:ext cx="3296923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色环部件（</a:t>
            </a: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lv_colorwheel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）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6EB47848-B62D-9E43-1695-DAB0A14FFC2F}"/>
              </a:ext>
            </a:extLst>
          </p:cNvPr>
          <p:cNvSpPr txBox="1"/>
          <p:nvPr/>
        </p:nvSpPr>
        <p:spPr>
          <a:xfrm>
            <a:off x="745880" y="1471775"/>
            <a:ext cx="4575420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lv_obj_t  *cw = lv_colorwheel_create( parent, knob_recolor );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BF46D1E-9D95-F3BD-4081-9B7B22DF39CC}"/>
              </a:ext>
            </a:extLst>
          </p:cNvPr>
          <p:cNvSpPr txBox="1"/>
          <p:nvPr/>
        </p:nvSpPr>
        <p:spPr>
          <a:xfrm>
            <a:off x="745880" y="1144427"/>
            <a:ext cx="2086220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知识点</a:t>
            </a: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：创建色环部件 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DB1D33CD-7AC6-BF86-B348-962F4B1317D4}"/>
              </a:ext>
            </a:extLst>
          </p:cNvPr>
          <p:cNvSpPr/>
          <p:nvPr/>
        </p:nvSpPr>
        <p:spPr>
          <a:xfrm>
            <a:off x="575479" y="1321976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F55F79A-6915-CEA8-5D50-2AACF0861957}"/>
              </a:ext>
            </a:extLst>
          </p:cNvPr>
          <p:cNvSpPr txBox="1"/>
          <p:nvPr/>
        </p:nvSpPr>
        <p:spPr>
          <a:xfrm>
            <a:off x="745880" y="1954884"/>
            <a:ext cx="2668652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知识点</a:t>
            </a: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：设置当前选中颜色</a:t>
            </a: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73B55AD9-9A29-665A-78B6-FC6BB3C012E4}"/>
              </a:ext>
            </a:extLst>
          </p:cNvPr>
          <p:cNvSpPr/>
          <p:nvPr/>
        </p:nvSpPr>
        <p:spPr>
          <a:xfrm>
            <a:off x="575479" y="2132433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8B9FFCA-91A2-A5B6-226C-C22501059825}"/>
              </a:ext>
            </a:extLst>
          </p:cNvPr>
          <p:cNvSpPr txBox="1"/>
          <p:nvPr/>
        </p:nvSpPr>
        <p:spPr>
          <a:xfrm>
            <a:off x="733180" y="2287927"/>
            <a:ext cx="3838820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lv_colorwheel_set_rgb(cw, lv_color_hex(0xff0000));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43CFE38-5E8F-CE77-26CE-127106B7FF25}"/>
              </a:ext>
            </a:extLst>
          </p:cNvPr>
          <p:cNvSpPr txBox="1"/>
          <p:nvPr/>
        </p:nvSpPr>
        <p:spPr>
          <a:xfrm>
            <a:off x="758580" y="2760144"/>
            <a:ext cx="2473570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知识点</a:t>
            </a: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</a:t>
            </a: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：获取当前选中颜色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6E8F01FF-11B9-773B-FB9A-12BA41889E97}"/>
              </a:ext>
            </a:extLst>
          </p:cNvPr>
          <p:cNvSpPr/>
          <p:nvPr/>
        </p:nvSpPr>
        <p:spPr>
          <a:xfrm>
            <a:off x="588179" y="2937693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8E62189-34BE-792D-C5E9-D8A2B3AF47E9}"/>
              </a:ext>
            </a:extLst>
          </p:cNvPr>
          <p:cNvSpPr txBox="1"/>
          <p:nvPr/>
        </p:nvSpPr>
        <p:spPr>
          <a:xfrm>
            <a:off x="758581" y="3881517"/>
            <a:ext cx="8074269" cy="613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lv_colorwheel_set_mode(cw, LV_COLORWHEEL_MODE_HUE/SATURATION/VALUE);	    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色相、饱和度、明度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*/</a:t>
            </a:r>
          </a:p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lv_colorwheel_set_mode_fixed(cw, true);							    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固定色环模式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*/</a:t>
            </a:r>
            <a:endParaRPr lang="en-US" altLang="zh-CN" sz="12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1C79BCA-2FC5-0FE1-44C2-EAA7E638245B}"/>
              </a:ext>
            </a:extLst>
          </p:cNvPr>
          <p:cNvSpPr txBox="1"/>
          <p:nvPr/>
        </p:nvSpPr>
        <p:spPr>
          <a:xfrm>
            <a:off x="745880" y="3545229"/>
            <a:ext cx="2149720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知识点</a:t>
            </a: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</a:t>
            </a: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：设置色环模式</a:t>
            </a: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9ABDB4BB-1458-B8F4-EEB3-95B266912CFF}"/>
              </a:ext>
            </a:extLst>
          </p:cNvPr>
          <p:cNvSpPr/>
          <p:nvPr/>
        </p:nvSpPr>
        <p:spPr>
          <a:xfrm>
            <a:off x="575479" y="3722778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D2039CEB-D9E0-0097-8337-A28AA45F2CCB}"/>
              </a:ext>
            </a:extLst>
          </p:cNvPr>
          <p:cNvSpPr txBox="1"/>
          <p:nvPr/>
        </p:nvSpPr>
        <p:spPr>
          <a:xfrm>
            <a:off x="745881" y="3085452"/>
            <a:ext cx="2194169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lv_colorwheel_get_rgb(cw);</a:t>
            </a:r>
            <a:endParaRPr lang="en-US" altLang="zh-CN" sz="1200">
              <a:solidFill>
                <a:srgbClr val="80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070C2542-065D-3CD1-3547-5DBD9C108A45}"/>
              </a:ext>
            </a:extLst>
          </p:cNvPr>
          <p:cNvGrpSpPr/>
          <p:nvPr/>
        </p:nvGrpSpPr>
        <p:grpSpPr>
          <a:xfrm>
            <a:off x="5943601" y="1583497"/>
            <a:ext cx="2518069" cy="1868317"/>
            <a:chOff x="5943601" y="1583497"/>
            <a:chExt cx="2518069" cy="1868317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D7869EDF-0604-A30F-7851-A2BBAC1EEDA0}"/>
                </a:ext>
              </a:extLst>
            </p:cNvPr>
            <p:cNvSpPr/>
            <p:nvPr/>
          </p:nvSpPr>
          <p:spPr>
            <a:xfrm>
              <a:off x="6893730" y="1590148"/>
              <a:ext cx="216000" cy="360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58A95611-E898-33EB-B852-23940133BBE3}"/>
                </a:ext>
              </a:extLst>
            </p:cNvPr>
            <p:cNvSpPr/>
            <p:nvPr/>
          </p:nvSpPr>
          <p:spPr>
            <a:xfrm>
              <a:off x="7097407" y="1590148"/>
              <a:ext cx="216000" cy="360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CC468EC2-A734-6A89-5BF5-859949C99D7E}"/>
                </a:ext>
              </a:extLst>
            </p:cNvPr>
            <p:cNvSpPr/>
            <p:nvPr/>
          </p:nvSpPr>
          <p:spPr>
            <a:xfrm>
              <a:off x="7301084" y="1590148"/>
              <a:ext cx="216000" cy="3600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17084E20-6E77-9837-1AD9-84AFFF6BE4B1}"/>
                </a:ext>
              </a:extLst>
            </p:cNvPr>
            <p:cNvSpPr/>
            <p:nvPr/>
          </p:nvSpPr>
          <p:spPr>
            <a:xfrm>
              <a:off x="7504761" y="1590148"/>
              <a:ext cx="216000" cy="360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A75A9D34-69BB-F2EF-FE77-42CB13EE89F2}"/>
                </a:ext>
              </a:extLst>
            </p:cNvPr>
            <p:cNvSpPr/>
            <p:nvPr/>
          </p:nvSpPr>
          <p:spPr>
            <a:xfrm>
              <a:off x="7708438" y="1590148"/>
              <a:ext cx="216000" cy="360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D6C87387-86DF-3888-4FEE-B4C13CCE365C}"/>
                </a:ext>
              </a:extLst>
            </p:cNvPr>
            <p:cNvSpPr/>
            <p:nvPr/>
          </p:nvSpPr>
          <p:spPr>
            <a:xfrm>
              <a:off x="7912115" y="1590148"/>
              <a:ext cx="216000" cy="360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F663E261-DB51-D1BE-56FF-A346F0AA4C65}"/>
                </a:ext>
              </a:extLst>
            </p:cNvPr>
            <p:cNvSpPr/>
            <p:nvPr/>
          </p:nvSpPr>
          <p:spPr>
            <a:xfrm>
              <a:off x="8115791" y="1590148"/>
              <a:ext cx="216000" cy="360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871C2301-61EB-40D4-710A-F01D1FF87E57}"/>
                </a:ext>
              </a:extLst>
            </p:cNvPr>
            <p:cNvSpPr/>
            <p:nvPr/>
          </p:nvSpPr>
          <p:spPr>
            <a:xfrm>
              <a:off x="6893729" y="2902618"/>
              <a:ext cx="1448383" cy="360000"/>
            </a:xfrm>
            <a:prstGeom prst="rect">
              <a:avLst/>
            </a:prstGeom>
            <a:gradFill flip="none" rotWithShape="1">
              <a:gsLst>
                <a:gs pos="0">
                  <a:srgbClr val="000000"/>
                </a:gs>
                <a:gs pos="67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684C1841-DE98-8C07-B8E7-EC4D367E189F}"/>
                </a:ext>
              </a:extLst>
            </p:cNvPr>
            <p:cNvSpPr txBox="1"/>
            <p:nvPr/>
          </p:nvSpPr>
          <p:spPr>
            <a:xfrm>
              <a:off x="6053387" y="1583497"/>
              <a:ext cx="772863" cy="3366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>
                  <a:solidFill>
                    <a:srgbClr val="00206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色相</a:t>
              </a:r>
              <a:r>
                <a:rPr lang="en-US" altLang="zh-CN" sz="1200">
                  <a:solidFill>
                    <a:srgbClr val="00206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(H)</a:t>
              </a:r>
              <a:r>
                <a:rPr lang="zh-CN" altLang="en-US" sz="1200">
                  <a:solidFill>
                    <a:srgbClr val="00206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：</a:t>
              </a: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93212189-3191-096F-A706-BBA2EED907C1}"/>
                </a:ext>
              </a:extLst>
            </p:cNvPr>
            <p:cNvSpPr txBox="1"/>
            <p:nvPr/>
          </p:nvSpPr>
          <p:spPr>
            <a:xfrm>
              <a:off x="5943601" y="2235868"/>
              <a:ext cx="927099" cy="3366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>
                  <a:solidFill>
                    <a:srgbClr val="00206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饱和度</a:t>
              </a:r>
              <a:r>
                <a:rPr lang="en-US" altLang="zh-CN" sz="1200">
                  <a:solidFill>
                    <a:srgbClr val="00206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(S)</a:t>
              </a:r>
              <a:r>
                <a:rPr lang="zh-CN" altLang="en-US" sz="1200">
                  <a:solidFill>
                    <a:srgbClr val="00206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：</a:t>
              </a:r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59EA1B70-54D2-8445-DF14-26A99BB95392}"/>
                </a:ext>
              </a:extLst>
            </p:cNvPr>
            <p:cNvSpPr txBox="1"/>
            <p:nvPr/>
          </p:nvSpPr>
          <p:spPr>
            <a:xfrm>
              <a:off x="6085137" y="2889168"/>
              <a:ext cx="772863" cy="3366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>
                  <a:solidFill>
                    <a:srgbClr val="00206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明度</a:t>
              </a:r>
              <a:r>
                <a:rPr lang="en-US" altLang="zh-CN" sz="1200">
                  <a:solidFill>
                    <a:srgbClr val="00206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(V)</a:t>
              </a:r>
              <a:r>
                <a:rPr lang="zh-CN" altLang="en-US" sz="1200">
                  <a:solidFill>
                    <a:srgbClr val="00206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：</a:t>
              </a:r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2F835D83-4FA1-0E60-CB3B-EDDDA5552EF4}"/>
                </a:ext>
              </a:extLst>
            </p:cNvPr>
            <p:cNvSpPr txBox="1"/>
            <p:nvPr/>
          </p:nvSpPr>
          <p:spPr>
            <a:xfrm>
              <a:off x="8143687" y="2497760"/>
              <a:ext cx="317983" cy="29597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000">
                  <a:solidFill>
                    <a:srgbClr val="00206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低</a:t>
              </a: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9C56BB77-136F-4C58-B5ED-6988057F30D2}"/>
                </a:ext>
              </a:extLst>
            </p:cNvPr>
            <p:cNvSpPr/>
            <p:nvPr/>
          </p:nvSpPr>
          <p:spPr>
            <a:xfrm>
              <a:off x="6896525" y="2245691"/>
              <a:ext cx="1448383" cy="360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88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F98439C0-FBAC-475C-4A3E-AB10F9633859}"/>
                </a:ext>
              </a:extLst>
            </p:cNvPr>
            <p:cNvSpPr txBox="1"/>
            <p:nvPr/>
          </p:nvSpPr>
          <p:spPr>
            <a:xfrm>
              <a:off x="6803837" y="2497760"/>
              <a:ext cx="317983" cy="29597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000">
                  <a:solidFill>
                    <a:srgbClr val="00206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高</a:t>
              </a: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DA8C3581-4B8B-A341-DC84-942E7E00FCA1}"/>
                </a:ext>
              </a:extLst>
            </p:cNvPr>
            <p:cNvSpPr txBox="1"/>
            <p:nvPr/>
          </p:nvSpPr>
          <p:spPr>
            <a:xfrm>
              <a:off x="8143687" y="3155836"/>
              <a:ext cx="317983" cy="29597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000">
                  <a:solidFill>
                    <a:srgbClr val="00206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低</a:t>
              </a: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A8050CD4-B419-7BF6-B988-A3999FD8D73E}"/>
                </a:ext>
              </a:extLst>
            </p:cNvPr>
            <p:cNvSpPr txBox="1"/>
            <p:nvPr/>
          </p:nvSpPr>
          <p:spPr>
            <a:xfrm>
              <a:off x="6803837" y="3155836"/>
              <a:ext cx="317983" cy="29597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000">
                  <a:solidFill>
                    <a:srgbClr val="00206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3619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12" grpId="0"/>
      <p:bldP spid="14" grpId="0" animBg="1"/>
      <p:bldP spid="18" grpId="0"/>
      <p:bldP spid="19" grpId="0" animBg="1"/>
      <p:bldP spid="20" grpId="0"/>
      <p:bldP spid="8" grpId="0"/>
      <p:bldP spid="10" grpId="0" animBg="1"/>
      <p:bldP spid="16" grpId="0"/>
      <p:bldP spid="17" grpId="0"/>
      <p:bldP spid="21" grpId="0" animBg="1"/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5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电机应用控制</a:t>
            </a:r>
            <a:endParaRPr lang="en-US" altLang="zh-CN" sz="20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/>
          <p:cNvSpPr>
            <a:spLocks noChangeArrowheads="1"/>
          </p:cNvSpPr>
          <p:nvPr/>
        </p:nvSpPr>
        <p:spPr bwMode="auto">
          <a:xfrm>
            <a:off x="3069907" y="1957364"/>
            <a:ext cx="3004185" cy="137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2.1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  基础对象简介</a:t>
            </a:r>
            <a:endParaRPr lang="en-US" altLang="zh-CN" sz="2000" b="1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2.2  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父和子对象的关系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FF000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2.3  </a:t>
            </a:r>
            <a:r>
              <a:rPr lang="zh-CN" altLang="en-US" sz="2000" b="1">
                <a:solidFill>
                  <a:srgbClr val="FF000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部件的基本属性</a:t>
            </a:r>
            <a:endParaRPr lang="en-US" altLang="zh-CN" sz="2000" b="1">
              <a:solidFill>
                <a:srgbClr val="FF000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0A07901-1861-4354-9229-3AFD58944D33}"/>
              </a:ext>
            </a:extLst>
          </p:cNvPr>
          <p:cNvSpPr txBox="1"/>
          <p:nvPr/>
        </p:nvSpPr>
        <p:spPr>
          <a:xfrm>
            <a:off x="68578" y="466454"/>
            <a:ext cx="4023360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2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，</a:t>
            </a: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LVGL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基础对象（掌握）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7B97948-081A-4736-854E-0D1915CBD8EF}"/>
              </a:ext>
            </a:extLst>
          </p:cNvPr>
          <p:cNvSpPr txBox="1"/>
          <p:nvPr/>
        </p:nvSpPr>
        <p:spPr>
          <a:xfrm>
            <a:off x="4165601" y="4835727"/>
            <a:ext cx="48564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801379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en-US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LVGL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88E44F88-1E7E-4916-8DD0-6F4F14C601E9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4A9CBC-B0FB-4630-914C-BD0EF8A6AF4A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0" name="矩形 39">
            <a:extLst>
              <a:ext uri="{FF2B5EF4-FFF2-40B4-BE49-F238E27FC236}">
                <a16:creationId xmlns:a16="http://schemas.microsoft.com/office/drawing/2014/main" id="{6A3AA250-99A3-4100-98FA-809068560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5018" y="1833326"/>
            <a:ext cx="2584131" cy="697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32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按钮矩阵部件</a:t>
            </a:r>
            <a:endParaRPr lang="zh-CN" altLang="en-US" sz="2400" b="1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FAF5AD7-682A-473C-9DDC-968E1E688098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1" name="矩形 39">
            <a:extLst>
              <a:ext uri="{FF2B5EF4-FFF2-40B4-BE49-F238E27FC236}">
                <a16:creationId xmlns:a16="http://schemas.microsoft.com/office/drawing/2014/main" id="{A7AD5F9D-5F9E-CC60-7828-A52FA52FA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6783" y="2512078"/>
            <a:ext cx="1951217" cy="45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(lv_btnmatrix)</a:t>
            </a:r>
            <a:endParaRPr lang="zh-CN" altLang="en-US" sz="2000" b="1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378949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en-US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LVGL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F22E7B9-9F2E-9E67-6DC3-3FE74C85EBD8}"/>
              </a:ext>
            </a:extLst>
          </p:cNvPr>
          <p:cNvSpPr txBox="1"/>
          <p:nvPr/>
        </p:nvSpPr>
        <p:spPr>
          <a:xfrm>
            <a:off x="68578" y="466454"/>
            <a:ext cx="3696972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按钮矩阵部件（</a:t>
            </a: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lv_btnmatrix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）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4FE55E0-B43D-426D-C56D-D400F58B0F73}"/>
              </a:ext>
            </a:extLst>
          </p:cNvPr>
          <p:cNvSpPr txBox="1"/>
          <p:nvPr/>
        </p:nvSpPr>
        <p:spPr>
          <a:xfrm>
            <a:off x="534551" y="1100338"/>
            <a:ext cx="5415399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按钮矩阵部件可以在不同的行和列中显示多个轻量级按钮。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3828399B-E682-2894-5257-3E65F25960E8}"/>
              </a:ext>
            </a:extLst>
          </p:cNvPr>
          <p:cNvSpPr txBox="1"/>
          <p:nvPr/>
        </p:nvSpPr>
        <p:spPr>
          <a:xfrm>
            <a:off x="5653159" y="2876504"/>
            <a:ext cx="1965391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主体</a:t>
            </a: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(LV_PART_MAIN</a:t>
            </a: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25BE169E-FC83-40E3-76A7-31042A8BAD00}"/>
              </a:ext>
            </a:extLst>
          </p:cNvPr>
          <p:cNvSpPr/>
          <p:nvPr/>
        </p:nvSpPr>
        <p:spPr>
          <a:xfrm>
            <a:off x="5483159" y="3054053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4F42B67A-53BE-41E7-DD97-8DF408EDF1AA}"/>
              </a:ext>
            </a:extLst>
          </p:cNvPr>
          <p:cNvSpPr txBox="1"/>
          <p:nvPr/>
        </p:nvSpPr>
        <p:spPr>
          <a:xfrm>
            <a:off x="5361059" y="2280104"/>
            <a:ext cx="2341491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按钮矩阵部件组成部分：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5433F7AD-6BDE-365B-E687-CE7D3EB132A6}"/>
              </a:ext>
            </a:extLst>
          </p:cNvPr>
          <p:cNvSpPr txBox="1"/>
          <p:nvPr/>
        </p:nvSpPr>
        <p:spPr>
          <a:xfrm>
            <a:off x="5659559" y="3245777"/>
            <a:ext cx="2026705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按钮</a:t>
            </a: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(LV_PART_ITEMS)</a:t>
            </a:r>
            <a:endParaRPr lang="zh-CN" altLang="en-US" sz="14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2D0ED17D-FC36-62A5-B386-31DD326C5241}"/>
              </a:ext>
            </a:extLst>
          </p:cNvPr>
          <p:cNvSpPr/>
          <p:nvPr/>
        </p:nvSpPr>
        <p:spPr>
          <a:xfrm>
            <a:off x="5489160" y="3429676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45AA2B47-0226-E533-3ACD-AF12289708B2}"/>
              </a:ext>
            </a:extLst>
          </p:cNvPr>
          <p:cNvGrpSpPr/>
          <p:nvPr/>
        </p:nvGrpSpPr>
        <p:grpSpPr>
          <a:xfrm>
            <a:off x="649118" y="1915447"/>
            <a:ext cx="3643482" cy="2269203"/>
            <a:chOff x="623718" y="1909097"/>
            <a:chExt cx="3643482" cy="2269203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DD179710-509B-A713-8F34-A5B9EFAA9539}"/>
                </a:ext>
              </a:extLst>
            </p:cNvPr>
            <p:cNvSpPr/>
            <p:nvPr/>
          </p:nvSpPr>
          <p:spPr>
            <a:xfrm>
              <a:off x="623718" y="1909097"/>
              <a:ext cx="3643482" cy="2269203"/>
            </a:xfrm>
            <a:prstGeom prst="roundRect">
              <a:avLst>
                <a:gd name="adj" fmla="val 6229"/>
              </a:avLst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0981A936-CD79-21A7-8F04-FED9D43B397A}"/>
                </a:ext>
              </a:extLst>
            </p:cNvPr>
            <p:cNvSpPr txBox="1"/>
            <p:nvPr/>
          </p:nvSpPr>
          <p:spPr>
            <a:xfrm>
              <a:off x="1043851" y="3048799"/>
              <a:ext cx="772808" cy="31636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100">
                  <a:solidFill>
                    <a:srgbClr val="00206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输入密码</a:t>
              </a:r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5572F3F2-2FCA-00D9-8B84-1C2D7AA136D6}"/>
                </a:ext>
              </a:extLst>
            </p:cNvPr>
            <p:cNvSpPr/>
            <p:nvPr/>
          </p:nvSpPr>
          <p:spPr>
            <a:xfrm>
              <a:off x="869952" y="3450573"/>
              <a:ext cx="1074688" cy="20809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  <p:sp>
          <p:nvSpPr>
            <p:cNvPr id="2" name="矩形: 圆角 1">
              <a:extLst>
                <a:ext uri="{FF2B5EF4-FFF2-40B4-BE49-F238E27FC236}">
                  <a16:creationId xmlns:a16="http://schemas.microsoft.com/office/drawing/2014/main" id="{F1AF69B5-BC8F-9CBB-A8BD-C9088B736BE7}"/>
                </a:ext>
              </a:extLst>
            </p:cNvPr>
            <p:cNvSpPr/>
            <p:nvPr/>
          </p:nvSpPr>
          <p:spPr>
            <a:xfrm>
              <a:off x="2409273" y="2141944"/>
              <a:ext cx="1616625" cy="1823832"/>
            </a:xfrm>
            <a:prstGeom prst="roundRect">
              <a:avLst>
                <a:gd name="adj" fmla="val 6229"/>
              </a:avLst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1" name="图片 60">
              <a:extLst>
                <a:ext uri="{FF2B5EF4-FFF2-40B4-BE49-F238E27FC236}">
                  <a16:creationId xmlns:a16="http://schemas.microsoft.com/office/drawing/2014/main" id="{8A423192-22D8-3F87-742C-A57F314DE5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24029" y="2417927"/>
              <a:ext cx="792630" cy="632713"/>
            </a:xfrm>
            <a:prstGeom prst="rect">
              <a:avLst/>
            </a:prstGeom>
          </p:spPr>
        </p:pic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BD2A8518-0E43-35FC-AD01-A8E5330BA3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55826" y="2072113"/>
              <a:ext cx="0" cy="1980000"/>
            </a:xfrm>
            <a:prstGeom prst="line">
              <a:avLst/>
            </a:prstGeom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22B01305-18D1-FDEA-E42A-AC36CA402BE8}"/>
                </a:ext>
              </a:extLst>
            </p:cNvPr>
            <p:cNvSpPr txBox="1"/>
            <p:nvPr/>
          </p:nvSpPr>
          <p:spPr>
            <a:xfrm>
              <a:off x="1071284" y="3364508"/>
              <a:ext cx="717941" cy="37741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>
                  <a:solidFill>
                    <a:schemeClr val="bg1">
                      <a:lumMod val="50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******</a:t>
              </a:r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7367EF4D-8582-A931-282F-E5A313E946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27262" y="2517610"/>
              <a:ext cx="360000" cy="0"/>
            </a:xfrm>
            <a:prstGeom prst="line">
              <a:avLst/>
            </a:prstGeom>
            <a:ln>
              <a:gradFill flip="none" rotWithShape="1">
                <a:gsLst>
                  <a:gs pos="0">
                    <a:schemeClr val="bg1"/>
                  </a:gs>
                  <a:gs pos="46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9420A9F1-CF05-F34E-13F1-74E5025CD135}"/>
                </a:ext>
              </a:extLst>
            </p:cNvPr>
            <p:cNvSpPr txBox="1"/>
            <p:nvPr/>
          </p:nvSpPr>
          <p:spPr>
            <a:xfrm>
              <a:off x="2547331" y="2170810"/>
              <a:ext cx="314040" cy="37741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400">
                  <a:solidFill>
                    <a:srgbClr val="00206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1</a:t>
              </a:r>
              <a:endPara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FEC5ED20-99B4-467A-F9AB-B58E7136F40D}"/>
                </a:ext>
              </a:extLst>
            </p:cNvPr>
            <p:cNvSpPr txBox="1"/>
            <p:nvPr/>
          </p:nvSpPr>
          <p:spPr>
            <a:xfrm>
              <a:off x="3065245" y="2170810"/>
              <a:ext cx="314040" cy="37741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400">
                  <a:solidFill>
                    <a:srgbClr val="00206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2</a:t>
              </a:r>
              <a:endPara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F5DC2118-EAF0-7E47-2B3B-D761AD6FDF4B}"/>
                </a:ext>
              </a:extLst>
            </p:cNvPr>
            <p:cNvSpPr txBox="1"/>
            <p:nvPr/>
          </p:nvSpPr>
          <p:spPr>
            <a:xfrm>
              <a:off x="3583158" y="2170810"/>
              <a:ext cx="314040" cy="37741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400">
                  <a:solidFill>
                    <a:srgbClr val="00206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3</a:t>
              </a:r>
              <a:endPara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44ECA96A-E91B-AF92-D49B-301610EB1787}"/>
                </a:ext>
              </a:extLst>
            </p:cNvPr>
            <p:cNvSpPr txBox="1"/>
            <p:nvPr/>
          </p:nvSpPr>
          <p:spPr>
            <a:xfrm>
              <a:off x="2547331" y="2611391"/>
              <a:ext cx="314040" cy="37741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400">
                  <a:solidFill>
                    <a:srgbClr val="00206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4</a:t>
              </a:r>
              <a:endPara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49330517-0729-9D81-FF3B-A5990488D6E1}"/>
                </a:ext>
              </a:extLst>
            </p:cNvPr>
            <p:cNvSpPr txBox="1"/>
            <p:nvPr/>
          </p:nvSpPr>
          <p:spPr>
            <a:xfrm>
              <a:off x="3065245" y="2611391"/>
              <a:ext cx="314040" cy="37741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400">
                  <a:solidFill>
                    <a:srgbClr val="00206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5</a:t>
              </a:r>
              <a:endPara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2039A26E-D05D-9BD9-2289-AC841271825C}"/>
                </a:ext>
              </a:extLst>
            </p:cNvPr>
            <p:cNvSpPr txBox="1"/>
            <p:nvPr/>
          </p:nvSpPr>
          <p:spPr>
            <a:xfrm>
              <a:off x="3583158" y="2611391"/>
              <a:ext cx="314040" cy="37741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400">
                  <a:solidFill>
                    <a:srgbClr val="00206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6</a:t>
              </a:r>
              <a:endPara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5AB5842A-347D-00FB-8721-70AD0F36349F}"/>
                </a:ext>
              </a:extLst>
            </p:cNvPr>
            <p:cNvSpPr txBox="1"/>
            <p:nvPr/>
          </p:nvSpPr>
          <p:spPr>
            <a:xfrm>
              <a:off x="2547331" y="3042261"/>
              <a:ext cx="314040" cy="37741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400">
                  <a:solidFill>
                    <a:srgbClr val="00206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7</a:t>
              </a:r>
              <a:endPara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1796D5F1-78E1-E906-4F9D-944FA40FDE5D}"/>
                </a:ext>
              </a:extLst>
            </p:cNvPr>
            <p:cNvSpPr txBox="1"/>
            <p:nvPr/>
          </p:nvSpPr>
          <p:spPr>
            <a:xfrm>
              <a:off x="3065245" y="3042261"/>
              <a:ext cx="314040" cy="37741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400">
                  <a:solidFill>
                    <a:srgbClr val="00206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8</a:t>
              </a:r>
              <a:endPara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F05F1E25-FF8A-621B-FE5D-0BE5F50306E6}"/>
                </a:ext>
              </a:extLst>
            </p:cNvPr>
            <p:cNvSpPr txBox="1"/>
            <p:nvPr/>
          </p:nvSpPr>
          <p:spPr>
            <a:xfrm>
              <a:off x="3583158" y="3042261"/>
              <a:ext cx="314040" cy="37741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400">
                  <a:solidFill>
                    <a:srgbClr val="00206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9</a:t>
              </a:r>
              <a:endPara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E547684D-647C-56F8-BCF4-09B85273C760}"/>
                </a:ext>
              </a:extLst>
            </p:cNvPr>
            <p:cNvSpPr txBox="1"/>
            <p:nvPr/>
          </p:nvSpPr>
          <p:spPr>
            <a:xfrm>
              <a:off x="2489690" y="3499814"/>
              <a:ext cx="454721" cy="29597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000">
                  <a:solidFill>
                    <a:srgbClr val="00206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删除</a:t>
              </a: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DCBF33A9-A010-A3F9-53AF-42F3FB24130D}"/>
                </a:ext>
              </a:extLst>
            </p:cNvPr>
            <p:cNvSpPr txBox="1"/>
            <p:nvPr/>
          </p:nvSpPr>
          <p:spPr>
            <a:xfrm>
              <a:off x="3065245" y="3454277"/>
              <a:ext cx="314040" cy="37741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400">
                  <a:solidFill>
                    <a:srgbClr val="00206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0</a:t>
              </a:r>
              <a:endPara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E89D730A-02FF-66D8-A09C-0EB27C1DFB49}"/>
                </a:ext>
              </a:extLst>
            </p:cNvPr>
            <p:cNvSpPr txBox="1"/>
            <p:nvPr/>
          </p:nvSpPr>
          <p:spPr>
            <a:xfrm>
              <a:off x="3512817" y="3505709"/>
              <a:ext cx="454721" cy="29597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000">
                  <a:solidFill>
                    <a:srgbClr val="00206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返回</a:t>
              </a:r>
            </a:p>
          </p:txBody>
        </p: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1507ECC5-EF26-6422-4C0C-1D5239667C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31020" y="2517610"/>
              <a:ext cx="360000" cy="0"/>
            </a:xfrm>
            <a:prstGeom prst="line">
              <a:avLst/>
            </a:prstGeom>
            <a:ln>
              <a:gradFill flip="none" rotWithShape="1">
                <a:gsLst>
                  <a:gs pos="0">
                    <a:schemeClr val="bg1"/>
                  </a:gs>
                  <a:gs pos="46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F2205B29-AF59-E334-F3AD-8547E591BFE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34777" y="2517610"/>
              <a:ext cx="360000" cy="0"/>
            </a:xfrm>
            <a:prstGeom prst="line">
              <a:avLst/>
            </a:prstGeom>
            <a:ln>
              <a:gradFill flip="none" rotWithShape="1">
                <a:gsLst>
                  <a:gs pos="0">
                    <a:schemeClr val="bg1"/>
                  </a:gs>
                  <a:gs pos="46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CA920A0F-9847-6CBB-1F63-BE5F37B694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25807" y="2950351"/>
              <a:ext cx="360000" cy="0"/>
            </a:xfrm>
            <a:prstGeom prst="line">
              <a:avLst/>
            </a:prstGeom>
            <a:ln>
              <a:gradFill flip="none" rotWithShape="1">
                <a:gsLst>
                  <a:gs pos="0">
                    <a:schemeClr val="bg1"/>
                  </a:gs>
                  <a:gs pos="46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6DA09801-2B8A-415C-900D-94CD72F791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29565" y="2950351"/>
              <a:ext cx="360000" cy="0"/>
            </a:xfrm>
            <a:prstGeom prst="line">
              <a:avLst/>
            </a:prstGeom>
            <a:ln>
              <a:gradFill flip="none" rotWithShape="1">
                <a:gsLst>
                  <a:gs pos="0">
                    <a:schemeClr val="bg1"/>
                  </a:gs>
                  <a:gs pos="46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5E2312FA-18FF-CBE5-3635-02210B5C2D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33322" y="2950351"/>
              <a:ext cx="360000" cy="0"/>
            </a:xfrm>
            <a:prstGeom prst="line">
              <a:avLst/>
            </a:prstGeom>
            <a:ln>
              <a:gradFill flip="none" rotWithShape="1">
                <a:gsLst>
                  <a:gs pos="0">
                    <a:schemeClr val="bg1"/>
                  </a:gs>
                  <a:gs pos="46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28C52663-440E-55DC-C8A4-D054F276E1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25807" y="3393612"/>
              <a:ext cx="360000" cy="0"/>
            </a:xfrm>
            <a:prstGeom prst="line">
              <a:avLst/>
            </a:prstGeom>
            <a:ln>
              <a:gradFill flip="none" rotWithShape="1">
                <a:gsLst>
                  <a:gs pos="0">
                    <a:schemeClr val="bg1"/>
                  </a:gs>
                  <a:gs pos="46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8C761D7B-E225-9E31-3688-AB4FCFC3B9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29565" y="3393612"/>
              <a:ext cx="360000" cy="0"/>
            </a:xfrm>
            <a:prstGeom prst="line">
              <a:avLst/>
            </a:prstGeom>
            <a:ln>
              <a:gradFill flip="none" rotWithShape="1">
                <a:gsLst>
                  <a:gs pos="0">
                    <a:schemeClr val="bg1"/>
                  </a:gs>
                  <a:gs pos="46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A5A2D781-80B7-5447-3B2A-94A59FBFFC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33322" y="3393612"/>
              <a:ext cx="360000" cy="0"/>
            </a:xfrm>
            <a:prstGeom prst="line">
              <a:avLst/>
            </a:prstGeom>
            <a:ln>
              <a:gradFill flip="none" rotWithShape="1">
                <a:gsLst>
                  <a:gs pos="0">
                    <a:schemeClr val="bg1"/>
                  </a:gs>
                  <a:gs pos="46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93B00BF1-DBE2-2B01-DBF7-7B8B003E43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29565" y="3802142"/>
              <a:ext cx="360000" cy="0"/>
            </a:xfrm>
            <a:prstGeom prst="line">
              <a:avLst/>
            </a:prstGeom>
            <a:ln>
              <a:gradFill flip="none" rotWithShape="1">
                <a:gsLst>
                  <a:gs pos="0">
                    <a:schemeClr val="bg1"/>
                  </a:gs>
                  <a:gs pos="46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8D0F9B9E-CD0C-D298-ED15-CCD3F4CDC3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32157" y="3802142"/>
              <a:ext cx="360000" cy="0"/>
            </a:xfrm>
            <a:prstGeom prst="line">
              <a:avLst/>
            </a:prstGeom>
            <a:ln>
              <a:gradFill flip="none" rotWithShape="1">
                <a:gsLst>
                  <a:gs pos="0">
                    <a:schemeClr val="bg1"/>
                  </a:gs>
                  <a:gs pos="46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EF1816CF-1C87-C9FD-4570-1F383C993E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39672" y="3802142"/>
              <a:ext cx="360000" cy="0"/>
            </a:xfrm>
            <a:prstGeom prst="line">
              <a:avLst/>
            </a:prstGeom>
            <a:ln>
              <a:gradFill flip="none" rotWithShape="1">
                <a:gsLst>
                  <a:gs pos="0">
                    <a:schemeClr val="bg1"/>
                  </a:gs>
                  <a:gs pos="46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19076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49" grpId="0"/>
      <p:bldP spid="50" grpId="0" animBg="1"/>
      <p:bldP spid="55" grpId="0"/>
      <p:bldP spid="28" grpId="0"/>
      <p:bldP spid="30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en-US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LVGL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F22E7B9-9F2E-9E67-6DC3-3FE74C85EBD8}"/>
              </a:ext>
            </a:extLst>
          </p:cNvPr>
          <p:cNvSpPr txBox="1"/>
          <p:nvPr/>
        </p:nvSpPr>
        <p:spPr>
          <a:xfrm>
            <a:off x="68576" y="466454"/>
            <a:ext cx="3696974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按钮矩阵部件（</a:t>
            </a: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lv_btnmatrix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）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6EB47848-B62D-9E43-1695-DAB0A14FFC2F}"/>
              </a:ext>
            </a:extLst>
          </p:cNvPr>
          <p:cNvSpPr txBox="1"/>
          <p:nvPr/>
        </p:nvSpPr>
        <p:spPr>
          <a:xfrm>
            <a:off x="745880" y="1408275"/>
            <a:ext cx="3527670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lv_obj_t  *btnm = lv_btnmatrix_create(parent);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BF46D1E-9D95-F3BD-4081-9B7B22DF39CC}"/>
              </a:ext>
            </a:extLst>
          </p:cNvPr>
          <p:cNvSpPr txBox="1"/>
          <p:nvPr/>
        </p:nvSpPr>
        <p:spPr>
          <a:xfrm>
            <a:off x="745880" y="1080927"/>
            <a:ext cx="2486270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知识点</a:t>
            </a: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：创建按钮矩阵部件 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DB1D33CD-7AC6-BF86-B348-962F4B1317D4}"/>
              </a:ext>
            </a:extLst>
          </p:cNvPr>
          <p:cNvSpPr/>
          <p:nvPr/>
        </p:nvSpPr>
        <p:spPr>
          <a:xfrm>
            <a:off x="575479" y="1258476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F55F79A-6915-CEA8-5D50-2AACF0861957}"/>
              </a:ext>
            </a:extLst>
          </p:cNvPr>
          <p:cNvSpPr txBox="1"/>
          <p:nvPr/>
        </p:nvSpPr>
        <p:spPr>
          <a:xfrm>
            <a:off x="745880" y="1840584"/>
            <a:ext cx="2613270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知识点</a:t>
            </a: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：设置按钮数量、文本</a:t>
            </a: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73B55AD9-9A29-665A-78B6-FC6BB3C012E4}"/>
              </a:ext>
            </a:extLst>
          </p:cNvPr>
          <p:cNvSpPr/>
          <p:nvPr/>
        </p:nvSpPr>
        <p:spPr>
          <a:xfrm>
            <a:off x="575479" y="2018133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8B9FFCA-91A2-A5B6-226C-C22501059825}"/>
              </a:ext>
            </a:extLst>
          </p:cNvPr>
          <p:cNvSpPr txBox="1"/>
          <p:nvPr/>
        </p:nvSpPr>
        <p:spPr>
          <a:xfrm>
            <a:off x="733180" y="2173627"/>
            <a:ext cx="7788520" cy="613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static const char *map[] = { "btn1", "\n", "btn2", "btn3", "" };	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定义按钮数组，最后一个元素必须为空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*/</a:t>
            </a:r>
            <a:endParaRPr lang="en-US" altLang="zh-CN" sz="12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lv_btnmatrix_set_map(btnm, map);					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设置按钮 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8E62189-34BE-792D-C5E9-D8A2B3AF47E9}"/>
              </a:ext>
            </a:extLst>
          </p:cNvPr>
          <p:cNvSpPr txBox="1"/>
          <p:nvPr/>
        </p:nvSpPr>
        <p:spPr>
          <a:xfrm>
            <a:off x="758581" y="3214767"/>
            <a:ext cx="7909169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lv_btnmatrix_set_btn_width(btnm, id, width);			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索引 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(id) </a:t>
            </a:r>
            <a:r>
              <a:rPr lang="zh-CN" altLang="en-US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从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</a:t>
            </a:r>
            <a:r>
              <a:rPr lang="zh-CN" altLang="en-US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开始，宽度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1~7 ( </a:t>
            </a:r>
            <a:r>
              <a:rPr lang="zh-CN" altLang="en-US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默认为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1 )</a:t>
            </a:r>
            <a:r>
              <a:rPr lang="zh-CN" altLang="en-US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1C79BCA-2FC5-0FE1-44C2-EAA7E638245B}"/>
              </a:ext>
            </a:extLst>
          </p:cNvPr>
          <p:cNvSpPr txBox="1"/>
          <p:nvPr/>
        </p:nvSpPr>
        <p:spPr>
          <a:xfrm>
            <a:off x="745880" y="2878479"/>
            <a:ext cx="2486270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知识点</a:t>
            </a: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</a:t>
            </a: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：设置按钮相对宽度</a:t>
            </a: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9ABDB4BB-1458-B8F4-EEB3-95B266912CFF}"/>
              </a:ext>
            </a:extLst>
          </p:cNvPr>
          <p:cNvSpPr/>
          <p:nvPr/>
        </p:nvSpPr>
        <p:spPr>
          <a:xfrm>
            <a:off x="575479" y="3056028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B3590F3-4A4A-16BE-3D00-1F7C35297CDF}"/>
              </a:ext>
            </a:extLst>
          </p:cNvPr>
          <p:cNvSpPr txBox="1"/>
          <p:nvPr/>
        </p:nvSpPr>
        <p:spPr>
          <a:xfrm>
            <a:off x="758581" y="3984457"/>
            <a:ext cx="5826369" cy="613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lv_btnmatrix_get_selected_btn(btnm);					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获取索引 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</a:p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lv_btnmatrix_get_btn_text(btnm, id);					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获取文本 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8870B64-4DE2-DFAD-222C-40EFF516CB1E}"/>
              </a:ext>
            </a:extLst>
          </p:cNvPr>
          <p:cNvSpPr txBox="1"/>
          <p:nvPr/>
        </p:nvSpPr>
        <p:spPr>
          <a:xfrm>
            <a:off x="745880" y="3648169"/>
            <a:ext cx="2668652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知识点</a:t>
            </a: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</a:t>
            </a: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：获取按钮索引、文本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C54F4509-2D21-D13F-7830-251C992234F4}"/>
              </a:ext>
            </a:extLst>
          </p:cNvPr>
          <p:cNvSpPr/>
          <p:nvPr/>
        </p:nvSpPr>
        <p:spPr>
          <a:xfrm>
            <a:off x="575479" y="3825718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0491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12" grpId="0"/>
      <p:bldP spid="14" grpId="0" animBg="1"/>
      <p:bldP spid="18" grpId="0"/>
      <p:bldP spid="19" grpId="0" animBg="1"/>
      <p:bldP spid="20" grpId="0"/>
      <p:bldP spid="16" grpId="0"/>
      <p:bldP spid="17" grpId="0"/>
      <p:bldP spid="21" grpId="0" animBg="1"/>
      <p:bldP spid="2" grpId="0"/>
      <p:bldP spid="3" grpId="0"/>
      <p:bldP spid="7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en-US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LVGL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F22E7B9-9F2E-9E67-6DC3-3FE74C85EBD8}"/>
              </a:ext>
            </a:extLst>
          </p:cNvPr>
          <p:cNvSpPr txBox="1"/>
          <p:nvPr/>
        </p:nvSpPr>
        <p:spPr>
          <a:xfrm>
            <a:off x="68576" y="466454"/>
            <a:ext cx="3696974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按钮矩阵部件（</a:t>
            </a: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lv_btnmatrix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）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6EB47848-B62D-9E43-1695-DAB0A14FFC2F}"/>
              </a:ext>
            </a:extLst>
          </p:cNvPr>
          <p:cNvSpPr txBox="1"/>
          <p:nvPr/>
        </p:nvSpPr>
        <p:spPr>
          <a:xfrm>
            <a:off x="745880" y="1440025"/>
            <a:ext cx="6880470" cy="8906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lv_btnmatrix_set_btn_ctrl(btnm, id, LV_BTNMATRIX_CTRL_...);		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/* </a:t>
            </a:r>
            <a:r>
              <a:rPr lang="zh-CN" altLang="en-US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设置单个按钮属性 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  <a:endParaRPr lang="en-US" altLang="zh-CN" sz="12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lv_btnmatrix_clear_btn_ctrl(btnm, id, LV_BTNMATRIX_CTRL_...);		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/* </a:t>
            </a:r>
            <a:r>
              <a:rPr lang="zh-CN" altLang="en-US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清除单个按钮属性 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</a:p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lv_btnmatrix_set_btn_ctrl_</a:t>
            </a:r>
            <a:r>
              <a:rPr lang="en-US" altLang="zh-CN" sz="12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all</a:t>
            </a: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(btnm, LV_BTNMATRIX_CTRL_...);	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	 /* </a:t>
            </a:r>
            <a:r>
              <a:rPr lang="zh-CN" altLang="en-US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设置所有按钮属性 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  <a:endParaRPr lang="en-US" altLang="zh-CN" sz="12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BF46D1E-9D95-F3BD-4081-9B7B22DF39CC}"/>
              </a:ext>
            </a:extLst>
          </p:cNvPr>
          <p:cNvSpPr txBox="1"/>
          <p:nvPr/>
        </p:nvSpPr>
        <p:spPr>
          <a:xfrm>
            <a:off x="745880" y="1112677"/>
            <a:ext cx="2668652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知识点</a:t>
            </a: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5</a:t>
            </a: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：设置、清除按钮属性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DB1D33CD-7AC6-BF86-B348-962F4B1317D4}"/>
              </a:ext>
            </a:extLst>
          </p:cNvPr>
          <p:cNvSpPr/>
          <p:nvPr/>
        </p:nvSpPr>
        <p:spPr>
          <a:xfrm>
            <a:off x="575479" y="1290226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F55F79A-6915-CEA8-5D50-2AACF0861957}"/>
              </a:ext>
            </a:extLst>
          </p:cNvPr>
          <p:cNvSpPr txBox="1"/>
          <p:nvPr/>
        </p:nvSpPr>
        <p:spPr>
          <a:xfrm>
            <a:off x="745880" y="3847184"/>
            <a:ext cx="2454520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知识点</a:t>
            </a: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6</a:t>
            </a: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：设置单次选中属性</a:t>
            </a: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73B55AD9-9A29-665A-78B6-FC6BB3C012E4}"/>
              </a:ext>
            </a:extLst>
          </p:cNvPr>
          <p:cNvSpPr/>
          <p:nvPr/>
        </p:nvSpPr>
        <p:spPr>
          <a:xfrm>
            <a:off x="575479" y="4024733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8B9FFCA-91A2-A5B6-226C-C22501059825}"/>
              </a:ext>
            </a:extLst>
          </p:cNvPr>
          <p:cNvSpPr txBox="1"/>
          <p:nvPr/>
        </p:nvSpPr>
        <p:spPr>
          <a:xfrm>
            <a:off x="733180" y="4180227"/>
            <a:ext cx="8175870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lv_btnmatrix_set_one_checked(btnm, true);					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/* </a:t>
            </a:r>
            <a:r>
              <a:rPr lang="zh-CN" altLang="en-US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注意：需要先设置允许状态切换属性 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7CF7C48-20F2-7B03-0BBC-2CE8D2CDF150}"/>
              </a:ext>
            </a:extLst>
          </p:cNvPr>
          <p:cNvSpPr txBox="1"/>
          <p:nvPr/>
        </p:nvSpPr>
        <p:spPr>
          <a:xfrm>
            <a:off x="808547" y="2423219"/>
            <a:ext cx="7471853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120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enum </a:t>
            </a: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{</a:t>
            </a:r>
          </a:p>
          <a:p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LV_BTNMATRIX_CTRL_HIDDEN, 						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隐藏 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  <a:endParaRPr lang="en-US" altLang="zh-CN" sz="12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LV_BTNMATRIX_CTRL_DISABLED,						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失能 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  <a:endParaRPr lang="en-US" altLang="zh-CN" sz="12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LV_BTNMATRIX_CTRL_CHECKABLE, 					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允许状态切换 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  <a:endParaRPr lang="en-US" altLang="zh-CN" sz="12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LV_BTNMATRIX_CTRL_RECOLOR, 						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允许文本重新着色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*/</a:t>
            </a:r>
            <a:endParaRPr lang="en-US" altLang="zh-CN" sz="12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};</a:t>
            </a:r>
            <a:endParaRPr lang="en-US" altLang="zh-CN" sz="1200">
              <a:solidFill>
                <a:srgbClr val="002060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3693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12" grpId="0"/>
      <p:bldP spid="14" grpId="0" animBg="1"/>
      <p:bldP spid="18" grpId="0"/>
      <p:bldP spid="19" grpId="0" animBg="1"/>
      <p:bldP spid="20" grpId="0"/>
      <p:bldP spid="8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en-US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LVGL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88E44F88-1E7E-4916-8DD0-6F4F14C601E9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4A9CBC-B0FB-4630-914C-BD0EF8A6AF4A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0" name="矩形 39">
            <a:extLst>
              <a:ext uri="{FF2B5EF4-FFF2-40B4-BE49-F238E27FC236}">
                <a16:creationId xmlns:a16="http://schemas.microsoft.com/office/drawing/2014/main" id="{6A3AA250-99A3-4100-98FA-809068560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1050" y="1833326"/>
            <a:ext cx="2606031" cy="697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32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文本区域部件</a:t>
            </a:r>
            <a:endParaRPr lang="zh-CN" altLang="en-US" sz="2400" b="1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FAF5AD7-682A-473C-9DDC-968E1E688098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1" name="矩形 39">
            <a:extLst>
              <a:ext uri="{FF2B5EF4-FFF2-40B4-BE49-F238E27FC236}">
                <a16:creationId xmlns:a16="http://schemas.microsoft.com/office/drawing/2014/main" id="{A7AD5F9D-5F9E-CC60-7828-A52FA52FA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7433" y="2512078"/>
            <a:ext cx="1742933" cy="45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(lv_textarea)</a:t>
            </a:r>
            <a:endParaRPr lang="zh-CN" altLang="en-US" sz="2000" b="1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806700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en-US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LVGL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F22E7B9-9F2E-9E67-6DC3-3FE74C85EBD8}"/>
              </a:ext>
            </a:extLst>
          </p:cNvPr>
          <p:cNvSpPr txBox="1"/>
          <p:nvPr/>
        </p:nvSpPr>
        <p:spPr>
          <a:xfrm>
            <a:off x="68578" y="466454"/>
            <a:ext cx="3271522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文本区域部件</a:t>
            </a: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(lv_textarea)</a:t>
            </a:r>
            <a:endParaRPr lang="zh-CN" altLang="en-US" sz="2000" b="1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4FE55E0-B43D-426D-C56D-D400F58B0F73}"/>
              </a:ext>
            </a:extLst>
          </p:cNvPr>
          <p:cNvSpPr txBox="1"/>
          <p:nvPr/>
        </p:nvSpPr>
        <p:spPr>
          <a:xfrm>
            <a:off x="534551" y="1100338"/>
            <a:ext cx="5643999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文本区域部件即文本输入框，用户可以在其中输入文本内容。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3828399B-E682-2894-5257-3E65F25960E8}"/>
              </a:ext>
            </a:extLst>
          </p:cNvPr>
          <p:cNvSpPr txBox="1"/>
          <p:nvPr/>
        </p:nvSpPr>
        <p:spPr>
          <a:xfrm>
            <a:off x="5507109" y="2317704"/>
            <a:ext cx="1965391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主体</a:t>
            </a: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(LV_PART_MAIN</a:t>
            </a: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25BE169E-FC83-40E3-76A7-31042A8BAD00}"/>
              </a:ext>
            </a:extLst>
          </p:cNvPr>
          <p:cNvSpPr/>
          <p:nvPr/>
        </p:nvSpPr>
        <p:spPr>
          <a:xfrm>
            <a:off x="5337109" y="2495253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4F42B67A-53BE-41E7-DD97-8DF408EDF1AA}"/>
              </a:ext>
            </a:extLst>
          </p:cNvPr>
          <p:cNvSpPr txBox="1"/>
          <p:nvPr/>
        </p:nvSpPr>
        <p:spPr>
          <a:xfrm>
            <a:off x="5215009" y="1797504"/>
            <a:ext cx="2341491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文本区域部件组成部分：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5433F7AD-6BDE-365B-E687-CE7D3EB132A6}"/>
              </a:ext>
            </a:extLst>
          </p:cNvPr>
          <p:cNvSpPr txBox="1"/>
          <p:nvPr/>
        </p:nvSpPr>
        <p:spPr>
          <a:xfrm>
            <a:off x="5513509" y="2683394"/>
            <a:ext cx="2689969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滚动条</a:t>
            </a: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(LV_PART_SCROLLBAR)</a:t>
            </a:r>
            <a:endParaRPr lang="zh-CN" altLang="en-US" sz="14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2D0ED17D-FC36-62A5-B386-31DD326C5241}"/>
              </a:ext>
            </a:extLst>
          </p:cNvPr>
          <p:cNvSpPr/>
          <p:nvPr/>
        </p:nvSpPr>
        <p:spPr>
          <a:xfrm>
            <a:off x="5343110" y="2862531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DD179710-509B-A713-8F34-A5B9EFAA9539}"/>
              </a:ext>
            </a:extLst>
          </p:cNvPr>
          <p:cNvSpPr/>
          <p:nvPr/>
        </p:nvSpPr>
        <p:spPr>
          <a:xfrm>
            <a:off x="649118" y="1933351"/>
            <a:ext cx="3840332" cy="2224526"/>
          </a:xfrm>
          <a:prstGeom prst="roundRect">
            <a:avLst>
              <a:gd name="adj" fmla="val 6229"/>
            </a:avLst>
          </a:prstGeom>
          <a:solidFill>
            <a:srgbClr val="FFFFFF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5572F3F2-2FCA-00D9-8B84-1C2D7AA136D6}"/>
              </a:ext>
            </a:extLst>
          </p:cNvPr>
          <p:cNvSpPr/>
          <p:nvPr/>
        </p:nvSpPr>
        <p:spPr>
          <a:xfrm>
            <a:off x="2267747" y="2927304"/>
            <a:ext cx="1887533" cy="295978"/>
          </a:xfrm>
          <a:prstGeom prst="roundRect">
            <a:avLst>
              <a:gd name="adj" fmla="val 18877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>
                <a:solidFill>
                  <a:schemeClr val="bg1">
                    <a:lumMod val="6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  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密码</a:t>
            </a:r>
            <a:endParaRPr lang="zh-CN" altLang="en-US" sz="1200">
              <a:solidFill>
                <a:schemeClr val="bg1">
                  <a:lumMod val="6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61" name="图片 60">
            <a:extLst>
              <a:ext uri="{FF2B5EF4-FFF2-40B4-BE49-F238E27FC236}">
                <a16:creationId xmlns:a16="http://schemas.microsoft.com/office/drawing/2014/main" id="{8A423192-22D8-3F87-742C-A57F314DE5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803" y="2622905"/>
            <a:ext cx="674312" cy="538266"/>
          </a:xfrm>
          <a:prstGeom prst="rect">
            <a:avLst/>
          </a:prstGeom>
        </p:spPr>
      </p:pic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D80DC7FA-D6A5-CD7C-7079-31506479A6FF}"/>
              </a:ext>
            </a:extLst>
          </p:cNvPr>
          <p:cNvSpPr/>
          <p:nvPr/>
        </p:nvSpPr>
        <p:spPr>
          <a:xfrm>
            <a:off x="2267747" y="2469884"/>
            <a:ext cx="1887533" cy="295978"/>
          </a:xfrm>
          <a:prstGeom prst="roundRect">
            <a:avLst>
              <a:gd name="adj" fmla="val 18877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   abcd@163.com</a:t>
            </a:r>
            <a:endParaRPr lang="zh-CN" altLang="en-US" sz="1000">
              <a:solidFill>
                <a:schemeClr val="tx1">
                  <a:lumMod val="65000"/>
                  <a:lumOff val="3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42846286-0384-FC79-EF27-68578CF265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6853" y="3021705"/>
            <a:ext cx="163977" cy="120160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1088842D-A62A-7D6B-4425-67D938454B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959574" y="2559342"/>
            <a:ext cx="126000" cy="126000"/>
          </a:xfrm>
          <a:prstGeom prst="rect">
            <a:avLst/>
          </a:prstGeom>
        </p:spPr>
      </p:pic>
      <p:sp>
        <p:nvSpPr>
          <p:cNvPr id="40" name="文本框 39">
            <a:extLst>
              <a:ext uri="{FF2B5EF4-FFF2-40B4-BE49-F238E27FC236}">
                <a16:creationId xmlns:a16="http://schemas.microsoft.com/office/drawing/2014/main" id="{72A9ADF8-6B37-0589-A829-3A30BBA7FD34}"/>
              </a:ext>
            </a:extLst>
          </p:cNvPr>
          <p:cNvSpPr txBox="1"/>
          <p:nvPr/>
        </p:nvSpPr>
        <p:spPr>
          <a:xfrm>
            <a:off x="894262" y="3127945"/>
            <a:ext cx="833694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用户登录</a:t>
            </a:r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18829115-D172-66CE-651D-B077B74C3615}"/>
              </a:ext>
            </a:extLst>
          </p:cNvPr>
          <p:cNvSpPr/>
          <p:nvPr/>
        </p:nvSpPr>
        <p:spPr>
          <a:xfrm>
            <a:off x="2412337" y="3451395"/>
            <a:ext cx="1571839" cy="278269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ea typeface="思源黑体 CN Normal" panose="020B0400000000000000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56046221-2D7C-08F4-242A-73962F072FB5}"/>
              </a:ext>
            </a:extLst>
          </p:cNvPr>
          <p:cNvSpPr txBox="1"/>
          <p:nvPr/>
        </p:nvSpPr>
        <p:spPr>
          <a:xfrm>
            <a:off x="2952966" y="3393381"/>
            <a:ext cx="500772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登录</a:t>
            </a:r>
          </a:p>
        </p:txBody>
      </p: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5DFEAECE-1180-C3F4-3110-4467C4D87E92}"/>
              </a:ext>
            </a:extLst>
          </p:cNvPr>
          <p:cNvCxnSpPr>
            <a:cxnSpLocks/>
          </p:cNvCxnSpPr>
          <p:nvPr/>
        </p:nvCxnSpPr>
        <p:spPr>
          <a:xfrm flipV="1">
            <a:off x="1937362" y="2153204"/>
            <a:ext cx="0" cy="1800000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图片 82">
            <a:extLst>
              <a:ext uri="{FF2B5EF4-FFF2-40B4-BE49-F238E27FC236}">
                <a16:creationId xmlns:a16="http://schemas.microsoft.com/office/drawing/2014/main" id="{60D3821F-3287-6C18-8BC3-352C3D8C44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46139" y="3001378"/>
            <a:ext cx="129285" cy="144000"/>
          </a:xfrm>
          <a:prstGeom prst="rect">
            <a:avLst/>
          </a:prstGeom>
        </p:spPr>
      </p:pic>
      <p:pic>
        <p:nvPicPr>
          <p:cNvPr id="85" name="图片 84">
            <a:extLst>
              <a:ext uri="{FF2B5EF4-FFF2-40B4-BE49-F238E27FC236}">
                <a16:creationId xmlns:a16="http://schemas.microsoft.com/office/drawing/2014/main" id="{1994B4F5-0B12-9A43-C212-D4E4FE9DC0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46139" y="2543342"/>
            <a:ext cx="130623" cy="144000"/>
          </a:xfrm>
          <a:prstGeom prst="rect">
            <a:avLst/>
          </a:prstGeom>
        </p:spPr>
      </p:pic>
      <p:sp>
        <p:nvSpPr>
          <p:cNvPr id="86" name="文本框 85">
            <a:extLst>
              <a:ext uri="{FF2B5EF4-FFF2-40B4-BE49-F238E27FC236}">
                <a16:creationId xmlns:a16="http://schemas.microsoft.com/office/drawing/2014/main" id="{7EC97760-FC99-F6F5-36E1-38900FF6ADA6}"/>
              </a:ext>
            </a:extLst>
          </p:cNvPr>
          <p:cNvSpPr txBox="1"/>
          <p:nvPr/>
        </p:nvSpPr>
        <p:spPr>
          <a:xfrm>
            <a:off x="5520631" y="3049084"/>
            <a:ext cx="2689969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所选文本</a:t>
            </a: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(LV_PART_SELECTED</a:t>
            </a: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5BF62722-1018-0990-F150-8CB41F4E4F8B}"/>
              </a:ext>
            </a:extLst>
          </p:cNvPr>
          <p:cNvSpPr/>
          <p:nvPr/>
        </p:nvSpPr>
        <p:spPr>
          <a:xfrm>
            <a:off x="5350631" y="3229809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22A218A9-4B97-DA30-15C6-1CF9B3FFFF84}"/>
              </a:ext>
            </a:extLst>
          </p:cNvPr>
          <p:cNvSpPr txBox="1"/>
          <p:nvPr/>
        </p:nvSpPr>
        <p:spPr>
          <a:xfrm>
            <a:off x="5527031" y="3414774"/>
            <a:ext cx="2171933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光标</a:t>
            </a: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(LV_PART_CURSOR)</a:t>
            </a:r>
            <a:endParaRPr lang="zh-CN" altLang="en-US" sz="14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3F4A148D-C0B7-015C-46EF-5FF8363E939B}"/>
              </a:ext>
            </a:extLst>
          </p:cNvPr>
          <p:cNvSpPr/>
          <p:nvPr/>
        </p:nvSpPr>
        <p:spPr>
          <a:xfrm>
            <a:off x="5356632" y="3597087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8647A533-C424-BF40-A2A7-E943CDC35010}"/>
              </a:ext>
            </a:extLst>
          </p:cNvPr>
          <p:cNvSpPr txBox="1"/>
          <p:nvPr/>
        </p:nvSpPr>
        <p:spPr>
          <a:xfrm>
            <a:off x="5527031" y="3780466"/>
            <a:ext cx="3083569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占位符</a:t>
            </a: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(TEXTAREA_PLACEHOLDER)</a:t>
            </a:r>
            <a:endParaRPr lang="zh-CN" altLang="en-US" sz="14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91" name="椭圆 90">
            <a:extLst>
              <a:ext uri="{FF2B5EF4-FFF2-40B4-BE49-F238E27FC236}">
                <a16:creationId xmlns:a16="http://schemas.microsoft.com/office/drawing/2014/main" id="{0E118281-CD29-C99F-88FE-62499CFC63A3}"/>
              </a:ext>
            </a:extLst>
          </p:cNvPr>
          <p:cNvSpPr/>
          <p:nvPr/>
        </p:nvSpPr>
        <p:spPr>
          <a:xfrm>
            <a:off x="5356632" y="3964365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B74F8BDE-4822-70E8-0E70-5FA1B8392B3A}"/>
              </a:ext>
            </a:extLst>
          </p:cNvPr>
          <p:cNvCxnSpPr/>
          <p:nvPr/>
        </p:nvCxnSpPr>
        <p:spPr>
          <a:xfrm>
            <a:off x="3584982" y="2545725"/>
            <a:ext cx="0" cy="144000"/>
          </a:xfrm>
          <a:prstGeom prst="line">
            <a:avLst/>
          </a:prstGeom>
          <a:ln w="63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703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49" grpId="0"/>
      <p:bldP spid="50" grpId="0" animBg="1"/>
      <p:bldP spid="55" grpId="0"/>
      <p:bldP spid="28" grpId="0"/>
      <p:bldP spid="30" grpId="0" animBg="1"/>
      <p:bldP spid="3" grpId="0" animBg="1"/>
      <p:bldP spid="14" grpId="0" animBg="1"/>
      <p:bldP spid="26" grpId="0" animBg="1"/>
      <p:bldP spid="40" grpId="0"/>
      <p:bldP spid="42" grpId="0" animBg="1"/>
      <p:bldP spid="43" grpId="0"/>
      <p:bldP spid="86" grpId="0"/>
      <p:bldP spid="87" grpId="0" animBg="1"/>
      <p:bldP spid="88" grpId="0"/>
      <p:bldP spid="89" grpId="0" animBg="1"/>
      <p:bldP spid="90" grpId="0"/>
      <p:bldP spid="91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en-US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LVGL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F22E7B9-9F2E-9E67-6DC3-3FE74C85EBD8}"/>
              </a:ext>
            </a:extLst>
          </p:cNvPr>
          <p:cNvSpPr txBox="1"/>
          <p:nvPr/>
        </p:nvSpPr>
        <p:spPr>
          <a:xfrm>
            <a:off x="68576" y="466454"/>
            <a:ext cx="3345956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文本区域部件</a:t>
            </a: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(lv_textarea)</a:t>
            </a:r>
            <a:endParaRPr lang="zh-CN" altLang="en-US" sz="2000" b="1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6EB47848-B62D-9E43-1695-DAB0A14FFC2F}"/>
              </a:ext>
            </a:extLst>
          </p:cNvPr>
          <p:cNvSpPr txBox="1"/>
          <p:nvPr/>
        </p:nvSpPr>
        <p:spPr>
          <a:xfrm>
            <a:off x="745880" y="1509875"/>
            <a:ext cx="3165720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lv_obj_t  *ta = lv_textarea_create(parent);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BF46D1E-9D95-F3BD-4081-9B7B22DF39CC}"/>
              </a:ext>
            </a:extLst>
          </p:cNvPr>
          <p:cNvSpPr txBox="1"/>
          <p:nvPr/>
        </p:nvSpPr>
        <p:spPr>
          <a:xfrm>
            <a:off x="745880" y="1182527"/>
            <a:ext cx="2486270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知识点</a:t>
            </a: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：创建文本区域部件 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DB1D33CD-7AC6-BF86-B348-962F4B1317D4}"/>
              </a:ext>
            </a:extLst>
          </p:cNvPr>
          <p:cNvSpPr/>
          <p:nvPr/>
        </p:nvSpPr>
        <p:spPr>
          <a:xfrm>
            <a:off x="575479" y="1360076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F55F79A-6915-CEA8-5D50-2AACF0861957}"/>
              </a:ext>
            </a:extLst>
          </p:cNvPr>
          <p:cNvSpPr txBox="1"/>
          <p:nvPr/>
        </p:nvSpPr>
        <p:spPr>
          <a:xfrm>
            <a:off x="745880" y="1954884"/>
            <a:ext cx="1743320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知识点</a:t>
            </a: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：添加文本</a:t>
            </a: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73B55AD9-9A29-665A-78B6-FC6BB3C012E4}"/>
              </a:ext>
            </a:extLst>
          </p:cNvPr>
          <p:cNvSpPr/>
          <p:nvPr/>
        </p:nvSpPr>
        <p:spPr>
          <a:xfrm>
            <a:off x="575479" y="2132433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8B9FFCA-91A2-A5B6-226C-C22501059825}"/>
              </a:ext>
            </a:extLst>
          </p:cNvPr>
          <p:cNvSpPr txBox="1"/>
          <p:nvPr/>
        </p:nvSpPr>
        <p:spPr>
          <a:xfrm>
            <a:off x="733180" y="2287927"/>
            <a:ext cx="6569320" cy="613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lv_textarea_add_char(ta, 'A');					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添加一个字符到当前光标处 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</a:p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lv_textarea_add_text(ta, "BCDEF"); 				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添加字符串到当前光标处 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1C70CC2-B7FC-4ED6-05CD-E134D9508D7F}"/>
              </a:ext>
            </a:extLst>
          </p:cNvPr>
          <p:cNvSpPr txBox="1"/>
          <p:nvPr/>
        </p:nvSpPr>
        <p:spPr>
          <a:xfrm>
            <a:off x="745880" y="3754339"/>
            <a:ext cx="2156070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知识点</a:t>
            </a: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</a:t>
            </a: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：设置光标位置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5895D832-8497-7E49-2C96-8340A67EDD3E}"/>
              </a:ext>
            </a:extLst>
          </p:cNvPr>
          <p:cNvSpPr/>
          <p:nvPr/>
        </p:nvSpPr>
        <p:spPr>
          <a:xfrm>
            <a:off x="575479" y="3931888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E3B92DD-7F0B-811A-D591-E40945C88E8E}"/>
              </a:ext>
            </a:extLst>
          </p:cNvPr>
          <p:cNvSpPr txBox="1"/>
          <p:nvPr/>
        </p:nvSpPr>
        <p:spPr>
          <a:xfrm>
            <a:off x="733180" y="4087382"/>
            <a:ext cx="8288900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lv_textarea_set_cursor_pos(</a:t>
            </a: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ta</a:t>
            </a:r>
            <a:r>
              <a:rPr lang="pt-BR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 0);</a:t>
            </a: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		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0</a:t>
            </a:r>
            <a:r>
              <a:rPr lang="zh-CN" altLang="en-US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：最左侧，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LV_TEXTAREA_CURSOR_LAST</a:t>
            </a:r>
            <a:r>
              <a:rPr lang="zh-CN" altLang="en-US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：最右侧 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1E13186F-D2C8-B3D4-1AC4-7D7382974F7B}"/>
              </a:ext>
            </a:extLst>
          </p:cNvPr>
          <p:cNvSpPr txBox="1"/>
          <p:nvPr/>
        </p:nvSpPr>
        <p:spPr>
          <a:xfrm>
            <a:off x="733180" y="2961512"/>
            <a:ext cx="6569320" cy="613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lv_obj_t *keyboard = lv_keyboard_create(lv_scr_act());	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创建键盘部件 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  <a:endParaRPr lang="en-US" altLang="zh-CN" sz="12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lv_keyboard_set_textarea(keyboard, ta);			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关联键盘和文本区域部件 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</a:p>
        </p:txBody>
      </p:sp>
    </p:spTree>
    <p:extLst>
      <p:ext uri="{BB962C8B-B14F-4D97-AF65-F5344CB8AC3E}">
        <p14:creationId xmlns:p14="http://schemas.microsoft.com/office/powerpoint/2010/main" val="3405384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12" grpId="0"/>
      <p:bldP spid="14" grpId="0" animBg="1"/>
      <p:bldP spid="18" grpId="0"/>
      <p:bldP spid="19" grpId="0" animBg="1"/>
      <p:bldP spid="20" grpId="0"/>
      <p:bldP spid="8" grpId="0"/>
      <p:bldP spid="10" grpId="0" animBg="1"/>
      <p:bldP spid="22" grpId="0"/>
      <p:bldP spid="23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en-US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LVGL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F22E7B9-9F2E-9E67-6DC3-3FE74C85EBD8}"/>
              </a:ext>
            </a:extLst>
          </p:cNvPr>
          <p:cNvSpPr txBox="1"/>
          <p:nvPr/>
        </p:nvSpPr>
        <p:spPr>
          <a:xfrm>
            <a:off x="68576" y="466454"/>
            <a:ext cx="3345956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文本区域部件</a:t>
            </a: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(lv_textarea)</a:t>
            </a:r>
            <a:endParaRPr lang="zh-CN" altLang="en-US" sz="2000" b="1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8E62189-34BE-792D-C5E9-D8A2B3AF47E9}"/>
              </a:ext>
            </a:extLst>
          </p:cNvPr>
          <p:cNvSpPr txBox="1"/>
          <p:nvPr/>
        </p:nvSpPr>
        <p:spPr>
          <a:xfrm>
            <a:off x="758581" y="1512967"/>
            <a:ext cx="6836019" cy="613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lv_textarea_del_char(ta);							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删除光标左侧的一个字符 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</a:p>
          <a:p>
            <a:pPr>
              <a:lnSpc>
                <a:spcPct val="150000"/>
              </a:lnSpc>
            </a:pPr>
            <a:r>
              <a:rPr lang="es-E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lv_textarea_del_char_forward(</a:t>
            </a: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ta</a:t>
            </a:r>
            <a:r>
              <a:rPr lang="es-E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);					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删除光标右侧的一个字符 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1C79BCA-2FC5-0FE1-44C2-EAA7E638245B}"/>
              </a:ext>
            </a:extLst>
          </p:cNvPr>
          <p:cNvSpPr txBox="1"/>
          <p:nvPr/>
        </p:nvSpPr>
        <p:spPr>
          <a:xfrm>
            <a:off x="745880" y="1176679"/>
            <a:ext cx="1794120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知识点</a:t>
            </a: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</a:t>
            </a: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：删除文本</a:t>
            </a: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9ABDB4BB-1458-B8F4-EEB3-95B266912CFF}"/>
              </a:ext>
            </a:extLst>
          </p:cNvPr>
          <p:cNvSpPr/>
          <p:nvPr/>
        </p:nvSpPr>
        <p:spPr>
          <a:xfrm>
            <a:off x="575479" y="1354228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EFEB2F2-95F2-C7B5-E731-F992667DA399}"/>
              </a:ext>
            </a:extLst>
          </p:cNvPr>
          <p:cNvSpPr txBox="1"/>
          <p:nvPr/>
        </p:nvSpPr>
        <p:spPr>
          <a:xfrm>
            <a:off x="758581" y="2554448"/>
            <a:ext cx="7121769" cy="8906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lv_textarea_set_one_line(ta, true);					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单行模式 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</a:p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lv_textarea_set_password_mode(ta, true);</a:t>
            </a:r>
            <a:r>
              <a:rPr lang="es-E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		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密码模式（隐藏输入的内容） 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</a:p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lv_textarea_set_password_show_time(ta, 100);			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密码显示时间 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  <a:endParaRPr lang="en-US" altLang="zh-CN" sz="12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581887C-CC01-8124-8C57-10B240DD8319}"/>
              </a:ext>
            </a:extLst>
          </p:cNvPr>
          <p:cNvSpPr txBox="1"/>
          <p:nvPr/>
        </p:nvSpPr>
        <p:spPr>
          <a:xfrm>
            <a:off x="745880" y="2218160"/>
            <a:ext cx="1794120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知识点</a:t>
            </a: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5</a:t>
            </a: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：设置模式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91FE983E-D197-21A0-3A92-FE6F585AD066}"/>
              </a:ext>
            </a:extLst>
          </p:cNvPr>
          <p:cNvSpPr/>
          <p:nvPr/>
        </p:nvSpPr>
        <p:spPr>
          <a:xfrm>
            <a:off x="575479" y="2395709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F872905-CF30-F85D-4550-3BB1A10195CC}"/>
              </a:ext>
            </a:extLst>
          </p:cNvPr>
          <p:cNvSpPr txBox="1"/>
          <p:nvPr/>
        </p:nvSpPr>
        <p:spPr>
          <a:xfrm>
            <a:off x="758581" y="3873193"/>
            <a:ext cx="6308969" cy="613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lv_textarea_set_accepted_chars(ta,"0123456789");	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		/* </a:t>
            </a:r>
            <a:r>
              <a:rPr lang="zh-CN" altLang="en-US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限制接收的字符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*/</a:t>
            </a:r>
            <a:endParaRPr lang="en-US" altLang="zh-CN" sz="12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lv_textarea_set_max_length(ta,6);			 		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限制字符长度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*/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34EF037-7A4C-D112-145D-99782756923A}"/>
              </a:ext>
            </a:extLst>
          </p:cNvPr>
          <p:cNvSpPr txBox="1"/>
          <p:nvPr/>
        </p:nvSpPr>
        <p:spPr>
          <a:xfrm>
            <a:off x="745880" y="3536905"/>
            <a:ext cx="2086220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知识点</a:t>
            </a: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6</a:t>
            </a: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：限制字符输入</a:t>
            </a: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337F94CC-F57A-2EE1-9401-C93BC928C821}"/>
              </a:ext>
            </a:extLst>
          </p:cNvPr>
          <p:cNvSpPr/>
          <p:nvPr/>
        </p:nvSpPr>
        <p:spPr>
          <a:xfrm>
            <a:off x="575479" y="3714454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7401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21" grpId="0" animBg="1"/>
      <p:bldP spid="2" grpId="0"/>
      <p:bldP spid="3" grpId="0"/>
      <p:bldP spid="7" grpId="0" animBg="1"/>
      <p:bldP spid="23" grpId="0"/>
      <p:bldP spid="24" grpId="0"/>
      <p:bldP spid="25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en-US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LVGL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F22E7B9-9F2E-9E67-6DC3-3FE74C85EBD8}"/>
              </a:ext>
            </a:extLst>
          </p:cNvPr>
          <p:cNvSpPr txBox="1"/>
          <p:nvPr/>
        </p:nvSpPr>
        <p:spPr>
          <a:xfrm>
            <a:off x="68576" y="466454"/>
            <a:ext cx="3345956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文本区域部件</a:t>
            </a: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(lv_textarea)</a:t>
            </a:r>
            <a:endParaRPr lang="zh-CN" altLang="en-US" sz="2000" b="1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6EB47848-B62D-9E43-1695-DAB0A14FFC2F}"/>
              </a:ext>
            </a:extLst>
          </p:cNvPr>
          <p:cNvSpPr txBox="1"/>
          <p:nvPr/>
        </p:nvSpPr>
        <p:spPr>
          <a:xfrm>
            <a:off x="745880" y="1865475"/>
            <a:ext cx="6048620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lv_textarea_set_placeholder_text(ta, "password");	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		/* </a:t>
            </a:r>
            <a:r>
              <a:rPr lang="zh-CN" altLang="en-US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提示输入密码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*/</a:t>
            </a:r>
            <a:endParaRPr lang="en-US" altLang="zh-CN" sz="12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BF46D1E-9D95-F3BD-4081-9B7B22DF39CC}"/>
              </a:ext>
            </a:extLst>
          </p:cNvPr>
          <p:cNvSpPr txBox="1"/>
          <p:nvPr/>
        </p:nvSpPr>
        <p:spPr>
          <a:xfrm>
            <a:off x="745880" y="1538127"/>
            <a:ext cx="1933820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知识点</a:t>
            </a: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7</a:t>
            </a: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：设置占位符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DB1D33CD-7AC6-BF86-B348-962F4B1317D4}"/>
              </a:ext>
            </a:extLst>
          </p:cNvPr>
          <p:cNvSpPr/>
          <p:nvPr/>
        </p:nvSpPr>
        <p:spPr>
          <a:xfrm>
            <a:off x="575479" y="1715676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F55F79A-6915-CEA8-5D50-2AACF0861957}"/>
              </a:ext>
            </a:extLst>
          </p:cNvPr>
          <p:cNvSpPr txBox="1"/>
          <p:nvPr/>
        </p:nvSpPr>
        <p:spPr>
          <a:xfrm>
            <a:off x="745880" y="2456534"/>
            <a:ext cx="1768720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知识点</a:t>
            </a: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8</a:t>
            </a: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：获取文本</a:t>
            </a: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73B55AD9-9A29-665A-78B6-FC6BB3C012E4}"/>
              </a:ext>
            </a:extLst>
          </p:cNvPr>
          <p:cNvSpPr/>
          <p:nvPr/>
        </p:nvSpPr>
        <p:spPr>
          <a:xfrm>
            <a:off x="575479" y="2634083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8B9FFCA-91A2-A5B6-226C-C22501059825}"/>
              </a:ext>
            </a:extLst>
          </p:cNvPr>
          <p:cNvSpPr txBox="1"/>
          <p:nvPr/>
        </p:nvSpPr>
        <p:spPr>
          <a:xfrm>
            <a:off x="733180" y="2789577"/>
            <a:ext cx="6258170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const char *txt = lv_textarea_get_text(ta);				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/* </a:t>
            </a:r>
            <a:r>
              <a:rPr lang="zh-CN" altLang="en-US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获取文本框文本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*/</a:t>
            </a: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endParaRPr lang="en-US" altLang="zh-CN" sz="1200">
              <a:solidFill>
                <a:srgbClr val="80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B02C352-A889-4441-9AE5-20CE4AC28A83}"/>
              </a:ext>
            </a:extLst>
          </p:cNvPr>
          <p:cNvSpPr txBox="1"/>
          <p:nvPr/>
        </p:nvSpPr>
        <p:spPr>
          <a:xfrm>
            <a:off x="745880" y="3363706"/>
            <a:ext cx="2111620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知识点</a:t>
            </a: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9</a:t>
            </a: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：比对文本内容</a:t>
            </a: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633711FC-700E-40AE-B17C-E8EF1E4F7192}"/>
              </a:ext>
            </a:extLst>
          </p:cNvPr>
          <p:cNvSpPr/>
          <p:nvPr/>
        </p:nvSpPr>
        <p:spPr>
          <a:xfrm>
            <a:off x="575479" y="3541255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6691B94-DE0B-4D0B-9230-059A8AEAA2BF}"/>
              </a:ext>
            </a:extLst>
          </p:cNvPr>
          <p:cNvSpPr txBox="1"/>
          <p:nvPr/>
        </p:nvSpPr>
        <p:spPr>
          <a:xfrm>
            <a:off x="733180" y="3696749"/>
            <a:ext cx="6435970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strcmp(const char *s1,const char *s2);					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当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s1=s2</a:t>
            </a:r>
            <a:r>
              <a:rPr lang="zh-CN" altLang="en-US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时，返回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</a:t>
            </a:r>
            <a:r>
              <a:rPr lang="zh-CN" altLang="en-US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</a:p>
        </p:txBody>
      </p:sp>
    </p:spTree>
    <p:extLst>
      <p:ext uri="{BB962C8B-B14F-4D97-AF65-F5344CB8AC3E}">
        <p14:creationId xmlns:p14="http://schemas.microsoft.com/office/powerpoint/2010/main" val="2111143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12" grpId="0"/>
      <p:bldP spid="14" grpId="0" animBg="1"/>
      <p:bldP spid="18" grpId="0"/>
      <p:bldP spid="19" grpId="0" animBg="1"/>
      <p:bldP spid="20" grpId="0"/>
      <p:bldP spid="21" grpId="0"/>
      <p:bldP spid="24" grpId="0" animBg="1"/>
      <p:bldP spid="25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en-US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LVGL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88E44F88-1E7E-4916-8DD0-6F4F14C601E9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4A9CBC-B0FB-4630-914C-BD0EF8A6AF4A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0" name="矩形 39">
            <a:extLst>
              <a:ext uri="{FF2B5EF4-FFF2-40B4-BE49-F238E27FC236}">
                <a16:creationId xmlns:a16="http://schemas.microsoft.com/office/drawing/2014/main" id="{6A3AA250-99A3-4100-98FA-809068560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1269" y="1833326"/>
            <a:ext cx="1834832" cy="697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32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键盘部件</a:t>
            </a:r>
            <a:endParaRPr lang="zh-CN" altLang="en-US" sz="2400" b="1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FAF5AD7-682A-473C-9DDC-968E1E688098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1" name="矩形 39">
            <a:extLst>
              <a:ext uri="{FF2B5EF4-FFF2-40B4-BE49-F238E27FC236}">
                <a16:creationId xmlns:a16="http://schemas.microsoft.com/office/drawing/2014/main" id="{A7AD5F9D-5F9E-CC60-7828-A52FA52FA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1083" y="2512078"/>
            <a:ext cx="1742933" cy="45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(lv_keyboard)</a:t>
            </a:r>
            <a:endParaRPr lang="zh-CN" altLang="en-US" sz="2000" b="1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6523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139378</TotalTime>
  <Words>13038</Words>
  <Application>Microsoft Office PowerPoint</Application>
  <PresentationFormat>全屏显示(16:9)</PresentationFormat>
  <Paragraphs>1551</Paragraphs>
  <Slides>125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125</vt:i4>
      </vt:variant>
    </vt:vector>
  </HeadingPairs>
  <TitlesOfParts>
    <vt:vector size="134" baseType="lpstr">
      <vt:lpstr>等线</vt:lpstr>
      <vt:lpstr>思源黑体 CN Bold</vt:lpstr>
      <vt:lpstr>思源黑体 CN Normal</vt:lpstr>
      <vt:lpstr>思源黑体 CN Regular</vt:lpstr>
      <vt:lpstr>幼圆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bin</cp:lastModifiedBy>
  <cp:revision>6486</cp:revision>
  <dcterms:created xsi:type="dcterms:W3CDTF">2021-03-21T09:45:45Z</dcterms:created>
  <dcterms:modified xsi:type="dcterms:W3CDTF">2022-12-30T06:53:54Z</dcterms:modified>
</cp:coreProperties>
</file>