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0"/>
  </p:notesMasterIdLst>
  <p:sldIdLst>
    <p:sldId id="299" r:id="rId2"/>
    <p:sldId id="300" r:id="rId3"/>
    <p:sldId id="298" r:id="rId4"/>
    <p:sldId id="292" r:id="rId5"/>
    <p:sldId id="297" r:id="rId6"/>
    <p:sldId id="291" r:id="rId7"/>
    <p:sldId id="288" r:id="rId8"/>
    <p:sldId id="285" r:id="rId9"/>
  </p:sldIdLst>
  <p:sldSz cx="12192000" cy="6858000"/>
  <p:notesSz cx="6858000" cy="9144000"/>
  <p:defaultTextStyle>
    <a:defPPr>
      <a:defRPr lang="zh-CN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7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09" autoAdjust="0"/>
    <p:restoredTop sz="93308"/>
  </p:normalViewPr>
  <p:slideViewPr>
    <p:cSldViewPr snapToGrid="0" snapToObjects="1">
      <p:cViewPr varScale="1">
        <p:scale>
          <a:sx n="73" d="100"/>
          <a:sy n="73" d="100"/>
        </p:scale>
        <p:origin x="90" y="5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A92C0-FDED-9A46-AC7D-39DF6767893A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0860D-ED1B-BC4A-9E8E-134D4E408F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7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个人介绍及照片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0860D-ED1B-BC4A-9E8E-134D4E408F0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212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复赛最大提升（可介绍一下我们浪费了一次提交）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0860D-ED1B-BC4A-9E8E-134D4E408F0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10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复赛最大提升（可介绍一下我们浪费了一次提交）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0860D-ED1B-BC4A-9E8E-134D4E408F0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93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一些有待提高的地方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0860D-ED1B-BC4A-9E8E-134D4E408F0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46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58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标题幻灯片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13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342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8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0" r:id="rId3"/>
    <p:sldLayoutId id="2147483667" r:id="rId4"/>
  </p:sldLayoutIdLst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22" indent="-171422" algn="l" defTabSz="685692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70" indent="-171422" algn="l" defTabSz="68569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116" indent="-171422" algn="l" defTabSz="68569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59" indent="-171422" algn="l" defTabSz="68569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807" indent="-171422" algn="l" defTabSz="68569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653" indent="-171422" algn="l" defTabSz="68569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499" indent="-171422" algn="l" defTabSz="68569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1" indent="-171422" algn="l" defTabSz="68569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88" indent="-171422" algn="l" defTabSz="68569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45" algn="l" defTabSz="68569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538" algn="l" defTabSz="68569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4" algn="l" defTabSz="68569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228" algn="l" defTabSz="68569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5" algn="l" defTabSz="68569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1" algn="l" defTabSz="68569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766" algn="l" defTabSz="68569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5891969" flipH="1">
            <a:off x="3847670" y="3174439"/>
            <a:ext cx="520655" cy="242488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/>
          </a:p>
        </p:txBody>
      </p:sp>
      <p:grpSp>
        <p:nvGrpSpPr>
          <p:cNvPr id="13" name="组 12"/>
          <p:cNvGrpSpPr/>
          <p:nvPr/>
        </p:nvGrpSpPr>
        <p:grpSpPr>
          <a:xfrm>
            <a:off x="3637718" y="1207124"/>
            <a:ext cx="4282372" cy="4282372"/>
            <a:chOff x="1339663" y="773596"/>
            <a:chExt cx="4282818" cy="4282818"/>
          </a:xfrm>
        </p:grpSpPr>
        <p:sp>
          <p:nvSpPr>
            <p:cNvPr id="12" name="椭圆 11"/>
            <p:cNvSpPr/>
            <p:nvPr/>
          </p:nvSpPr>
          <p:spPr>
            <a:xfrm>
              <a:off x="1381966" y="814819"/>
              <a:ext cx="4203344" cy="420334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1"/>
            </a:p>
          </p:txBody>
        </p:sp>
        <p:sp>
          <p:nvSpPr>
            <p:cNvPr id="3" name="Freeform 13"/>
            <p:cNvSpPr>
              <a:spLocks noEditPoints="1"/>
            </p:cNvSpPr>
            <p:nvPr/>
          </p:nvSpPr>
          <p:spPr bwMode="auto">
            <a:xfrm>
              <a:off x="1339663" y="773596"/>
              <a:ext cx="4282818" cy="4282818"/>
            </a:xfrm>
            <a:custGeom>
              <a:avLst/>
              <a:gdLst/>
              <a:ahLst/>
              <a:cxnLst>
                <a:cxn ang="0">
                  <a:pos x="226" y="180"/>
                </a:cxn>
                <a:cxn ang="0">
                  <a:pos x="0" y="690"/>
                </a:cxn>
                <a:cxn ang="0">
                  <a:pos x="202" y="1180"/>
                </a:cxn>
                <a:cxn ang="0">
                  <a:pos x="690" y="1382"/>
                </a:cxn>
                <a:cxn ang="0">
                  <a:pos x="1202" y="1156"/>
                </a:cxn>
                <a:cxn ang="0">
                  <a:pos x="1380" y="654"/>
                </a:cxn>
                <a:cxn ang="0">
                  <a:pos x="1130" y="158"/>
                </a:cxn>
                <a:cxn ang="0">
                  <a:pos x="1346" y="684"/>
                </a:cxn>
                <a:cxn ang="0">
                  <a:pos x="1152" y="232"/>
                </a:cxn>
                <a:cxn ang="0">
                  <a:pos x="308" y="168"/>
                </a:cxn>
                <a:cxn ang="0">
                  <a:pos x="102" y="648"/>
                </a:cxn>
                <a:cxn ang="0">
                  <a:pos x="186" y="718"/>
                </a:cxn>
                <a:cxn ang="0">
                  <a:pos x="320" y="946"/>
                </a:cxn>
                <a:cxn ang="0">
                  <a:pos x="350" y="1250"/>
                </a:cxn>
                <a:cxn ang="0">
                  <a:pos x="1278" y="980"/>
                </a:cxn>
                <a:cxn ang="0">
                  <a:pos x="1098" y="1202"/>
                </a:cxn>
                <a:cxn ang="0">
                  <a:pos x="532" y="1326"/>
                </a:cxn>
                <a:cxn ang="0">
                  <a:pos x="496" y="1176"/>
                </a:cxn>
                <a:cxn ang="0">
                  <a:pos x="628" y="1002"/>
                </a:cxn>
                <a:cxn ang="0">
                  <a:pos x="472" y="792"/>
                </a:cxn>
                <a:cxn ang="0">
                  <a:pos x="324" y="778"/>
                </a:cxn>
                <a:cxn ang="0">
                  <a:pos x="264" y="700"/>
                </a:cxn>
                <a:cxn ang="0">
                  <a:pos x="204" y="674"/>
                </a:cxn>
                <a:cxn ang="0">
                  <a:pos x="304" y="618"/>
                </a:cxn>
                <a:cxn ang="0">
                  <a:pos x="358" y="554"/>
                </a:cxn>
                <a:cxn ang="0">
                  <a:pos x="466" y="428"/>
                </a:cxn>
                <a:cxn ang="0">
                  <a:pos x="520" y="380"/>
                </a:cxn>
                <a:cxn ang="0">
                  <a:pos x="542" y="428"/>
                </a:cxn>
                <a:cxn ang="0">
                  <a:pos x="472" y="296"/>
                </a:cxn>
                <a:cxn ang="0">
                  <a:pos x="400" y="250"/>
                </a:cxn>
                <a:cxn ang="0">
                  <a:pos x="346" y="332"/>
                </a:cxn>
                <a:cxn ang="0">
                  <a:pos x="344" y="238"/>
                </a:cxn>
                <a:cxn ang="0">
                  <a:pos x="390" y="244"/>
                </a:cxn>
                <a:cxn ang="0">
                  <a:pos x="428" y="168"/>
                </a:cxn>
                <a:cxn ang="0">
                  <a:pos x="438" y="242"/>
                </a:cxn>
                <a:cxn ang="0">
                  <a:pos x="478" y="220"/>
                </a:cxn>
                <a:cxn ang="0">
                  <a:pos x="472" y="150"/>
                </a:cxn>
                <a:cxn ang="0">
                  <a:pos x="428" y="118"/>
                </a:cxn>
                <a:cxn ang="0">
                  <a:pos x="370" y="170"/>
                </a:cxn>
                <a:cxn ang="0">
                  <a:pos x="322" y="150"/>
                </a:cxn>
                <a:cxn ang="0">
                  <a:pos x="570" y="118"/>
                </a:cxn>
                <a:cxn ang="0">
                  <a:pos x="578" y="186"/>
                </a:cxn>
                <a:cxn ang="0">
                  <a:pos x="672" y="224"/>
                </a:cxn>
                <a:cxn ang="0">
                  <a:pos x="802" y="98"/>
                </a:cxn>
                <a:cxn ang="0">
                  <a:pos x="862" y="58"/>
                </a:cxn>
                <a:cxn ang="0">
                  <a:pos x="996" y="252"/>
                </a:cxn>
                <a:cxn ang="0">
                  <a:pos x="1022" y="336"/>
                </a:cxn>
                <a:cxn ang="0">
                  <a:pos x="944" y="398"/>
                </a:cxn>
                <a:cxn ang="0">
                  <a:pos x="918" y="466"/>
                </a:cxn>
                <a:cxn ang="0">
                  <a:pos x="862" y="516"/>
                </a:cxn>
                <a:cxn ang="0">
                  <a:pos x="994" y="466"/>
                </a:cxn>
                <a:cxn ang="0">
                  <a:pos x="1044" y="524"/>
                </a:cxn>
                <a:cxn ang="0">
                  <a:pos x="1090" y="534"/>
                </a:cxn>
                <a:cxn ang="0">
                  <a:pos x="1128" y="532"/>
                </a:cxn>
                <a:cxn ang="0">
                  <a:pos x="1172" y="592"/>
                </a:cxn>
                <a:cxn ang="0">
                  <a:pos x="1076" y="598"/>
                </a:cxn>
                <a:cxn ang="0">
                  <a:pos x="866" y="574"/>
                </a:cxn>
                <a:cxn ang="0">
                  <a:pos x="814" y="778"/>
                </a:cxn>
                <a:cxn ang="0">
                  <a:pos x="998" y="840"/>
                </a:cxn>
                <a:cxn ang="0">
                  <a:pos x="1026" y="1056"/>
                </a:cxn>
                <a:cxn ang="0">
                  <a:pos x="1210" y="1016"/>
                </a:cxn>
                <a:cxn ang="0">
                  <a:pos x="1278" y="776"/>
                </a:cxn>
                <a:cxn ang="0">
                  <a:pos x="1342" y="768"/>
                </a:cxn>
              </a:cxnLst>
              <a:rect l="0" t="0" r="r" b="b"/>
              <a:pathLst>
                <a:path w="1382" h="1382">
                  <a:moveTo>
                    <a:pt x="690" y="0"/>
                  </a:moveTo>
                  <a:lnTo>
                    <a:pt x="690" y="0"/>
                  </a:lnTo>
                  <a:lnTo>
                    <a:pt x="656" y="0"/>
                  </a:lnTo>
                  <a:lnTo>
                    <a:pt x="620" y="4"/>
                  </a:lnTo>
                  <a:lnTo>
                    <a:pt x="586" y="8"/>
                  </a:lnTo>
                  <a:lnTo>
                    <a:pt x="552" y="14"/>
                  </a:lnTo>
                  <a:lnTo>
                    <a:pt x="518" y="22"/>
                  </a:lnTo>
                  <a:lnTo>
                    <a:pt x="486" y="30"/>
                  </a:lnTo>
                  <a:lnTo>
                    <a:pt x="454" y="42"/>
                  </a:lnTo>
                  <a:lnTo>
                    <a:pt x="422" y="54"/>
                  </a:lnTo>
                  <a:lnTo>
                    <a:pt x="392" y="68"/>
                  </a:lnTo>
                  <a:lnTo>
                    <a:pt x="362" y="84"/>
                  </a:lnTo>
                  <a:lnTo>
                    <a:pt x="332" y="100"/>
                  </a:lnTo>
                  <a:lnTo>
                    <a:pt x="304" y="118"/>
                  </a:lnTo>
                  <a:lnTo>
                    <a:pt x="278" y="136"/>
                  </a:lnTo>
                  <a:lnTo>
                    <a:pt x="252" y="158"/>
                  </a:lnTo>
                  <a:lnTo>
                    <a:pt x="226" y="180"/>
                  </a:lnTo>
                  <a:lnTo>
                    <a:pt x="202" y="202"/>
                  </a:lnTo>
                  <a:lnTo>
                    <a:pt x="180" y="226"/>
                  </a:lnTo>
                  <a:lnTo>
                    <a:pt x="158" y="252"/>
                  </a:lnTo>
                  <a:lnTo>
                    <a:pt x="138" y="278"/>
                  </a:lnTo>
                  <a:lnTo>
                    <a:pt x="118" y="304"/>
                  </a:lnTo>
                  <a:lnTo>
                    <a:pt x="100" y="332"/>
                  </a:lnTo>
                  <a:lnTo>
                    <a:pt x="84" y="362"/>
                  </a:lnTo>
                  <a:lnTo>
                    <a:pt x="68" y="390"/>
                  </a:lnTo>
                  <a:lnTo>
                    <a:pt x="54" y="422"/>
                  </a:lnTo>
                  <a:lnTo>
                    <a:pt x="42" y="452"/>
                  </a:lnTo>
                  <a:lnTo>
                    <a:pt x="32" y="486"/>
                  </a:lnTo>
                  <a:lnTo>
                    <a:pt x="22" y="518"/>
                  </a:lnTo>
                  <a:lnTo>
                    <a:pt x="14" y="552"/>
                  </a:lnTo>
                  <a:lnTo>
                    <a:pt x="8" y="586"/>
                  </a:lnTo>
                  <a:lnTo>
                    <a:pt x="4" y="620"/>
                  </a:lnTo>
                  <a:lnTo>
                    <a:pt x="0" y="654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0" y="726"/>
                  </a:lnTo>
                  <a:lnTo>
                    <a:pt x="4" y="762"/>
                  </a:lnTo>
                  <a:lnTo>
                    <a:pt x="8" y="796"/>
                  </a:lnTo>
                  <a:lnTo>
                    <a:pt x="14" y="830"/>
                  </a:lnTo>
                  <a:lnTo>
                    <a:pt x="22" y="864"/>
                  </a:lnTo>
                  <a:lnTo>
                    <a:pt x="32" y="896"/>
                  </a:lnTo>
                  <a:lnTo>
                    <a:pt x="42" y="928"/>
                  </a:lnTo>
                  <a:lnTo>
                    <a:pt x="54" y="960"/>
                  </a:lnTo>
                  <a:lnTo>
                    <a:pt x="68" y="990"/>
                  </a:lnTo>
                  <a:lnTo>
                    <a:pt x="84" y="1020"/>
                  </a:lnTo>
                  <a:lnTo>
                    <a:pt x="100" y="1048"/>
                  </a:lnTo>
                  <a:lnTo>
                    <a:pt x="118" y="1076"/>
                  </a:lnTo>
                  <a:lnTo>
                    <a:pt x="138" y="1104"/>
                  </a:lnTo>
                  <a:lnTo>
                    <a:pt x="158" y="1130"/>
                  </a:lnTo>
                  <a:lnTo>
                    <a:pt x="180" y="1156"/>
                  </a:lnTo>
                  <a:lnTo>
                    <a:pt x="202" y="1180"/>
                  </a:lnTo>
                  <a:lnTo>
                    <a:pt x="226" y="1202"/>
                  </a:lnTo>
                  <a:lnTo>
                    <a:pt x="252" y="1224"/>
                  </a:lnTo>
                  <a:lnTo>
                    <a:pt x="278" y="1244"/>
                  </a:lnTo>
                  <a:lnTo>
                    <a:pt x="304" y="1264"/>
                  </a:lnTo>
                  <a:lnTo>
                    <a:pt x="332" y="1282"/>
                  </a:lnTo>
                  <a:lnTo>
                    <a:pt x="362" y="1298"/>
                  </a:lnTo>
                  <a:lnTo>
                    <a:pt x="392" y="1314"/>
                  </a:lnTo>
                  <a:lnTo>
                    <a:pt x="422" y="1328"/>
                  </a:lnTo>
                  <a:lnTo>
                    <a:pt x="454" y="1340"/>
                  </a:lnTo>
                  <a:lnTo>
                    <a:pt x="486" y="1350"/>
                  </a:lnTo>
                  <a:lnTo>
                    <a:pt x="518" y="1360"/>
                  </a:lnTo>
                  <a:lnTo>
                    <a:pt x="552" y="1368"/>
                  </a:lnTo>
                  <a:lnTo>
                    <a:pt x="586" y="1374"/>
                  </a:lnTo>
                  <a:lnTo>
                    <a:pt x="620" y="1378"/>
                  </a:lnTo>
                  <a:lnTo>
                    <a:pt x="656" y="1380"/>
                  </a:lnTo>
                  <a:lnTo>
                    <a:pt x="690" y="1382"/>
                  </a:lnTo>
                  <a:lnTo>
                    <a:pt x="690" y="1382"/>
                  </a:lnTo>
                  <a:lnTo>
                    <a:pt x="726" y="1380"/>
                  </a:lnTo>
                  <a:lnTo>
                    <a:pt x="762" y="1378"/>
                  </a:lnTo>
                  <a:lnTo>
                    <a:pt x="796" y="1374"/>
                  </a:lnTo>
                  <a:lnTo>
                    <a:pt x="830" y="1368"/>
                  </a:lnTo>
                  <a:lnTo>
                    <a:pt x="864" y="1360"/>
                  </a:lnTo>
                  <a:lnTo>
                    <a:pt x="896" y="1350"/>
                  </a:lnTo>
                  <a:lnTo>
                    <a:pt x="928" y="1340"/>
                  </a:lnTo>
                  <a:lnTo>
                    <a:pt x="960" y="1328"/>
                  </a:lnTo>
                  <a:lnTo>
                    <a:pt x="990" y="1314"/>
                  </a:lnTo>
                  <a:lnTo>
                    <a:pt x="1020" y="1298"/>
                  </a:lnTo>
                  <a:lnTo>
                    <a:pt x="1050" y="1282"/>
                  </a:lnTo>
                  <a:lnTo>
                    <a:pt x="1078" y="1264"/>
                  </a:lnTo>
                  <a:lnTo>
                    <a:pt x="1104" y="1244"/>
                  </a:lnTo>
                  <a:lnTo>
                    <a:pt x="1130" y="1224"/>
                  </a:lnTo>
                  <a:lnTo>
                    <a:pt x="1156" y="1202"/>
                  </a:lnTo>
                  <a:lnTo>
                    <a:pt x="1180" y="1180"/>
                  </a:lnTo>
                  <a:lnTo>
                    <a:pt x="1202" y="1156"/>
                  </a:lnTo>
                  <a:lnTo>
                    <a:pt x="1224" y="1130"/>
                  </a:lnTo>
                  <a:lnTo>
                    <a:pt x="1244" y="1104"/>
                  </a:lnTo>
                  <a:lnTo>
                    <a:pt x="1264" y="1076"/>
                  </a:lnTo>
                  <a:lnTo>
                    <a:pt x="1282" y="1048"/>
                  </a:lnTo>
                  <a:lnTo>
                    <a:pt x="1298" y="1020"/>
                  </a:lnTo>
                  <a:lnTo>
                    <a:pt x="1314" y="990"/>
                  </a:lnTo>
                  <a:lnTo>
                    <a:pt x="1328" y="960"/>
                  </a:lnTo>
                  <a:lnTo>
                    <a:pt x="1340" y="928"/>
                  </a:lnTo>
                  <a:lnTo>
                    <a:pt x="1350" y="896"/>
                  </a:lnTo>
                  <a:lnTo>
                    <a:pt x="1360" y="864"/>
                  </a:lnTo>
                  <a:lnTo>
                    <a:pt x="1368" y="830"/>
                  </a:lnTo>
                  <a:lnTo>
                    <a:pt x="1374" y="796"/>
                  </a:lnTo>
                  <a:lnTo>
                    <a:pt x="1378" y="762"/>
                  </a:lnTo>
                  <a:lnTo>
                    <a:pt x="1380" y="726"/>
                  </a:lnTo>
                  <a:lnTo>
                    <a:pt x="1382" y="690"/>
                  </a:lnTo>
                  <a:lnTo>
                    <a:pt x="1382" y="690"/>
                  </a:lnTo>
                  <a:lnTo>
                    <a:pt x="1380" y="654"/>
                  </a:lnTo>
                  <a:lnTo>
                    <a:pt x="1378" y="620"/>
                  </a:lnTo>
                  <a:lnTo>
                    <a:pt x="1374" y="586"/>
                  </a:lnTo>
                  <a:lnTo>
                    <a:pt x="1368" y="552"/>
                  </a:lnTo>
                  <a:lnTo>
                    <a:pt x="1360" y="518"/>
                  </a:lnTo>
                  <a:lnTo>
                    <a:pt x="1350" y="486"/>
                  </a:lnTo>
                  <a:lnTo>
                    <a:pt x="1340" y="452"/>
                  </a:lnTo>
                  <a:lnTo>
                    <a:pt x="1328" y="422"/>
                  </a:lnTo>
                  <a:lnTo>
                    <a:pt x="1314" y="390"/>
                  </a:lnTo>
                  <a:lnTo>
                    <a:pt x="1298" y="362"/>
                  </a:lnTo>
                  <a:lnTo>
                    <a:pt x="1282" y="332"/>
                  </a:lnTo>
                  <a:lnTo>
                    <a:pt x="1264" y="304"/>
                  </a:lnTo>
                  <a:lnTo>
                    <a:pt x="1244" y="278"/>
                  </a:lnTo>
                  <a:lnTo>
                    <a:pt x="1224" y="252"/>
                  </a:lnTo>
                  <a:lnTo>
                    <a:pt x="1202" y="226"/>
                  </a:lnTo>
                  <a:lnTo>
                    <a:pt x="1180" y="202"/>
                  </a:lnTo>
                  <a:lnTo>
                    <a:pt x="1156" y="180"/>
                  </a:lnTo>
                  <a:lnTo>
                    <a:pt x="1130" y="158"/>
                  </a:lnTo>
                  <a:lnTo>
                    <a:pt x="1104" y="136"/>
                  </a:lnTo>
                  <a:lnTo>
                    <a:pt x="1078" y="118"/>
                  </a:lnTo>
                  <a:lnTo>
                    <a:pt x="1050" y="100"/>
                  </a:lnTo>
                  <a:lnTo>
                    <a:pt x="1020" y="84"/>
                  </a:lnTo>
                  <a:lnTo>
                    <a:pt x="990" y="68"/>
                  </a:lnTo>
                  <a:lnTo>
                    <a:pt x="960" y="54"/>
                  </a:lnTo>
                  <a:lnTo>
                    <a:pt x="928" y="42"/>
                  </a:lnTo>
                  <a:lnTo>
                    <a:pt x="896" y="30"/>
                  </a:lnTo>
                  <a:lnTo>
                    <a:pt x="864" y="22"/>
                  </a:lnTo>
                  <a:lnTo>
                    <a:pt x="830" y="14"/>
                  </a:lnTo>
                  <a:lnTo>
                    <a:pt x="796" y="8"/>
                  </a:lnTo>
                  <a:lnTo>
                    <a:pt x="762" y="4"/>
                  </a:lnTo>
                  <a:lnTo>
                    <a:pt x="726" y="0"/>
                  </a:lnTo>
                  <a:lnTo>
                    <a:pt x="690" y="0"/>
                  </a:lnTo>
                  <a:lnTo>
                    <a:pt x="690" y="0"/>
                  </a:lnTo>
                  <a:close/>
                  <a:moveTo>
                    <a:pt x="1346" y="684"/>
                  </a:moveTo>
                  <a:lnTo>
                    <a:pt x="1346" y="684"/>
                  </a:lnTo>
                  <a:lnTo>
                    <a:pt x="1342" y="670"/>
                  </a:lnTo>
                  <a:lnTo>
                    <a:pt x="1336" y="654"/>
                  </a:lnTo>
                  <a:lnTo>
                    <a:pt x="1336" y="654"/>
                  </a:lnTo>
                  <a:lnTo>
                    <a:pt x="1344" y="654"/>
                  </a:lnTo>
                  <a:lnTo>
                    <a:pt x="1344" y="654"/>
                  </a:lnTo>
                  <a:lnTo>
                    <a:pt x="1346" y="684"/>
                  </a:lnTo>
                  <a:lnTo>
                    <a:pt x="1346" y="684"/>
                  </a:lnTo>
                  <a:close/>
                  <a:moveTo>
                    <a:pt x="1158" y="232"/>
                  </a:moveTo>
                  <a:lnTo>
                    <a:pt x="1158" y="232"/>
                  </a:lnTo>
                  <a:lnTo>
                    <a:pt x="1176" y="252"/>
                  </a:lnTo>
                  <a:lnTo>
                    <a:pt x="1176" y="252"/>
                  </a:lnTo>
                  <a:lnTo>
                    <a:pt x="1172" y="254"/>
                  </a:lnTo>
                  <a:lnTo>
                    <a:pt x="1168" y="256"/>
                  </a:lnTo>
                  <a:lnTo>
                    <a:pt x="1164" y="254"/>
                  </a:lnTo>
                  <a:lnTo>
                    <a:pt x="1162" y="250"/>
                  </a:lnTo>
                  <a:lnTo>
                    <a:pt x="1156" y="242"/>
                  </a:lnTo>
                  <a:lnTo>
                    <a:pt x="1152" y="232"/>
                  </a:lnTo>
                  <a:lnTo>
                    <a:pt x="1152" y="232"/>
                  </a:lnTo>
                  <a:lnTo>
                    <a:pt x="1158" y="232"/>
                  </a:lnTo>
                  <a:lnTo>
                    <a:pt x="1158" y="232"/>
                  </a:lnTo>
                  <a:close/>
                  <a:moveTo>
                    <a:pt x="314" y="188"/>
                  </a:moveTo>
                  <a:lnTo>
                    <a:pt x="314" y="188"/>
                  </a:lnTo>
                  <a:lnTo>
                    <a:pt x="306" y="180"/>
                  </a:lnTo>
                  <a:lnTo>
                    <a:pt x="300" y="178"/>
                  </a:lnTo>
                  <a:lnTo>
                    <a:pt x="294" y="178"/>
                  </a:lnTo>
                  <a:lnTo>
                    <a:pt x="290" y="180"/>
                  </a:lnTo>
                  <a:lnTo>
                    <a:pt x="278" y="190"/>
                  </a:lnTo>
                  <a:lnTo>
                    <a:pt x="270" y="194"/>
                  </a:lnTo>
                  <a:lnTo>
                    <a:pt x="262" y="196"/>
                  </a:lnTo>
                  <a:lnTo>
                    <a:pt x="262" y="196"/>
                  </a:lnTo>
                  <a:lnTo>
                    <a:pt x="284" y="178"/>
                  </a:lnTo>
                  <a:lnTo>
                    <a:pt x="306" y="160"/>
                  </a:lnTo>
                  <a:lnTo>
                    <a:pt x="306" y="160"/>
                  </a:lnTo>
                  <a:lnTo>
                    <a:pt x="308" y="168"/>
                  </a:lnTo>
                  <a:lnTo>
                    <a:pt x="310" y="174"/>
                  </a:lnTo>
                  <a:lnTo>
                    <a:pt x="314" y="180"/>
                  </a:lnTo>
                  <a:lnTo>
                    <a:pt x="314" y="188"/>
                  </a:lnTo>
                  <a:lnTo>
                    <a:pt x="314" y="188"/>
                  </a:lnTo>
                  <a:close/>
                  <a:moveTo>
                    <a:pt x="36" y="690"/>
                  </a:moveTo>
                  <a:lnTo>
                    <a:pt x="36" y="690"/>
                  </a:lnTo>
                  <a:lnTo>
                    <a:pt x="38" y="648"/>
                  </a:lnTo>
                  <a:lnTo>
                    <a:pt x="42" y="608"/>
                  </a:lnTo>
                  <a:lnTo>
                    <a:pt x="48" y="568"/>
                  </a:lnTo>
                  <a:lnTo>
                    <a:pt x="56" y="528"/>
                  </a:lnTo>
                  <a:lnTo>
                    <a:pt x="56" y="528"/>
                  </a:lnTo>
                  <a:lnTo>
                    <a:pt x="64" y="566"/>
                  </a:lnTo>
                  <a:lnTo>
                    <a:pt x="68" y="584"/>
                  </a:lnTo>
                  <a:lnTo>
                    <a:pt x="76" y="600"/>
                  </a:lnTo>
                  <a:lnTo>
                    <a:pt x="84" y="618"/>
                  </a:lnTo>
                  <a:lnTo>
                    <a:pt x="92" y="634"/>
                  </a:lnTo>
                  <a:lnTo>
                    <a:pt x="102" y="648"/>
                  </a:lnTo>
                  <a:lnTo>
                    <a:pt x="116" y="662"/>
                  </a:lnTo>
                  <a:lnTo>
                    <a:pt x="116" y="662"/>
                  </a:lnTo>
                  <a:lnTo>
                    <a:pt x="112" y="650"/>
                  </a:lnTo>
                  <a:lnTo>
                    <a:pt x="108" y="640"/>
                  </a:lnTo>
                  <a:lnTo>
                    <a:pt x="104" y="630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16" y="630"/>
                  </a:lnTo>
                  <a:lnTo>
                    <a:pt x="122" y="636"/>
                  </a:lnTo>
                  <a:lnTo>
                    <a:pt x="126" y="644"/>
                  </a:lnTo>
                  <a:lnTo>
                    <a:pt x="130" y="652"/>
                  </a:lnTo>
                  <a:lnTo>
                    <a:pt x="132" y="662"/>
                  </a:lnTo>
                  <a:lnTo>
                    <a:pt x="134" y="674"/>
                  </a:lnTo>
                  <a:lnTo>
                    <a:pt x="134" y="686"/>
                  </a:lnTo>
                  <a:lnTo>
                    <a:pt x="134" y="686"/>
                  </a:lnTo>
                  <a:lnTo>
                    <a:pt x="160" y="704"/>
                  </a:lnTo>
                  <a:lnTo>
                    <a:pt x="186" y="718"/>
                  </a:lnTo>
                  <a:lnTo>
                    <a:pt x="240" y="748"/>
                  </a:lnTo>
                  <a:lnTo>
                    <a:pt x="268" y="764"/>
                  </a:lnTo>
                  <a:lnTo>
                    <a:pt x="292" y="780"/>
                  </a:lnTo>
                  <a:lnTo>
                    <a:pt x="314" y="800"/>
                  </a:lnTo>
                  <a:lnTo>
                    <a:pt x="324" y="812"/>
                  </a:lnTo>
                  <a:lnTo>
                    <a:pt x="334" y="824"/>
                  </a:lnTo>
                  <a:lnTo>
                    <a:pt x="334" y="824"/>
                  </a:lnTo>
                  <a:lnTo>
                    <a:pt x="328" y="836"/>
                  </a:lnTo>
                  <a:lnTo>
                    <a:pt x="320" y="848"/>
                  </a:lnTo>
                  <a:lnTo>
                    <a:pt x="302" y="868"/>
                  </a:lnTo>
                  <a:lnTo>
                    <a:pt x="302" y="868"/>
                  </a:lnTo>
                  <a:lnTo>
                    <a:pt x="300" y="882"/>
                  </a:lnTo>
                  <a:lnTo>
                    <a:pt x="300" y="896"/>
                  </a:lnTo>
                  <a:lnTo>
                    <a:pt x="304" y="910"/>
                  </a:lnTo>
                  <a:lnTo>
                    <a:pt x="308" y="922"/>
                  </a:lnTo>
                  <a:lnTo>
                    <a:pt x="314" y="934"/>
                  </a:lnTo>
                  <a:lnTo>
                    <a:pt x="320" y="946"/>
                  </a:lnTo>
                  <a:lnTo>
                    <a:pt x="338" y="968"/>
                  </a:lnTo>
                  <a:lnTo>
                    <a:pt x="356" y="990"/>
                  </a:lnTo>
                  <a:lnTo>
                    <a:pt x="374" y="1012"/>
                  </a:lnTo>
                  <a:lnTo>
                    <a:pt x="382" y="1024"/>
                  </a:lnTo>
                  <a:lnTo>
                    <a:pt x="388" y="1036"/>
                  </a:lnTo>
                  <a:lnTo>
                    <a:pt x="392" y="1048"/>
                  </a:lnTo>
                  <a:lnTo>
                    <a:pt x="396" y="1060"/>
                  </a:lnTo>
                  <a:lnTo>
                    <a:pt x="396" y="1060"/>
                  </a:lnTo>
                  <a:lnTo>
                    <a:pt x="398" y="1090"/>
                  </a:lnTo>
                  <a:lnTo>
                    <a:pt x="398" y="1120"/>
                  </a:lnTo>
                  <a:lnTo>
                    <a:pt x="396" y="1148"/>
                  </a:lnTo>
                  <a:lnTo>
                    <a:pt x="394" y="1176"/>
                  </a:lnTo>
                  <a:lnTo>
                    <a:pt x="386" y="1228"/>
                  </a:lnTo>
                  <a:lnTo>
                    <a:pt x="386" y="1250"/>
                  </a:lnTo>
                  <a:lnTo>
                    <a:pt x="388" y="1270"/>
                  </a:lnTo>
                  <a:lnTo>
                    <a:pt x="388" y="1270"/>
                  </a:lnTo>
                  <a:lnTo>
                    <a:pt x="350" y="1250"/>
                  </a:lnTo>
                  <a:lnTo>
                    <a:pt x="312" y="1224"/>
                  </a:lnTo>
                  <a:lnTo>
                    <a:pt x="278" y="1198"/>
                  </a:lnTo>
                  <a:lnTo>
                    <a:pt x="244" y="1170"/>
                  </a:lnTo>
                  <a:lnTo>
                    <a:pt x="214" y="1138"/>
                  </a:lnTo>
                  <a:lnTo>
                    <a:pt x="184" y="1106"/>
                  </a:lnTo>
                  <a:lnTo>
                    <a:pt x="158" y="1070"/>
                  </a:lnTo>
                  <a:lnTo>
                    <a:pt x="134" y="1034"/>
                  </a:lnTo>
                  <a:lnTo>
                    <a:pt x="112" y="996"/>
                  </a:lnTo>
                  <a:lnTo>
                    <a:pt x="92" y="956"/>
                  </a:lnTo>
                  <a:lnTo>
                    <a:pt x="76" y="914"/>
                  </a:lnTo>
                  <a:lnTo>
                    <a:pt x="62" y="872"/>
                  </a:lnTo>
                  <a:lnTo>
                    <a:pt x="50" y="828"/>
                  </a:lnTo>
                  <a:lnTo>
                    <a:pt x="42" y="784"/>
                  </a:lnTo>
                  <a:lnTo>
                    <a:pt x="38" y="738"/>
                  </a:lnTo>
                  <a:lnTo>
                    <a:pt x="36" y="690"/>
                  </a:lnTo>
                  <a:lnTo>
                    <a:pt x="36" y="690"/>
                  </a:lnTo>
                  <a:close/>
                  <a:moveTo>
                    <a:pt x="1278" y="980"/>
                  </a:moveTo>
                  <a:lnTo>
                    <a:pt x="1278" y="980"/>
                  </a:lnTo>
                  <a:lnTo>
                    <a:pt x="1276" y="974"/>
                  </a:lnTo>
                  <a:lnTo>
                    <a:pt x="1272" y="970"/>
                  </a:lnTo>
                  <a:lnTo>
                    <a:pt x="1272" y="970"/>
                  </a:lnTo>
                  <a:lnTo>
                    <a:pt x="1266" y="982"/>
                  </a:lnTo>
                  <a:lnTo>
                    <a:pt x="1258" y="994"/>
                  </a:lnTo>
                  <a:lnTo>
                    <a:pt x="1244" y="1014"/>
                  </a:lnTo>
                  <a:lnTo>
                    <a:pt x="1238" y="1024"/>
                  </a:lnTo>
                  <a:lnTo>
                    <a:pt x="1232" y="1036"/>
                  </a:lnTo>
                  <a:lnTo>
                    <a:pt x="1230" y="1048"/>
                  </a:lnTo>
                  <a:lnTo>
                    <a:pt x="1230" y="1060"/>
                  </a:lnTo>
                  <a:lnTo>
                    <a:pt x="1230" y="1060"/>
                  </a:lnTo>
                  <a:lnTo>
                    <a:pt x="1208" y="1092"/>
                  </a:lnTo>
                  <a:lnTo>
                    <a:pt x="1182" y="1122"/>
                  </a:lnTo>
                  <a:lnTo>
                    <a:pt x="1156" y="1150"/>
                  </a:lnTo>
                  <a:lnTo>
                    <a:pt x="1128" y="1178"/>
                  </a:lnTo>
                  <a:lnTo>
                    <a:pt x="1098" y="1202"/>
                  </a:lnTo>
                  <a:lnTo>
                    <a:pt x="1068" y="1226"/>
                  </a:lnTo>
                  <a:lnTo>
                    <a:pt x="1034" y="1248"/>
                  </a:lnTo>
                  <a:lnTo>
                    <a:pt x="1000" y="1268"/>
                  </a:lnTo>
                  <a:lnTo>
                    <a:pt x="966" y="1284"/>
                  </a:lnTo>
                  <a:lnTo>
                    <a:pt x="928" y="1300"/>
                  </a:lnTo>
                  <a:lnTo>
                    <a:pt x="892" y="1314"/>
                  </a:lnTo>
                  <a:lnTo>
                    <a:pt x="854" y="1324"/>
                  </a:lnTo>
                  <a:lnTo>
                    <a:pt x="814" y="1334"/>
                  </a:lnTo>
                  <a:lnTo>
                    <a:pt x="774" y="1340"/>
                  </a:lnTo>
                  <a:lnTo>
                    <a:pt x="732" y="1344"/>
                  </a:lnTo>
                  <a:lnTo>
                    <a:pt x="690" y="1346"/>
                  </a:lnTo>
                  <a:lnTo>
                    <a:pt x="690" y="1346"/>
                  </a:lnTo>
                  <a:lnTo>
                    <a:pt x="658" y="1344"/>
                  </a:lnTo>
                  <a:lnTo>
                    <a:pt x="626" y="1342"/>
                  </a:lnTo>
                  <a:lnTo>
                    <a:pt x="594" y="1338"/>
                  </a:lnTo>
                  <a:lnTo>
                    <a:pt x="564" y="1332"/>
                  </a:lnTo>
                  <a:lnTo>
                    <a:pt x="532" y="1326"/>
                  </a:lnTo>
                  <a:lnTo>
                    <a:pt x="502" y="1318"/>
                  </a:lnTo>
                  <a:lnTo>
                    <a:pt x="474" y="1308"/>
                  </a:lnTo>
                  <a:lnTo>
                    <a:pt x="444" y="1298"/>
                  </a:lnTo>
                  <a:lnTo>
                    <a:pt x="444" y="1298"/>
                  </a:lnTo>
                  <a:lnTo>
                    <a:pt x="448" y="1266"/>
                  </a:lnTo>
                  <a:lnTo>
                    <a:pt x="450" y="1252"/>
                  </a:lnTo>
                  <a:lnTo>
                    <a:pt x="454" y="1240"/>
                  </a:lnTo>
                  <a:lnTo>
                    <a:pt x="460" y="1228"/>
                  </a:lnTo>
                  <a:lnTo>
                    <a:pt x="470" y="1218"/>
                  </a:lnTo>
                  <a:lnTo>
                    <a:pt x="484" y="1210"/>
                  </a:lnTo>
                  <a:lnTo>
                    <a:pt x="502" y="1202"/>
                  </a:lnTo>
                  <a:lnTo>
                    <a:pt x="502" y="1202"/>
                  </a:lnTo>
                  <a:lnTo>
                    <a:pt x="504" y="1196"/>
                  </a:lnTo>
                  <a:lnTo>
                    <a:pt x="504" y="1192"/>
                  </a:lnTo>
                  <a:lnTo>
                    <a:pt x="500" y="1186"/>
                  </a:lnTo>
                  <a:lnTo>
                    <a:pt x="498" y="1180"/>
                  </a:lnTo>
                  <a:lnTo>
                    <a:pt x="496" y="1176"/>
                  </a:lnTo>
                  <a:lnTo>
                    <a:pt x="496" y="1172"/>
                  </a:lnTo>
                  <a:lnTo>
                    <a:pt x="496" y="1172"/>
                  </a:lnTo>
                  <a:lnTo>
                    <a:pt x="504" y="1172"/>
                  </a:lnTo>
                  <a:lnTo>
                    <a:pt x="510" y="1172"/>
                  </a:lnTo>
                  <a:lnTo>
                    <a:pt x="522" y="1168"/>
                  </a:lnTo>
                  <a:lnTo>
                    <a:pt x="532" y="1160"/>
                  </a:lnTo>
                  <a:lnTo>
                    <a:pt x="542" y="1150"/>
                  </a:lnTo>
                  <a:lnTo>
                    <a:pt x="550" y="1136"/>
                  </a:lnTo>
                  <a:lnTo>
                    <a:pt x="558" y="1122"/>
                  </a:lnTo>
                  <a:lnTo>
                    <a:pt x="562" y="1106"/>
                  </a:lnTo>
                  <a:lnTo>
                    <a:pt x="566" y="1090"/>
                  </a:lnTo>
                  <a:lnTo>
                    <a:pt x="566" y="1090"/>
                  </a:lnTo>
                  <a:lnTo>
                    <a:pt x="616" y="1064"/>
                  </a:lnTo>
                  <a:lnTo>
                    <a:pt x="616" y="1064"/>
                  </a:lnTo>
                  <a:lnTo>
                    <a:pt x="618" y="1042"/>
                  </a:lnTo>
                  <a:lnTo>
                    <a:pt x="622" y="1020"/>
                  </a:lnTo>
                  <a:lnTo>
                    <a:pt x="628" y="1002"/>
                  </a:lnTo>
                  <a:lnTo>
                    <a:pt x="636" y="986"/>
                  </a:lnTo>
                  <a:lnTo>
                    <a:pt x="650" y="952"/>
                  </a:lnTo>
                  <a:lnTo>
                    <a:pt x="656" y="934"/>
                  </a:lnTo>
                  <a:lnTo>
                    <a:pt x="660" y="912"/>
                  </a:lnTo>
                  <a:lnTo>
                    <a:pt x="660" y="912"/>
                  </a:lnTo>
                  <a:lnTo>
                    <a:pt x="630" y="900"/>
                  </a:lnTo>
                  <a:lnTo>
                    <a:pt x="602" y="886"/>
                  </a:lnTo>
                  <a:lnTo>
                    <a:pt x="572" y="874"/>
                  </a:lnTo>
                  <a:lnTo>
                    <a:pt x="540" y="862"/>
                  </a:lnTo>
                  <a:lnTo>
                    <a:pt x="540" y="862"/>
                  </a:lnTo>
                  <a:lnTo>
                    <a:pt x="540" y="830"/>
                  </a:lnTo>
                  <a:lnTo>
                    <a:pt x="540" y="830"/>
                  </a:lnTo>
                  <a:lnTo>
                    <a:pt x="530" y="824"/>
                  </a:lnTo>
                  <a:lnTo>
                    <a:pt x="518" y="816"/>
                  </a:lnTo>
                  <a:lnTo>
                    <a:pt x="494" y="806"/>
                  </a:lnTo>
                  <a:lnTo>
                    <a:pt x="482" y="800"/>
                  </a:lnTo>
                  <a:lnTo>
                    <a:pt x="472" y="792"/>
                  </a:lnTo>
                  <a:lnTo>
                    <a:pt x="464" y="780"/>
                  </a:lnTo>
                  <a:lnTo>
                    <a:pt x="458" y="768"/>
                  </a:lnTo>
                  <a:lnTo>
                    <a:pt x="458" y="768"/>
                  </a:lnTo>
                  <a:lnTo>
                    <a:pt x="430" y="766"/>
                  </a:lnTo>
                  <a:lnTo>
                    <a:pt x="408" y="764"/>
                  </a:lnTo>
                  <a:lnTo>
                    <a:pt x="390" y="758"/>
                  </a:lnTo>
                  <a:lnTo>
                    <a:pt x="382" y="754"/>
                  </a:lnTo>
                  <a:lnTo>
                    <a:pt x="376" y="748"/>
                  </a:lnTo>
                  <a:lnTo>
                    <a:pt x="376" y="748"/>
                  </a:lnTo>
                  <a:lnTo>
                    <a:pt x="368" y="752"/>
                  </a:lnTo>
                  <a:lnTo>
                    <a:pt x="362" y="756"/>
                  </a:lnTo>
                  <a:lnTo>
                    <a:pt x="352" y="766"/>
                  </a:lnTo>
                  <a:lnTo>
                    <a:pt x="342" y="774"/>
                  </a:lnTo>
                  <a:lnTo>
                    <a:pt x="334" y="778"/>
                  </a:lnTo>
                  <a:lnTo>
                    <a:pt x="326" y="780"/>
                  </a:lnTo>
                  <a:lnTo>
                    <a:pt x="326" y="780"/>
                  </a:lnTo>
                  <a:lnTo>
                    <a:pt x="324" y="778"/>
                  </a:lnTo>
                  <a:lnTo>
                    <a:pt x="322" y="776"/>
                  </a:lnTo>
                  <a:lnTo>
                    <a:pt x="314" y="774"/>
                  </a:lnTo>
                  <a:lnTo>
                    <a:pt x="314" y="774"/>
                  </a:lnTo>
                  <a:lnTo>
                    <a:pt x="304" y="772"/>
                  </a:lnTo>
                  <a:lnTo>
                    <a:pt x="296" y="768"/>
                  </a:lnTo>
                  <a:lnTo>
                    <a:pt x="294" y="762"/>
                  </a:lnTo>
                  <a:lnTo>
                    <a:pt x="292" y="754"/>
                  </a:lnTo>
                  <a:lnTo>
                    <a:pt x="292" y="738"/>
                  </a:lnTo>
                  <a:lnTo>
                    <a:pt x="294" y="718"/>
                  </a:lnTo>
                  <a:lnTo>
                    <a:pt x="294" y="718"/>
                  </a:lnTo>
                  <a:lnTo>
                    <a:pt x="286" y="716"/>
                  </a:lnTo>
                  <a:lnTo>
                    <a:pt x="276" y="718"/>
                  </a:lnTo>
                  <a:lnTo>
                    <a:pt x="266" y="718"/>
                  </a:lnTo>
                  <a:lnTo>
                    <a:pt x="264" y="716"/>
                  </a:lnTo>
                  <a:lnTo>
                    <a:pt x="264" y="712"/>
                  </a:lnTo>
                  <a:lnTo>
                    <a:pt x="264" y="712"/>
                  </a:lnTo>
                  <a:lnTo>
                    <a:pt x="264" y="700"/>
                  </a:lnTo>
                  <a:lnTo>
                    <a:pt x="266" y="692"/>
                  </a:lnTo>
                  <a:lnTo>
                    <a:pt x="270" y="684"/>
                  </a:lnTo>
                  <a:lnTo>
                    <a:pt x="276" y="680"/>
                  </a:lnTo>
                  <a:lnTo>
                    <a:pt x="276" y="680"/>
                  </a:lnTo>
                  <a:lnTo>
                    <a:pt x="274" y="672"/>
                  </a:lnTo>
                  <a:lnTo>
                    <a:pt x="268" y="668"/>
                  </a:lnTo>
                  <a:lnTo>
                    <a:pt x="262" y="666"/>
                  </a:lnTo>
                  <a:lnTo>
                    <a:pt x="254" y="666"/>
                  </a:lnTo>
                  <a:lnTo>
                    <a:pt x="248" y="670"/>
                  </a:lnTo>
                  <a:lnTo>
                    <a:pt x="242" y="674"/>
                  </a:lnTo>
                  <a:lnTo>
                    <a:pt x="238" y="678"/>
                  </a:lnTo>
                  <a:lnTo>
                    <a:pt x="238" y="686"/>
                  </a:lnTo>
                  <a:lnTo>
                    <a:pt x="238" y="686"/>
                  </a:lnTo>
                  <a:lnTo>
                    <a:pt x="232" y="686"/>
                  </a:lnTo>
                  <a:lnTo>
                    <a:pt x="232" y="686"/>
                  </a:lnTo>
                  <a:lnTo>
                    <a:pt x="216" y="680"/>
                  </a:lnTo>
                  <a:lnTo>
                    <a:pt x="204" y="674"/>
                  </a:lnTo>
                  <a:lnTo>
                    <a:pt x="196" y="666"/>
                  </a:lnTo>
                  <a:lnTo>
                    <a:pt x="192" y="656"/>
                  </a:lnTo>
                  <a:lnTo>
                    <a:pt x="192" y="648"/>
                  </a:lnTo>
                  <a:lnTo>
                    <a:pt x="194" y="638"/>
                  </a:lnTo>
                  <a:lnTo>
                    <a:pt x="198" y="628"/>
                  </a:lnTo>
                  <a:lnTo>
                    <a:pt x="204" y="618"/>
                  </a:lnTo>
                  <a:lnTo>
                    <a:pt x="214" y="608"/>
                  </a:lnTo>
                  <a:lnTo>
                    <a:pt x="224" y="600"/>
                  </a:lnTo>
                  <a:lnTo>
                    <a:pt x="234" y="594"/>
                  </a:lnTo>
                  <a:lnTo>
                    <a:pt x="246" y="588"/>
                  </a:lnTo>
                  <a:lnTo>
                    <a:pt x="260" y="586"/>
                  </a:lnTo>
                  <a:lnTo>
                    <a:pt x="272" y="584"/>
                  </a:lnTo>
                  <a:lnTo>
                    <a:pt x="284" y="586"/>
                  </a:lnTo>
                  <a:lnTo>
                    <a:pt x="294" y="592"/>
                  </a:lnTo>
                  <a:lnTo>
                    <a:pt x="294" y="592"/>
                  </a:lnTo>
                  <a:lnTo>
                    <a:pt x="298" y="604"/>
                  </a:lnTo>
                  <a:lnTo>
                    <a:pt x="304" y="618"/>
                  </a:lnTo>
                  <a:lnTo>
                    <a:pt x="310" y="628"/>
                  </a:lnTo>
                  <a:lnTo>
                    <a:pt x="314" y="632"/>
                  </a:lnTo>
                  <a:lnTo>
                    <a:pt x="320" y="636"/>
                  </a:lnTo>
                  <a:lnTo>
                    <a:pt x="320" y="636"/>
                  </a:lnTo>
                  <a:lnTo>
                    <a:pt x="326" y="630"/>
                  </a:lnTo>
                  <a:lnTo>
                    <a:pt x="328" y="622"/>
                  </a:lnTo>
                  <a:lnTo>
                    <a:pt x="326" y="614"/>
                  </a:lnTo>
                  <a:lnTo>
                    <a:pt x="326" y="604"/>
                  </a:lnTo>
                  <a:lnTo>
                    <a:pt x="322" y="588"/>
                  </a:lnTo>
                  <a:lnTo>
                    <a:pt x="322" y="582"/>
                  </a:lnTo>
                  <a:lnTo>
                    <a:pt x="326" y="578"/>
                  </a:lnTo>
                  <a:lnTo>
                    <a:pt x="326" y="578"/>
                  </a:lnTo>
                  <a:lnTo>
                    <a:pt x="332" y="570"/>
                  </a:lnTo>
                  <a:lnTo>
                    <a:pt x="338" y="562"/>
                  </a:lnTo>
                  <a:lnTo>
                    <a:pt x="346" y="556"/>
                  </a:lnTo>
                  <a:lnTo>
                    <a:pt x="352" y="554"/>
                  </a:lnTo>
                  <a:lnTo>
                    <a:pt x="358" y="554"/>
                  </a:lnTo>
                  <a:lnTo>
                    <a:pt x="358" y="554"/>
                  </a:lnTo>
                  <a:lnTo>
                    <a:pt x="360" y="540"/>
                  </a:lnTo>
                  <a:lnTo>
                    <a:pt x="366" y="528"/>
                  </a:lnTo>
                  <a:lnTo>
                    <a:pt x="370" y="518"/>
                  </a:lnTo>
                  <a:lnTo>
                    <a:pt x="378" y="508"/>
                  </a:lnTo>
                  <a:lnTo>
                    <a:pt x="392" y="492"/>
                  </a:lnTo>
                  <a:lnTo>
                    <a:pt x="410" y="478"/>
                  </a:lnTo>
                  <a:lnTo>
                    <a:pt x="430" y="466"/>
                  </a:lnTo>
                  <a:lnTo>
                    <a:pt x="448" y="456"/>
                  </a:lnTo>
                  <a:lnTo>
                    <a:pt x="478" y="440"/>
                  </a:lnTo>
                  <a:lnTo>
                    <a:pt x="478" y="440"/>
                  </a:lnTo>
                  <a:lnTo>
                    <a:pt x="478" y="434"/>
                  </a:lnTo>
                  <a:lnTo>
                    <a:pt x="478" y="434"/>
                  </a:lnTo>
                  <a:lnTo>
                    <a:pt x="476" y="430"/>
                  </a:lnTo>
                  <a:lnTo>
                    <a:pt x="474" y="428"/>
                  </a:lnTo>
                  <a:lnTo>
                    <a:pt x="466" y="428"/>
                  </a:lnTo>
                  <a:lnTo>
                    <a:pt x="466" y="428"/>
                  </a:lnTo>
                  <a:lnTo>
                    <a:pt x="460" y="426"/>
                  </a:lnTo>
                  <a:lnTo>
                    <a:pt x="458" y="424"/>
                  </a:lnTo>
                  <a:lnTo>
                    <a:pt x="458" y="422"/>
                  </a:lnTo>
                  <a:lnTo>
                    <a:pt x="458" y="422"/>
                  </a:lnTo>
                  <a:lnTo>
                    <a:pt x="458" y="416"/>
                  </a:lnTo>
                  <a:lnTo>
                    <a:pt x="460" y="412"/>
                  </a:lnTo>
                  <a:lnTo>
                    <a:pt x="462" y="406"/>
                  </a:lnTo>
                  <a:lnTo>
                    <a:pt x="466" y="400"/>
                  </a:lnTo>
                  <a:lnTo>
                    <a:pt x="466" y="396"/>
                  </a:lnTo>
                  <a:lnTo>
                    <a:pt x="466" y="390"/>
                  </a:lnTo>
                  <a:lnTo>
                    <a:pt x="466" y="390"/>
                  </a:lnTo>
                  <a:lnTo>
                    <a:pt x="472" y="396"/>
                  </a:lnTo>
                  <a:lnTo>
                    <a:pt x="480" y="400"/>
                  </a:lnTo>
                  <a:lnTo>
                    <a:pt x="488" y="398"/>
                  </a:lnTo>
                  <a:lnTo>
                    <a:pt x="496" y="396"/>
                  </a:lnTo>
                  <a:lnTo>
                    <a:pt x="512" y="386"/>
                  </a:lnTo>
                  <a:lnTo>
                    <a:pt x="520" y="380"/>
                  </a:lnTo>
                  <a:lnTo>
                    <a:pt x="528" y="376"/>
                  </a:lnTo>
                  <a:lnTo>
                    <a:pt x="528" y="376"/>
                  </a:lnTo>
                  <a:lnTo>
                    <a:pt x="524" y="384"/>
                  </a:lnTo>
                  <a:lnTo>
                    <a:pt x="520" y="388"/>
                  </a:lnTo>
                  <a:lnTo>
                    <a:pt x="516" y="392"/>
                  </a:lnTo>
                  <a:lnTo>
                    <a:pt x="510" y="396"/>
                  </a:lnTo>
                  <a:lnTo>
                    <a:pt x="510" y="396"/>
                  </a:lnTo>
                  <a:lnTo>
                    <a:pt x="506" y="402"/>
                  </a:lnTo>
                  <a:lnTo>
                    <a:pt x="502" y="412"/>
                  </a:lnTo>
                  <a:lnTo>
                    <a:pt x="502" y="416"/>
                  </a:lnTo>
                  <a:lnTo>
                    <a:pt x="504" y="420"/>
                  </a:lnTo>
                  <a:lnTo>
                    <a:pt x="508" y="422"/>
                  </a:lnTo>
                  <a:lnTo>
                    <a:pt x="516" y="422"/>
                  </a:lnTo>
                  <a:lnTo>
                    <a:pt x="516" y="422"/>
                  </a:lnTo>
                  <a:lnTo>
                    <a:pt x="524" y="422"/>
                  </a:lnTo>
                  <a:lnTo>
                    <a:pt x="532" y="426"/>
                  </a:lnTo>
                  <a:lnTo>
                    <a:pt x="542" y="428"/>
                  </a:lnTo>
                  <a:lnTo>
                    <a:pt x="554" y="428"/>
                  </a:lnTo>
                  <a:lnTo>
                    <a:pt x="554" y="428"/>
                  </a:lnTo>
                  <a:lnTo>
                    <a:pt x="548" y="408"/>
                  </a:lnTo>
                  <a:lnTo>
                    <a:pt x="542" y="390"/>
                  </a:lnTo>
                  <a:lnTo>
                    <a:pt x="534" y="372"/>
                  </a:lnTo>
                  <a:lnTo>
                    <a:pt x="526" y="356"/>
                  </a:lnTo>
                  <a:lnTo>
                    <a:pt x="508" y="322"/>
                  </a:lnTo>
                  <a:lnTo>
                    <a:pt x="498" y="304"/>
                  </a:lnTo>
                  <a:lnTo>
                    <a:pt x="490" y="282"/>
                  </a:lnTo>
                  <a:lnTo>
                    <a:pt x="490" y="282"/>
                  </a:lnTo>
                  <a:lnTo>
                    <a:pt x="484" y="280"/>
                  </a:lnTo>
                  <a:lnTo>
                    <a:pt x="480" y="282"/>
                  </a:lnTo>
                  <a:lnTo>
                    <a:pt x="478" y="284"/>
                  </a:lnTo>
                  <a:lnTo>
                    <a:pt x="478" y="288"/>
                  </a:lnTo>
                  <a:lnTo>
                    <a:pt x="476" y="292"/>
                  </a:lnTo>
                  <a:lnTo>
                    <a:pt x="474" y="296"/>
                  </a:lnTo>
                  <a:lnTo>
                    <a:pt x="472" y="296"/>
                  </a:lnTo>
                  <a:lnTo>
                    <a:pt x="464" y="294"/>
                  </a:lnTo>
                  <a:lnTo>
                    <a:pt x="464" y="294"/>
                  </a:lnTo>
                  <a:lnTo>
                    <a:pt x="458" y="294"/>
                  </a:lnTo>
                  <a:lnTo>
                    <a:pt x="454" y="290"/>
                  </a:lnTo>
                  <a:lnTo>
                    <a:pt x="452" y="284"/>
                  </a:lnTo>
                  <a:lnTo>
                    <a:pt x="450" y="278"/>
                  </a:lnTo>
                  <a:lnTo>
                    <a:pt x="448" y="266"/>
                  </a:lnTo>
                  <a:lnTo>
                    <a:pt x="444" y="260"/>
                  </a:lnTo>
                  <a:lnTo>
                    <a:pt x="440" y="258"/>
                  </a:lnTo>
                  <a:lnTo>
                    <a:pt x="440" y="258"/>
                  </a:lnTo>
                  <a:lnTo>
                    <a:pt x="432" y="258"/>
                  </a:lnTo>
                  <a:lnTo>
                    <a:pt x="426" y="256"/>
                  </a:lnTo>
                  <a:lnTo>
                    <a:pt x="414" y="252"/>
                  </a:lnTo>
                  <a:lnTo>
                    <a:pt x="408" y="246"/>
                  </a:lnTo>
                  <a:lnTo>
                    <a:pt x="402" y="244"/>
                  </a:lnTo>
                  <a:lnTo>
                    <a:pt x="402" y="244"/>
                  </a:lnTo>
                  <a:lnTo>
                    <a:pt x="400" y="250"/>
                  </a:lnTo>
                  <a:lnTo>
                    <a:pt x="398" y="250"/>
                  </a:lnTo>
                  <a:lnTo>
                    <a:pt x="396" y="250"/>
                  </a:lnTo>
                  <a:lnTo>
                    <a:pt x="396" y="250"/>
                  </a:lnTo>
                  <a:lnTo>
                    <a:pt x="396" y="278"/>
                  </a:lnTo>
                  <a:lnTo>
                    <a:pt x="394" y="298"/>
                  </a:lnTo>
                  <a:lnTo>
                    <a:pt x="390" y="312"/>
                  </a:lnTo>
                  <a:lnTo>
                    <a:pt x="386" y="322"/>
                  </a:lnTo>
                  <a:lnTo>
                    <a:pt x="374" y="342"/>
                  </a:lnTo>
                  <a:lnTo>
                    <a:pt x="366" y="354"/>
                  </a:lnTo>
                  <a:lnTo>
                    <a:pt x="358" y="370"/>
                  </a:lnTo>
                  <a:lnTo>
                    <a:pt x="358" y="370"/>
                  </a:lnTo>
                  <a:lnTo>
                    <a:pt x="356" y="362"/>
                  </a:lnTo>
                  <a:lnTo>
                    <a:pt x="354" y="354"/>
                  </a:lnTo>
                  <a:lnTo>
                    <a:pt x="350" y="344"/>
                  </a:lnTo>
                  <a:lnTo>
                    <a:pt x="352" y="332"/>
                  </a:lnTo>
                  <a:lnTo>
                    <a:pt x="352" y="332"/>
                  </a:lnTo>
                  <a:lnTo>
                    <a:pt x="346" y="332"/>
                  </a:lnTo>
                  <a:lnTo>
                    <a:pt x="340" y="330"/>
                  </a:lnTo>
                  <a:lnTo>
                    <a:pt x="332" y="326"/>
                  </a:lnTo>
                  <a:lnTo>
                    <a:pt x="332" y="326"/>
                  </a:lnTo>
                  <a:lnTo>
                    <a:pt x="316" y="320"/>
                  </a:lnTo>
                  <a:lnTo>
                    <a:pt x="302" y="314"/>
                  </a:lnTo>
                  <a:lnTo>
                    <a:pt x="294" y="308"/>
                  </a:lnTo>
                  <a:lnTo>
                    <a:pt x="290" y="304"/>
                  </a:lnTo>
                  <a:lnTo>
                    <a:pt x="286" y="296"/>
                  </a:lnTo>
                  <a:lnTo>
                    <a:pt x="282" y="288"/>
                  </a:lnTo>
                  <a:lnTo>
                    <a:pt x="282" y="288"/>
                  </a:lnTo>
                  <a:lnTo>
                    <a:pt x="296" y="272"/>
                  </a:lnTo>
                  <a:lnTo>
                    <a:pt x="310" y="256"/>
                  </a:lnTo>
                  <a:lnTo>
                    <a:pt x="326" y="242"/>
                  </a:lnTo>
                  <a:lnTo>
                    <a:pt x="334" y="236"/>
                  </a:lnTo>
                  <a:lnTo>
                    <a:pt x="346" y="232"/>
                  </a:lnTo>
                  <a:lnTo>
                    <a:pt x="346" y="232"/>
                  </a:lnTo>
                  <a:lnTo>
                    <a:pt x="344" y="238"/>
                  </a:lnTo>
                  <a:lnTo>
                    <a:pt x="346" y="244"/>
                  </a:lnTo>
                  <a:lnTo>
                    <a:pt x="350" y="248"/>
                  </a:lnTo>
                  <a:lnTo>
                    <a:pt x="356" y="252"/>
                  </a:lnTo>
                  <a:lnTo>
                    <a:pt x="360" y="254"/>
                  </a:lnTo>
                  <a:lnTo>
                    <a:pt x="366" y="254"/>
                  </a:lnTo>
                  <a:lnTo>
                    <a:pt x="368" y="254"/>
                  </a:lnTo>
                  <a:lnTo>
                    <a:pt x="370" y="250"/>
                  </a:lnTo>
                  <a:lnTo>
                    <a:pt x="370" y="250"/>
                  </a:lnTo>
                  <a:lnTo>
                    <a:pt x="366" y="250"/>
                  </a:lnTo>
                  <a:lnTo>
                    <a:pt x="366" y="246"/>
                  </a:lnTo>
                  <a:lnTo>
                    <a:pt x="366" y="240"/>
                  </a:lnTo>
                  <a:lnTo>
                    <a:pt x="370" y="238"/>
                  </a:lnTo>
                  <a:lnTo>
                    <a:pt x="370" y="238"/>
                  </a:lnTo>
                  <a:lnTo>
                    <a:pt x="376" y="238"/>
                  </a:lnTo>
                  <a:lnTo>
                    <a:pt x="382" y="240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388" y="234"/>
                  </a:lnTo>
                  <a:lnTo>
                    <a:pt x="384" y="228"/>
                  </a:lnTo>
                  <a:lnTo>
                    <a:pt x="378" y="224"/>
                  </a:lnTo>
                  <a:lnTo>
                    <a:pt x="370" y="220"/>
                  </a:lnTo>
                  <a:lnTo>
                    <a:pt x="370" y="220"/>
                  </a:lnTo>
                  <a:lnTo>
                    <a:pt x="374" y="214"/>
                  </a:lnTo>
                  <a:lnTo>
                    <a:pt x="378" y="210"/>
                  </a:lnTo>
                  <a:lnTo>
                    <a:pt x="388" y="202"/>
                  </a:lnTo>
                  <a:lnTo>
                    <a:pt x="392" y="198"/>
                  </a:lnTo>
                  <a:lnTo>
                    <a:pt x="394" y="192"/>
                  </a:lnTo>
                  <a:lnTo>
                    <a:pt x="396" y="184"/>
                  </a:lnTo>
                  <a:lnTo>
                    <a:pt x="396" y="176"/>
                  </a:lnTo>
                  <a:lnTo>
                    <a:pt x="396" y="176"/>
                  </a:lnTo>
                  <a:lnTo>
                    <a:pt x="390" y="172"/>
                  </a:lnTo>
                  <a:lnTo>
                    <a:pt x="390" y="170"/>
                  </a:lnTo>
                  <a:lnTo>
                    <a:pt x="400" y="168"/>
                  </a:lnTo>
                  <a:lnTo>
                    <a:pt x="428" y="168"/>
                  </a:lnTo>
                  <a:lnTo>
                    <a:pt x="428" y="168"/>
                  </a:lnTo>
                  <a:lnTo>
                    <a:pt x="426" y="174"/>
                  </a:lnTo>
                  <a:lnTo>
                    <a:pt x="428" y="180"/>
                  </a:lnTo>
                  <a:lnTo>
                    <a:pt x="434" y="184"/>
                  </a:lnTo>
                  <a:lnTo>
                    <a:pt x="440" y="190"/>
                  </a:lnTo>
                  <a:lnTo>
                    <a:pt x="440" y="194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38" y="206"/>
                  </a:lnTo>
                  <a:lnTo>
                    <a:pt x="436" y="212"/>
                  </a:lnTo>
                  <a:lnTo>
                    <a:pt x="432" y="216"/>
                  </a:lnTo>
                  <a:lnTo>
                    <a:pt x="426" y="218"/>
                  </a:lnTo>
                  <a:lnTo>
                    <a:pt x="414" y="222"/>
                  </a:lnTo>
                  <a:lnTo>
                    <a:pt x="402" y="226"/>
                  </a:lnTo>
                  <a:lnTo>
                    <a:pt x="402" y="226"/>
                  </a:lnTo>
                  <a:lnTo>
                    <a:pt x="422" y="234"/>
                  </a:lnTo>
                  <a:lnTo>
                    <a:pt x="438" y="242"/>
                  </a:lnTo>
                  <a:lnTo>
                    <a:pt x="454" y="254"/>
                  </a:lnTo>
                  <a:lnTo>
                    <a:pt x="472" y="264"/>
                  </a:lnTo>
                  <a:lnTo>
                    <a:pt x="472" y="264"/>
                  </a:lnTo>
                  <a:lnTo>
                    <a:pt x="476" y="260"/>
                  </a:lnTo>
                  <a:lnTo>
                    <a:pt x="476" y="256"/>
                  </a:lnTo>
                  <a:lnTo>
                    <a:pt x="474" y="248"/>
                  </a:lnTo>
                  <a:lnTo>
                    <a:pt x="474" y="248"/>
                  </a:lnTo>
                  <a:lnTo>
                    <a:pt x="476" y="246"/>
                  </a:lnTo>
                  <a:lnTo>
                    <a:pt x="490" y="250"/>
                  </a:lnTo>
                  <a:lnTo>
                    <a:pt x="490" y="250"/>
                  </a:lnTo>
                  <a:lnTo>
                    <a:pt x="490" y="240"/>
                  </a:lnTo>
                  <a:lnTo>
                    <a:pt x="490" y="230"/>
                  </a:lnTo>
                  <a:lnTo>
                    <a:pt x="488" y="226"/>
                  </a:lnTo>
                  <a:lnTo>
                    <a:pt x="486" y="222"/>
                  </a:lnTo>
                  <a:lnTo>
                    <a:pt x="482" y="220"/>
                  </a:lnTo>
                  <a:lnTo>
                    <a:pt x="478" y="220"/>
                  </a:lnTo>
                  <a:lnTo>
                    <a:pt x="478" y="220"/>
                  </a:lnTo>
                  <a:lnTo>
                    <a:pt x="480" y="214"/>
                  </a:lnTo>
                  <a:lnTo>
                    <a:pt x="484" y="212"/>
                  </a:lnTo>
                  <a:lnTo>
                    <a:pt x="486" y="214"/>
                  </a:lnTo>
                  <a:lnTo>
                    <a:pt x="490" y="216"/>
                  </a:lnTo>
                  <a:lnTo>
                    <a:pt x="496" y="222"/>
                  </a:lnTo>
                  <a:lnTo>
                    <a:pt x="500" y="224"/>
                  </a:lnTo>
                  <a:lnTo>
                    <a:pt x="502" y="226"/>
                  </a:lnTo>
                  <a:lnTo>
                    <a:pt x="502" y="226"/>
                  </a:lnTo>
                  <a:lnTo>
                    <a:pt x="506" y="222"/>
                  </a:lnTo>
                  <a:lnTo>
                    <a:pt x="510" y="218"/>
                  </a:lnTo>
                  <a:lnTo>
                    <a:pt x="514" y="214"/>
                  </a:lnTo>
                  <a:lnTo>
                    <a:pt x="522" y="214"/>
                  </a:lnTo>
                  <a:lnTo>
                    <a:pt x="522" y="214"/>
                  </a:lnTo>
                  <a:lnTo>
                    <a:pt x="510" y="200"/>
                  </a:lnTo>
                  <a:lnTo>
                    <a:pt x="500" y="186"/>
                  </a:lnTo>
                  <a:lnTo>
                    <a:pt x="482" y="160"/>
                  </a:lnTo>
                  <a:lnTo>
                    <a:pt x="472" y="150"/>
                  </a:lnTo>
                  <a:lnTo>
                    <a:pt x="458" y="142"/>
                  </a:lnTo>
                  <a:lnTo>
                    <a:pt x="450" y="140"/>
                  </a:lnTo>
                  <a:lnTo>
                    <a:pt x="442" y="138"/>
                  </a:lnTo>
                  <a:lnTo>
                    <a:pt x="432" y="136"/>
                  </a:lnTo>
                  <a:lnTo>
                    <a:pt x="420" y="138"/>
                  </a:lnTo>
                  <a:lnTo>
                    <a:pt x="420" y="138"/>
                  </a:lnTo>
                  <a:lnTo>
                    <a:pt x="416" y="134"/>
                  </a:lnTo>
                  <a:lnTo>
                    <a:pt x="416" y="134"/>
                  </a:lnTo>
                  <a:lnTo>
                    <a:pt x="422" y="132"/>
                  </a:lnTo>
                  <a:lnTo>
                    <a:pt x="446" y="132"/>
                  </a:lnTo>
                  <a:lnTo>
                    <a:pt x="446" y="132"/>
                  </a:lnTo>
                  <a:lnTo>
                    <a:pt x="444" y="128"/>
                  </a:lnTo>
                  <a:lnTo>
                    <a:pt x="442" y="126"/>
                  </a:lnTo>
                  <a:lnTo>
                    <a:pt x="436" y="126"/>
                  </a:lnTo>
                  <a:lnTo>
                    <a:pt x="430" y="124"/>
                  </a:lnTo>
                  <a:lnTo>
                    <a:pt x="428" y="122"/>
                  </a:lnTo>
                  <a:lnTo>
                    <a:pt x="428" y="118"/>
                  </a:lnTo>
                  <a:lnTo>
                    <a:pt x="428" y="118"/>
                  </a:lnTo>
                  <a:lnTo>
                    <a:pt x="418" y="122"/>
                  </a:lnTo>
                  <a:lnTo>
                    <a:pt x="406" y="124"/>
                  </a:lnTo>
                  <a:lnTo>
                    <a:pt x="382" y="126"/>
                  </a:lnTo>
                  <a:lnTo>
                    <a:pt x="370" y="128"/>
                  </a:lnTo>
                  <a:lnTo>
                    <a:pt x="360" y="132"/>
                  </a:lnTo>
                  <a:lnTo>
                    <a:pt x="356" y="136"/>
                  </a:lnTo>
                  <a:lnTo>
                    <a:pt x="354" y="140"/>
                  </a:lnTo>
                  <a:lnTo>
                    <a:pt x="352" y="144"/>
                  </a:lnTo>
                  <a:lnTo>
                    <a:pt x="352" y="150"/>
                  </a:lnTo>
                  <a:lnTo>
                    <a:pt x="352" y="150"/>
                  </a:lnTo>
                  <a:lnTo>
                    <a:pt x="352" y="156"/>
                  </a:lnTo>
                  <a:lnTo>
                    <a:pt x="354" y="160"/>
                  </a:lnTo>
                  <a:lnTo>
                    <a:pt x="358" y="164"/>
                  </a:lnTo>
                  <a:lnTo>
                    <a:pt x="362" y="164"/>
                  </a:lnTo>
                  <a:lnTo>
                    <a:pt x="366" y="166"/>
                  </a:lnTo>
                  <a:lnTo>
                    <a:pt x="370" y="170"/>
                  </a:lnTo>
                  <a:lnTo>
                    <a:pt x="372" y="174"/>
                  </a:lnTo>
                  <a:lnTo>
                    <a:pt x="370" y="182"/>
                  </a:lnTo>
                  <a:lnTo>
                    <a:pt x="370" y="182"/>
                  </a:lnTo>
                  <a:lnTo>
                    <a:pt x="362" y="186"/>
                  </a:lnTo>
                  <a:lnTo>
                    <a:pt x="360" y="190"/>
                  </a:lnTo>
                  <a:lnTo>
                    <a:pt x="358" y="194"/>
                  </a:lnTo>
                  <a:lnTo>
                    <a:pt x="358" y="194"/>
                  </a:lnTo>
                  <a:lnTo>
                    <a:pt x="354" y="186"/>
                  </a:lnTo>
                  <a:lnTo>
                    <a:pt x="350" y="182"/>
                  </a:lnTo>
                  <a:lnTo>
                    <a:pt x="340" y="176"/>
                  </a:lnTo>
                  <a:lnTo>
                    <a:pt x="336" y="174"/>
                  </a:lnTo>
                  <a:lnTo>
                    <a:pt x="332" y="168"/>
                  </a:lnTo>
                  <a:lnTo>
                    <a:pt x="328" y="162"/>
                  </a:lnTo>
                  <a:lnTo>
                    <a:pt x="326" y="150"/>
                  </a:lnTo>
                  <a:lnTo>
                    <a:pt x="326" y="150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50" y="132"/>
                  </a:lnTo>
                  <a:lnTo>
                    <a:pt x="378" y="116"/>
                  </a:lnTo>
                  <a:lnTo>
                    <a:pt x="378" y="116"/>
                  </a:lnTo>
                  <a:lnTo>
                    <a:pt x="402" y="114"/>
                  </a:lnTo>
                  <a:lnTo>
                    <a:pt x="428" y="112"/>
                  </a:lnTo>
                  <a:lnTo>
                    <a:pt x="428" y="112"/>
                  </a:lnTo>
                  <a:lnTo>
                    <a:pt x="436" y="96"/>
                  </a:lnTo>
                  <a:lnTo>
                    <a:pt x="446" y="82"/>
                  </a:lnTo>
                  <a:lnTo>
                    <a:pt x="446" y="82"/>
                  </a:lnTo>
                  <a:lnTo>
                    <a:pt x="488" y="68"/>
                  </a:lnTo>
                  <a:lnTo>
                    <a:pt x="488" y="68"/>
                  </a:lnTo>
                  <a:lnTo>
                    <a:pt x="492" y="74"/>
                  </a:lnTo>
                  <a:lnTo>
                    <a:pt x="498" y="80"/>
                  </a:lnTo>
                  <a:lnTo>
                    <a:pt x="514" y="90"/>
                  </a:lnTo>
                  <a:lnTo>
                    <a:pt x="548" y="104"/>
                  </a:lnTo>
                  <a:lnTo>
                    <a:pt x="564" y="112"/>
                  </a:lnTo>
                  <a:lnTo>
                    <a:pt x="570" y="118"/>
                  </a:lnTo>
                  <a:lnTo>
                    <a:pt x="574" y="126"/>
                  </a:lnTo>
                  <a:lnTo>
                    <a:pt x="576" y="134"/>
                  </a:lnTo>
                  <a:lnTo>
                    <a:pt x="578" y="144"/>
                  </a:lnTo>
                  <a:lnTo>
                    <a:pt x="576" y="154"/>
                  </a:lnTo>
                  <a:lnTo>
                    <a:pt x="572" y="168"/>
                  </a:lnTo>
                  <a:lnTo>
                    <a:pt x="572" y="168"/>
                  </a:lnTo>
                  <a:lnTo>
                    <a:pt x="574" y="172"/>
                  </a:lnTo>
                  <a:lnTo>
                    <a:pt x="576" y="174"/>
                  </a:lnTo>
                  <a:lnTo>
                    <a:pt x="580" y="174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84" y="168"/>
                  </a:lnTo>
                  <a:lnTo>
                    <a:pt x="584" y="168"/>
                  </a:lnTo>
                  <a:lnTo>
                    <a:pt x="584" y="172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78" y="186"/>
                  </a:lnTo>
                  <a:lnTo>
                    <a:pt x="576" y="202"/>
                  </a:lnTo>
                  <a:lnTo>
                    <a:pt x="578" y="218"/>
                  </a:lnTo>
                  <a:lnTo>
                    <a:pt x="580" y="236"/>
                  </a:lnTo>
                  <a:lnTo>
                    <a:pt x="586" y="254"/>
                  </a:lnTo>
                  <a:lnTo>
                    <a:pt x="596" y="270"/>
                  </a:lnTo>
                  <a:lnTo>
                    <a:pt x="602" y="276"/>
                  </a:lnTo>
                  <a:lnTo>
                    <a:pt x="608" y="282"/>
                  </a:lnTo>
                  <a:lnTo>
                    <a:pt x="614" y="286"/>
                  </a:lnTo>
                  <a:lnTo>
                    <a:pt x="622" y="288"/>
                  </a:lnTo>
                  <a:lnTo>
                    <a:pt x="622" y="288"/>
                  </a:lnTo>
                  <a:lnTo>
                    <a:pt x="628" y="284"/>
                  </a:lnTo>
                  <a:lnTo>
                    <a:pt x="634" y="278"/>
                  </a:lnTo>
                  <a:lnTo>
                    <a:pt x="644" y="264"/>
                  </a:lnTo>
                  <a:lnTo>
                    <a:pt x="652" y="252"/>
                  </a:lnTo>
                  <a:lnTo>
                    <a:pt x="660" y="238"/>
                  </a:lnTo>
                  <a:lnTo>
                    <a:pt x="660" y="238"/>
                  </a:lnTo>
                  <a:lnTo>
                    <a:pt x="672" y="224"/>
                  </a:lnTo>
                  <a:lnTo>
                    <a:pt x="688" y="214"/>
                  </a:lnTo>
                  <a:lnTo>
                    <a:pt x="704" y="204"/>
                  </a:lnTo>
                  <a:lnTo>
                    <a:pt x="724" y="196"/>
                  </a:lnTo>
                  <a:lnTo>
                    <a:pt x="762" y="184"/>
                  </a:lnTo>
                  <a:lnTo>
                    <a:pt x="782" y="176"/>
                  </a:lnTo>
                  <a:lnTo>
                    <a:pt x="800" y="168"/>
                  </a:lnTo>
                  <a:lnTo>
                    <a:pt x="800" y="168"/>
                  </a:lnTo>
                  <a:lnTo>
                    <a:pt x="794" y="164"/>
                  </a:lnTo>
                  <a:lnTo>
                    <a:pt x="792" y="160"/>
                  </a:lnTo>
                  <a:lnTo>
                    <a:pt x="790" y="156"/>
                  </a:lnTo>
                  <a:lnTo>
                    <a:pt x="790" y="150"/>
                  </a:lnTo>
                  <a:lnTo>
                    <a:pt x="792" y="142"/>
                  </a:lnTo>
                  <a:lnTo>
                    <a:pt x="796" y="132"/>
                  </a:lnTo>
                  <a:lnTo>
                    <a:pt x="800" y="124"/>
                  </a:lnTo>
                  <a:lnTo>
                    <a:pt x="804" y="114"/>
                  </a:lnTo>
                  <a:lnTo>
                    <a:pt x="804" y="104"/>
                  </a:lnTo>
                  <a:lnTo>
                    <a:pt x="802" y="98"/>
                  </a:lnTo>
                  <a:lnTo>
                    <a:pt x="800" y="94"/>
                  </a:lnTo>
                  <a:lnTo>
                    <a:pt x="800" y="94"/>
                  </a:lnTo>
                  <a:lnTo>
                    <a:pt x="800" y="90"/>
                  </a:lnTo>
                  <a:lnTo>
                    <a:pt x="802" y="90"/>
                  </a:lnTo>
                  <a:lnTo>
                    <a:pt x="806" y="90"/>
                  </a:lnTo>
                  <a:lnTo>
                    <a:pt x="810" y="92"/>
                  </a:lnTo>
                  <a:lnTo>
                    <a:pt x="818" y="94"/>
                  </a:lnTo>
                  <a:lnTo>
                    <a:pt x="818" y="94"/>
                  </a:lnTo>
                  <a:lnTo>
                    <a:pt x="816" y="84"/>
                  </a:lnTo>
                  <a:lnTo>
                    <a:pt x="814" y="76"/>
                  </a:lnTo>
                  <a:lnTo>
                    <a:pt x="810" y="68"/>
                  </a:lnTo>
                  <a:lnTo>
                    <a:pt x="812" y="56"/>
                  </a:lnTo>
                  <a:lnTo>
                    <a:pt x="812" y="56"/>
                  </a:lnTo>
                  <a:lnTo>
                    <a:pt x="818" y="54"/>
                  </a:lnTo>
                  <a:lnTo>
                    <a:pt x="824" y="50"/>
                  </a:lnTo>
                  <a:lnTo>
                    <a:pt x="824" y="50"/>
                  </a:lnTo>
                  <a:lnTo>
                    <a:pt x="862" y="58"/>
                  </a:lnTo>
                  <a:lnTo>
                    <a:pt x="898" y="70"/>
                  </a:lnTo>
                  <a:lnTo>
                    <a:pt x="934" y="82"/>
                  </a:lnTo>
                  <a:lnTo>
                    <a:pt x="970" y="98"/>
                  </a:lnTo>
                  <a:lnTo>
                    <a:pt x="1004" y="116"/>
                  </a:lnTo>
                  <a:lnTo>
                    <a:pt x="1036" y="134"/>
                  </a:lnTo>
                  <a:lnTo>
                    <a:pt x="1068" y="154"/>
                  </a:lnTo>
                  <a:lnTo>
                    <a:pt x="1098" y="178"/>
                  </a:lnTo>
                  <a:lnTo>
                    <a:pt x="1098" y="178"/>
                  </a:lnTo>
                  <a:lnTo>
                    <a:pt x="1090" y="176"/>
                  </a:lnTo>
                  <a:lnTo>
                    <a:pt x="1090" y="176"/>
                  </a:lnTo>
                  <a:lnTo>
                    <a:pt x="1078" y="178"/>
                  </a:lnTo>
                  <a:lnTo>
                    <a:pt x="1066" y="180"/>
                  </a:lnTo>
                  <a:lnTo>
                    <a:pt x="1056" y="184"/>
                  </a:lnTo>
                  <a:lnTo>
                    <a:pt x="1048" y="190"/>
                  </a:lnTo>
                  <a:lnTo>
                    <a:pt x="1032" y="204"/>
                  </a:lnTo>
                  <a:lnTo>
                    <a:pt x="1018" y="218"/>
                  </a:lnTo>
                  <a:lnTo>
                    <a:pt x="996" y="252"/>
                  </a:lnTo>
                  <a:lnTo>
                    <a:pt x="984" y="268"/>
                  </a:lnTo>
                  <a:lnTo>
                    <a:pt x="970" y="282"/>
                  </a:lnTo>
                  <a:lnTo>
                    <a:pt x="970" y="282"/>
                  </a:lnTo>
                  <a:lnTo>
                    <a:pt x="972" y="286"/>
                  </a:lnTo>
                  <a:lnTo>
                    <a:pt x="974" y="290"/>
                  </a:lnTo>
                  <a:lnTo>
                    <a:pt x="976" y="302"/>
                  </a:lnTo>
                  <a:lnTo>
                    <a:pt x="978" y="312"/>
                  </a:lnTo>
                  <a:lnTo>
                    <a:pt x="980" y="316"/>
                  </a:lnTo>
                  <a:lnTo>
                    <a:pt x="982" y="320"/>
                  </a:lnTo>
                  <a:lnTo>
                    <a:pt x="982" y="320"/>
                  </a:lnTo>
                  <a:lnTo>
                    <a:pt x="988" y="316"/>
                  </a:lnTo>
                  <a:lnTo>
                    <a:pt x="996" y="314"/>
                  </a:lnTo>
                  <a:lnTo>
                    <a:pt x="1004" y="314"/>
                  </a:lnTo>
                  <a:lnTo>
                    <a:pt x="1014" y="314"/>
                  </a:lnTo>
                  <a:lnTo>
                    <a:pt x="1014" y="314"/>
                  </a:lnTo>
                  <a:lnTo>
                    <a:pt x="1018" y="322"/>
                  </a:lnTo>
                  <a:lnTo>
                    <a:pt x="1022" y="336"/>
                  </a:lnTo>
                  <a:lnTo>
                    <a:pt x="1020" y="344"/>
                  </a:lnTo>
                  <a:lnTo>
                    <a:pt x="1018" y="348"/>
                  </a:lnTo>
                  <a:lnTo>
                    <a:pt x="1014" y="352"/>
                  </a:lnTo>
                  <a:lnTo>
                    <a:pt x="1008" y="352"/>
                  </a:lnTo>
                  <a:lnTo>
                    <a:pt x="1008" y="352"/>
                  </a:lnTo>
                  <a:lnTo>
                    <a:pt x="1006" y="342"/>
                  </a:lnTo>
                  <a:lnTo>
                    <a:pt x="1008" y="334"/>
                  </a:lnTo>
                  <a:lnTo>
                    <a:pt x="1010" y="326"/>
                  </a:lnTo>
                  <a:lnTo>
                    <a:pt x="1014" y="320"/>
                  </a:lnTo>
                  <a:lnTo>
                    <a:pt x="1014" y="320"/>
                  </a:lnTo>
                  <a:lnTo>
                    <a:pt x="1002" y="330"/>
                  </a:lnTo>
                  <a:lnTo>
                    <a:pt x="994" y="342"/>
                  </a:lnTo>
                  <a:lnTo>
                    <a:pt x="978" y="368"/>
                  </a:lnTo>
                  <a:lnTo>
                    <a:pt x="968" y="382"/>
                  </a:lnTo>
                  <a:lnTo>
                    <a:pt x="958" y="392"/>
                  </a:lnTo>
                  <a:lnTo>
                    <a:pt x="950" y="396"/>
                  </a:lnTo>
                  <a:lnTo>
                    <a:pt x="944" y="398"/>
                  </a:lnTo>
                  <a:lnTo>
                    <a:pt x="934" y="402"/>
                  </a:lnTo>
                  <a:lnTo>
                    <a:pt x="926" y="402"/>
                  </a:lnTo>
                  <a:lnTo>
                    <a:pt x="926" y="402"/>
                  </a:lnTo>
                  <a:lnTo>
                    <a:pt x="926" y="406"/>
                  </a:lnTo>
                  <a:lnTo>
                    <a:pt x="924" y="410"/>
                  </a:lnTo>
                  <a:lnTo>
                    <a:pt x="916" y="412"/>
                  </a:lnTo>
                  <a:lnTo>
                    <a:pt x="910" y="416"/>
                  </a:lnTo>
                  <a:lnTo>
                    <a:pt x="908" y="418"/>
                  </a:lnTo>
                  <a:lnTo>
                    <a:pt x="906" y="422"/>
                  </a:lnTo>
                  <a:lnTo>
                    <a:pt x="906" y="422"/>
                  </a:lnTo>
                  <a:lnTo>
                    <a:pt x="912" y="430"/>
                  </a:lnTo>
                  <a:lnTo>
                    <a:pt x="920" y="440"/>
                  </a:lnTo>
                  <a:lnTo>
                    <a:pt x="924" y="450"/>
                  </a:lnTo>
                  <a:lnTo>
                    <a:pt x="926" y="458"/>
                  </a:lnTo>
                  <a:lnTo>
                    <a:pt x="926" y="466"/>
                  </a:lnTo>
                  <a:lnTo>
                    <a:pt x="926" y="466"/>
                  </a:lnTo>
                  <a:lnTo>
                    <a:pt x="918" y="466"/>
                  </a:lnTo>
                  <a:lnTo>
                    <a:pt x="918" y="466"/>
                  </a:lnTo>
                  <a:lnTo>
                    <a:pt x="916" y="470"/>
                  </a:lnTo>
                  <a:lnTo>
                    <a:pt x="914" y="472"/>
                  </a:lnTo>
                  <a:lnTo>
                    <a:pt x="910" y="470"/>
                  </a:lnTo>
                  <a:lnTo>
                    <a:pt x="904" y="468"/>
                  </a:lnTo>
                  <a:lnTo>
                    <a:pt x="894" y="464"/>
                  </a:lnTo>
                  <a:lnTo>
                    <a:pt x="888" y="464"/>
                  </a:lnTo>
                  <a:lnTo>
                    <a:pt x="882" y="466"/>
                  </a:lnTo>
                  <a:lnTo>
                    <a:pt x="882" y="466"/>
                  </a:lnTo>
                  <a:lnTo>
                    <a:pt x="876" y="468"/>
                  </a:lnTo>
                  <a:lnTo>
                    <a:pt x="872" y="472"/>
                  </a:lnTo>
                  <a:lnTo>
                    <a:pt x="868" y="480"/>
                  </a:lnTo>
                  <a:lnTo>
                    <a:pt x="868" y="486"/>
                  </a:lnTo>
                  <a:lnTo>
                    <a:pt x="866" y="502"/>
                  </a:lnTo>
                  <a:lnTo>
                    <a:pt x="864" y="510"/>
                  </a:lnTo>
                  <a:lnTo>
                    <a:pt x="862" y="516"/>
                  </a:lnTo>
                  <a:lnTo>
                    <a:pt x="862" y="516"/>
                  </a:lnTo>
                  <a:lnTo>
                    <a:pt x="862" y="522"/>
                  </a:lnTo>
                  <a:lnTo>
                    <a:pt x="864" y="526"/>
                  </a:lnTo>
                  <a:lnTo>
                    <a:pt x="868" y="530"/>
                  </a:lnTo>
                  <a:lnTo>
                    <a:pt x="868" y="534"/>
                  </a:lnTo>
                  <a:lnTo>
                    <a:pt x="868" y="534"/>
                  </a:lnTo>
                  <a:lnTo>
                    <a:pt x="926" y="534"/>
                  </a:lnTo>
                  <a:lnTo>
                    <a:pt x="926" y="534"/>
                  </a:lnTo>
                  <a:lnTo>
                    <a:pt x="928" y="530"/>
                  </a:lnTo>
                  <a:lnTo>
                    <a:pt x="930" y="526"/>
                  </a:lnTo>
                  <a:lnTo>
                    <a:pt x="938" y="522"/>
                  </a:lnTo>
                  <a:lnTo>
                    <a:pt x="938" y="522"/>
                  </a:lnTo>
                  <a:lnTo>
                    <a:pt x="938" y="496"/>
                  </a:lnTo>
                  <a:lnTo>
                    <a:pt x="938" y="496"/>
                  </a:lnTo>
                  <a:lnTo>
                    <a:pt x="952" y="488"/>
                  </a:lnTo>
                  <a:lnTo>
                    <a:pt x="966" y="480"/>
                  </a:lnTo>
                  <a:lnTo>
                    <a:pt x="980" y="472"/>
                  </a:lnTo>
                  <a:lnTo>
                    <a:pt x="994" y="466"/>
                  </a:lnTo>
                  <a:lnTo>
                    <a:pt x="994" y="466"/>
                  </a:lnTo>
                  <a:lnTo>
                    <a:pt x="998" y="466"/>
                  </a:lnTo>
                  <a:lnTo>
                    <a:pt x="1000" y="468"/>
                  </a:lnTo>
                  <a:lnTo>
                    <a:pt x="1000" y="476"/>
                  </a:lnTo>
                  <a:lnTo>
                    <a:pt x="1000" y="490"/>
                  </a:lnTo>
                  <a:lnTo>
                    <a:pt x="1000" y="490"/>
                  </a:lnTo>
                  <a:lnTo>
                    <a:pt x="1002" y="486"/>
                  </a:lnTo>
                  <a:lnTo>
                    <a:pt x="1006" y="484"/>
                  </a:lnTo>
                  <a:lnTo>
                    <a:pt x="1010" y="484"/>
                  </a:lnTo>
                  <a:lnTo>
                    <a:pt x="1014" y="484"/>
                  </a:lnTo>
                  <a:lnTo>
                    <a:pt x="1026" y="490"/>
                  </a:lnTo>
                  <a:lnTo>
                    <a:pt x="1036" y="496"/>
                  </a:lnTo>
                  <a:lnTo>
                    <a:pt x="1044" y="506"/>
                  </a:lnTo>
                  <a:lnTo>
                    <a:pt x="1046" y="512"/>
                  </a:lnTo>
                  <a:lnTo>
                    <a:pt x="1048" y="516"/>
                  </a:lnTo>
                  <a:lnTo>
                    <a:pt x="1046" y="520"/>
                  </a:lnTo>
                  <a:lnTo>
                    <a:pt x="1044" y="524"/>
                  </a:lnTo>
                  <a:lnTo>
                    <a:pt x="1040" y="526"/>
                  </a:lnTo>
                  <a:lnTo>
                    <a:pt x="1032" y="528"/>
                  </a:lnTo>
                  <a:lnTo>
                    <a:pt x="1032" y="528"/>
                  </a:lnTo>
                  <a:lnTo>
                    <a:pt x="1040" y="534"/>
                  </a:lnTo>
                  <a:lnTo>
                    <a:pt x="1046" y="536"/>
                  </a:lnTo>
                  <a:lnTo>
                    <a:pt x="1050" y="532"/>
                  </a:lnTo>
                  <a:lnTo>
                    <a:pt x="1056" y="528"/>
                  </a:lnTo>
                  <a:lnTo>
                    <a:pt x="1064" y="516"/>
                  </a:lnTo>
                  <a:lnTo>
                    <a:pt x="1070" y="510"/>
                  </a:lnTo>
                  <a:lnTo>
                    <a:pt x="1076" y="510"/>
                  </a:lnTo>
                  <a:lnTo>
                    <a:pt x="1076" y="510"/>
                  </a:lnTo>
                  <a:lnTo>
                    <a:pt x="1078" y="514"/>
                  </a:lnTo>
                  <a:lnTo>
                    <a:pt x="1080" y="516"/>
                  </a:lnTo>
                  <a:lnTo>
                    <a:pt x="1086" y="522"/>
                  </a:lnTo>
                  <a:lnTo>
                    <a:pt x="1088" y="526"/>
                  </a:lnTo>
                  <a:lnTo>
                    <a:pt x="1090" y="530"/>
                  </a:lnTo>
                  <a:lnTo>
                    <a:pt x="1090" y="534"/>
                  </a:lnTo>
                  <a:lnTo>
                    <a:pt x="1090" y="540"/>
                  </a:lnTo>
                  <a:lnTo>
                    <a:pt x="1090" y="540"/>
                  </a:lnTo>
                  <a:lnTo>
                    <a:pt x="1102" y="540"/>
                  </a:lnTo>
                  <a:lnTo>
                    <a:pt x="1102" y="540"/>
                  </a:lnTo>
                  <a:lnTo>
                    <a:pt x="1108" y="538"/>
                  </a:lnTo>
                  <a:lnTo>
                    <a:pt x="1112" y="532"/>
                  </a:lnTo>
                  <a:lnTo>
                    <a:pt x="1112" y="524"/>
                  </a:lnTo>
                  <a:lnTo>
                    <a:pt x="1112" y="518"/>
                  </a:lnTo>
                  <a:lnTo>
                    <a:pt x="1112" y="512"/>
                  </a:lnTo>
                  <a:lnTo>
                    <a:pt x="1114" y="506"/>
                  </a:lnTo>
                  <a:lnTo>
                    <a:pt x="1122" y="504"/>
                  </a:lnTo>
                  <a:lnTo>
                    <a:pt x="1134" y="504"/>
                  </a:lnTo>
                  <a:lnTo>
                    <a:pt x="1134" y="504"/>
                  </a:lnTo>
                  <a:lnTo>
                    <a:pt x="1130" y="506"/>
                  </a:lnTo>
                  <a:lnTo>
                    <a:pt x="1128" y="512"/>
                  </a:lnTo>
                  <a:lnTo>
                    <a:pt x="1126" y="522"/>
                  </a:lnTo>
                  <a:lnTo>
                    <a:pt x="1128" y="532"/>
                  </a:lnTo>
                  <a:lnTo>
                    <a:pt x="1130" y="538"/>
                  </a:lnTo>
                  <a:lnTo>
                    <a:pt x="1134" y="540"/>
                  </a:lnTo>
                  <a:lnTo>
                    <a:pt x="1134" y="540"/>
                  </a:lnTo>
                  <a:lnTo>
                    <a:pt x="1140" y="544"/>
                  </a:lnTo>
                  <a:lnTo>
                    <a:pt x="1148" y="546"/>
                  </a:lnTo>
                  <a:lnTo>
                    <a:pt x="1166" y="548"/>
                  </a:lnTo>
                  <a:lnTo>
                    <a:pt x="1174" y="552"/>
                  </a:lnTo>
                  <a:lnTo>
                    <a:pt x="1182" y="554"/>
                  </a:lnTo>
                  <a:lnTo>
                    <a:pt x="1186" y="560"/>
                  </a:lnTo>
                  <a:lnTo>
                    <a:pt x="1190" y="566"/>
                  </a:lnTo>
                  <a:lnTo>
                    <a:pt x="1190" y="566"/>
                  </a:lnTo>
                  <a:lnTo>
                    <a:pt x="1186" y="584"/>
                  </a:lnTo>
                  <a:lnTo>
                    <a:pt x="1182" y="592"/>
                  </a:lnTo>
                  <a:lnTo>
                    <a:pt x="1178" y="598"/>
                  </a:lnTo>
                  <a:lnTo>
                    <a:pt x="1178" y="598"/>
                  </a:lnTo>
                  <a:lnTo>
                    <a:pt x="1176" y="594"/>
                  </a:lnTo>
                  <a:lnTo>
                    <a:pt x="1172" y="592"/>
                  </a:lnTo>
                  <a:lnTo>
                    <a:pt x="1162" y="590"/>
                  </a:lnTo>
                  <a:lnTo>
                    <a:pt x="1150" y="592"/>
                  </a:lnTo>
                  <a:lnTo>
                    <a:pt x="1140" y="592"/>
                  </a:lnTo>
                  <a:lnTo>
                    <a:pt x="1140" y="592"/>
                  </a:lnTo>
                  <a:lnTo>
                    <a:pt x="1130" y="594"/>
                  </a:lnTo>
                  <a:lnTo>
                    <a:pt x="1122" y="594"/>
                  </a:lnTo>
                  <a:lnTo>
                    <a:pt x="1118" y="594"/>
                  </a:lnTo>
                  <a:lnTo>
                    <a:pt x="1114" y="590"/>
                  </a:lnTo>
                  <a:lnTo>
                    <a:pt x="1106" y="582"/>
                  </a:lnTo>
                  <a:lnTo>
                    <a:pt x="1102" y="578"/>
                  </a:lnTo>
                  <a:lnTo>
                    <a:pt x="1096" y="572"/>
                  </a:lnTo>
                  <a:lnTo>
                    <a:pt x="1096" y="572"/>
                  </a:lnTo>
                  <a:lnTo>
                    <a:pt x="1088" y="576"/>
                  </a:lnTo>
                  <a:lnTo>
                    <a:pt x="1082" y="582"/>
                  </a:lnTo>
                  <a:lnTo>
                    <a:pt x="1078" y="588"/>
                  </a:lnTo>
                  <a:lnTo>
                    <a:pt x="1076" y="598"/>
                  </a:lnTo>
                  <a:lnTo>
                    <a:pt x="1076" y="598"/>
                  </a:lnTo>
                  <a:lnTo>
                    <a:pt x="1062" y="590"/>
                  </a:lnTo>
                  <a:lnTo>
                    <a:pt x="1050" y="580"/>
                  </a:lnTo>
                  <a:lnTo>
                    <a:pt x="1036" y="572"/>
                  </a:lnTo>
                  <a:lnTo>
                    <a:pt x="1028" y="568"/>
                  </a:lnTo>
                  <a:lnTo>
                    <a:pt x="1020" y="566"/>
                  </a:lnTo>
                  <a:lnTo>
                    <a:pt x="1020" y="566"/>
                  </a:lnTo>
                  <a:lnTo>
                    <a:pt x="1020" y="540"/>
                  </a:lnTo>
                  <a:lnTo>
                    <a:pt x="1020" y="540"/>
                  </a:lnTo>
                  <a:lnTo>
                    <a:pt x="998" y="536"/>
                  </a:lnTo>
                  <a:lnTo>
                    <a:pt x="974" y="534"/>
                  </a:lnTo>
                  <a:lnTo>
                    <a:pt x="946" y="536"/>
                  </a:lnTo>
                  <a:lnTo>
                    <a:pt x="918" y="540"/>
                  </a:lnTo>
                  <a:lnTo>
                    <a:pt x="906" y="546"/>
                  </a:lnTo>
                  <a:lnTo>
                    <a:pt x="894" y="550"/>
                  </a:lnTo>
                  <a:lnTo>
                    <a:pt x="882" y="558"/>
                  </a:lnTo>
                  <a:lnTo>
                    <a:pt x="874" y="566"/>
                  </a:lnTo>
                  <a:lnTo>
                    <a:pt x="866" y="574"/>
                  </a:lnTo>
                  <a:lnTo>
                    <a:pt x="860" y="586"/>
                  </a:lnTo>
                  <a:lnTo>
                    <a:pt x="856" y="596"/>
                  </a:lnTo>
                  <a:lnTo>
                    <a:pt x="856" y="610"/>
                  </a:lnTo>
                  <a:lnTo>
                    <a:pt x="856" y="610"/>
                  </a:lnTo>
                  <a:lnTo>
                    <a:pt x="844" y="616"/>
                  </a:lnTo>
                  <a:lnTo>
                    <a:pt x="834" y="622"/>
                  </a:lnTo>
                  <a:lnTo>
                    <a:pt x="826" y="628"/>
                  </a:lnTo>
                  <a:lnTo>
                    <a:pt x="820" y="636"/>
                  </a:lnTo>
                  <a:lnTo>
                    <a:pt x="816" y="644"/>
                  </a:lnTo>
                  <a:lnTo>
                    <a:pt x="812" y="654"/>
                  </a:lnTo>
                  <a:lnTo>
                    <a:pt x="810" y="672"/>
                  </a:lnTo>
                  <a:lnTo>
                    <a:pt x="808" y="716"/>
                  </a:lnTo>
                  <a:lnTo>
                    <a:pt x="804" y="738"/>
                  </a:lnTo>
                  <a:lnTo>
                    <a:pt x="800" y="762"/>
                  </a:lnTo>
                  <a:lnTo>
                    <a:pt x="800" y="762"/>
                  </a:lnTo>
                  <a:lnTo>
                    <a:pt x="808" y="770"/>
                  </a:lnTo>
                  <a:lnTo>
                    <a:pt x="814" y="778"/>
                  </a:lnTo>
                  <a:lnTo>
                    <a:pt x="828" y="798"/>
                  </a:lnTo>
                  <a:lnTo>
                    <a:pt x="844" y="816"/>
                  </a:lnTo>
                  <a:lnTo>
                    <a:pt x="852" y="824"/>
                  </a:lnTo>
                  <a:lnTo>
                    <a:pt x="862" y="830"/>
                  </a:lnTo>
                  <a:lnTo>
                    <a:pt x="862" y="830"/>
                  </a:lnTo>
                  <a:lnTo>
                    <a:pt x="890" y="828"/>
                  </a:lnTo>
                  <a:lnTo>
                    <a:pt x="916" y="828"/>
                  </a:lnTo>
                  <a:lnTo>
                    <a:pt x="942" y="826"/>
                  </a:lnTo>
                  <a:lnTo>
                    <a:pt x="956" y="822"/>
                  </a:lnTo>
                  <a:lnTo>
                    <a:pt x="970" y="818"/>
                  </a:lnTo>
                  <a:lnTo>
                    <a:pt x="970" y="818"/>
                  </a:lnTo>
                  <a:lnTo>
                    <a:pt x="970" y="824"/>
                  </a:lnTo>
                  <a:lnTo>
                    <a:pt x="972" y="830"/>
                  </a:lnTo>
                  <a:lnTo>
                    <a:pt x="976" y="832"/>
                  </a:lnTo>
                  <a:lnTo>
                    <a:pt x="982" y="834"/>
                  </a:lnTo>
                  <a:lnTo>
                    <a:pt x="992" y="838"/>
                  </a:lnTo>
                  <a:lnTo>
                    <a:pt x="998" y="840"/>
                  </a:lnTo>
                  <a:lnTo>
                    <a:pt x="1000" y="844"/>
                  </a:lnTo>
                  <a:lnTo>
                    <a:pt x="1000" y="844"/>
                  </a:lnTo>
                  <a:lnTo>
                    <a:pt x="1000" y="858"/>
                  </a:lnTo>
                  <a:lnTo>
                    <a:pt x="1002" y="870"/>
                  </a:lnTo>
                  <a:lnTo>
                    <a:pt x="1006" y="894"/>
                  </a:lnTo>
                  <a:lnTo>
                    <a:pt x="1014" y="916"/>
                  </a:lnTo>
                  <a:lnTo>
                    <a:pt x="1022" y="938"/>
                  </a:lnTo>
                  <a:lnTo>
                    <a:pt x="1026" y="958"/>
                  </a:lnTo>
                  <a:lnTo>
                    <a:pt x="1028" y="968"/>
                  </a:lnTo>
                  <a:lnTo>
                    <a:pt x="1028" y="978"/>
                  </a:lnTo>
                  <a:lnTo>
                    <a:pt x="1028" y="988"/>
                  </a:lnTo>
                  <a:lnTo>
                    <a:pt x="1024" y="998"/>
                  </a:lnTo>
                  <a:lnTo>
                    <a:pt x="1020" y="1008"/>
                  </a:lnTo>
                  <a:lnTo>
                    <a:pt x="1014" y="1020"/>
                  </a:lnTo>
                  <a:lnTo>
                    <a:pt x="1014" y="1020"/>
                  </a:lnTo>
                  <a:lnTo>
                    <a:pt x="1020" y="1036"/>
                  </a:lnTo>
                  <a:lnTo>
                    <a:pt x="1026" y="1056"/>
                  </a:lnTo>
                  <a:lnTo>
                    <a:pt x="1034" y="1094"/>
                  </a:lnTo>
                  <a:lnTo>
                    <a:pt x="1042" y="1134"/>
                  </a:lnTo>
                  <a:lnTo>
                    <a:pt x="1046" y="1154"/>
                  </a:lnTo>
                  <a:lnTo>
                    <a:pt x="1052" y="1172"/>
                  </a:lnTo>
                  <a:lnTo>
                    <a:pt x="1052" y="1172"/>
                  </a:lnTo>
                  <a:lnTo>
                    <a:pt x="1070" y="1172"/>
                  </a:lnTo>
                  <a:lnTo>
                    <a:pt x="1086" y="1170"/>
                  </a:lnTo>
                  <a:lnTo>
                    <a:pt x="1100" y="1166"/>
                  </a:lnTo>
                  <a:lnTo>
                    <a:pt x="1112" y="1158"/>
                  </a:lnTo>
                  <a:lnTo>
                    <a:pt x="1124" y="1148"/>
                  </a:lnTo>
                  <a:lnTo>
                    <a:pt x="1134" y="1138"/>
                  </a:lnTo>
                  <a:lnTo>
                    <a:pt x="1142" y="1126"/>
                  </a:lnTo>
                  <a:lnTo>
                    <a:pt x="1150" y="1112"/>
                  </a:lnTo>
                  <a:lnTo>
                    <a:pt x="1182" y="1054"/>
                  </a:lnTo>
                  <a:lnTo>
                    <a:pt x="1190" y="1040"/>
                  </a:lnTo>
                  <a:lnTo>
                    <a:pt x="1200" y="1028"/>
                  </a:lnTo>
                  <a:lnTo>
                    <a:pt x="1210" y="1016"/>
                  </a:lnTo>
                  <a:lnTo>
                    <a:pt x="1222" y="1008"/>
                  </a:lnTo>
                  <a:lnTo>
                    <a:pt x="1222" y="1008"/>
                  </a:lnTo>
                  <a:lnTo>
                    <a:pt x="1224" y="978"/>
                  </a:lnTo>
                  <a:lnTo>
                    <a:pt x="1224" y="954"/>
                  </a:lnTo>
                  <a:lnTo>
                    <a:pt x="1222" y="900"/>
                  </a:lnTo>
                  <a:lnTo>
                    <a:pt x="1222" y="900"/>
                  </a:lnTo>
                  <a:lnTo>
                    <a:pt x="1234" y="886"/>
                  </a:lnTo>
                  <a:lnTo>
                    <a:pt x="1246" y="874"/>
                  </a:lnTo>
                  <a:lnTo>
                    <a:pt x="1272" y="846"/>
                  </a:lnTo>
                  <a:lnTo>
                    <a:pt x="1284" y="832"/>
                  </a:lnTo>
                  <a:lnTo>
                    <a:pt x="1292" y="816"/>
                  </a:lnTo>
                  <a:lnTo>
                    <a:pt x="1300" y="796"/>
                  </a:lnTo>
                  <a:lnTo>
                    <a:pt x="1304" y="774"/>
                  </a:lnTo>
                  <a:lnTo>
                    <a:pt x="1304" y="774"/>
                  </a:lnTo>
                  <a:lnTo>
                    <a:pt x="1298" y="770"/>
                  </a:lnTo>
                  <a:lnTo>
                    <a:pt x="1292" y="770"/>
                  </a:lnTo>
                  <a:lnTo>
                    <a:pt x="1278" y="776"/>
                  </a:lnTo>
                  <a:lnTo>
                    <a:pt x="1270" y="778"/>
                  </a:lnTo>
                  <a:lnTo>
                    <a:pt x="1264" y="778"/>
                  </a:lnTo>
                  <a:lnTo>
                    <a:pt x="1258" y="776"/>
                  </a:lnTo>
                  <a:lnTo>
                    <a:pt x="1254" y="768"/>
                  </a:lnTo>
                  <a:lnTo>
                    <a:pt x="1254" y="768"/>
                  </a:lnTo>
                  <a:lnTo>
                    <a:pt x="1280" y="752"/>
                  </a:lnTo>
                  <a:lnTo>
                    <a:pt x="1310" y="734"/>
                  </a:lnTo>
                  <a:lnTo>
                    <a:pt x="1324" y="724"/>
                  </a:lnTo>
                  <a:lnTo>
                    <a:pt x="1334" y="712"/>
                  </a:lnTo>
                  <a:lnTo>
                    <a:pt x="1342" y="700"/>
                  </a:lnTo>
                  <a:lnTo>
                    <a:pt x="1344" y="694"/>
                  </a:lnTo>
                  <a:lnTo>
                    <a:pt x="1346" y="686"/>
                  </a:lnTo>
                  <a:lnTo>
                    <a:pt x="1346" y="686"/>
                  </a:lnTo>
                  <a:lnTo>
                    <a:pt x="1346" y="690"/>
                  </a:lnTo>
                  <a:lnTo>
                    <a:pt x="1346" y="690"/>
                  </a:lnTo>
                  <a:lnTo>
                    <a:pt x="1344" y="730"/>
                  </a:lnTo>
                  <a:lnTo>
                    <a:pt x="1342" y="768"/>
                  </a:lnTo>
                  <a:lnTo>
                    <a:pt x="1336" y="804"/>
                  </a:lnTo>
                  <a:lnTo>
                    <a:pt x="1328" y="842"/>
                  </a:lnTo>
                  <a:lnTo>
                    <a:pt x="1318" y="878"/>
                  </a:lnTo>
                  <a:lnTo>
                    <a:pt x="1306" y="912"/>
                  </a:lnTo>
                  <a:lnTo>
                    <a:pt x="1294" y="946"/>
                  </a:lnTo>
                  <a:lnTo>
                    <a:pt x="1278" y="980"/>
                  </a:lnTo>
                  <a:lnTo>
                    <a:pt x="1278" y="9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31" tIns="45716" rIns="91431" bIns="45716" numCol="1" anchor="t" anchorCtr="0" compatLnSpc="1"/>
            <a:lstStyle/>
            <a:p>
              <a:endParaRPr lang="zh-CN" altLang="en-US" sz="1801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16870" y="2783822"/>
            <a:ext cx="6949143" cy="1235284"/>
            <a:chOff x="1031793" y="1847215"/>
            <a:chExt cx="6949865" cy="1235413"/>
          </a:xfrm>
        </p:grpSpPr>
        <p:sp>
          <p:nvSpPr>
            <p:cNvPr id="11" name="任意形状 10"/>
            <p:cNvSpPr/>
            <p:nvPr/>
          </p:nvSpPr>
          <p:spPr>
            <a:xfrm rot="21300000">
              <a:off x="1031793" y="1847215"/>
              <a:ext cx="6949865" cy="1235413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801"/>
            </a:p>
          </p:txBody>
        </p:sp>
        <p:sp>
          <p:nvSpPr>
            <p:cNvPr id="8" name="文本框 7"/>
            <p:cNvSpPr txBox="1"/>
            <p:nvPr/>
          </p:nvSpPr>
          <p:spPr>
            <a:xfrm rot="21291969">
              <a:off x="2375079" y="2163492"/>
              <a:ext cx="3878388" cy="646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3600" b="1" dirty="0">
                  <a:solidFill>
                    <a:srgbClr val="FFFFFF"/>
                  </a:solidFill>
                </a:rPr>
                <a:t>营销新闻精准识别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 rot="21300000">
            <a:off x="7818913" y="3814493"/>
            <a:ext cx="19159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b="1" dirty="0">
                <a:solidFill>
                  <a:srgbClr val="FFFFFF"/>
                </a:solidFill>
              </a:rPr>
              <a:t>PRESENTED</a:t>
            </a:r>
            <a:r>
              <a:rPr kumimoji="1" lang="zh-CN" altLang="en-US" sz="15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1500" b="1" dirty="0">
                <a:solidFill>
                  <a:srgbClr val="FFFFFF"/>
                </a:solidFill>
              </a:rPr>
              <a:t>BY</a:t>
            </a:r>
            <a:r>
              <a:rPr kumimoji="1" lang="zh-CN" altLang="en-US" sz="1500" b="1" dirty="0">
                <a:solidFill>
                  <a:srgbClr val="FFFFFF"/>
                </a:solidFill>
              </a:rPr>
              <a:t> </a:t>
            </a:r>
            <a:endParaRPr kumimoji="1" lang="en-US" altLang="zh-CN" sz="1500" b="1" dirty="0">
              <a:solidFill>
                <a:srgbClr val="FFFFFF"/>
              </a:solidFill>
            </a:endParaRPr>
          </a:p>
          <a:p>
            <a:r>
              <a:rPr kumimoji="1" lang="zh-CN" altLang="en-US" sz="2700" b="1" dirty="0">
                <a:solidFill>
                  <a:srgbClr val="FF0000"/>
                </a:solidFill>
                <a:latin typeface="Segoe UI Light" panose="020B0502040204020203"/>
                <a:cs typeface="Segoe UI Light" panose="020B0502040204020203"/>
              </a:rPr>
              <a:t>无敌风火轮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54" y="188173"/>
            <a:ext cx="2047120" cy="11130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64828433"/>
      </p:ext>
    </p:extLst>
  </p:cSld>
  <p:clrMapOvr>
    <a:masterClrMapping/>
  </p:clrMapOvr>
  <p:transition spd="slow" advTm="647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991270" y="1826294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3" name="任意形状 2"/>
          <p:cNvSpPr/>
          <p:nvPr/>
        </p:nvSpPr>
        <p:spPr>
          <a:xfrm>
            <a:off x="991270" y="2700706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4" name="任意形状 3"/>
          <p:cNvSpPr/>
          <p:nvPr/>
        </p:nvSpPr>
        <p:spPr>
          <a:xfrm>
            <a:off x="991270" y="3575117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5" name="任意形状 4"/>
          <p:cNvSpPr/>
          <p:nvPr/>
        </p:nvSpPr>
        <p:spPr>
          <a:xfrm>
            <a:off x="991270" y="4449529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7" name="文本框 6"/>
          <p:cNvSpPr txBox="1"/>
          <p:nvPr/>
        </p:nvSpPr>
        <p:spPr>
          <a:xfrm>
            <a:off x="1621504" y="1907893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队伍介绍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21504" y="2768231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基础模型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21504" y="3651015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模型提升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21504" y="4511362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更多思考</a:t>
            </a:r>
          </a:p>
        </p:txBody>
      </p:sp>
      <p:pic>
        <p:nvPicPr>
          <p:cNvPr id="16" name="图片 15"/>
          <p:cNvPicPr preferRelativeResize="0">
            <a:picLocks noChangeAspect="1"/>
          </p:cNvPicPr>
          <p:nvPr/>
        </p:nvPicPr>
        <p:blipFill rotWithShape="1">
          <a:blip r:embed="rId3"/>
          <a:srcRect t="1402" r="-2775"/>
          <a:stretch/>
        </p:blipFill>
        <p:spPr>
          <a:xfrm>
            <a:off x="4394666" y="2146301"/>
            <a:ext cx="1218000" cy="1044000"/>
          </a:xfrm>
          <a:prstGeom prst="rect">
            <a:avLst/>
          </a:prstGeom>
        </p:spPr>
      </p:pic>
      <p:pic>
        <p:nvPicPr>
          <p:cNvPr id="18" name="图片 17"/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184" y="2146301"/>
            <a:ext cx="1218000" cy="1044000"/>
          </a:xfrm>
          <a:prstGeom prst="rect">
            <a:avLst/>
          </a:prstGeom>
        </p:spPr>
      </p:pic>
      <p:pic>
        <p:nvPicPr>
          <p:cNvPr id="21" name="图片 20"/>
          <p:cNvPicPr preferRelativeResize="0"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0726" y="2137851"/>
            <a:ext cx="1218000" cy="1044000"/>
          </a:xfrm>
          <a:prstGeom prst="rect">
            <a:avLst/>
          </a:prstGeom>
        </p:spPr>
      </p:pic>
      <p:pic>
        <p:nvPicPr>
          <p:cNvPr id="26" name="图片 25"/>
          <p:cNvPicPr preferRelativeResize="0"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6005" y="2145082"/>
            <a:ext cx="1218000" cy="1044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754" y="188173"/>
            <a:ext cx="2047120" cy="11130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3314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1">
        <p:circle/>
      </p:transition>
    </mc:Choice>
    <mc:Fallback xmlns="">
      <p:transition spd="slow" advTm="61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988945" y="4038290"/>
            <a:ext cx="819707" cy="819707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24"/>
            <a:endParaRPr lang="zh-CN" altLang="en-US" sz="1401">
              <a:solidFill>
                <a:srgbClr val="FFFFFF"/>
              </a:solidFill>
              <a:latin typeface="Calibri"/>
              <a:ea typeface="宋体"/>
            </a:endParaRPr>
          </a:p>
        </p:txBody>
      </p:sp>
      <p:cxnSp>
        <p:nvCxnSpPr>
          <p:cNvPr id="9" name="直接连接符 90"/>
          <p:cNvCxnSpPr/>
          <p:nvPr/>
        </p:nvCxnSpPr>
        <p:spPr>
          <a:xfrm flipH="1">
            <a:off x="4398810" y="4868450"/>
            <a:ext cx="1" cy="231612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23"/>
          <p:cNvSpPr>
            <a:spLocks noEditPoints="1"/>
          </p:cNvSpPr>
          <p:nvPr/>
        </p:nvSpPr>
        <p:spPr bwMode="auto">
          <a:xfrm>
            <a:off x="4703231" y="1206400"/>
            <a:ext cx="525995" cy="700471"/>
          </a:xfrm>
          <a:custGeom>
            <a:avLst/>
            <a:gdLst/>
            <a:ahLst/>
            <a:cxnLst>
              <a:cxn ang="0">
                <a:pos x="342" y="218"/>
              </a:cxn>
              <a:cxn ang="0">
                <a:pos x="320" y="280"/>
              </a:cxn>
              <a:cxn ang="0">
                <a:pos x="284" y="358"/>
              </a:cxn>
              <a:cxn ang="0">
                <a:pos x="274" y="410"/>
              </a:cxn>
              <a:cxn ang="0">
                <a:pos x="136" y="396"/>
              </a:cxn>
              <a:cxn ang="0">
                <a:pos x="116" y="332"/>
              </a:cxn>
              <a:cxn ang="0">
                <a:pos x="80" y="256"/>
              </a:cxn>
              <a:cxn ang="0">
                <a:pos x="70" y="204"/>
              </a:cxn>
              <a:cxn ang="0">
                <a:pos x="72" y="176"/>
              </a:cxn>
              <a:cxn ang="0">
                <a:pos x="86" y="140"/>
              </a:cxn>
              <a:cxn ang="0">
                <a:pos x="110" y="108"/>
              </a:cxn>
              <a:cxn ang="0">
                <a:pos x="140" y="84"/>
              </a:cxn>
              <a:cxn ang="0">
                <a:pos x="178" y="70"/>
              </a:cxn>
              <a:cxn ang="0">
                <a:pos x="206" y="68"/>
              </a:cxn>
              <a:cxn ang="0">
                <a:pos x="246" y="74"/>
              </a:cxn>
              <a:cxn ang="0">
                <a:pos x="282" y="92"/>
              </a:cxn>
              <a:cxn ang="0">
                <a:pos x="312" y="118"/>
              </a:cxn>
              <a:cxn ang="0">
                <a:pos x="332" y="152"/>
              </a:cxn>
              <a:cxn ang="0">
                <a:pos x="342" y="190"/>
              </a:cxn>
              <a:cxn ang="0">
                <a:pos x="258" y="478"/>
              </a:cxn>
              <a:cxn ang="0">
                <a:pos x="148" y="480"/>
              </a:cxn>
              <a:cxn ang="0">
                <a:pos x="138" y="494"/>
              </a:cxn>
              <a:cxn ang="0">
                <a:pos x="142" y="506"/>
              </a:cxn>
              <a:cxn ang="0">
                <a:pos x="158" y="512"/>
              </a:cxn>
              <a:cxn ang="0">
                <a:pos x="176" y="536"/>
              </a:cxn>
              <a:cxn ang="0">
                <a:pos x="198" y="546"/>
              </a:cxn>
              <a:cxn ang="0">
                <a:pos x="214" y="546"/>
              </a:cxn>
              <a:cxn ang="0">
                <a:pos x="236" y="536"/>
              </a:cxn>
              <a:cxn ang="0">
                <a:pos x="258" y="512"/>
              </a:cxn>
              <a:cxn ang="0">
                <a:pos x="270" y="506"/>
              </a:cxn>
              <a:cxn ang="0">
                <a:pos x="274" y="494"/>
              </a:cxn>
              <a:cxn ang="0">
                <a:pos x="264" y="480"/>
              </a:cxn>
              <a:cxn ang="0">
                <a:pos x="258" y="426"/>
              </a:cxn>
              <a:cxn ang="0">
                <a:pos x="148" y="428"/>
              </a:cxn>
              <a:cxn ang="0">
                <a:pos x="138" y="444"/>
              </a:cxn>
              <a:cxn ang="0">
                <a:pos x="142" y="456"/>
              </a:cxn>
              <a:cxn ang="0">
                <a:pos x="258" y="460"/>
              </a:cxn>
              <a:cxn ang="0">
                <a:pos x="270" y="456"/>
              </a:cxn>
              <a:cxn ang="0">
                <a:pos x="274" y="444"/>
              </a:cxn>
              <a:cxn ang="0">
                <a:pos x="264" y="428"/>
              </a:cxn>
              <a:cxn ang="0">
                <a:pos x="20" y="116"/>
              </a:cxn>
              <a:cxn ang="0">
                <a:pos x="58" y="120"/>
              </a:cxn>
              <a:cxn ang="0">
                <a:pos x="20" y="116"/>
              </a:cxn>
              <a:cxn ang="0">
                <a:pos x="188" y="0"/>
              </a:cxn>
              <a:cxn ang="0">
                <a:pos x="206" y="34"/>
              </a:cxn>
              <a:cxn ang="0">
                <a:pos x="224" y="36"/>
              </a:cxn>
              <a:cxn ang="0">
                <a:pos x="88" y="36"/>
              </a:cxn>
              <a:cxn ang="0">
                <a:pos x="120" y="56"/>
              </a:cxn>
              <a:cxn ang="0">
                <a:pos x="392" y="116"/>
              </a:cxn>
              <a:cxn ang="0">
                <a:pos x="344" y="104"/>
              </a:cxn>
              <a:cxn ang="0">
                <a:pos x="392" y="116"/>
              </a:cxn>
              <a:cxn ang="0">
                <a:pos x="276" y="48"/>
              </a:cxn>
              <a:cxn ang="0">
                <a:pos x="306" y="66"/>
              </a:cxn>
              <a:cxn ang="0">
                <a:pos x="36" y="204"/>
              </a:cxn>
              <a:cxn ang="0">
                <a:pos x="0" y="222"/>
              </a:cxn>
              <a:cxn ang="0">
                <a:pos x="36" y="204"/>
              </a:cxn>
              <a:cxn ang="0">
                <a:pos x="376" y="188"/>
              </a:cxn>
              <a:cxn ang="0">
                <a:pos x="374" y="222"/>
              </a:cxn>
              <a:cxn ang="0">
                <a:pos x="376" y="188"/>
              </a:cxn>
              <a:cxn ang="0">
                <a:pos x="392" y="292"/>
              </a:cxn>
              <a:cxn ang="0">
                <a:pos x="346" y="306"/>
              </a:cxn>
              <a:cxn ang="0">
                <a:pos x="36" y="322"/>
              </a:cxn>
              <a:cxn ang="0">
                <a:pos x="50" y="274"/>
              </a:cxn>
            </a:cxnLst>
            <a:rect l="0" t="0" r="r" b="b"/>
            <a:pathLst>
              <a:path w="410" h="546">
                <a:moveTo>
                  <a:pt x="342" y="204"/>
                </a:moveTo>
                <a:lnTo>
                  <a:pt x="342" y="204"/>
                </a:lnTo>
                <a:lnTo>
                  <a:pt x="342" y="218"/>
                </a:lnTo>
                <a:lnTo>
                  <a:pt x="340" y="230"/>
                </a:lnTo>
                <a:lnTo>
                  <a:pt x="332" y="256"/>
                </a:lnTo>
                <a:lnTo>
                  <a:pt x="320" y="280"/>
                </a:lnTo>
                <a:lnTo>
                  <a:pt x="308" y="306"/>
                </a:lnTo>
                <a:lnTo>
                  <a:pt x="296" y="332"/>
                </a:lnTo>
                <a:lnTo>
                  <a:pt x="284" y="358"/>
                </a:lnTo>
                <a:lnTo>
                  <a:pt x="278" y="384"/>
                </a:lnTo>
                <a:lnTo>
                  <a:pt x="276" y="396"/>
                </a:lnTo>
                <a:lnTo>
                  <a:pt x="274" y="410"/>
                </a:lnTo>
                <a:lnTo>
                  <a:pt x="138" y="410"/>
                </a:lnTo>
                <a:lnTo>
                  <a:pt x="138" y="410"/>
                </a:lnTo>
                <a:lnTo>
                  <a:pt x="136" y="396"/>
                </a:lnTo>
                <a:lnTo>
                  <a:pt x="134" y="384"/>
                </a:lnTo>
                <a:lnTo>
                  <a:pt x="126" y="358"/>
                </a:lnTo>
                <a:lnTo>
                  <a:pt x="116" y="332"/>
                </a:lnTo>
                <a:lnTo>
                  <a:pt x="104" y="308"/>
                </a:lnTo>
                <a:lnTo>
                  <a:pt x="90" y="282"/>
                </a:lnTo>
                <a:lnTo>
                  <a:pt x="80" y="256"/>
                </a:lnTo>
                <a:lnTo>
                  <a:pt x="72" y="230"/>
                </a:lnTo>
                <a:lnTo>
                  <a:pt x="70" y="218"/>
                </a:lnTo>
                <a:lnTo>
                  <a:pt x="70" y="204"/>
                </a:lnTo>
                <a:lnTo>
                  <a:pt x="70" y="204"/>
                </a:lnTo>
                <a:lnTo>
                  <a:pt x="70" y="190"/>
                </a:lnTo>
                <a:lnTo>
                  <a:pt x="72" y="176"/>
                </a:lnTo>
                <a:lnTo>
                  <a:pt x="76" y="164"/>
                </a:lnTo>
                <a:lnTo>
                  <a:pt x="80" y="152"/>
                </a:lnTo>
                <a:lnTo>
                  <a:pt x="86" y="140"/>
                </a:lnTo>
                <a:lnTo>
                  <a:pt x="92" y="128"/>
                </a:lnTo>
                <a:lnTo>
                  <a:pt x="100" y="118"/>
                </a:lnTo>
                <a:lnTo>
                  <a:pt x="110" y="108"/>
                </a:lnTo>
                <a:lnTo>
                  <a:pt x="120" y="98"/>
                </a:lnTo>
                <a:lnTo>
                  <a:pt x="130" y="92"/>
                </a:lnTo>
                <a:lnTo>
                  <a:pt x="140" y="84"/>
                </a:lnTo>
                <a:lnTo>
                  <a:pt x="152" y="78"/>
                </a:lnTo>
                <a:lnTo>
                  <a:pt x="166" y="74"/>
                </a:lnTo>
                <a:lnTo>
                  <a:pt x="178" y="70"/>
                </a:lnTo>
                <a:lnTo>
                  <a:pt x="192" y="68"/>
                </a:lnTo>
                <a:lnTo>
                  <a:pt x="206" y="68"/>
                </a:lnTo>
                <a:lnTo>
                  <a:pt x="206" y="68"/>
                </a:lnTo>
                <a:lnTo>
                  <a:pt x="220" y="68"/>
                </a:lnTo>
                <a:lnTo>
                  <a:pt x="234" y="70"/>
                </a:lnTo>
                <a:lnTo>
                  <a:pt x="246" y="74"/>
                </a:lnTo>
                <a:lnTo>
                  <a:pt x="260" y="78"/>
                </a:lnTo>
                <a:lnTo>
                  <a:pt x="272" y="84"/>
                </a:lnTo>
                <a:lnTo>
                  <a:pt x="282" y="92"/>
                </a:lnTo>
                <a:lnTo>
                  <a:pt x="292" y="98"/>
                </a:lnTo>
                <a:lnTo>
                  <a:pt x="302" y="108"/>
                </a:lnTo>
                <a:lnTo>
                  <a:pt x="312" y="118"/>
                </a:lnTo>
                <a:lnTo>
                  <a:pt x="320" y="128"/>
                </a:lnTo>
                <a:lnTo>
                  <a:pt x="326" y="140"/>
                </a:lnTo>
                <a:lnTo>
                  <a:pt x="332" y="152"/>
                </a:lnTo>
                <a:lnTo>
                  <a:pt x="336" y="164"/>
                </a:lnTo>
                <a:lnTo>
                  <a:pt x="340" y="176"/>
                </a:lnTo>
                <a:lnTo>
                  <a:pt x="342" y="190"/>
                </a:lnTo>
                <a:lnTo>
                  <a:pt x="342" y="204"/>
                </a:lnTo>
                <a:lnTo>
                  <a:pt x="342" y="204"/>
                </a:lnTo>
                <a:close/>
                <a:moveTo>
                  <a:pt x="258" y="478"/>
                </a:moveTo>
                <a:lnTo>
                  <a:pt x="154" y="478"/>
                </a:lnTo>
                <a:lnTo>
                  <a:pt x="154" y="478"/>
                </a:lnTo>
                <a:lnTo>
                  <a:pt x="148" y="480"/>
                </a:lnTo>
                <a:lnTo>
                  <a:pt x="142" y="482"/>
                </a:lnTo>
                <a:lnTo>
                  <a:pt x="138" y="488"/>
                </a:lnTo>
                <a:lnTo>
                  <a:pt x="138" y="494"/>
                </a:lnTo>
                <a:lnTo>
                  <a:pt x="138" y="494"/>
                </a:lnTo>
                <a:lnTo>
                  <a:pt x="138" y="502"/>
                </a:lnTo>
                <a:lnTo>
                  <a:pt x="142" y="506"/>
                </a:lnTo>
                <a:lnTo>
                  <a:pt x="148" y="510"/>
                </a:lnTo>
                <a:lnTo>
                  <a:pt x="154" y="512"/>
                </a:lnTo>
                <a:lnTo>
                  <a:pt x="158" y="512"/>
                </a:lnTo>
                <a:lnTo>
                  <a:pt x="158" y="512"/>
                </a:lnTo>
                <a:lnTo>
                  <a:pt x="166" y="526"/>
                </a:lnTo>
                <a:lnTo>
                  <a:pt x="176" y="536"/>
                </a:lnTo>
                <a:lnTo>
                  <a:pt x="182" y="540"/>
                </a:lnTo>
                <a:lnTo>
                  <a:pt x="190" y="544"/>
                </a:lnTo>
                <a:lnTo>
                  <a:pt x="198" y="546"/>
                </a:lnTo>
                <a:lnTo>
                  <a:pt x="206" y="546"/>
                </a:lnTo>
                <a:lnTo>
                  <a:pt x="206" y="546"/>
                </a:lnTo>
                <a:lnTo>
                  <a:pt x="214" y="546"/>
                </a:lnTo>
                <a:lnTo>
                  <a:pt x="222" y="544"/>
                </a:lnTo>
                <a:lnTo>
                  <a:pt x="230" y="540"/>
                </a:lnTo>
                <a:lnTo>
                  <a:pt x="236" y="536"/>
                </a:lnTo>
                <a:lnTo>
                  <a:pt x="246" y="526"/>
                </a:lnTo>
                <a:lnTo>
                  <a:pt x="254" y="512"/>
                </a:lnTo>
                <a:lnTo>
                  <a:pt x="258" y="512"/>
                </a:lnTo>
                <a:lnTo>
                  <a:pt x="258" y="512"/>
                </a:lnTo>
                <a:lnTo>
                  <a:pt x="264" y="510"/>
                </a:lnTo>
                <a:lnTo>
                  <a:pt x="270" y="506"/>
                </a:lnTo>
                <a:lnTo>
                  <a:pt x="272" y="502"/>
                </a:lnTo>
                <a:lnTo>
                  <a:pt x="274" y="494"/>
                </a:lnTo>
                <a:lnTo>
                  <a:pt x="274" y="494"/>
                </a:lnTo>
                <a:lnTo>
                  <a:pt x="272" y="488"/>
                </a:lnTo>
                <a:lnTo>
                  <a:pt x="270" y="482"/>
                </a:lnTo>
                <a:lnTo>
                  <a:pt x="264" y="480"/>
                </a:lnTo>
                <a:lnTo>
                  <a:pt x="258" y="478"/>
                </a:lnTo>
                <a:lnTo>
                  <a:pt x="258" y="478"/>
                </a:lnTo>
                <a:close/>
                <a:moveTo>
                  <a:pt x="258" y="426"/>
                </a:moveTo>
                <a:lnTo>
                  <a:pt x="154" y="426"/>
                </a:lnTo>
                <a:lnTo>
                  <a:pt x="154" y="426"/>
                </a:lnTo>
                <a:lnTo>
                  <a:pt x="148" y="428"/>
                </a:lnTo>
                <a:lnTo>
                  <a:pt x="142" y="432"/>
                </a:lnTo>
                <a:lnTo>
                  <a:pt x="138" y="436"/>
                </a:lnTo>
                <a:lnTo>
                  <a:pt x="138" y="444"/>
                </a:lnTo>
                <a:lnTo>
                  <a:pt x="138" y="444"/>
                </a:lnTo>
                <a:lnTo>
                  <a:pt x="138" y="450"/>
                </a:lnTo>
                <a:lnTo>
                  <a:pt x="142" y="456"/>
                </a:lnTo>
                <a:lnTo>
                  <a:pt x="148" y="460"/>
                </a:lnTo>
                <a:lnTo>
                  <a:pt x="154" y="460"/>
                </a:lnTo>
                <a:lnTo>
                  <a:pt x="258" y="460"/>
                </a:lnTo>
                <a:lnTo>
                  <a:pt x="258" y="460"/>
                </a:lnTo>
                <a:lnTo>
                  <a:pt x="264" y="460"/>
                </a:lnTo>
                <a:lnTo>
                  <a:pt x="270" y="456"/>
                </a:lnTo>
                <a:lnTo>
                  <a:pt x="272" y="450"/>
                </a:lnTo>
                <a:lnTo>
                  <a:pt x="274" y="444"/>
                </a:lnTo>
                <a:lnTo>
                  <a:pt x="274" y="444"/>
                </a:lnTo>
                <a:lnTo>
                  <a:pt x="272" y="436"/>
                </a:lnTo>
                <a:lnTo>
                  <a:pt x="270" y="432"/>
                </a:lnTo>
                <a:lnTo>
                  <a:pt x="264" y="428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20" y="116"/>
                </a:moveTo>
                <a:lnTo>
                  <a:pt x="50" y="134"/>
                </a:lnTo>
                <a:lnTo>
                  <a:pt x="50" y="134"/>
                </a:lnTo>
                <a:lnTo>
                  <a:pt x="58" y="120"/>
                </a:lnTo>
                <a:lnTo>
                  <a:pt x="68" y="104"/>
                </a:lnTo>
                <a:lnTo>
                  <a:pt x="36" y="88"/>
                </a:lnTo>
                <a:lnTo>
                  <a:pt x="20" y="116"/>
                </a:lnTo>
                <a:close/>
                <a:moveTo>
                  <a:pt x="224" y="36"/>
                </a:moveTo>
                <a:lnTo>
                  <a:pt x="224" y="0"/>
                </a:lnTo>
                <a:lnTo>
                  <a:pt x="188" y="0"/>
                </a:lnTo>
                <a:lnTo>
                  <a:pt x="188" y="36"/>
                </a:lnTo>
                <a:lnTo>
                  <a:pt x="188" y="36"/>
                </a:lnTo>
                <a:lnTo>
                  <a:pt x="206" y="34"/>
                </a:lnTo>
                <a:lnTo>
                  <a:pt x="206" y="34"/>
                </a:lnTo>
                <a:lnTo>
                  <a:pt x="224" y="36"/>
                </a:lnTo>
                <a:lnTo>
                  <a:pt x="224" y="36"/>
                </a:lnTo>
                <a:close/>
                <a:moveTo>
                  <a:pt x="136" y="48"/>
                </a:moveTo>
                <a:lnTo>
                  <a:pt x="118" y="18"/>
                </a:lnTo>
                <a:lnTo>
                  <a:pt x="88" y="36"/>
                </a:lnTo>
                <a:lnTo>
                  <a:pt x="106" y="66"/>
                </a:lnTo>
                <a:lnTo>
                  <a:pt x="106" y="66"/>
                </a:lnTo>
                <a:lnTo>
                  <a:pt x="120" y="56"/>
                </a:lnTo>
                <a:lnTo>
                  <a:pt x="136" y="48"/>
                </a:lnTo>
                <a:lnTo>
                  <a:pt x="136" y="48"/>
                </a:lnTo>
                <a:close/>
                <a:moveTo>
                  <a:pt x="392" y="116"/>
                </a:moveTo>
                <a:lnTo>
                  <a:pt x="374" y="88"/>
                </a:lnTo>
                <a:lnTo>
                  <a:pt x="344" y="104"/>
                </a:lnTo>
                <a:lnTo>
                  <a:pt x="344" y="104"/>
                </a:lnTo>
                <a:lnTo>
                  <a:pt x="354" y="120"/>
                </a:lnTo>
                <a:lnTo>
                  <a:pt x="362" y="134"/>
                </a:lnTo>
                <a:lnTo>
                  <a:pt x="392" y="116"/>
                </a:lnTo>
                <a:close/>
                <a:moveTo>
                  <a:pt x="324" y="36"/>
                </a:moveTo>
                <a:lnTo>
                  <a:pt x="294" y="18"/>
                </a:lnTo>
                <a:lnTo>
                  <a:pt x="276" y="48"/>
                </a:lnTo>
                <a:lnTo>
                  <a:pt x="276" y="48"/>
                </a:lnTo>
                <a:lnTo>
                  <a:pt x="292" y="56"/>
                </a:lnTo>
                <a:lnTo>
                  <a:pt x="306" y="66"/>
                </a:lnTo>
                <a:lnTo>
                  <a:pt x="324" y="36"/>
                </a:lnTo>
                <a:close/>
                <a:moveTo>
                  <a:pt x="36" y="204"/>
                </a:moveTo>
                <a:lnTo>
                  <a:pt x="36" y="204"/>
                </a:lnTo>
                <a:lnTo>
                  <a:pt x="36" y="188"/>
                </a:lnTo>
                <a:lnTo>
                  <a:pt x="0" y="188"/>
                </a:lnTo>
                <a:lnTo>
                  <a:pt x="0" y="222"/>
                </a:lnTo>
                <a:lnTo>
                  <a:pt x="36" y="222"/>
                </a:lnTo>
                <a:lnTo>
                  <a:pt x="36" y="222"/>
                </a:lnTo>
                <a:lnTo>
                  <a:pt x="36" y="204"/>
                </a:lnTo>
                <a:lnTo>
                  <a:pt x="36" y="204"/>
                </a:lnTo>
                <a:close/>
                <a:moveTo>
                  <a:pt x="376" y="188"/>
                </a:moveTo>
                <a:lnTo>
                  <a:pt x="376" y="188"/>
                </a:lnTo>
                <a:lnTo>
                  <a:pt x="376" y="204"/>
                </a:lnTo>
                <a:lnTo>
                  <a:pt x="376" y="204"/>
                </a:lnTo>
                <a:lnTo>
                  <a:pt x="374" y="222"/>
                </a:lnTo>
                <a:lnTo>
                  <a:pt x="410" y="222"/>
                </a:lnTo>
                <a:lnTo>
                  <a:pt x="410" y="188"/>
                </a:lnTo>
                <a:lnTo>
                  <a:pt x="376" y="188"/>
                </a:lnTo>
                <a:close/>
                <a:moveTo>
                  <a:pt x="346" y="306"/>
                </a:moveTo>
                <a:lnTo>
                  <a:pt x="374" y="322"/>
                </a:lnTo>
                <a:lnTo>
                  <a:pt x="392" y="292"/>
                </a:lnTo>
                <a:lnTo>
                  <a:pt x="360" y="274"/>
                </a:lnTo>
                <a:lnTo>
                  <a:pt x="360" y="274"/>
                </a:lnTo>
                <a:lnTo>
                  <a:pt x="346" y="306"/>
                </a:lnTo>
                <a:lnTo>
                  <a:pt x="346" y="306"/>
                </a:lnTo>
                <a:close/>
                <a:moveTo>
                  <a:pt x="20" y="292"/>
                </a:moveTo>
                <a:lnTo>
                  <a:pt x="36" y="322"/>
                </a:lnTo>
                <a:lnTo>
                  <a:pt x="64" y="306"/>
                </a:lnTo>
                <a:lnTo>
                  <a:pt x="64" y="306"/>
                </a:lnTo>
                <a:lnTo>
                  <a:pt x="50" y="274"/>
                </a:lnTo>
                <a:lnTo>
                  <a:pt x="20" y="2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28" tIns="45716" rIns="91428" bIns="45716" numCol="1" anchor="t" anchorCtr="0" compatLnSpc="1">
            <a:prstTxWarp prst="textNoShape">
              <a:avLst/>
            </a:prstTxWarp>
          </a:bodyPr>
          <a:lstStyle/>
          <a:p>
            <a:endParaRPr lang="zh-CN" altLang="en-US" sz="1801" u="sng"/>
          </a:p>
        </p:txBody>
      </p:sp>
      <p:sp>
        <p:nvSpPr>
          <p:cNvPr id="12" name="椭圆 11"/>
          <p:cNvSpPr/>
          <p:nvPr/>
        </p:nvSpPr>
        <p:spPr>
          <a:xfrm>
            <a:off x="4059601" y="4105991"/>
            <a:ext cx="684313" cy="68431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/>
          </a:p>
        </p:txBody>
      </p:sp>
      <p:sp>
        <p:nvSpPr>
          <p:cNvPr id="13" name="任意形状 1"/>
          <p:cNvSpPr/>
          <p:nvPr/>
        </p:nvSpPr>
        <p:spPr>
          <a:xfrm>
            <a:off x="991270" y="1826294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14" name="任意形状 2"/>
          <p:cNvSpPr/>
          <p:nvPr/>
        </p:nvSpPr>
        <p:spPr>
          <a:xfrm>
            <a:off x="991270" y="2700706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15" name="任意形状 3"/>
          <p:cNvSpPr/>
          <p:nvPr/>
        </p:nvSpPr>
        <p:spPr>
          <a:xfrm>
            <a:off x="991270" y="3575117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16" name="任意形状 4"/>
          <p:cNvSpPr/>
          <p:nvPr/>
        </p:nvSpPr>
        <p:spPr>
          <a:xfrm>
            <a:off x="991270" y="4449529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17" name="文本框 16"/>
          <p:cNvSpPr txBox="1"/>
          <p:nvPr/>
        </p:nvSpPr>
        <p:spPr>
          <a:xfrm>
            <a:off x="1621504" y="1907893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队伍介绍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621504" y="2768231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基础模型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21504" y="3651015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模型提升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621504" y="4511365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更多思考</a:t>
            </a:r>
          </a:p>
        </p:txBody>
      </p:sp>
      <p:sp>
        <p:nvSpPr>
          <p:cNvPr id="21" name="椭圆 20"/>
          <p:cNvSpPr/>
          <p:nvPr/>
        </p:nvSpPr>
        <p:spPr>
          <a:xfrm>
            <a:off x="3982452" y="1906861"/>
            <a:ext cx="819707" cy="819707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24"/>
            <a:endParaRPr lang="zh-CN" altLang="en-US" sz="1401">
              <a:solidFill>
                <a:srgbClr val="FFFFFF"/>
              </a:solidFill>
              <a:latin typeface="Calibri"/>
              <a:ea typeface="宋体"/>
            </a:endParaRPr>
          </a:p>
        </p:txBody>
      </p:sp>
      <p:cxnSp>
        <p:nvCxnSpPr>
          <p:cNvPr id="22" name="直接连接符 90"/>
          <p:cNvCxnSpPr>
            <a:stCxn id="21" idx="4"/>
            <a:endCxn id="5" idx="0"/>
          </p:cNvCxnSpPr>
          <p:nvPr/>
        </p:nvCxnSpPr>
        <p:spPr>
          <a:xfrm>
            <a:off x="4392310" y="2726572"/>
            <a:ext cx="6495" cy="1311727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053105" y="1974562"/>
            <a:ext cx="684313" cy="68431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/>
          </a:p>
        </p:txBody>
      </p:sp>
      <p:sp>
        <p:nvSpPr>
          <p:cNvPr id="27" name="文本框 26"/>
          <p:cNvSpPr txBox="1"/>
          <p:nvPr/>
        </p:nvSpPr>
        <p:spPr>
          <a:xfrm>
            <a:off x="4494485" y="2826863"/>
            <a:ext cx="2249784" cy="402668"/>
          </a:xfrm>
          <a:prstGeom prst="rect">
            <a:avLst/>
          </a:prstGeom>
          <a:noFill/>
        </p:spPr>
        <p:txBody>
          <a:bodyPr wrap="square" lIns="68571" tIns="34287" rIns="68571" bIns="34287" rtlCol="0">
            <a:spAutoFit/>
          </a:bodyPr>
          <a:lstStyle/>
          <a:p>
            <a:pPr algn="r" defTabSz="685198">
              <a:lnSpc>
                <a:spcPts val="2551"/>
              </a:lnSpc>
            </a:pPr>
            <a:r>
              <a: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</a:t>
            </a:r>
            <a:r>
              <a:rPr lang="en-US" altLang="zh-CN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0&amp;1-</a:t>
            </a:r>
            <a:r>
              <a: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</a:t>
            </a:r>
            <a:r>
              <a:rPr lang="en-US" altLang="zh-CN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分类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428718" y="4958988"/>
            <a:ext cx="2161336" cy="402668"/>
          </a:xfrm>
          <a:prstGeom prst="rect">
            <a:avLst/>
          </a:prstGeom>
          <a:noFill/>
        </p:spPr>
        <p:txBody>
          <a:bodyPr wrap="square" lIns="68571" tIns="34287" rIns="68571" bIns="34287" rtlCol="0">
            <a:spAutoFit/>
          </a:bodyPr>
          <a:lstStyle/>
          <a:p>
            <a:pPr algn="r" defTabSz="685198">
              <a:lnSpc>
                <a:spcPts val="2551"/>
              </a:lnSpc>
            </a:pPr>
            <a:r>
              <a: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</a:t>
            </a:r>
            <a:r>
              <a:rPr lang="en-US" altLang="zh-CN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0-</a:t>
            </a:r>
            <a:r>
              <a: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</a:t>
            </a:r>
            <a:r>
              <a:rPr lang="en-US" altLang="zh-CN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分类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272881" y="391862"/>
            <a:ext cx="1523476" cy="374264"/>
          </a:xfrm>
          <a:prstGeom prst="rect">
            <a:avLst/>
          </a:prstGeom>
          <a:noFill/>
        </p:spPr>
        <p:txBody>
          <a:bodyPr wrap="none" lIns="68571" tIns="34287" rIns="68571" bIns="34287" rtlCol="0">
            <a:spAutoFit/>
          </a:bodyPr>
          <a:lstStyle/>
          <a:p>
            <a:pPr algn="r" defTabSz="685198">
              <a:lnSpc>
                <a:spcPts val="2551"/>
              </a:lnSpc>
            </a:pPr>
            <a:r>
              <a:rPr lang="zh-CN" altLang="en-US" b="1" dirty="0">
                <a:solidFill>
                  <a:srgbClr val="2FFB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新闻标签</a:t>
            </a:r>
            <a:r>
              <a:rPr lang="zh-CN" alt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分类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305240" y="3634034"/>
            <a:ext cx="191713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2FFBC2"/>
                </a:solidFill>
              </a:rPr>
              <a:t>NBSVM</a:t>
            </a:r>
            <a:endParaRPr lang="zh-CN" altLang="en-US" b="1" dirty="0">
              <a:solidFill>
                <a:srgbClr val="2FFBC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05706" y="3125501"/>
            <a:ext cx="1916801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2FFBC2"/>
                </a:solidFill>
              </a:rPr>
              <a:t>LightGBM</a:t>
            </a:r>
            <a:endParaRPr lang="zh-CN" altLang="en-US" b="1" dirty="0">
              <a:solidFill>
                <a:srgbClr val="2FFBC2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03703" y="4105991"/>
            <a:ext cx="191713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2FFBC2"/>
                </a:solidFill>
              </a:rPr>
              <a:t>TextCNN</a:t>
            </a:r>
            <a:endParaRPr lang="zh-CN" altLang="en-US" b="1" dirty="0">
              <a:solidFill>
                <a:srgbClr val="2FFBC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305706" y="4582744"/>
            <a:ext cx="1916801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2FFBC2"/>
                </a:solidFill>
              </a:rPr>
              <a:t>TextRNN</a:t>
            </a:r>
            <a:endParaRPr lang="zh-CN" altLang="en-US" b="1" dirty="0">
              <a:solidFill>
                <a:srgbClr val="2FFBC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305706" y="5085522"/>
            <a:ext cx="1916801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2FFBC2"/>
                </a:solidFill>
              </a:rPr>
              <a:t>TextRCNN</a:t>
            </a:r>
            <a:endParaRPr lang="zh-CN" altLang="en-US" b="1" dirty="0">
              <a:solidFill>
                <a:srgbClr val="2FFBC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016" y="4537539"/>
            <a:ext cx="1609097" cy="45974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54" y="188173"/>
            <a:ext cx="2047120" cy="11130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2390010"/>
      </p:ext>
    </p:extLst>
  </p:cSld>
  <p:clrMapOvr>
    <a:masterClrMapping/>
  </p:clrMapOvr>
  <p:transition spd="slow" advTm="1686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4" grpId="0" animBg="1"/>
      <p:bldP spid="26" grpId="0" animBg="1"/>
      <p:bldP spid="29" grpId="0" animBg="1"/>
      <p:bldP spid="31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3"/>
          <p:cNvCxnSpPr/>
          <p:nvPr/>
        </p:nvCxnSpPr>
        <p:spPr>
          <a:xfrm flipH="1">
            <a:off x="4392449" y="0"/>
            <a:ext cx="2" cy="1753713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8"/>
          <p:cNvSpPr/>
          <p:nvPr/>
        </p:nvSpPr>
        <p:spPr>
          <a:xfrm rot="5400000" flipV="1">
            <a:off x="4398438" y="2480960"/>
            <a:ext cx="650169" cy="650169"/>
          </a:xfrm>
          <a:prstGeom prst="arc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1" tIns="34287" rIns="68571" bIns="34287" rtlCol="0" anchor="ctr"/>
          <a:lstStyle/>
          <a:p>
            <a:pPr algn="ctr" defTabSz="685624"/>
            <a:endParaRPr lang="zh-CN" altLang="en-US" sz="1401">
              <a:solidFill>
                <a:srgbClr val="FFFFFF"/>
              </a:solidFill>
              <a:latin typeface="Calibri"/>
              <a:ea typeface="宋体"/>
            </a:endParaRPr>
          </a:p>
        </p:txBody>
      </p:sp>
      <p:cxnSp>
        <p:nvCxnSpPr>
          <p:cNvPr id="8" name="直接连接符 11"/>
          <p:cNvCxnSpPr/>
          <p:nvPr/>
        </p:nvCxnSpPr>
        <p:spPr>
          <a:xfrm flipH="1">
            <a:off x="5637790" y="3191644"/>
            <a:ext cx="1230028" cy="5163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867807" y="2927473"/>
            <a:ext cx="528331" cy="528331"/>
          </a:xfrm>
          <a:prstGeom prst="ellipse">
            <a:avLst/>
          </a:prstGeom>
          <a:noFill/>
          <a:ln w="222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24"/>
            <a:endParaRPr lang="zh-CN" altLang="en-US" sz="1401">
              <a:solidFill>
                <a:srgbClr val="FFFFFF"/>
              </a:solidFill>
              <a:latin typeface="Calibri"/>
              <a:ea typeface="宋体"/>
            </a:endParaRPr>
          </a:p>
        </p:txBody>
      </p:sp>
      <p:cxnSp>
        <p:nvCxnSpPr>
          <p:cNvPr id="15" name="直接连接符 19"/>
          <p:cNvCxnSpPr/>
          <p:nvPr/>
        </p:nvCxnSpPr>
        <p:spPr>
          <a:xfrm flipH="1">
            <a:off x="7396151" y="3193511"/>
            <a:ext cx="985947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形 22"/>
          <p:cNvSpPr/>
          <p:nvPr/>
        </p:nvSpPr>
        <p:spPr>
          <a:xfrm>
            <a:off x="8037489" y="3199607"/>
            <a:ext cx="650169" cy="650169"/>
          </a:xfrm>
          <a:prstGeom prst="arc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1" tIns="34287" rIns="68571" bIns="34287" rtlCol="0" anchor="ctr"/>
          <a:lstStyle/>
          <a:p>
            <a:pPr algn="ctr" defTabSz="685624"/>
            <a:endParaRPr lang="zh-CN" altLang="en-US" sz="1401">
              <a:solidFill>
                <a:srgbClr val="FFFFFF"/>
              </a:solidFill>
              <a:latin typeface="Calibri"/>
              <a:ea typeface="宋体"/>
            </a:endParaRPr>
          </a:p>
        </p:txBody>
      </p:sp>
      <p:cxnSp>
        <p:nvCxnSpPr>
          <p:cNvPr id="18" name="直接连接符 23"/>
          <p:cNvCxnSpPr/>
          <p:nvPr/>
        </p:nvCxnSpPr>
        <p:spPr>
          <a:xfrm>
            <a:off x="8687647" y="3507447"/>
            <a:ext cx="0" cy="714656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8149738" y="4225677"/>
            <a:ext cx="1144791" cy="114479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24"/>
            <a:endParaRPr lang="zh-CN" altLang="en-US" sz="1401">
              <a:solidFill>
                <a:srgbClr val="FFFFFF"/>
              </a:solidFill>
              <a:latin typeface="Calibri"/>
              <a:ea typeface="宋体"/>
            </a:endParaRPr>
          </a:p>
        </p:txBody>
      </p:sp>
      <p:cxnSp>
        <p:nvCxnSpPr>
          <p:cNvPr id="22" name="直接连接符 28"/>
          <p:cNvCxnSpPr/>
          <p:nvPr/>
        </p:nvCxnSpPr>
        <p:spPr>
          <a:xfrm flipH="1">
            <a:off x="8700347" y="5370465"/>
            <a:ext cx="21769" cy="1697085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371930" y="1265471"/>
            <a:ext cx="172004" cy="300076"/>
          </a:xfrm>
          <a:prstGeom prst="rect">
            <a:avLst/>
          </a:prstGeom>
          <a:noFill/>
        </p:spPr>
        <p:txBody>
          <a:bodyPr wrap="square" lIns="68571" tIns="34287" rIns="68571" bIns="34287" rtlCol="0">
            <a:spAutoFit/>
          </a:bodyPr>
          <a:lstStyle/>
          <a:p>
            <a:pPr defTabSz="685624"/>
            <a:endParaRPr lang="zh-CN" altLang="en-US" sz="1500" b="1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908187" y="2967414"/>
            <a:ext cx="447588" cy="44758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/>
          </a:p>
        </p:txBody>
      </p:sp>
      <p:sp>
        <p:nvSpPr>
          <p:cNvPr id="46" name="椭圆 45"/>
          <p:cNvSpPr/>
          <p:nvPr/>
        </p:nvSpPr>
        <p:spPr>
          <a:xfrm>
            <a:off x="8227118" y="4303057"/>
            <a:ext cx="990031" cy="99003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/>
          </a:p>
        </p:txBody>
      </p:sp>
      <p:sp>
        <p:nvSpPr>
          <p:cNvPr id="71" name="任意形状 1"/>
          <p:cNvSpPr/>
          <p:nvPr/>
        </p:nvSpPr>
        <p:spPr>
          <a:xfrm>
            <a:off x="991270" y="1826294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72" name="任意形状 2"/>
          <p:cNvSpPr/>
          <p:nvPr/>
        </p:nvSpPr>
        <p:spPr>
          <a:xfrm>
            <a:off x="991270" y="2700706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73" name="任意形状 3"/>
          <p:cNvSpPr/>
          <p:nvPr/>
        </p:nvSpPr>
        <p:spPr>
          <a:xfrm>
            <a:off x="991270" y="3575117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74" name="任意形状 4"/>
          <p:cNvSpPr/>
          <p:nvPr/>
        </p:nvSpPr>
        <p:spPr>
          <a:xfrm>
            <a:off x="991270" y="4449529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75" name="文本框 74"/>
          <p:cNvSpPr txBox="1"/>
          <p:nvPr/>
        </p:nvSpPr>
        <p:spPr>
          <a:xfrm>
            <a:off x="1621504" y="1907893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队伍介绍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1621504" y="2768231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基础模型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621504" y="3651015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模型提升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1621504" y="4511365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更多思考</a:t>
            </a:r>
          </a:p>
        </p:txBody>
      </p:sp>
      <p:cxnSp>
        <p:nvCxnSpPr>
          <p:cNvPr id="81" name="直接连接符 11"/>
          <p:cNvCxnSpPr/>
          <p:nvPr/>
        </p:nvCxnSpPr>
        <p:spPr>
          <a:xfrm flipH="1" flipV="1">
            <a:off x="4718761" y="3131129"/>
            <a:ext cx="417986" cy="1072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4115220" y="1753713"/>
            <a:ext cx="528331" cy="528331"/>
          </a:xfrm>
          <a:prstGeom prst="ellipse">
            <a:avLst/>
          </a:prstGeom>
          <a:noFill/>
          <a:ln w="222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24"/>
            <a:endParaRPr lang="zh-CN" altLang="en-US" sz="1401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101727" y="2884476"/>
            <a:ext cx="528331" cy="528331"/>
          </a:xfrm>
          <a:prstGeom prst="ellipse">
            <a:avLst/>
          </a:prstGeom>
          <a:noFill/>
          <a:ln w="222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24"/>
            <a:endParaRPr lang="zh-CN" altLang="en-US" sz="1401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155602" y="1793651"/>
            <a:ext cx="447588" cy="44758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/>
          </a:p>
        </p:txBody>
      </p:sp>
      <p:sp>
        <p:nvSpPr>
          <p:cNvPr id="86" name="椭圆 85"/>
          <p:cNvSpPr/>
          <p:nvPr/>
        </p:nvSpPr>
        <p:spPr>
          <a:xfrm>
            <a:off x="5142110" y="2923969"/>
            <a:ext cx="447588" cy="44758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/>
          </a:p>
        </p:txBody>
      </p:sp>
      <p:sp>
        <p:nvSpPr>
          <p:cNvPr id="94" name="文本框 93"/>
          <p:cNvSpPr txBox="1"/>
          <p:nvPr/>
        </p:nvSpPr>
        <p:spPr>
          <a:xfrm>
            <a:off x="4271554" y="1423626"/>
            <a:ext cx="1836211" cy="402668"/>
          </a:xfrm>
          <a:prstGeom prst="rect">
            <a:avLst/>
          </a:prstGeom>
          <a:noFill/>
        </p:spPr>
        <p:txBody>
          <a:bodyPr wrap="square" lIns="68571" tIns="34287" rIns="68571" bIns="34287" rtlCol="0">
            <a:spAutoFit/>
          </a:bodyPr>
          <a:lstStyle/>
          <a:p>
            <a:pPr algn="r" defTabSz="685198">
              <a:lnSpc>
                <a:spcPts val="2551"/>
              </a:lnSpc>
            </a:pPr>
            <a:r>
              <a:rPr lang="zh-CN" altLang="en-US" sz="20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图片文字提取</a:t>
            </a:r>
            <a:endParaRPr lang="zh-CN" altLang="en-US" sz="20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3871835" y="3548402"/>
            <a:ext cx="1395449" cy="402668"/>
          </a:xfrm>
          <a:prstGeom prst="rect">
            <a:avLst/>
          </a:prstGeom>
          <a:noFill/>
        </p:spPr>
        <p:txBody>
          <a:bodyPr wrap="square" lIns="68571" tIns="34287" rIns="68571" bIns="34287" rtlCol="0">
            <a:spAutoFit/>
          </a:bodyPr>
          <a:lstStyle/>
          <a:p>
            <a:pPr algn="r" defTabSz="685198">
              <a:lnSpc>
                <a:spcPts val="2551"/>
              </a:lnSpc>
            </a:pPr>
            <a:r>
              <a:rPr lang="zh-CN" altLang="en-US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文本分类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6358028" y="3568196"/>
            <a:ext cx="1669815" cy="402668"/>
          </a:xfrm>
          <a:prstGeom prst="rect">
            <a:avLst/>
          </a:prstGeom>
          <a:noFill/>
        </p:spPr>
        <p:txBody>
          <a:bodyPr wrap="square" lIns="68571" tIns="34287" rIns="68571" bIns="34287" rtlCol="0">
            <a:spAutoFit/>
          </a:bodyPr>
          <a:lstStyle/>
          <a:p>
            <a:pPr algn="r" defTabSz="685198">
              <a:lnSpc>
                <a:spcPts val="2551"/>
              </a:lnSpc>
            </a:pPr>
            <a:r>
              <a:rPr lang="zh-CN" altLang="en-US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文字区域检测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6568459" y="4511365"/>
            <a:ext cx="1431425" cy="402668"/>
          </a:xfrm>
          <a:prstGeom prst="rect">
            <a:avLst/>
          </a:prstGeom>
          <a:noFill/>
        </p:spPr>
        <p:txBody>
          <a:bodyPr wrap="square" lIns="68571" tIns="34287" rIns="68571" bIns="34287" rtlCol="0">
            <a:spAutoFit/>
          </a:bodyPr>
          <a:lstStyle/>
          <a:p>
            <a:pPr algn="r" defTabSz="685198">
              <a:lnSpc>
                <a:spcPts val="2551"/>
              </a:lnSpc>
            </a:pPr>
            <a:r>
              <a:rPr lang="zh-CN" altLang="en-US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面积筛选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10207568" y="300422"/>
            <a:ext cx="1523476" cy="374264"/>
          </a:xfrm>
          <a:prstGeom prst="rect">
            <a:avLst/>
          </a:prstGeom>
          <a:noFill/>
        </p:spPr>
        <p:txBody>
          <a:bodyPr wrap="none" lIns="68571" tIns="34287" rIns="68571" bIns="34287" rtlCol="0">
            <a:spAutoFit/>
          </a:bodyPr>
          <a:lstStyle/>
          <a:p>
            <a:pPr algn="r" defTabSz="685198">
              <a:lnSpc>
                <a:spcPts val="2551"/>
              </a:lnSpc>
            </a:pPr>
            <a:r>
              <a:rPr lang="zh-CN" altLang="en-US" b="1" dirty="0">
                <a:solidFill>
                  <a:srgbClr val="2FFB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营销图片提取</a:t>
            </a:r>
            <a:endParaRPr lang="zh-CN" altLang="en-US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13" name="直接连接符 3"/>
          <p:cNvCxnSpPr/>
          <p:nvPr/>
        </p:nvCxnSpPr>
        <p:spPr>
          <a:xfrm>
            <a:off x="4398433" y="2294498"/>
            <a:ext cx="5" cy="529167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6376778" y="1276561"/>
            <a:ext cx="177296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FFBC2"/>
                </a:solidFill>
              </a:rPr>
              <a:t>灰度化</a:t>
            </a:r>
            <a:endParaRPr lang="en-US" altLang="zh-CN" b="1" dirty="0">
              <a:solidFill>
                <a:srgbClr val="2FFBC2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371929" y="1842258"/>
            <a:ext cx="177296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2FFBC2"/>
                </a:solidFill>
              </a:rPr>
              <a:t>Tesseract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3631475" y="4429419"/>
            <a:ext cx="2699853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2FFBC2"/>
                </a:solidFill>
              </a:rPr>
              <a:t>Logistic Regression</a:t>
            </a:r>
            <a:endParaRPr lang="zh-CN" altLang="en-US" b="1" dirty="0">
              <a:solidFill>
                <a:srgbClr val="2FFBC2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4127308" y="4958558"/>
            <a:ext cx="1792433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2FFBC2"/>
                </a:solidFill>
              </a:rPr>
              <a:t>NBSVM</a:t>
            </a:r>
            <a:endParaRPr lang="zh-CN" altLang="en-US" b="1" dirty="0">
              <a:solidFill>
                <a:srgbClr val="2FFBC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4132563" y="5463485"/>
            <a:ext cx="1792433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2FFBC2"/>
                </a:solidFill>
              </a:rPr>
              <a:t>LGBM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8868951" y="3159618"/>
            <a:ext cx="2326916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2FFBC2"/>
                </a:solidFill>
              </a:rPr>
              <a:t>Connectionist Text Proposal Network</a:t>
            </a:r>
            <a:r>
              <a:rPr lang="zh-CN" altLang="en-US" sz="1600" b="1" dirty="0" smtClean="0">
                <a:solidFill>
                  <a:srgbClr val="2FFBC2"/>
                </a:solidFill>
              </a:rPr>
              <a:t>（</a:t>
            </a:r>
            <a:r>
              <a:rPr lang="en-US" altLang="zh-CN" sz="1600" b="1" dirty="0" smtClean="0">
                <a:solidFill>
                  <a:srgbClr val="2FFBC2"/>
                </a:solidFill>
              </a:rPr>
              <a:t>CTPN</a:t>
            </a:r>
            <a:r>
              <a:rPr lang="zh-CN" altLang="en-US" sz="1600" b="1" dirty="0" smtClean="0">
                <a:solidFill>
                  <a:srgbClr val="2FFBC2"/>
                </a:solidFill>
              </a:rPr>
              <a:t>）</a:t>
            </a:r>
            <a:endParaRPr lang="en-US" altLang="zh-CN" sz="1600" b="1" dirty="0">
              <a:solidFill>
                <a:srgbClr val="2FFBC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581" y="4169259"/>
            <a:ext cx="1114286" cy="94285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54" y="188173"/>
            <a:ext cx="2047120" cy="11130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60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697">
        <p14:pan dir="u"/>
      </p:transition>
    </mc:Choice>
    <mc:Fallback xmlns="">
      <p:transition spd="slow" advTm="26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09" grpId="0"/>
      <p:bldP spid="110" grpId="0"/>
      <p:bldP spid="111" grpId="0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"/>
          <p:cNvCxnSpPr/>
          <p:nvPr/>
        </p:nvCxnSpPr>
        <p:spPr>
          <a:xfrm>
            <a:off x="8704369" y="-228600"/>
            <a:ext cx="0" cy="1957235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8320641" y="1728635"/>
            <a:ext cx="819707" cy="819707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24"/>
            <a:endParaRPr lang="zh-CN" altLang="en-US" sz="1401">
              <a:solidFill>
                <a:schemeClr val="bg1"/>
              </a:solidFill>
              <a:latin typeface="Calibri"/>
              <a:ea typeface="宋体"/>
            </a:endParaRPr>
          </a:p>
        </p:txBody>
      </p:sp>
      <p:cxnSp>
        <p:nvCxnSpPr>
          <p:cNvPr id="4" name="直接连接符 11"/>
          <p:cNvCxnSpPr>
            <a:stCxn id="7" idx="4"/>
            <a:endCxn id="21" idx="0"/>
          </p:cNvCxnSpPr>
          <p:nvPr/>
        </p:nvCxnSpPr>
        <p:spPr>
          <a:xfrm flipH="1">
            <a:off x="8730510" y="2493902"/>
            <a:ext cx="4088" cy="1615593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8383289" y="1791285"/>
            <a:ext cx="702617" cy="70261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/>
          </a:p>
        </p:txBody>
      </p:sp>
      <p:sp>
        <p:nvSpPr>
          <p:cNvPr id="9" name="任意形状 1"/>
          <p:cNvSpPr/>
          <p:nvPr/>
        </p:nvSpPr>
        <p:spPr>
          <a:xfrm>
            <a:off x="991270" y="1826294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10" name="任意形状 2"/>
          <p:cNvSpPr/>
          <p:nvPr/>
        </p:nvSpPr>
        <p:spPr>
          <a:xfrm>
            <a:off x="991270" y="2700706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11" name="任意形状 3"/>
          <p:cNvSpPr/>
          <p:nvPr/>
        </p:nvSpPr>
        <p:spPr>
          <a:xfrm>
            <a:off x="991270" y="3575117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12" name="任意形状 4"/>
          <p:cNvSpPr/>
          <p:nvPr/>
        </p:nvSpPr>
        <p:spPr>
          <a:xfrm>
            <a:off x="991270" y="4449529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13" name="文本框 12"/>
          <p:cNvSpPr txBox="1"/>
          <p:nvPr/>
        </p:nvSpPr>
        <p:spPr>
          <a:xfrm>
            <a:off x="1621504" y="1907893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队伍介绍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621504" y="2768231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基础模型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21504" y="3651015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模型提升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21504" y="4511365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更多思考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081236" y="379981"/>
            <a:ext cx="1754309" cy="374264"/>
          </a:xfrm>
          <a:prstGeom prst="rect">
            <a:avLst/>
          </a:prstGeom>
          <a:noFill/>
        </p:spPr>
        <p:txBody>
          <a:bodyPr wrap="none" lIns="68571" tIns="34287" rIns="68571" bIns="34287" rtlCol="0">
            <a:spAutoFit/>
          </a:bodyPr>
          <a:lstStyle/>
          <a:p>
            <a:pPr algn="r" defTabSz="685198">
              <a:lnSpc>
                <a:spcPts val="2551"/>
              </a:lnSpc>
            </a:pPr>
            <a:r>
              <a:rPr lang="zh-CN" alt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营</a:t>
            </a:r>
            <a:r>
              <a:rPr lang="zh-CN" altLang="en-US" b="1" dirty="0">
                <a:solidFill>
                  <a:srgbClr val="2FFB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销文本段</a:t>
            </a:r>
            <a:r>
              <a:rPr lang="zh-CN" alt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提取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189522" y="1250776"/>
            <a:ext cx="3293696" cy="374264"/>
          </a:xfrm>
          <a:prstGeom prst="rect">
            <a:avLst/>
          </a:prstGeom>
          <a:noFill/>
        </p:spPr>
        <p:txBody>
          <a:bodyPr wrap="square" lIns="68571" tIns="34287" rIns="68571" bIns="34287" rtlCol="0">
            <a:spAutoFit/>
          </a:bodyPr>
          <a:lstStyle/>
          <a:p>
            <a:pPr algn="r" defTabSz="685198">
              <a:lnSpc>
                <a:spcPts val="2551"/>
              </a:lnSpc>
            </a:pPr>
            <a:r>
              <a:rPr lang="zh-CN" alt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营销性关键词提取</a:t>
            </a:r>
            <a:r>
              <a:rPr lang="en-US" altLang="zh-CN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筛选</a:t>
            </a:r>
          </a:p>
        </p:txBody>
      </p:sp>
      <p:sp>
        <p:nvSpPr>
          <p:cNvPr id="21" name="椭圆 20"/>
          <p:cNvSpPr/>
          <p:nvPr/>
        </p:nvSpPr>
        <p:spPr>
          <a:xfrm>
            <a:off x="8158114" y="4109495"/>
            <a:ext cx="1144791" cy="114479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24"/>
            <a:endParaRPr lang="zh-CN" altLang="en-US" sz="1401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235490" y="4186875"/>
            <a:ext cx="990031" cy="99003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842" y="914554"/>
            <a:ext cx="1555672" cy="48796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63474" y="3764138"/>
            <a:ext cx="1800493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198">
              <a:lnSpc>
                <a:spcPts val="2551"/>
              </a:lnSpc>
            </a:pPr>
            <a:r>
              <a:rPr lang="zh-CN" alt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营销文本段提取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54" y="188173"/>
            <a:ext cx="2047120" cy="11130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367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1158">
        <p14:pan dir="u"/>
      </p:transition>
    </mc:Choice>
    <mc:Fallback xmlns="">
      <p:transition spd="slow" advTm="11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任意形状 1"/>
          <p:cNvSpPr/>
          <p:nvPr/>
        </p:nvSpPr>
        <p:spPr>
          <a:xfrm>
            <a:off x="991270" y="1826294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92" name="任意形状 2"/>
          <p:cNvSpPr/>
          <p:nvPr/>
        </p:nvSpPr>
        <p:spPr>
          <a:xfrm>
            <a:off x="991270" y="2700706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93" name="任意形状 3"/>
          <p:cNvSpPr/>
          <p:nvPr/>
        </p:nvSpPr>
        <p:spPr>
          <a:xfrm>
            <a:off x="991270" y="3575117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94" name="任意形状 4"/>
          <p:cNvSpPr/>
          <p:nvPr/>
        </p:nvSpPr>
        <p:spPr>
          <a:xfrm>
            <a:off x="991270" y="4449529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95" name="文本框 94"/>
          <p:cNvSpPr txBox="1"/>
          <p:nvPr/>
        </p:nvSpPr>
        <p:spPr>
          <a:xfrm>
            <a:off x="1621504" y="1907878"/>
            <a:ext cx="1210588" cy="430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队伍介绍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1621504" y="2768231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基础模型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1621504" y="3651006"/>
            <a:ext cx="1210588" cy="430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模型提升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1621504" y="4511365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更多思考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10568440" y="326548"/>
            <a:ext cx="1061811" cy="374264"/>
          </a:xfrm>
          <a:prstGeom prst="rect">
            <a:avLst/>
          </a:prstGeom>
          <a:noFill/>
        </p:spPr>
        <p:txBody>
          <a:bodyPr wrap="none" lIns="68571" tIns="34287" rIns="68571" bIns="34287" rtlCol="0">
            <a:spAutoFit/>
          </a:bodyPr>
          <a:lstStyle/>
          <a:p>
            <a:pPr algn="r" defTabSz="685198">
              <a:lnSpc>
                <a:spcPts val="2551"/>
              </a:lnSpc>
            </a:pPr>
            <a:r>
              <a:rPr lang="zh-CN" alt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模型提升</a:t>
            </a:r>
          </a:p>
        </p:txBody>
      </p:sp>
      <p:sp>
        <p:nvSpPr>
          <p:cNvPr id="31" name="矩形 30"/>
          <p:cNvSpPr/>
          <p:nvPr/>
        </p:nvSpPr>
        <p:spPr>
          <a:xfrm>
            <a:off x="4020372" y="2054553"/>
            <a:ext cx="3267764" cy="3045911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4370600" y="2534365"/>
            <a:ext cx="2601748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57131" indent="-25713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bg1"/>
                </a:solidFill>
              </a:rPr>
              <a:t>去</a:t>
            </a:r>
            <a:r>
              <a:rPr lang="en-US" altLang="zh-CN" sz="1200" b="1" dirty="0">
                <a:solidFill>
                  <a:schemeClr val="bg1"/>
                </a:solidFill>
              </a:rPr>
              <a:t>HTML</a:t>
            </a:r>
            <a:r>
              <a:rPr lang="zh-CN" altLang="en-US" sz="1200" b="1" dirty="0">
                <a:solidFill>
                  <a:schemeClr val="bg1"/>
                </a:solidFill>
              </a:rPr>
              <a:t>标签</a:t>
            </a:r>
            <a:endParaRPr lang="en-US" altLang="zh-CN" sz="1200" b="1" dirty="0">
              <a:solidFill>
                <a:schemeClr val="bg1"/>
              </a:solidFill>
            </a:endParaRPr>
          </a:p>
          <a:p>
            <a:pPr marL="257131" indent="-25713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bg1"/>
                </a:solidFill>
              </a:rPr>
              <a:t>分词</a:t>
            </a:r>
            <a:endParaRPr lang="en-US" altLang="zh-CN" sz="1200" b="1" dirty="0">
              <a:solidFill>
                <a:schemeClr val="bg1"/>
              </a:solidFill>
            </a:endParaRPr>
          </a:p>
          <a:p>
            <a:pPr marL="257131" indent="-25713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bg1"/>
                </a:solidFill>
              </a:rPr>
              <a:t>数据增强</a:t>
            </a:r>
            <a:endParaRPr lang="en-US" altLang="zh-CN" sz="1050" b="1" dirty="0">
              <a:solidFill>
                <a:schemeClr val="bg1"/>
              </a:solidFill>
            </a:endParaRPr>
          </a:p>
        </p:txBody>
      </p:sp>
      <p:cxnSp>
        <p:nvCxnSpPr>
          <p:cNvPr id="33" name="直接连接符 9"/>
          <p:cNvCxnSpPr/>
          <p:nvPr/>
        </p:nvCxnSpPr>
        <p:spPr>
          <a:xfrm>
            <a:off x="4280024" y="2530267"/>
            <a:ext cx="0" cy="899883"/>
          </a:xfrm>
          <a:prstGeom prst="line">
            <a:avLst/>
          </a:prstGeom>
          <a:ln w="793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161"/>
          <p:cNvCxnSpPr/>
          <p:nvPr/>
        </p:nvCxnSpPr>
        <p:spPr>
          <a:xfrm>
            <a:off x="4280024" y="3835921"/>
            <a:ext cx="0" cy="899883"/>
          </a:xfrm>
          <a:prstGeom prst="line">
            <a:avLst/>
          </a:prstGeom>
          <a:ln w="793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4370729" y="3746179"/>
            <a:ext cx="2914337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57131" indent="-25713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Word2vec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词向量特征</a:t>
            </a:r>
            <a:endParaRPr lang="en-US" altLang="zh-CN" sz="1200" b="1" dirty="0">
              <a:solidFill>
                <a:schemeClr val="bg1"/>
              </a:solidFill>
              <a:latin typeface="+mn-ea"/>
            </a:endParaRPr>
          </a:p>
          <a:p>
            <a:pPr marL="257131" indent="-25713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TFIDF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特征</a:t>
            </a:r>
            <a:endParaRPr lang="en-US" altLang="zh-CN" sz="1200" b="1" dirty="0">
              <a:solidFill>
                <a:schemeClr val="bg1"/>
              </a:solidFill>
              <a:latin typeface="+mn-ea"/>
            </a:endParaRPr>
          </a:p>
          <a:p>
            <a:pPr marL="257131" indent="-25713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神经网络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嵌入层特征</a:t>
            </a:r>
            <a:endParaRPr lang="en-US" altLang="zh-CN" sz="1200" b="1" dirty="0">
              <a:solidFill>
                <a:schemeClr val="bg1"/>
              </a:solidFill>
              <a:latin typeface="+mn-ea"/>
            </a:endParaRPr>
          </a:p>
          <a:p>
            <a:pPr marL="257131" indent="-25713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手工特征：</a:t>
            </a:r>
            <a:endParaRPr lang="en-US" altLang="zh-CN" sz="12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     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电话号码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，邮箱，网址，微信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相关</a:t>
            </a:r>
            <a:endParaRPr lang="en-US" altLang="zh-CN" sz="1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 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100928" y="2054547"/>
            <a:ext cx="677091" cy="362016"/>
          </a:xfrm>
          <a:prstGeom prst="rect">
            <a:avLst/>
          </a:prstGeom>
          <a:noFill/>
        </p:spPr>
        <p:txBody>
          <a:bodyPr wrap="none" lIns="68571" tIns="34287" rIns="68571" bIns="34287" rtlCol="0">
            <a:spAutoFit/>
          </a:bodyPr>
          <a:lstStyle/>
          <a:p>
            <a:pPr algn="r" defTabSz="685198">
              <a:lnSpc>
                <a:spcPts val="2551"/>
              </a:lnSpc>
            </a:pPr>
            <a:r>
              <a:rPr lang="zh-CN" altLang="en-US" sz="1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预处理</a:t>
            </a:r>
            <a:endParaRPr lang="zh-CN" altLang="en-US" sz="24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07944" y="3350354"/>
            <a:ext cx="856627" cy="362016"/>
          </a:xfrm>
          <a:prstGeom prst="rect">
            <a:avLst/>
          </a:prstGeom>
          <a:noFill/>
        </p:spPr>
        <p:txBody>
          <a:bodyPr wrap="none" lIns="68571" tIns="34287" rIns="68571" bIns="34287" rtlCol="0">
            <a:spAutoFit/>
          </a:bodyPr>
          <a:lstStyle/>
          <a:p>
            <a:pPr algn="r" defTabSz="685198">
              <a:lnSpc>
                <a:spcPts val="2551"/>
              </a:lnSpc>
            </a:pPr>
            <a:r>
              <a:rPr lang="zh-CN" altLang="en-US" sz="1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特征提取</a:t>
            </a:r>
            <a:endParaRPr lang="zh-CN" altLang="en-US" sz="24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635427" y="2052161"/>
            <a:ext cx="3267764" cy="3045911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/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7985656" y="2531976"/>
            <a:ext cx="2601748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57131" indent="-25713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嵌入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层维度</a:t>
            </a:r>
            <a:endParaRPr lang="en-US" altLang="zh-CN" sz="1200" b="1" dirty="0">
              <a:solidFill>
                <a:schemeClr val="bg1"/>
              </a:solidFill>
              <a:latin typeface="+mn-ea"/>
            </a:endParaRPr>
          </a:p>
          <a:p>
            <a:pPr marL="257131" indent="-25713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Word2vec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维度</a:t>
            </a:r>
            <a:endParaRPr lang="en-US" altLang="zh-CN" sz="1200" b="1" dirty="0">
              <a:solidFill>
                <a:schemeClr val="bg1"/>
              </a:solidFill>
              <a:latin typeface="+mn-ea"/>
            </a:endParaRPr>
          </a:p>
          <a:p>
            <a:pPr marL="257131" indent="-25713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加入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未标注数据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手工</a:t>
            </a:r>
            <a:r>
              <a:rPr lang="zh-CN" altLang="en-US" sz="1200" b="1" dirty="0" smtClean="0">
                <a:solidFill>
                  <a:schemeClr val="bg1"/>
                </a:solidFill>
                <a:latin typeface="+mn-ea"/>
              </a:rPr>
              <a:t>特征</a:t>
            </a:r>
            <a:endParaRPr lang="en-US" altLang="zh-CN" sz="12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9" name="直接连接符 9"/>
          <p:cNvCxnSpPr/>
          <p:nvPr/>
        </p:nvCxnSpPr>
        <p:spPr>
          <a:xfrm>
            <a:off x="7895081" y="2527879"/>
            <a:ext cx="0" cy="899883"/>
          </a:xfrm>
          <a:prstGeom prst="line">
            <a:avLst/>
          </a:prstGeom>
          <a:ln w="793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61"/>
          <p:cNvCxnSpPr/>
          <p:nvPr/>
        </p:nvCxnSpPr>
        <p:spPr>
          <a:xfrm>
            <a:off x="7895081" y="3833531"/>
            <a:ext cx="0" cy="899883"/>
          </a:xfrm>
          <a:prstGeom prst="line">
            <a:avLst/>
          </a:prstGeom>
          <a:ln w="793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7985774" y="3756845"/>
            <a:ext cx="2951999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57131" indent="-25713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深度学习模型：概率融合法</a:t>
            </a:r>
            <a:endParaRPr lang="en-US" altLang="zh-CN" sz="1200" b="1" dirty="0">
              <a:solidFill>
                <a:schemeClr val="bg1"/>
              </a:solidFill>
              <a:latin typeface="+mn-ea"/>
            </a:endParaRPr>
          </a:p>
          <a:p>
            <a:pPr marL="257131" indent="-25713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01-2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分类：投票法</a:t>
            </a:r>
            <a:endParaRPr lang="en-US" altLang="zh-CN" sz="1200" b="1" dirty="0">
              <a:solidFill>
                <a:schemeClr val="bg1"/>
              </a:solidFill>
              <a:latin typeface="+mn-ea"/>
            </a:endParaRPr>
          </a:p>
          <a:p>
            <a:pPr marL="257131" indent="-25713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/>
                </a:solidFill>
                <a:latin typeface="+mn-ea"/>
              </a:rPr>
              <a:t>0-1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</a:rPr>
              <a:t>分类：贪婪投票法</a:t>
            </a:r>
            <a:endParaRPr lang="en-US" altLang="zh-CN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530007" y="2052162"/>
            <a:ext cx="1036164" cy="362016"/>
          </a:xfrm>
          <a:prstGeom prst="rect">
            <a:avLst/>
          </a:prstGeom>
          <a:noFill/>
        </p:spPr>
        <p:txBody>
          <a:bodyPr wrap="none" lIns="68571" tIns="34287" rIns="68571" bIns="34287" rtlCol="0">
            <a:spAutoFit/>
          </a:bodyPr>
          <a:lstStyle/>
          <a:p>
            <a:pPr algn="r" defTabSz="685198">
              <a:lnSpc>
                <a:spcPts val="2551"/>
              </a:lnSpc>
            </a:pPr>
            <a:r>
              <a:rPr lang="zh-CN" altLang="en-US" sz="1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多维度处理</a:t>
            </a:r>
            <a:endParaRPr lang="zh-CN" altLang="en-US" sz="24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623002" y="3347968"/>
            <a:ext cx="856627" cy="362016"/>
          </a:xfrm>
          <a:prstGeom prst="rect">
            <a:avLst/>
          </a:prstGeom>
          <a:noFill/>
        </p:spPr>
        <p:txBody>
          <a:bodyPr wrap="none" lIns="68571" tIns="34287" rIns="68571" bIns="34287" rtlCol="0">
            <a:spAutoFit/>
          </a:bodyPr>
          <a:lstStyle/>
          <a:p>
            <a:pPr algn="r" defTabSz="685198">
              <a:lnSpc>
                <a:spcPts val="2551"/>
              </a:lnSpc>
            </a:pPr>
            <a:r>
              <a:rPr lang="zh-CN" altLang="en-US" sz="1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模型融合</a:t>
            </a:r>
            <a:endParaRPr lang="zh-CN" altLang="en-US" sz="24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54" y="188173"/>
            <a:ext cx="2047120" cy="11130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3436520"/>
      </p:ext>
    </p:extLst>
  </p:cSld>
  <p:clrMapOvr>
    <a:masterClrMapping/>
  </p:clrMapOvr>
  <p:transition spd="slow" advTm="1565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37" grpId="0"/>
      <p:bldP spid="38" grpId="0"/>
      <p:bldP spid="48" grpId="0"/>
      <p:bldP spid="51" grpId="0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10568440" y="339610"/>
            <a:ext cx="1061812" cy="374264"/>
          </a:xfrm>
          <a:prstGeom prst="rect">
            <a:avLst/>
          </a:prstGeom>
          <a:noFill/>
        </p:spPr>
        <p:txBody>
          <a:bodyPr wrap="none" lIns="68571" tIns="34287" rIns="68571" bIns="34287" rtlCol="0">
            <a:spAutoFit/>
          </a:bodyPr>
          <a:lstStyle/>
          <a:p>
            <a:pPr algn="r" defTabSz="685198">
              <a:lnSpc>
                <a:spcPts val="2551"/>
              </a:lnSpc>
            </a:pPr>
            <a:r>
              <a:rPr lang="zh-CN" alt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最大提升</a:t>
            </a:r>
            <a:endParaRPr lang="en-US" altLang="zh-CN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任意形状 1"/>
          <p:cNvSpPr/>
          <p:nvPr/>
        </p:nvSpPr>
        <p:spPr>
          <a:xfrm>
            <a:off x="991270" y="1826294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33" name="任意形状 2"/>
          <p:cNvSpPr/>
          <p:nvPr/>
        </p:nvSpPr>
        <p:spPr>
          <a:xfrm>
            <a:off x="991270" y="2700706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34" name="任意形状 3"/>
          <p:cNvSpPr/>
          <p:nvPr/>
        </p:nvSpPr>
        <p:spPr>
          <a:xfrm>
            <a:off x="991270" y="3575117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35" name="任意形状 4"/>
          <p:cNvSpPr/>
          <p:nvPr/>
        </p:nvSpPr>
        <p:spPr>
          <a:xfrm>
            <a:off x="991270" y="4449529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36" name="文本框 35"/>
          <p:cNvSpPr txBox="1"/>
          <p:nvPr/>
        </p:nvSpPr>
        <p:spPr>
          <a:xfrm>
            <a:off x="1621504" y="1907878"/>
            <a:ext cx="1210588" cy="430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队伍介绍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621504" y="2768231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基础模型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621504" y="3651006"/>
            <a:ext cx="1210588" cy="430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模型提升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621504" y="4511365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更多思考</a:t>
            </a: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70" y="1668505"/>
            <a:ext cx="3112280" cy="22152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0" name="文本框 49"/>
          <p:cNvSpPr txBox="1"/>
          <p:nvPr/>
        </p:nvSpPr>
        <p:spPr>
          <a:xfrm>
            <a:off x="3648063" y="4123069"/>
            <a:ext cx="1912532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2"/>
                </a:solidFill>
              </a:rPr>
              <a:t>多维度</a:t>
            </a:r>
            <a:r>
              <a:rPr kumimoji="1" lang="en-US" altLang="zh-CN" sz="2000" b="1" dirty="0">
                <a:solidFill>
                  <a:schemeClr val="accent2"/>
                </a:solidFill>
              </a:rPr>
              <a:t>+</a:t>
            </a:r>
            <a:r>
              <a:rPr kumimoji="1" lang="zh-CN" altLang="en-US" sz="2000" b="1" dirty="0">
                <a:solidFill>
                  <a:schemeClr val="accent2"/>
                </a:solidFill>
              </a:rPr>
              <a:t>融合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928059" y="4189526"/>
            <a:ext cx="1912532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2"/>
                </a:solidFill>
              </a:rPr>
              <a:t>面积筛选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928058" y="4553428"/>
            <a:ext cx="3349541" cy="118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将文字区域面积小于一定阈值的营销图片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重分类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为非营销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，提高了营销图片准确率。</a:t>
            </a:r>
            <a:endParaRPr lang="zh-CN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60"/>
              </a:lnSpc>
            </a:pPr>
            <a:endParaRPr kumimoji="1" lang="en-US" altLang="zh-CN" sz="1000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cs typeface="Arial" panose="020B0604020202020204"/>
            </a:endParaRPr>
          </a:p>
        </p:txBody>
      </p:sp>
      <p:pic>
        <p:nvPicPr>
          <p:cNvPr id="20" name="图片 19" descr="P00099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060" y="1598268"/>
            <a:ext cx="3349539" cy="2402158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648062" y="4529194"/>
            <a:ext cx="334056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针对各个阶段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的特点，采用多维度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处理和针对性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使用不同的融合方法，得到了较大提升。</a:t>
            </a:r>
            <a:endParaRPr kumimoji="1" lang="en-US" altLang="zh-CN" sz="1000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cs typeface="Arial" panose="020B0604020202020204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54" y="188173"/>
            <a:ext cx="2047120" cy="11130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41705613"/>
      </p:ext>
    </p:extLst>
  </p:cSld>
  <p:clrMapOvr>
    <a:masterClrMapping/>
  </p:clrMapOvr>
  <p:transition spd="slow" advTm="22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4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任意形状 60"/>
          <p:cNvSpPr/>
          <p:nvPr/>
        </p:nvSpPr>
        <p:spPr>
          <a:xfrm>
            <a:off x="991270" y="1826294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62" name="任意形状 61"/>
          <p:cNvSpPr/>
          <p:nvPr/>
        </p:nvSpPr>
        <p:spPr>
          <a:xfrm>
            <a:off x="991270" y="2700706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63" name="任意形状 62"/>
          <p:cNvSpPr/>
          <p:nvPr/>
        </p:nvSpPr>
        <p:spPr>
          <a:xfrm>
            <a:off x="991270" y="3575117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64" name="任意形状 63"/>
          <p:cNvSpPr/>
          <p:nvPr/>
        </p:nvSpPr>
        <p:spPr>
          <a:xfrm>
            <a:off x="991270" y="4449529"/>
            <a:ext cx="2143268" cy="565865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801"/>
          </a:p>
        </p:txBody>
      </p:sp>
      <p:sp>
        <p:nvSpPr>
          <p:cNvPr id="65" name="文本框 64"/>
          <p:cNvSpPr txBox="1"/>
          <p:nvPr/>
        </p:nvSpPr>
        <p:spPr>
          <a:xfrm>
            <a:off x="1621504" y="1907893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队伍介绍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621504" y="2768231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基础模型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1621504" y="3651015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模型提升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1621504" y="4511365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更多思考</a:t>
            </a:r>
          </a:p>
        </p:txBody>
      </p:sp>
      <p:sp>
        <p:nvSpPr>
          <p:cNvPr id="29" name="文本框 8"/>
          <p:cNvSpPr txBox="1"/>
          <p:nvPr/>
        </p:nvSpPr>
        <p:spPr>
          <a:xfrm>
            <a:off x="7894710" y="3652604"/>
            <a:ext cx="2954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chemeClr val="bg1"/>
                </a:solidFill>
              </a:rPr>
              <a:t>数据</a:t>
            </a:r>
            <a:r>
              <a:rPr lang="zh-CN" altLang="en-US" sz="1600" dirty="0">
                <a:solidFill>
                  <a:schemeClr val="bg1"/>
                </a:solidFill>
              </a:rPr>
              <a:t>扩充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使用图片文本作为训练数据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尝试其他模型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372000" y="2564451"/>
            <a:ext cx="1217908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624"/>
            <a:r>
              <a:rPr lang="zh-CN" altLang="en-US" sz="3001" b="1" dirty="0">
                <a:solidFill>
                  <a:schemeClr val="accent3"/>
                </a:solidFill>
                <a:latin typeface="Calibri"/>
                <a:ea typeface="宋体"/>
              </a:rPr>
              <a:t>图像</a:t>
            </a:r>
          </a:p>
        </p:txBody>
      </p:sp>
      <p:sp>
        <p:nvSpPr>
          <p:cNvPr id="33" name="矩形 32"/>
          <p:cNvSpPr/>
          <p:nvPr/>
        </p:nvSpPr>
        <p:spPr>
          <a:xfrm>
            <a:off x="4413445" y="3447062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微软雅黑"/>
                <a:ea typeface="微软雅黑"/>
              </a:rPr>
              <a:t>新闻标签分类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199302" y="2584282"/>
            <a:ext cx="1217908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624"/>
            <a:r>
              <a:rPr lang="zh-CN" altLang="en-US" sz="3001" b="1" dirty="0">
                <a:solidFill>
                  <a:schemeClr val="accent1"/>
                </a:solidFill>
                <a:latin typeface="Calibri"/>
                <a:ea typeface="宋体"/>
              </a:rPr>
              <a:t>文本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0568440" y="339610"/>
            <a:ext cx="1061812" cy="374264"/>
          </a:xfrm>
          <a:prstGeom prst="rect">
            <a:avLst/>
          </a:prstGeom>
          <a:noFill/>
        </p:spPr>
        <p:txBody>
          <a:bodyPr wrap="none" lIns="68571" tIns="34287" rIns="68571" bIns="34287" rtlCol="0">
            <a:spAutoFit/>
          </a:bodyPr>
          <a:lstStyle/>
          <a:p>
            <a:pPr algn="r" defTabSz="685198">
              <a:lnSpc>
                <a:spcPts val="2551"/>
              </a:lnSpc>
            </a:pPr>
            <a:r>
              <a:rPr lang="zh-CN" alt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更多思考</a:t>
            </a:r>
          </a:p>
        </p:txBody>
      </p:sp>
      <p:sp>
        <p:nvSpPr>
          <p:cNvPr id="36" name="矩形 35"/>
          <p:cNvSpPr/>
          <p:nvPr/>
        </p:nvSpPr>
        <p:spPr>
          <a:xfrm>
            <a:off x="4398615" y="5330021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微软雅黑"/>
                <a:ea typeface="微软雅黑"/>
              </a:rPr>
              <a:t>营销文本提取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413445" y="5837852"/>
            <a:ext cx="191253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Seq2Seq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002560" y="3954893"/>
            <a:ext cx="354506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半监督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无监督学习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使用预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训练词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向量</a:t>
            </a:r>
            <a:endParaRPr kumimoji="1"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1">
              <a:lnSpc>
                <a:spcPct val="130000"/>
              </a:lnSpc>
            </a:pPr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解决类别不平衡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问题</a:t>
            </a:r>
            <a:endParaRPr kumimoji="1"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grpSp>
        <p:nvGrpSpPr>
          <p:cNvPr id="21" name="组 10"/>
          <p:cNvGrpSpPr/>
          <p:nvPr/>
        </p:nvGrpSpPr>
        <p:grpSpPr>
          <a:xfrm>
            <a:off x="4907964" y="1444139"/>
            <a:ext cx="4941941" cy="1473008"/>
            <a:chOff x="3678487" y="989632"/>
            <a:chExt cx="3657844" cy="1090267"/>
          </a:xfrm>
        </p:grpSpPr>
        <p:sp>
          <p:nvSpPr>
            <p:cNvPr id="22" name="燕尾形箭头 21"/>
            <p:cNvSpPr/>
            <p:nvPr/>
          </p:nvSpPr>
          <p:spPr>
            <a:xfrm>
              <a:off x="5646418" y="989632"/>
              <a:ext cx="1689913" cy="1090267"/>
            </a:xfrm>
            <a:prstGeom prst="notchedRightArrow">
              <a:avLst>
                <a:gd name="adj1" fmla="val 50000"/>
                <a:gd name="adj2" fmla="val 73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solidFill>
                  <a:srgbClr val="FFFFFF"/>
                </a:solidFill>
              </a:endParaRPr>
            </a:p>
          </p:txBody>
        </p:sp>
        <p:sp>
          <p:nvSpPr>
            <p:cNvPr id="23" name="燕尾形箭头 22"/>
            <p:cNvSpPr/>
            <p:nvPr/>
          </p:nvSpPr>
          <p:spPr>
            <a:xfrm flipH="1">
              <a:off x="3678487" y="989632"/>
              <a:ext cx="1689913" cy="1090267"/>
            </a:xfrm>
            <a:prstGeom prst="notchedRightArrow">
              <a:avLst>
                <a:gd name="adj1" fmla="val 50000"/>
                <a:gd name="adj2" fmla="val 73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solidFill>
                  <a:srgbClr val="FFFFFF"/>
                </a:solidFill>
              </a:endParaRPr>
            </a:p>
          </p:txBody>
        </p:sp>
        <p:sp>
          <p:nvSpPr>
            <p:cNvPr id="27" name="Freeform 113"/>
            <p:cNvSpPr>
              <a:spLocks noChangeAspect="1"/>
            </p:cNvSpPr>
            <p:nvPr/>
          </p:nvSpPr>
          <p:spPr bwMode="auto">
            <a:xfrm>
              <a:off x="6170853" y="1399554"/>
              <a:ext cx="302027" cy="270420"/>
            </a:xfrm>
            <a:custGeom>
              <a:avLst/>
              <a:gdLst>
                <a:gd name="T0" fmla="*/ 90 w 173"/>
                <a:gd name="T1" fmla="*/ 0 h 153"/>
                <a:gd name="T2" fmla="*/ 120 w 173"/>
                <a:gd name="T3" fmla="*/ 2 h 153"/>
                <a:gd name="T4" fmla="*/ 142 w 173"/>
                <a:gd name="T5" fmla="*/ 11 h 153"/>
                <a:gd name="T6" fmla="*/ 159 w 173"/>
                <a:gd name="T7" fmla="*/ 25 h 153"/>
                <a:gd name="T8" fmla="*/ 169 w 173"/>
                <a:gd name="T9" fmla="*/ 45 h 153"/>
                <a:gd name="T10" fmla="*/ 173 w 173"/>
                <a:gd name="T11" fmla="*/ 65 h 153"/>
                <a:gd name="T12" fmla="*/ 169 w 173"/>
                <a:gd name="T13" fmla="*/ 86 h 153"/>
                <a:gd name="T14" fmla="*/ 159 w 173"/>
                <a:gd name="T15" fmla="*/ 104 h 153"/>
                <a:gd name="T16" fmla="*/ 142 w 173"/>
                <a:gd name="T17" fmla="*/ 118 h 153"/>
                <a:gd name="T18" fmla="*/ 120 w 173"/>
                <a:gd name="T19" fmla="*/ 127 h 153"/>
                <a:gd name="T20" fmla="*/ 90 w 173"/>
                <a:gd name="T21" fmla="*/ 131 h 153"/>
                <a:gd name="T22" fmla="*/ 83 w 173"/>
                <a:gd name="T23" fmla="*/ 129 h 153"/>
                <a:gd name="T24" fmla="*/ 73 w 173"/>
                <a:gd name="T25" fmla="*/ 127 h 153"/>
                <a:gd name="T26" fmla="*/ 57 w 173"/>
                <a:gd name="T27" fmla="*/ 141 h 153"/>
                <a:gd name="T28" fmla="*/ 41 w 173"/>
                <a:gd name="T29" fmla="*/ 149 h 153"/>
                <a:gd name="T30" fmla="*/ 28 w 173"/>
                <a:gd name="T31" fmla="*/ 151 h 153"/>
                <a:gd name="T32" fmla="*/ 16 w 173"/>
                <a:gd name="T33" fmla="*/ 153 h 153"/>
                <a:gd name="T34" fmla="*/ 12 w 173"/>
                <a:gd name="T35" fmla="*/ 151 h 153"/>
                <a:gd name="T36" fmla="*/ 28 w 173"/>
                <a:gd name="T37" fmla="*/ 141 h 153"/>
                <a:gd name="T38" fmla="*/ 35 w 173"/>
                <a:gd name="T39" fmla="*/ 129 h 153"/>
                <a:gd name="T40" fmla="*/ 35 w 173"/>
                <a:gd name="T41" fmla="*/ 121 h 153"/>
                <a:gd name="T42" fmla="*/ 33 w 173"/>
                <a:gd name="T43" fmla="*/ 116 h 153"/>
                <a:gd name="T44" fmla="*/ 16 w 173"/>
                <a:gd name="T45" fmla="*/ 102 h 153"/>
                <a:gd name="T46" fmla="*/ 4 w 173"/>
                <a:gd name="T47" fmla="*/ 84 h 153"/>
                <a:gd name="T48" fmla="*/ 0 w 173"/>
                <a:gd name="T49" fmla="*/ 65 h 153"/>
                <a:gd name="T50" fmla="*/ 6 w 173"/>
                <a:gd name="T51" fmla="*/ 45 h 153"/>
                <a:gd name="T52" fmla="*/ 18 w 173"/>
                <a:gd name="T53" fmla="*/ 25 h 153"/>
                <a:gd name="T54" fmla="*/ 37 w 173"/>
                <a:gd name="T55" fmla="*/ 11 h 153"/>
                <a:gd name="T56" fmla="*/ 63 w 173"/>
                <a:gd name="T57" fmla="*/ 2 h 153"/>
                <a:gd name="T58" fmla="*/ 90 w 173"/>
                <a:gd name="T5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3" h="153">
                  <a:moveTo>
                    <a:pt x="90" y="0"/>
                  </a:moveTo>
                  <a:lnTo>
                    <a:pt x="120" y="2"/>
                  </a:lnTo>
                  <a:lnTo>
                    <a:pt x="142" y="11"/>
                  </a:lnTo>
                  <a:lnTo>
                    <a:pt x="159" y="25"/>
                  </a:lnTo>
                  <a:lnTo>
                    <a:pt x="169" y="45"/>
                  </a:lnTo>
                  <a:lnTo>
                    <a:pt x="173" y="65"/>
                  </a:lnTo>
                  <a:lnTo>
                    <a:pt x="169" y="86"/>
                  </a:lnTo>
                  <a:lnTo>
                    <a:pt x="159" y="104"/>
                  </a:lnTo>
                  <a:lnTo>
                    <a:pt x="142" y="118"/>
                  </a:lnTo>
                  <a:lnTo>
                    <a:pt x="120" y="127"/>
                  </a:lnTo>
                  <a:lnTo>
                    <a:pt x="90" y="131"/>
                  </a:lnTo>
                  <a:lnTo>
                    <a:pt x="83" y="129"/>
                  </a:lnTo>
                  <a:lnTo>
                    <a:pt x="73" y="127"/>
                  </a:lnTo>
                  <a:lnTo>
                    <a:pt x="57" y="141"/>
                  </a:lnTo>
                  <a:lnTo>
                    <a:pt x="41" y="149"/>
                  </a:lnTo>
                  <a:lnTo>
                    <a:pt x="28" y="151"/>
                  </a:lnTo>
                  <a:lnTo>
                    <a:pt x="16" y="153"/>
                  </a:lnTo>
                  <a:lnTo>
                    <a:pt x="12" y="151"/>
                  </a:lnTo>
                  <a:lnTo>
                    <a:pt x="28" y="141"/>
                  </a:lnTo>
                  <a:lnTo>
                    <a:pt x="35" y="129"/>
                  </a:lnTo>
                  <a:lnTo>
                    <a:pt x="35" y="121"/>
                  </a:lnTo>
                  <a:lnTo>
                    <a:pt x="33" y="116"/>
                  </a:lnTo>
                  <a:lnTo>
                    <a:pt x="16" y="102"/>
                  </a:lnTo>
                  <a:lnTo>
                    <a:pt x="4" y="84"/>
                  </a:lnTo>
                  <a:lnTo>
                    <a:pt x="0" y="65"/>
                  </a:lnTo>
                  <a:lnTo>
                    <a:pt x="6" y="45"/>
                  </a:lnTo>
                  <a:lnTo>
                    <a:pt x="18" y="25"/>
                  </a:lnTo>
                  <a:lnTo>
                    <a:pt x="37" y="11"/>
                  </a:lnTo>
                  <a:lnTo>
                    <a:pt x="63" y="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8" tIns="45716" rIns="91428" bIns="45716" numCol="1" anchor="t" anchorCtr="0" compatLnSpc="1">
              <a:prstTxWarp prst="textNoShape">
                <a:avLst/>
              </a:prstTxWarp>
            </a:bodyPr>
            <a:lstStyle/>
            <a:p>
              <a:endParaRPr lang="en-US" sz="1801" dirty="0">
                <a:solidFill>
                  <a:srgbClr val="FFFFFF"/>
                </a:solidFill>
              </a:endParaRPr>
            </a:p>
          </p:txBody>
        </p:sp>
        <p:sp>
          <p:nvSpPr>
            <p:cNvPr id="28" name="Freeform 197"/>
            <p:cNvSpPr>
              <a:spLocks noChangeAspect="1" noEditPoints="1"/>
            </p:cNvSpPr>
            <p:nvPr/>
          </p:nvSpPr>
          <p:spPr bwMode="auto">
            <a:xfrm>
              <a:off x="4533354" y="1399555"/>
              <a:ext cx="251332" cy="270420"/>
            </a:xfrm>
            <a:custGeom>
              <a:avLst/>
              <a:gdLst>
                <a:gd name="T0" fmla="*/ 23 w 157"/>
                <a:gd name="T1" fmla="*/ 136 h 171"/>
                <a:gd name="T2" fmla="*/ 25 w 157"/>
                <a:gd name="T3" fmla="*/ 144 h 171"/>
                <a:gd name="T4" fmla="*/ 132 w 157"/>
                <a:gd name="T5" fmla="*/ 144 h 171"/>
                <a:gd name="T6" fmla="*/ 134 w 157"/>
                <a:gd name="T7" fmla="*/ 136 h 171"/>
                <a:gd name="T8" fmla="*/ 29 w 157"/>
                <a:gd name="T9" fmla="*/ 132 h 171"/>
                <a:gd name="T10" fmla="*/ 23 w 157"/>
                <a:gd name="T11" fmla="*/ 100 h 171"/>
                <a:gd name="T12" fmla="*/ 25 w 157"/>
                <a:gd name="T13" fmla="*/ 112 h 171"/>
                <a:gd name="T14" fmla="*/ 132 w 157"/>
                <a:gd name="T15" fmla="*/ 112 h 171"/>
                <a:gd name="T16" fmla="*/ 134 w 157"/>
                <a:gd name="T17" fmla="*/ 100 h 171"/>
                <a:gd name="T18" fmla="*/ 29 w 157"/>
                <a:gd name="T19" fmla="*/ 96 h 171"/>
                <a:gd name="T20" fmla="*/ 23 w 157"/>
                <a:gd name="T21" fmla="*/ 65 h 171"/>
                <a:gd name="T22" fmla="*/ 25 w 157"/>
                <a:gd name="T23" fmla="*/ 77 h 171"/>
                <a:gd name="T24" fmla="*/ 132 w 157"/>
                <a:gd name="T25" fmla="*/ 77 h 171"/>
                <a:gd name="T26" fmla="*/ 134 w 157"/>
                <a:gd name="T27" fmla="*/ 65 h 171"/>
                <a:gd name="T28" fmla="*/ 29 w 157"/>
                <a:gd name="T29" fmla="*/ 61 h 171"/>
                <a:gd name="T30" fmla="*/ 22 w 157"/>
                <a:gd name="T31" fmla="*/ 24 h 171"/>
                <a:gd name="T32" fmla="*/ 31 w 157"/>
                <a:gd name="T33" fmla="*/ 40 h 171"/>
                <a:gd name="T34" fmla="*/ 49 w 157"/>
                <a:gd name="T35" fmla="*/ 36 h 171"/>
                <a:gd name="T36" fmla="*/ 55 w 157"/>
                <a:gd name="T37" fmla="*/ 16 h 171"/>
                <a:gd name="T38" fmla="*/ 63 w 157"/>
                <a:gd name="T39" fmla="*/ 30 h 171"/>
                <a:gd name="T40" fmla="*/ 78 w 157"/>
                <a:gd name="T41" fmla="*/ 40 h 171"/>
                <a:gd name="T42" fmla="*/ 94 w 157"/>
                <a:gd name="T43" fmla="*/ 30 h 171"/>
                <a:gd name="T44" fmla="*/ 102 w 157"/>
                <a:gd name="T45" fmla="*/ 16 h 171"/>
                <a:gd name="T46" fmla="*/ 108 w 157"/>
                <a:gd name="T47" fmla="*/ 36 h 171"/>
                <a:gd name="T48" fmla="*/ 126 w 157"/>
                <a:gd name="T49" fmla="*/ 40 h 171"/>
                <a:gd name="T50" fmla="*/ 135 w 157"/>
                <a:gd name="T51" fmla="*/ 24 h 171"/>
                <a:gd name="T52" fmla="*/ 153 w 157"/>
                <a:gd name="T53" fmla="*/ 18 h 171"/>
                <a:gd name="T54" fmla="*/ 157 w 157"/>
                <a:gd name="T55" fmla="*/ 163 h 171"/>
                <a:gd name="T56" fmla="*/ 149 w 157"/>
                <a:gd name="T57" fmla="*/ 171 h 171"/>
                <a:gd name="T58" fmla="*/ 2 w 157"/>
                <a:gd name="T59" fmla="*/ 167 h 171"/>
                <a:gd name="T60" fmla="*/ 2 w 157"/>
                <a:gd name="T61" fmla="*/ 20 h 171"/>
                <a:gd name="T62" fmla="*/ 118 w 157"/>
                <a:gd name="T63" fmla="*/ 0 h 171"/>
                <a:gd name="T64" fmla="*/ 128 w 157"/>
                <a:gd name="T65" fmla="*/ 8 h 171"/>
                <a:gd name="T66" fmla="*/ 124 w 157"/>
                <a:gd name="T67" fmla="*/ 32 h 171"/>
                <a:gd name="T68" fmla="*/ 112 w 157"/>
                <a:gd name="T69" fmla="*/ 28 h 171"/>
                <a:gd name="T70" fmla="*/ 112 w 157"/>
                <a:gd name="T71" fmla="*/ 4 h 171"/>
                <a:gd name="T72" fmla="*/ 78 w 157"/>
                <a:gd name="T73" fmla="*/ 0 h 171"/>
                <a:gd name="T74" fmla="*/ 86 w 157"/>
                <a:gd name="T75" fmla="*/ 8 h 171"/>
                <a:gd name="T76" fmla="*/ 82 w 157"/>
                <a:gd name="T77" fmla="*/ 32 h 171"/>
                <a:gd name="T78" fmla="*/ 71 w 157"/>
                <a:gd name="T79" fmla="*/ 28 h 171"/>
                <a:gd name="T80" fmla="*/ 71 w 157"/>
                <a:gd name="T81" fmla="*/ 4 h 171"/>
                <a:gd name="T82" fmla="*/ 39 w 157"/>
                <a:gd name="T83" fmla="*/ 0 h 171"/>
                <a:gd name="T84" fmla="*/ 47 w 157"/>
                <a:gd name="T85" fmla="*/ 8 h 171"/>
                <a:gd name="T86" fmla="*/ 43 w 157"/>
                <a:gd name="T87" fmla="*/ 32 h 171"/>
                <a:gd name="T88" fmla="*/ 31 w 157"/>
                <a:gd name="T89" fmla="*/ 28 h 171"/>
                <a:gd name="T90" fmla="*/ 31 w 157"/>
                <a:gd name="T91" fmla="*/ 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7" h="171">
                  <a:moveTo>
                    <a:pt x="29" y="132"/>
                  </a:moveTo>
                  <a:lnTo>
                    <a:pt x="25" y="132"/>
                  </a:lnTo>
                  <a:lnTo>
                    <a:pt x="23" y="136"/>
                  </a:lnTo>
                  <a:lnTo>
                    <a:pt x="22" y="138"/>
                  </a:lnTo>
                  <a:lnTo>
                    <a:pt x="23" y="142"/>
                  </a:lnTo>
                  <a:lnTo>
                    <a:pt x="25" y="144"/>
                  </a:lnTo>
                  <a:lnTo>
                    <a:pt x="29" y="146"/>
                  </a:lnTo>
                  <a:lnTo>
                    <a:pt x="128" y="146"/>
                  </a:lnTo>
                  <a:lnTo>
                    <a:pt x="132" y="144"/>
                  </a:lnTo>
                  <a:lnTo>
                    <a:pt x="134" y="142"/>
                  </a:lnTo>
                  <a:lnTo>
                    <a:pt x="135" y="138"/>
                  </a:lnTo>
                  <a:lnTo>
                    <a:pt x="134" y="136"/>
                  </a:lnTo>
                  <a:lnTo>
                    <a:pt x="132" y="132"/>
                  </a:lnTo>
                  <a:lnTo>
                    <a:pt x="128" y="132"/>
                  </a:lnTo>
                  <a:lnTo>
                    <a:pt x="29" y="132"/>
                  </a:lnTo>
                  <a:close/>
                  <a:moveTo>
                    <a:pt x="29" y="96"/>
                  </a:moveTo>
                  <a:lnTo>
                    <a:pt x="25" y="98"/>
                  </a:lnTo>
                  <a:lnTo>
                    <a:pt x="23" y="100"/>
                  </a:lnTo>
                  <a:lnTo>
                    <a:pt x="22" y="104"/>
                  </a:lnTo>
                  <a:lnTo>
                    <a:pt x="23" y="108"/>
                  </a:lnTo>
                  <a:lnTo>
                    <a:pt x="25" y="112"/>
                  </a:lnTo>
                  <a:lnTo>
                    <a:pt x="29" y="112"/>
                  </a:lnTo>
                  <a:lnTo>
                    <a:pt x="128" y="112"/>
                  </a:lnTo>
                  <a:lnTo>
                    <a:pt x="132" y="112"/>
                  </a:lnTo>
                  <a:lnTo>
                    <a:pt x="134" y="108"/>
                  </a:lnTo>
                  <a:lnTo>
                    <a:pt x="135" y="104"/>
                  </a:lnTo>
                  <a:lnTo>
                    <a:pt x="134" y="100"/>
                  </a:lnTo>
                  <a:lnTo>
                    <a:pt x="132" y="98"/>
                  </a:lnTo>
                  <a:lnTo>
                    <a:pt x="128" y="96"/>
                  </a:lnTo>
                  <a:lnTo>
                    <a:pt x="29" y="96"/>
                  </a:lnTo>
                  <a:close/>
                  <a:moveTo>
                    <a:pt x="29" y="61"/>
                  </a:moveTo>
                  <a:lnTo>
                    <a:pt x="25" y="63"/>
                  </a:lnTo>
                  <a:lnTo>
                    <a:pt x="23" y="65"/>
                  </a:lnTo>
                  <a:lnTo>
                    <a:pt x="22" y="69"/>
                  </a:lnTo>
                  <a:lnTo>
                    <a:pt x="23" y="73"/>
                  </a:lnTo>
                  <a:lnTo>
                    <a:pt x="25" y="77"/>
                  </a:lnTo>
                  <a:lnTo>
                    <a:pt x="29" y="79"/>
                  </a:lnTo>
                  <a:lnTo>
                    <a:pt x="128" y="79"/>
                  </a:lnTo>
                  <a:lnTo>
                    <a:pt x="132" y="77"/>
                  </a:lnTo>
                  <a:lnTo>
                    <a:pt x="134" y="73"/>
                  </a:lnTo>
                  <a:lnTo>
                    <a:pt x="135" y="69"/>
                  </a:lnTo>
                  <a:lnTo>
                    <a:pt x="134" y="65"/>
                  </a:lnTo>
                  <a:lnTo>
                    <a:pt x="132" y="63"/>
                  </a:lnTo>
                  <a:lnTo>
                    <a:pt x="128" y="61"/>
                  </a:lnTo>
                  <a:lnTo>
                    <a:pt x="29" y="61"/>
                  </a:lnTo>
                  <a:close/>
                  <a:moveTo>
                    <a:pt x="8" y="16"/>
                  </a:moveTo>
                  <a:lnTo>
                    <a:pt x="22" y="16"/>
                  </a:lnTo>
                  <a:lnTo>
                    <a:pt x="22" y="24"/>
                  </a:lnTo>
                  <a:lnTo>
                    <a:pt x="23" y="30"/>
                  </a:lnTo>
                  <a:lnTo>
                    <a:pt x="27" y="36"/>
                  </a:lnTo>
                  <a:lnTo>
                    <a:pt x="31" y="40"/>
                  </a:lnTo>
                  <a:lnTo>
                    <a:pt x="39" y="40"/>
                  </a:lnTo>
                  <a:lnTo>
                    <a:pt x="45" y="40"/>
                  </a:lnTo>
                  <a:lnTo>
                    <a:pt x="49" y="36"/>
                  </a:lnTo>
                  <a:lnTo>
                    <a:pt x="53" y="30"/>
                  </a:lnTo>
                  <a:lnTo>
                    <a:pt x="55" y="24"/>
                  </a:lnTo>
                  <a:lnTo>
                    <a:pt x="55" y="16"/>
                  </a:lnTo>
                  <a:lnTo>
                    <a:pt x="63" y="16"/>
                  </a:lnTo>
                  <a:lnTo>
                    <a:pt x="63" y="24"/>
                  </a:lnTo>
                  <a:lnTo>
                    <a:pt x="63" y="30"/>
                  </a:lnTo>
                  <a:lnTo>
                    <a:pt x="67" y="36"/>
                  </a:lnTo>
                  <a:lnTo>
                    <a:pt x="73" y="40"/>
                  </a:lnTo>
                  <a:lnTo>
                    <a:pt x="78" y="40"/>
                  </a:lnTo>
                  <a:lnTo>
                    <a:pt x="84" y="40"/>
                  </a:lnTo>
                  <a:lnTo>
                    <a:pt x="90" y="36"/>
                  </a:lnTo>
                  <a:lnTo>
                    <a:pt x="94" y="30"/>
                  </a:lnTo>
                  <a:lnTo>
                    <a:pt x="94" y="24"/>
                  </a:lnTo>
                  <a:lnTo>
                    <a:pt x="94" y="16"/>
                  </a:lnTo>
                  <a:lnTo>
                    <a:pt x="102" y="16"/>
                  </a:lnTo>
                  <a:lnTo>
                    <a:pt x="102" y="24"/>
                  </a:lnTo>
                  <a:lnTo>
                    <a:pt x="104" y="30"/>
                  </a:lnTo>
                  <a:lnTo>
                    <a:pt x="108" y="36"/>
                  </a:lnTo>
                  <a:lnTo>
                    <a:pt x="112" y="40"/>
                  </a:lnTo>
                  <a:lnTo>
                    <a:pt x="118" y="40"/>
                  </a:lnTo>
                  <a:lnTo>
                    <a:pt x="126" y="40"/>
                  </a:lnTo>
                  <a:lnTo>
                    <a:pt x="130" y="36"/>
                  </a:lnTo>
                  <a:lnTo>
                    <a:pt x="134" y="30"/>
                  </a:lnTo>
                  <a:lnTo>
                    <a:pt x="135" y="24"/>
                  </a:lnTo>
                  <a:lnTo>
                    <a:pt x="135" y="16"/>
                  </a:lnTo>
                  <a:lnTo>
                    <a:pt x="149" y="16"/>
                  </a:lnTo>
                  <a:lnTo>
                    <a:pt x="153" y="18"/>
                  </a:lnTo>
                  <a:lnTo>
                    <a:pt x="155" y="20"/>
                  </a:lnTo>
                  <a:lnTo>
                    <a:pt x="157" y="24"/>
                  </a:lnTo>
                  <a:lnTo>
                    <a:pt x="157" y="163"/>
                  </a:lnTo>
                  <a:lnTo>
                    <a:pt x="155" y="167"/>
                  </a:lnTo>
                  <a:lnTo>
                    <a:pt x="153" y="171"/>
                  </a:lnTo>
                  <a:lnTo>
                    <a:pt x="149" y="171"/>
                  </a:lnTo>
                  <a:lnTo>
                    <a:pt x="8" y="171"/>
                  </a:lnTo>
                  <a:lnTo>
                    <a:pt x="4" y="171"/>
                  </a:lnTo>
                  <a:lnTo>
                    <a:pt x="2" y="167"/>
                  </a:lnTo>
                  <a:lnTo>
                    <a:pt x="0" y="163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8" y="16"/>
                  </a:lnTo>
                  <a:close/>
                  <a:moveTo>
                    <a:pt x="118" y="0"/>
                  </a:moveTo>
                  <a:lnTo>
                    <a:pt x="124" y="0"/>
                  </a:lnTo>
                  <a:lnTo>
                    <a:pt x="126" y="4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6" y="28"/>
                  </a:lnTo>
                  <a:lnTo>
                    <a:pt x="124" y="32"/>
                  </a:lnTo>
                  <a:lnTo>
                    <a:pt x="118" y="32"/>
                  </a:lnTo>
                  <a:lnTo>
                    <a:pt x="114" y="32"/>
                  </a:lnTo>
                  <a:lnTo>
                    <a:pt x="112" y="28"/>
                  </a:lnTo>
                  <a:lnTo>
                    <a:pt x="110" y="24"/>
                  </a:lnTo>
                  <a:lnTo>
                    <a:pt x="110" y="8"/>
                  </a:lnTo>
                  <a:lnTo>
                    <a:pt x="112" y="4"/>
                  </a:lnTo>
                  <a:lnTo>
                    <a:pt x="114" y="0"/>
                  </a:lnTo>
                  <a:lnTo>
                    <a:pt x="118" y="0"/>
                  </a:lnTo>
                  <a:close/>
                  <a:moveTo>
                    <a:pt x="78" y="0"/>
                  </a:moveTo>
                  <a:lnTo>
                    <a:pt x="82" y="0"/>
                  </a:lnTo>
                  <a:lnTo>
                    <a:pt x="86" y="4"/>
                  </a:lnTo>
                  <a:lnTo>
                    <a:pt x="86" y="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2" y="32"/>
                  </a:lnTo>
                  <a:lnTo>
                    <a:pt x="78" y="32"/>
                  </a:lnTo>
                  <a:lnTo>
                    <a:pt x="75" y="32"/>
                  </a:lnTo>
                  <a:lnTo>
                    <a:pt x="71" y="28"/>
                  </a:lnTo>
                  <a:lnTo>
                    <a:pt x="71" y="24"/>
                  </a:lnTo>
                  <a:lnTo>
                    <a:pt x="71" y="8"/>
                  </a:lnTo>
                  <a:lnTo>
                    <a:pt x="71" y="4"/>
                  </a:lnTo>
                  <a:lnTo>
                    <a:pt x="75" y="0"/>
                  </a:lnTo>
                  <a:lnTo>
                    <a:pt x="78" y="0"/>
                  </a:lnTo>
                  <a:close/>
                  <a:moveTo>
                    <a:pt x="39" y="0"/>
                  </a:moveTo>
                  <a:lnTo>
                    <a:pt x="43" y="0"/>
                  </a:lnTo>
                  <a:lnTo>
                    <a:pt x="45" y="4"/>
                  </a:lnTo>
                  <a:lnTo>
                    <a:pt x="47" y="8"/>
                  </a:lnTo>
                  <a:lnTo>
                    <a:pt x="47" y="24"/>
                  </a:lnTo>
                  <a:lnTo>
                    <a:pt x="45" y="28"/>
                  </a:lnTo>
                  <a:lnTo>
                    <a:pt x="43" y="32"/>
                  </a:lnTo>
                  <a:lnTo>
                    <a:pt x="39" y="32"/>
                  </a:lnTo>
                  <a:lnTo>
                    <a:pt x="33" y="32"/>
                  </a:lnTo>
                  <a:lnTo>
                    <a:pt x="31" y="28"/>
                  </a:lnTo>
                  <a:lnTo>
                    <a:pt x="29" y="24"/>
                  </a:lnTo>
                  <a:lnTo>
                    <a:pt x="29" y="8"/>
                  </a:lnTo>
                  <a:lnTo>
                    <a:pt x="31" y="4"/>
                  </a:lnTo>
                  <a:lnTo>
                    <a:pt x="33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8" tIns="45716" rIns="91428" bIns="45716" numCol="1" anchor="t" anchorCtr="0" compatLnSpc="1">
              <a:prstTxWarp prst="textNoShape">
                <a:avLst/>
              </a:prstTxWarp>
            </a:bodyPr>
            <a:lstStyle/>
            <a:p>
              <a:endParaRPr lang="en-US" sz="180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54" y="188173"/>
            <a:ext cx="2047120" cy="11130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5" name="文本框 24"/>
          <p:cNvSpPr txBox="1"/>
          <p:nvPr/>
        </p:nvSpPr>
        <p:spPr>
          <a:xfrm>
            <a:off x="7894710" y="4915877"/>
            <a:ext cx="267373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结合营销文本和营销图片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修正分类结果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660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48">
        <p15:prstTrans prst="pageCurlDouble"/>
      </p:transition>
    </mc:Choice>
    <mc:Fallback xmlns="">
      <p:transition spd="slow" advTm="2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  <p:bldP spid="34" grpId="0"/>
      <p:bldP spid="36" grpId="0"/>
      <p:bldP spid="37" grpId="0"/>
      <p:bldP spid="38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|0.1|0.1|0.2|0.2|0.2|0|0.4|0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"/>
</p:tagLst>
</file>

<file path=ppt/theme/theme1.xml><?xml version="1.0" encoding="utf-8"?>
<a:theme xmlns:a="http://schemas.openxmlformats.org/drawingml/2006/main" name="主题1">
  <a:themeElements>
    <a:clrScheme name="自定义 10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AA63"/>
      </a:accent1>
      <a:accent2>
        <a:srgbClr val="00D891"/>
      </a:accent2>
      <a:accent3>
        <a:srgbClr val="2FFBC2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7776A4C8-238C-47FF-B18E-7ED6C3D9E159}" vid="{3B3829E5-248E-4EF1-94F3-7DD8C330B0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4509</TotalTime>
  <Words>337</Words>
  <Application>Microsoft Office PowerPoint</Application>
  <PresentationFormat>宽屏</PresentationFormat>
  <Paragraphs>100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Century Gothic</vt:lpstr>
      <vt:lpstr>Segoe UI Light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hong</cp:lastModifiedBy>
  <cp:revision>194</cp:revision>
  <dcterms:created xsi:type="dcterms:W3CDTF">2015-08-06T03:16:56Z</dcterms:created>
  <dcterms:modified xsi:type="dcterms:W3CDTF">2018-06-14T04:28:40Z</dcterms:modified>
</cp:coreProperties>
</file>