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8" r:id="rId2"/>
    <p:sldMasterId id="2147483726" r:id="rId3"/>
  </p:sldMasterIdLst>
  <p:notesMasterIdLst>
    <p:notesMasterId r:id="rId32"/>
  </p:notesMasterIdLst>
  <p:sldIdLst>
    <p:sldId id="256" r:id="rId4"/>
    <p:sldId id="276" r:id="rId5"/>
    <p:sldId id="279" r:id="rId6"/>
    <p:sldId id="278" r:id="rId7"/>
    <p:sldId id="275" r:id="rId8"/>
    <p:sldId id="277" r:id="rId9"/>
    <p:sldId id="257" r:id="rId10"/>
    <p:sldId id="258" r:id="rId11"/>
    <p:sldId id="259" r:id="rId12"/>
    <p:sldId id="260" r:id="rId13"/>
    <p:sldId id="283" r:id="rId14"/>
    <p:sldId id="261" r:id="rId15"/>
    <p:sldId id="262" r:id="rId16"/>
    <p:sldId id="263" r:id="rId17"/>
    <p:sldId id="264" r:id="rId18"/>
    <p:sldId id="265" r:id="rId19"/>
    <p:sldId id="266" r:id="rId20"/>
    <p:sldId id="280" r:id="rId21"/>
    <p:sldId id="281" r:id="rId22"/>
    <p:sldId id="282" r:id="rId23"/>
    <p:sldId id="286" r:id="rId24"/>
    <p:sldId id="287" r:id="rId25"/>
    <p:sldId id="284" r:id="rId26"/>
    <p:sldId id="269" r:id="rId27"/>
    <p:sldId id="270" r:id="rId28"/>
    <p:sldId id="271" r:id="rId29"/>
    <p:sldId id="272"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4660"/>
  </p:normalViewPr>
  <p:slideViewPr>
    <p:cSldViewPr snapToGrid="0">
      <p:cViewPr varScale="1">
        <p:scale>
          <a:sx n="63" d="100"/>
          <a:sy n="63" d="100"/>
        </p:scale>
        <p:origin x="102" y="2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32EF5-3433-40F8-95ED-7CCE8660F895}" type="datetimeFigureOut">
              <a:rPr lang="en-CA" smtClean="0"/>
              <a:t>2020-11-14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13118-1D69-405A-AFF3-2D496DCC0811}" type="slidenum">
              <a:rPr lang="en-CA" smtClean="0"/>
              <a:t>‹#›</a:t>
            </a:fld>
            <a:endParaRPr lang="en-CA"/>
          </a:p>
        </p:txBody>
      </p:sp>
    </p:spTree>
    <p:extLst>
      <p:ext uri="{BB962C8B-B14F-4D97-AF65-F5344CB8AC3E}">
        <p14:creationId xmlns:p14="http://schemas.microsoft.com/office/powerpoint/2010/main" val="2966742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16119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55312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21843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paper from </a:t>
            </a:r>
            <a:r>
              <a:rPr lang="en-CA" dirty="0" err="1" smtClean="0"/>
              <a:t>guelph</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01475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31131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47533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eaLnBrk="0" fontAlgn="base" hangingPunct="0">
              <a:spcBef>
                <a:spcPct val="30000"/>
              </a:spcBef>
              <a:spcAft>
                <a:spcPct val="0"/>
              </a:spcAft>
              <a:defRPr/>
            </a:pPr>
            <a:r>
              <a:rPr lang="en-US" sz="1300" dirty="0">
                <a:latin typeface="Times" pitchFamily="-110" charset="0"/>
                <a:ea typeface="ＭＳ Ｐゴシック" pitchFamily="-112" charset="-128"/>
              </a:rPr>
              <a:t>Pulse waveform is a result of complex interaction between the left ventricle and blood circulation system. Pressure signal usually contains more information than is captured BP values and most of this information can be extracted from the pulse morphology, </a:t>
            </a:r>
          </a:p>
          <a:p>
            <a:r>
              <a:rPr lang="en-US" sz="1300" dirty="0">
                <a:latin typeface="Times" pitchFamily="-110" charset="0"/>
                <a:ea typeface="ＭＳ Ｐゴシック" pitchFamily="-112" charset="-128"/>
              </a:rPr>
              <a:t>Pulse represents 1 cycle of arterial blood pressure</a:t>
            </a:r>
          </a:p>
          <a:p>
            <a:r>
              <a:rPr lang="en-US" sz="1300" dirty="0">
                <a:latin typeface="Times" pitchFamily="-110" charset="0"/>
              </a:rPr>
              <a:t>Pulse is a graph of pressure over time (figure)</a:t>
            </a:r>
          </a:p>
          <a:p>
            <a:r>
              <a:rPr lang="en-US" sz="1300" dirty="0">
                <a:latin typeface="Times" pitchFamily="-110" charset="0"/>
              </a:rPr>
              <a:t>Pulse has first(systolic) peak,  and sometime the second peak </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1704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00104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File: model and measurement</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96172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File: model and measurement</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65354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File: model and measurement</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90981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272237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File: model and measurement</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5422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File: model and measurement</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25373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58461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07408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81194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854750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4620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70421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82270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3214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E4A59E2-0787-47E4-9154-E8D9EC3BD643}" type="slidenum">
              <a:rPr lang="en-US" smtClean="0"/>
              <a:t>6</a:t>
            </a:fld>
            <a:endParaRPr lang="en-US"/>
          </a:p>
        </p:txBody>
      </p:sp>
    </p:spTree>
    <p:extLst>
      <p:ext uri="{BB962C8B-B14F-4D97-AF65-F5344CB8AC3E}">
        <p14:creationId xmlns:p14="http://schemas.microsoft.com/office/powerpoint/2010/main" val="4268079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831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eaLnBrk="0" fontAlgn="base" hangingPunct="0">
              <a:spcBef>
                <a:spcPct val="30000"/>
              </a:spcBef>
              <a:spcAft>
                <a:spcPct val="0"/>
              </a:spcAft>
              <a:defRPr/>
            </a:pPr>
            <a:r>
              <a:rPr lang="en-US" sz="1300" dirty="0">
                <a:latin typeface="Times" pitchFamily="-110" charset="0"/>
                <a:ea typeface="ＭＳ Ｐゴシック" pitchFamily="-112" charset="-128"/>
              </a:rPr>
              <a:t>Pulse waveform is a result of complex interaction between the left ventricle and blood circulation system. Pressure signal usually contains more information than is captured BP values and most of this information can be extracted from the pulse morphology, </a:t>
            </a:r>
          </a:p>
          <a:p>
            <a:r>
              <a:rPr lang="en-US" sz="1300" dirty="0">
                <a:latin typeface="Times" pitchFamily="-110" charset="0"/>
                <a:ea typeface="ＭＳ Ｐゴシック" pitchFamily="-112" charset="-128"/>
              </a:rPr>
              <a:t>Pulse represents 1 cycle of arterial blood pressure</a:t>
            </a:r>
          </a:p>
          <a:p>
            <a:r>
              <a:rPr lang="en-US" sz="1300" dirty="0">
                <a:latin typeface="Times" pitchFamily="-110" charset="0"/>
              </a:rPr>
              <a:t>Pulse is a graph of pressure over time (figure)</a:t>
            </a:r>
          </a:p>
          <a:p>
            <a:r>
              <a:rPr lang="en-US" sz="1300" dirty="0">
                <a:latin typeface="Times" pitchFamily="-110" charset="0"/>
              </a:rPr>
              <a:t>Pulse has first(systolic) peak,  and sometime the second peak </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5757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eaLnBrk="0" fontAlgn="base" hangingPunct="0">
              <a:spcBef>
                <a:spcPct val="30000"/>
              </a:spcBef>
              <a:spcAft>
                <a:spcPct val="0"/>
              </a:spcAft>
              <a:defRPr/>
            </a:pPr>
            <a:r>
              <a:rPr lang="en-US" sz="1300" dirty="0">
                <a:latin typeface="Times" pitchFamily="-110" charset="0"/>
                <a:ea typeface="ＭＳ Ｐゴシック" pitchFamily="-112" charset="-128"/>
              </a:rPr>
              <a:t>Pulse waveform is a result of complex interaction between the left ventricle and blood circulation system. Pressure signal usually contains more information than is captured BP values and most of this information can be extracted from the pulse morphology, </a:t>
            </a:r>
          </a:p>
          <a:p>
            <a:r>
              <a:rPr lang="en-US" sz="1300" dirty="0">
                <a:latin typeface="Times" pitchFamily="-110" charset="0"/>
                <a:ea typeface="ＭＳ Ｐゴシック" pitchFamily="-112" charset="-128"/>
              </a:rPr>
              <a:t>Pulse represents 1 cycle of arterial blood pressure</a:t>
            </a:r>
          </a:p>
          <a:p>
            <a:r>
              <a:rPr lang="en-US" sz="1300" dirty="0">
                <a:latin typeface="Times" pitchFamily="-110" charset="0"/>
              </a:rPr>
              <a:t>Pulse is a graph of pressure over time (figure)</a:t>
            </a:r>
          </a:p>
          <a:p>
            <a:r>
              <a:rPr lang="en-US" sz="1300" dirty="0">
                <a:latin typeface="Times" pitchFamily="-110" charset="0"/>
              </a:rPr>
              <a:t>Pulse has first(systolic) peak,  and sometime the second peak </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0746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4A59E2-0787-47E4-9154-E8D9EC3BD64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33961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DE38C8-CDFC-4C6D-AF3F-68BFA2280EB0}" type="datetimeFigureOut">
              <a:rPr lang="en-CA" smtClean="0"/>
              <a:t>2020-11-14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9FB617-1AF8-4A97-AB67-3D52B481C69C}" type="slidenum">
              <a:rPr lang="en-CA" smtClean="0"/>
              <a:t>‹#›</a:t>
            </a:fld>
            <a:endParaRPr lang="en-C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2089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55DE38C8-CDFC-4C6D-AF3F-68BFA2280EB0}" type="datetimeFigureOut">
              <a:rPr lang="en-CA" smtClean="0"/>
              <a:t>2020-11-14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D9FB617-1AF8-4A97-AB67-3D52B481C69C}" type="slidenum">
              <a:rPr lang="en-CA" smtClean="0"/>
              <a:t>‹#›</a:t>
            </a:fld>
            <a:endParaRPr lang="en-CA"/>
          </a:p>
        </p:txBody>
      </p:sp>
    </p:spTree>
    <p:extLst>
      <p:ext uri="{BB962C8B-B14F-4D97-AF65-F5344CB8AC3E}">
        <p14:creationId xmlns:p14="http://schemas.microsoft.com/office/powerpoint/2010/main" val="1956146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DE38C8-CDFC-4C6D-AF3F-68BFA2280EB0}" type="datetimeFigureOut">
              <a:rPr lang="en-CA" smtClean="0"/>
              <a:t>2020-11-14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9FB617-1AF8-4A97-AB67-3D52B481C69C}" type="slidenum">
              <a:rPr lang="en-CA" smtClean="0"/>
              <a:t>‹#›</a:t>
            </a:fld>
            <a:endParaRPr lang="en-CA"/>
          </a:p>
        </p:txBody>
      </p:sp>
    </p:spTree>
    <p:extLst>
      <p:ext uri="{BB962C8B-B14F-4D97-AF65-F5344CB8AC3E}">
        <p14:creationId xmlns:p14="http://schemas.microsoft.com/office/powerpoint/2010/main" val="198102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DE38C8-CDFC-4C6D-AF3F-68BFA2280EB0}" type="datetimeFigureOut">
              <a:rPr lang="en-CA" smtClean="0"/>
              <a:t>2020-11-14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9FB617-1AF8-4A97-AB67-3D52B481C69C}"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0493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DE38C8-CDFC-4C6D-AF3F-68BFA2280EB0}" type="datetimeFigureOut">
              <a:rPr lang="en-CA" smtClean="0"/>
              <a:t>2020-11-14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9FB617-1AF8-4A97-AB67-3D52B481C69C}" type="slidenum">
              <a:rPr lang="en-CA" smtClean="0"/>
              <a:t>‹#›</a:t>
            </a:fld>
            <a:endParaRPr lang="en-CA"/>
          </a:p>
        </p:txBody>
      </p:sp>
    </p:spTree>
    <p:extLst>
      <p:ext uri="{BB962C8B-B14F-4D97-AF65-F5344CB8AC3E}">
        <p14:creationId xmlns:p14="http://schemas.microsoft.com/office/powerpoint/2010/main" val="478380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DE38C8-CDFC-4C6D-AF3F-68BFA2280EB0}" type="datetimeFigureOut">
              <a:rPr lang="en-CA" smtClean="0"/>
              <a:t>2020-11-14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9FB617-1AF8-4A97-AB67-3D52B481C69C}"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5709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DE38C8-CDFC-4C6D-AF3F-68BFA2280EB0}" type="datetimeFigureOut">
              <a:rPr lang="en-CA" smtClean="0"/>
              <a:t>2020-11-14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9FB617-1AF8-4A97-AB67-3D52B481C69C}" type="slidenum">
              <a:rPr lang="en-CA" smtClean="0"/>
              <a:t>‹#›</a:t>
            </a:fld>
            <a:endParaRPr lang="en-CA"/>
          </a:p>
        </p:txBody>
      </p:sp>
    </p:spTree>
    <p:extLst>
      <p:ext uri="{BB962C8B-B14F-4D97-AF65-F5344CB8AC3E}">
        <p14:creationId xmlns:p14="http://schemas.microsoft.com/office/powerpoint/2010/main" val="4139231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DE38C8-CDFC-4C6D-AF3F-68BFA2280EB0}" type="datetimeFigureOut">
              <a:rPr lang="en-CA" smtClean="0"/>
              <a:t>2020-11-14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9FB617-1AF8-4A97-AB67-3D52B481C69C}" type="slidenum">
              <a:rPr lang="en-CA" smtClean="0"/>
              <a:t>‹#›</a:t>
            </a:fld>
            <a:endParaRPr lang="en-CA"/>
          </a:p>
        </p:txBody>
      </p:sp>
    </p:spTree>
    <p:extLst>
      <p:ext uri="{BB962C8B-B14F-4D97-AF65-F5344CB8AC3E}">
        <p14:creationId xmlns:p14="http://schemas.microsoft.com/office/powerpoint/2010/main" val="1319165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DE38C8-CDFC-4C6D-AF3F-68BFA2280EB0}" type="datetimeFigureOut">
              <a:rPr lang="en-CA" smtClean="0"/>
              <a:t>2020-11-14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9FB617-1AF8-4A97-AB67-3D52B481C69C}" type="slidenum">
              <a:rPr lang="en-CA" smtClean="0"/>
              <a:t>‹#›</a:t>
            </a:fld>
            <a:endParaRPr lang="en-CA"/>
          </a:p>
        </p:txBody>
      </p:sp>
    </p:spTree>
    <p:extLst>
      <p:ext uri="{BB962C8B-B14F-4D97-AF65-F5344CB8AC3E}">
        <p14:creationId xmlns:p14="http://schemas.microsoft.com/office/powerpoint/2010/main" val="2584722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06A1C-9091-43AF-98D2-B9D9B46B510E}"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593693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8492" y="113452"/>
            <a:ext cx="11187748" cy="1507067"/>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84212" y="1706880"/>
            <a:ext cx="10593388" cy="38862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6B41FC-F00F-4BF9-B045-C5D13D38B410}"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34005263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DE38C8-CDFC-4C6D-AF3F-68BFA2280EB0}" type="datetimeFigureOut">
              <a:rPr lang="en-CA" smtClean="0"/>
              <a:t>2020-11-14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9FB617-1AF8-4A97-AB67-3D52B481C69C}" type="slidenum">
              <a:rPr lang="en-CA" smtClean="0"/>
              <a:t>‹#›</a:t>
            </a:fld>
            <a:endParaRPr lang="en-CA"/>
          </a:p>
        </p:txBody>
      </p:sp>
    </p:spTree>
    <p:extLst>
      <p:ext uri="{BB962C8B-B14F-4D97-AF65-F5344CB8AC3E}">
        <p14:creationId xmlns:p14="http://schemas.microsoft.com/office/powerpoint/2010/main" val="1378496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901592-AD7B-4842-B2C5-63D0C886FE88}"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386825702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A0F08E-452A-407D-AD66-FA10C799DE02}"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2548683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CE62F8-62D3-4960-96F0-C519F27F699A}"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143640057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44E7CE-F625-4175-81C6-A57AAB590B0B}"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6613148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F24A24-444B-4525-BB27-351EF787706E}"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151321444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402A25-3014-4EF1-A77E-42FF430021F4}"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9422565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6A6BA0-9906-417C-83BD-6BE96A020E2D}"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21133686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262256-1191-4906-A910-F6AE31FFF8F8}"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38276970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80B5E8-F87A-4512-8049-AE90CD049AA2}"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281149228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17DB73-3B50-4BDF-9F3E-496D5CF505E7}"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entury Gothic"/>
                <a:ea typeface="+mn-ea"/>
                <a:cs typeface="+mn-cs"/>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entury Gothic"/>
                <a:ea typeface="+mn-ea"/>
                <a:cs typeface="+mn-cs"/>
              </a:rPr>
              <a:t>”</a:t>
            </a:r>
          </a:p>
        </p:txBody>
      </p:sp>
    </p:spTree>
    <p:extLst>
      <p:ext uri="{BB962C8B-B14F-4D97-AF65-F5344CB8AC3E}">
        <p14:creationId xmlns:p14="http://schemas.microsoft.com/office/powerpoint/2010/main" val="1946997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DE38C8-CDFC-4C6D-AF3F-68BFA2280EB0}" type="datetimeFigureOut">
              <a:rPr lang="en-CA" smtClean="0"/>
              <a:t>2020-11-14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9FB617-1AF8-4A97-AB67-3D52B481C69C}" type="slidenum">
              <a:rPr lang="en-CA" smtClean="0"/>
              <a:t>‹#›</a:t>
            </a:fld>
            <a:endParaRPr lang="en-CA"/>
          </a:p>
        </p:txBody>
      </p:sp>
    </p:spTree>
    <p:extLst>
      <p:ext uri="{BB962C8B-B14F-4D97-AF65-F5344CB8AC3E}">
        <p14:creationId xmlns:p14="http://schemas.microsoft.com/office/powerpoint/2010/main" val="41915637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BF7DEE-F6FF-480A-870B-2F5679987C63}"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92214142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0FE707-6F5F-4610-B72D-693E2207B230}"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entury Gothic"/>
                <a:ea typeface="+mn-ea"/>
                <a:cs typeface="+mn-cs"/>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entury Gothic"/>
                <a:ea typeface="+mn-ea"/>
                <a:cs typeface="+mn-cs"/>
              </a:rPr>
              <a:t>”</a:t>
            </a:r>
          </a:p>
        </p:txBody>
      </p:sp>
    </p:spTree>
    <p:extLst>
      <p:ext uri="{BB962C8B-B14F-4D97-AF65-F5344CB8AC3E}">
        <p14:creationId xmlns:p14="http://schemas.microsoft.com/office/powerpoint/2010/main" val="39641978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311117-3677-4ADE-AE06-2DBE21A39461}"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111084417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8B50FA-FEC3-4A65-BA28-C3A999CE51F9}"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413193401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D1BEE1-A890-4A73-8B52-DD1670B6FF62}"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5574912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06A1C-9091-43AF-98D2-B9D9B46B510E}"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763351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8492" y="113452"/>
            <a:ext cx="11187748" cy="1507067"/>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84212" y="1706880"/>
            <a:ext cx="10593388" cy="38862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6B41FC-F00F-4BF9-B045-C5D13D38B410}"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273321833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901592-AD7B-4842-B2C5-63D0C886FE88}"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48919904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A0F08E-452A-407D-AD66-FA10C799DE02}"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3276635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CE62F8-62D3-4960-96F0-C519F27F699A}"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31406853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DE38C8-CDFC-4C6D-AF3F-68BFA2280EB0}" type="datetimeFigureOut">
              <a:rPr lang="en-CA" smtClean="0"/>
              <a:t>2020-11-14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D9FB617-1AF8-4A97-AB67-3D52B481C69C}" type="slidenum">
              <a:rPr lang="en-CA" smtClean="0"/>
              <a:t>‹#›</a:t>
            </a:fld>
            <a:endParaRPr lang="en-CA"/>
          </a:p>
        </p:txBody>
      </p:sp>
    </p:spTree>
    <p:extLst>
      <p:ext uri="{BB962C8B-B14F-4D97-AF65-F5344CB8AC3E}">
        <p14:creationId xmlns:p14="http://schemas.microsoft.com/office/powerpoint/2010/main" val="575695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44E7CE-F625-4175-81C6-A57AAB590B0B}"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21154067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F24A24-444B-4525-BB27-351EF787706E}"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98532274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402A25-3014-4EF1-A77E-42FF430021F4}"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24584483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6A6BA0-9906-417C-83BD-6BE96A020E2D}"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31215130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262256-1191-4906-A910-F6AE31FFF8F8}"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42492469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80B5E8-F87A-4512-8049-AE90CD049AA2}"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73939612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17DB73-3B50-4BDF-9F3E-496D5CF505E7}"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entury Gothic"/>
                <a:ea typeface="+mn-ea"/>
                <a:cs typeface="+mn-cs"/>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entury Gothic"/>
                <a:ea typeface="+mn-ea"/>
                <a:cs typeface="+mn-cs"/>
              </a:rPr>
              <a:t>”</a:t>
            </a:r>
          </a:p>
        </p:txBody>
      </p:sp>
    </p:spTree>
    <p:extLst>
      <p:ext uri="{BB962C8B-B14F-4D97-AF65-F5344CB8AC3E}">
        <p14:creationId xmlns:p14="http://schemas.microsoft.com/office/powerpoint/2010/main" val="241092377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BF7DEE-F6FF-480A-870B-2F5679987C63}"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185169720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0FE707-6F5F-4610-B72D-693E2207B230}"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entury Gothic"/>
                <a:ea typeface="+mn-ea"/>
                <a:cs typeface="+mn-cs"/>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entury Gothic"/>
                <a:ea typeface="+mn-ea"/>
                <a:cs typeface="+mn-cs"/>
              </a:rPr>
              <a:t>”</a:t>
            </a:r>
          </a:p>
        </p:txBody>
      </p:sp>
    </p:spTree>
    <p:extLst>
      <p:ext uri="{BB962C8B-B14F-4D97-AF65-F5344CB8AC3E}">
        <p14:creationId xmlns:p14="http://schemas.microsoft.com/office/powerpoint/2010/main" val="30899234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311117-3677-4ADE-AE06-2DBE21A39461}"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31423944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DE38C8-CDFC-4C6D-AF3F-68BFA2280EB0}" type="datetimeFigureOut">
              <a:rPr lang="en-CA" smtClean="0"/>
              <a:t>2020-11-14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D9FB617-1AF8-4A97-AB67-3D52B481C69C}" type="slidenum">
              <a:rPr lang="en-CA" smtClean="0"/>
              <a:t>‹#›</a:t>
            </a:fld>
            <a:endParaRPr lang="en-CA"/>
          </a:p>
        </p:txBody>
      </p:sp>
    </p:spTree>
    <p:extLst>
      <p:ext uri="{BB962C8B-B14F-4D97-AF65-F5344CB8AC3E}">
        <p14:creationId xmlns:p14="http://schemas.microsoft.com/office/powerpoint/2010/main" val="39828444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8B50FA-FEC3-4A65-BA28-C3A999CE51F9}"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154729464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D1BEE1-A890-4A73-8B52-DD1670B6FF62}"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267180606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DE38C8-CDFC-4C6D-AF3F-68BFA2280EB0}" type="datetimeFigureOut">
              <a:rPr lang="en-CA" smtClean="0"/>
              <a:t>2020-11-14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D9FB617-1AF8-4A97-AB67-3D52B481C69C}" type="slidenum">
              <a:rPr lang="en-CA" smtClean="0"/>
              <a:t>‹#›</a:t>
            </a:fld>
            <a:endParaRPr lang="en-CA"/>
          </a:p>
        </p:txBody>
      </p:sp>
    </p:spTree>
    <p:extLst>
      <p:ext uri="{BB962C8B-B14F-4D97-AF65-F5344CB8AC3E}">
        <p14:creationId xmlns:p14="http://schemas.microsoft.com/office/powerpoint/2010/main" val="2436089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E38C8-CDFC-4C6D-AF3F-68BFA2280EB0}" type="datetimeFigureOut">
              <a:rPr lang="en-CA" smtClean="0"/>
              <a:t>2020-11-14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D9FB617-1AF8-4A97-AB67-3D52B481C69C}" type="slidenum">
              <a:rPr lang="en-CA" smtClean="0"/>
              <a:t>‹#›</a:t>
            </a:fld>
            <a:endParaRPr lang="en-CA"/>
          </a:p>
        </p:txBody>
      </p:sp>
    </p:spTree>
    <p:extLst>
      <p:ext uri="{BB962C8B-B14F-4D97-AF65-F5344CB8AC3E}">
        <p14:creationId xmlns:p14="http://schemas.microsoft.com/office/powerpoint/2010/main" val="21877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5DE38C8-CDFC-4C6D-AF3F-68BFA2280EB0}" type="datetimeFigureOut">
              <a:rPr lang="en-CA" smtClean="0"/>
              <a:t>2020-11-14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D9FB617-1AF8-4A97-AB67-3D52B481C69C}" type="slidenum">
              <a:rPr lang="en-CA" smtClean="0"/>
              <a:t>‹#›</a:t>
            </a:fld>
            <a:endParaRPr lang="en-CA"/>
          </a:p>
        </p:txBody>
      </p:sp>
    </p:spTree>
    <p:extLst>
      <p:ext uri="{BB962C8B-B14F-4D97-AF65-F5344CB8AC3E}">
        <p14:creationId xmlns:p14="http://schemas.microsoft.com/office/powerpoint/2010/main" val="3155026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5DE38C8-CDFC-4C6D-AF3F-68BFA2280EB0}" type="datetimeFigureOut">
              <a:rPr lang="en-CA" smtClean="0"/>
              <a:t>2020-11-14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D9FB617-1AF8-4A97-AB67-3D52B481C69C}" type="slidenum">
              <a:rPr lang="en-CA" smtClean="0"/>
              <a:t>‹#›</a:t>
            </a:fld>
            <a:endParaRPr lang="en-CA"/>
          </a:p>
        </p:txBody>
      </p:sp>
    </p:spTree>
    <p:extLst>
      <p:ext uri="{BB962C8B-B14F-4D97-AF65-F5344CB8AC3E}">
        <p14:creationId xmlns:p14="http://schemas.microsoft.com/office/powerpoint/2010/main" val="3995941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5DE38C8-CDFC-4C6D-AF3F-68BFA2280EB0}" type="datetimeFigureOut">
              <a:rPr lang="en-CA" smtClean="0"/>
              <a:t>2020-11-14</a:t>
            </a:fld>
            <a:endParaRPr lang="en-C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C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D9FB617-1AF8-4A97-AB67-3D52B481C69C}" type="slidenum">
              <a:rPr lang="en-CA" smtClean="0"/>
              <a:t>‹#›</a:t>
            </a:fld>
            <a:endParaRPr lang="en-CA"/>
          </a:p>
        </p:txBody>
      </p:sp>
    </p:spTree>
    <p:extLst>
      <p:ext uri="{BB962C8B-B14F-4D97-AF65-F5344CB8AC3E}">
        <p14:creationId xmlns:p14="http://schemas.microsoft.com/office/powerpoint/2010/main" val="165771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490AEB9-0DDC-4017-9CE2-4E4B4FB56491}"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159485966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iming>
    <p:tnLst>
      <p:par>
        <p:cTn id="1" dur="indefinite" restart="never" nodeType="tmRoot"/>
      </p:par>
    </p:tnLst>
  </p:timing>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490AEB9-0DDC-4017-9CE2-4E4B4FB56491}" type="datetime1">
              <a:rPr kumimoji="0" lang="en-US" sz="1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11/14/2020</a:t>
            </a:fld>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32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none" spc="0" normalizeH="0" baseline="0" noProof="0">
              <a:ln>
                <a:noFill/>
              </a:ln>
              <a:solidFill>
                <a:srgbClr val="146194">
                  <a:lumMod val="50000"/>
                </a:srgbClr>
              </a:solidFill>
              <a:effectLst/>
              <a:uLnTx/>
              <a:uFillTx/>
              <a:latin typeface="Century Gothic"/>
              <a:ea typeface="+mn-ea"/>
              <a:cs typeface="+mn-cs"/>
            </a:endParaRPr>
          </a:p>
        </p:txBody>
      </p:sp>
    </p:spTree>
    <p:extLst>
      <p:ext uri="{BB962C8B-B14F-4D97-AF65-F5344CB8AC3E}">
        <p14:creationId xmlns:p14="http://schemas.microsoft.com/office/powerpoint/2010/main" val="428832859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iming>
    <p:tnLst>
      <p:par>
        <p:cTn id="1" dur="indefinite" restart="never" nodeType="tmRoot"/>
      </p:par>
    </p:tnLst>
  </p:timing>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emf"/><Relationship Id="rId5" Type="http://schemas.openxmlformats.org/officeDocument/2006/relationships/oleObject" Target="../embeddings/oleObject1.bin"/><Relationship Id="rId4" Type="http://schemas.openxmlformats.org/officeDocument/2006/relationships/image" Target="../media/image1.gif"/></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notesSlide" Target="../notesSlides/notesSlide14.xml"/><Relationship Id="rId7"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emf"/><Relationship Id="rId5" Type="http://schemas.openxmlformats.org/officeDocument/2006/relationships/oleObject" Target="../embeddings/oleObject2.bin"/><Relationship Id="rId4" Type="http://schemas.openxmlformats.org/officeDocument/2006/relationships/image" Target="../media/image1.gif"/></Relationships>
</file>

<file path=ppt/slides/_rels/slide1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media/image9.png"/><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9.xml"/><Relationship Id="rId1" Type="http://schemas.openxmlformats.org/officeDocument/2006/relationships/vmlDrawing" Target="../drawings/vmlDrawing3.vml"/><Relationship Id="rId6" Type="http://schemas.openxmlformats.org/officeDocument/2006/relationships/image" Target="../media/image16.emf"/><Relationship Id="rId5" Type="http://schemas.openxmlformats.org/officeDocument/2006/relationships/oleObject" Target="../embeddings/oleObject3.bin"/><Relationship Id="rId4" Type="http://schemas.openxmlformats.org/officeDocument/2006/relationships/image" Target="../media/image1.gif"/></Relationships>
</file>

<file path=ppt/slides/_rels/slide19.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gif"/><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gif"/><Relationship Id="rId7" Type="http://schemas.openxmlformats.org/officeDocument/2006/relationships/image" Target="../media/image22.emf"/><Relationship Id="rId2" Type="http://schemas.openxmlformats.org/officeDocument/2006/relationships/notesSlide" Target="../notesSlides/notesSlide19.xml"/><Relationship Id="rId1" Type="http://schemas.openxmlformats.org/officeDocument/2006/relationships/slideLayout" Target="../slideLayouts/slideLayout36.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6.emf"/><Relationship Id="rId5" Type="http://schemas.openxmlformats.org/officeDocument/2006/relationships/oleObject" Target="../embeddings/oleObject4.bin"/><Relationship Id="rId4" Type="http://schemas.openxmlformats.org/officeDocument/2006/relationships/image" Target="../media/image1.gif"/></Relationships>
</file>

<file path=ppt/slides/_rels/slide2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8.wmf"/><Relationship Id="rId5" Type="http://schemas.openxmlformats.org/officeDocument/2006/relationships/oleObject" Target="../embeddings/oleObject5.bin"/><Relationship Id="rId4" Type="http://schemas.openxmlformats.org/officeDocument/2006/relationships/image" Target="../media/image1.gif"/></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smtClean="0"/>
              <a:t>OscilLometric</a:t>
            </a:r>
            <a:r>
              <a:rPr lang="en-CA" dirty="0" smtClean="0"/>
              <a:t> Blood Pressure</a:t>
            </a:r>
            <a:endParaRPr lang="en-CA" dirty="0"/>
          </a:p>
        </p:txBody>
      </p:sp>
      <p:sp>
        <p:nvSpPr>
          <p:cNvPr id="3" name="Subtitle 2"/>
          <p:cNvSpPr>
            <a:spLocks noGrp="1"/>
          </p:cNvSpPr>
          <p:nvPr>
            <p:ph type="subTitle" idx="1"/>
          </p:nvPr>
        </p:nvSpPr>
        <p:spPr/>
        <p:txBody>
          <a:bodyPr/>
          <a:lstStyle/>
          <a:p>
            <a:r>
              <a:rPr lang="en-CA" dirty="0" smtClean="0"/>
              <a:t>Miodrag Bolic </a:t>
            </a:r>
            <a:endParaRPr lang="en-CA" dirty="0"/>
          </a:p>
        </p:txBody>
      </p:sp>
    </p:spTree>
    <p:extLst>
      <p:ext uri="{BB962C8B-B14F-4D97-AF65-F5344CB8AC3E}">
        <p14:creationId xmlns:p14="http://schemas.microsoft.com/office/powerpoint/2010/main" val="208564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a:bodyPr>
          <a:lstStyle/>
          <a:p>
            <a:pPr marL="0" indent="0" algn="ctr">
              <a:buNone/>
            </a:pPr>
            <a:r>
              <a:rPr lang="en-US" sz="4000" dirty="0" smtClean="0">
                <a:solidFill>
                  <a:schemeClr val="tx1"/>
                </a:solidFill>
              </a:rPr>
              <a:t>Pulse processing </a:t>
            </a:r>
            <a:r>
              <a:rPr lang="en-US" sz="4000" dirty="0">
                <a:solidFill>
                  <a:schemeClr val="tx1"/>
                </a:solidFill>
              </a:rPr>
              <a:t>– Amplitude based</a:t>
            </a: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
        <p:nvSpPr>
          <p:cNvPr id="7" name="Subtitle 2"/>
          <p:cNvSpPr txBox="1">
            <a:spLocks/>
          </p:cNvSpPr>
          <p:nvPr/>
        </p:nvSpPr>
        <p:spPr>
          <a:xfrm>
            <a:off x="1333500" y="4362449"/>
            <a:ext cx="9144000" cy="226999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endPara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11" name="Rectangle 12"/>
          <p:cNvSpPr>
            <a:spLocks noChangeArrowheads="1"/>
          </p:cNvSpPr>
          <p:nvPr/>
        </p:nvSpPr>
        <p:spPr bwMode="auto">
          <a:xfrm>
            <a:off x="6969994" y="1428317"/>
            <a:ext cx="3860800" cy="338138"/>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990033"/>
                </a:solidFill>
                <a:effectLst/>
                <a:uLnTx/>
                <a:uFillTx/>
                <a:latin typeface="Century Gothic"/>
                <a:ea typeface="SimSun" pitchFamily="2" charset="-122"/>
                <a:cs typeface="+mn-cs"/>
              </a:rPr>
              <a:t>Maximum amplitude algorithm</a:t>
            </a:r>
            <a:endParaRPr kumimoji="0" lang="zh-CN" altLang="en-US" sz="1600" b="0" i="0" u="none" strike="noStrike" kern="1200" cap="none" spc="0" normalizeH="0" baseline="0" noProof="0" dirty="0">
              <a:ln>
                <a:noFill/>
              </a:ln>
              <a:solidFill>
                <a:prstClr val="white"/>
              </a:solidFill>
              <a:effectLst/>
              <a:uLnTx/>
              <a:uFillTx/>
              <a:latin typeface="Century Gothic"/>
              <a:ea typeface="SimSun" pitchFamily="2" charset="-122"/>
              <a:cs typeface="+mn-cs"/>
            </a:endParaRPr>
          </a:p>
        </p:txBody>
      </p:sp>
      <p:sp>
        <p:nvSpPr>
          <p:cNvPr id="12" name="Rectangle 8"/>
          <p:cNvSpPr>
            <a:spLocks noChangeArrowheads="1"/>
          </p:cNvSpPr>
          <p:nvPr/>
        </p:nvSpPr>
        <p:spPr bwMode="auto">
          <a:xfrm>
            <a:off x="1400844" y="1597386"/>
            <a:ext cx="5363637" cy="5632311"/>
          </a:xfrm>
          <a:prstGeom prst="rect">
            <a:avLst/>
          </a:prstGeom>
          <a:noFill/>
          <a:ln w="9525">
            <a:noFill/>
            <a:miter lim="800000"/>
            <a:headEnd/>
            <a:tailEnd/>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smtClean="0">
                <a:ln>
                  <a:noFill/>
                </a:ln>
                <a:solidFill>
                  <a:srgbClr val="146194"/>
                </a:solidFill>
                <a:effectLst/>
                <a:uLnTx/>
                <a:uFillTx/>
                <a:latin typeface="Century Gothic"/>
                <a:ea typeface="+mn-ea"/>
                <a:cs typeface="+mn-cs"/>
              </a:rPr>
              <a:t>Feature of interest: Maximum, </a:t>
            </a:r>
            <a:r>
              <a:rPr kumimoji="0" lang="en-CA" sz="2000" b="0" i="0" u="none" strike="noStrike" kern="1200" cap="none" spc="0" normalizeH="0" baseline="0" noProof="0" dirty="0">
                <a:ln>
                  <a:noFill/>
                </a:ln>
                <a:solidFill>
                  <a:srgbClr val="146194"/>
                </a:solidFill>
                <a:effectLst/>
                <a:uLnTx/>
                <a:uFillTx/>
                <a:latin typeface="Century Gothic"/>
                <a:ea typeface="+mn-ea"/>
                <a:cs typeface="+mn-cs"/>
              </a:rPr>
              <a:t>area or amplitude of pulses </a:t>
            </a:r>
            <a:endParaRPr kumimoji="0" lang="en-CA" sz="2000" b="0" i="0" u="none" strike="noStrike" kern="1200" cap="none" spc="0" normalizeH="0" baseline="0" noProof="0" dirty="0" smtClean="0">
              <a:ln>
                <a:noFill/>
              </a:ln>
              <a:solidFill>
                <a:srgbClr val="146194"/>
              </a:solidFill>
              <a:effectLst/>
              <a:uLnTx/>
              <a:uFillTx/>
              <a:latin typeface="Century Gothic"/>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CA" sz="2000" b="0" i="0" u="none" strike="noStrike" kern="1200" cap="none" spc="0" normalizeH="0" baseline="0" noProof="0" dirty="0" smtClean="0">
              <a:ln>
                <a:noFill/>
              </a:ln>
              <a:solidFill>
                <a:srgbClr val="146194"/>
              </a:solidFill>
              <a:effectLst/>
              <a:uLnTx/>
              <a:uFillTx/>
              <a:latin typeface="Century Gothic"/>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smtClean="0">
                <a:ln>
                  <a:noFill/>
                </a:ln>
                <a:solidFill>
                  <a:srgbClr val="146194"/>
                </a:solidFill>
                <a:effectLst/>
                <a:uLnTx/>
                <a:uFillTx/>
                <a:latin typeface="Century Gothic"/>
                <a:ea typeface="+mn-ea"/>
                <a:cs typeface="+mn-cs"/>
              </a:rPr>
              <a:t>Physiology: maximum of the function is found to correlate with MAP</a:t>
            </a:r>
            <a:endParaRPr kumimoji="0" lang="en-CA" sz="2000" b="0" i="0" u="none" strike="noStrike" kern="1200" cap="none" spc="0" normalizeH="0" baseline="0" noProof="0" dirty="0">
              <a:ln>
                <a:noFill/>
              </a:ln>
              <a:solidFill>
                <a:srgbClr val="146194"/>
              </a:solidFill>
              <a:effectLst/>
              <a:uLnTx/>
              <a:uFillTx/>
              <a:latin typeface="Century Gothic"/>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CA" sz="2000" b="0" i="0" u="none" strike="noStrike" kern="1200" cap="none" spc="0" normalizeH="0" baseline="0" noProof="0" dirty="0">
              <a:ln>
                <a:noFill/>
              </a:ln>
              <a:solidFill>
                <a:srgbClr val="146194"/>
              </a:solidFill>
              <a:effectLst/>
              <a:uLnTx/>
              <a:uFillTx/>
              <a:latin typeface="Century Gothic"/>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rgbClr val="146194"/>
                </a:solidFill>
                <a:effectLst/>
                <a:uLnTx/>
                <a:uFillTx/>
                <a:latin typeface="Century Gothic"/>
                <a:ea typeface="SimSun" pitchFamily="2" charset="-122"/>
                <a:cs typeface="+mn-cs"/>
              </a:rPr>
              <a:t>Preprocessing</a:t>
            </a:r>
          </a:p>
          <a:p>
            <a:pPr marL="800100" marR="0" lvl="1" indent="-342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rgbClr val="146194"/>
                </a:solidFill>
                <a:effectLst/>
                <a:uLnTx/>
                <a:uFillTx/>
                <a:latin typeface="Century Gothic"/>
                <a:ea typeface="SimSun" pitchFamily="2" charset="-122"/>
                <a:cs typeface="+mn-cs"/>
              </a:rPr>
              <a:t>Find maximum of pulses</a:t>
            </a:r>
          </a:p>
          <a:p>
            <a:pPr marL="800100" marR="0" lvl="1" indent="-342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rgbClr val="146194"/>
                </a:solidFill>
                <a:effectLst/>
                <a:uLnTx/>
                <a:uFillTx/>
                <a:latin typeface="Century Gothic"/>
                <a:ea typeface="SimSun" pitchFamily="2" charset="-122"/>
                <a:cs typeface="+mn-cs"/>
              </a:rPr>
              <a:t>Generate the function -envelope</a:t>
            </a:r>
          </a:p>
          <a:p>
            <a:pPr marL="800100" marR="0" lvl="1" indent="-342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rgbClr val="146194"/>
                </a:solidFill>
                <a:effectLst/>
                <a:uLnTx/>
                <a:uFillTx/>
                <a:latin typeface="Century Gothic"/>
                <a:ea typeface="SimSun" pitchFamily="2" charset="-122"/>
                <a:cs typeface="+mn-cs"/>
              </a:rPr>
              <a:t>Clean the envelope</a:t>
            </a:r>
          </a:p>
          <a:p>
            <a:pPr marL="342900" marR="0" lvl="0" indent="-342900" algn="just"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altLang="zh-CN" sz="2000" b="0" i="0" u="none" strike="noStrike" kern="1200" cap="none" spc="0" normalizeH="0" baseline="0" noProof="0" dirty="0" smtClean="0">
              <a:ln>
                <a:noFill/>
              </a:ln>
              <a:solidFill>
                <a:srgbClr val="146194"/>
              </a:solidFill>
              <a:effectLst/>
              <a:uLnTx/>
              <a:uFillTx/>
              <a:latin typeface="Century Gothic"/>
              <a:ea typeface="SimSun" pitchFamily="2" charset="-122"/>
              <a:cs typeface="+mn-cs"/>
            </a:endParaRPr>
          </a:p>
          <a:p>
            <a:pPr marL="342900" marR="0" lvl="0" indent="-342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rgbClr val="146194"/>
                </a:solidFill>
                <a:effectLst/>
                <a:uLnTx/>
                <a:uFillTx/>
                <a:latin typeface="Century Gothic"/>
                <a:ea typeface="SimSun" pitchFamily="2" charset="-122"/>
                <a:cs typeface="+mn-cs"/>
              </a:rPr>
              <a:t>Processing</a:t>
            </a:r>
          </a:p>
          <a:p>
            <a:pPr marL="800100" marR="0" lvl="1" indent="-342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rgbClr val="146194"/>
                </a:solidFill>
                <a:effectLst/>
                <a:uLnTx/>
                <a:uFillTx/>
                <a:latin typeface="Century Gothic"/>
                <a:ea typeface="SimSun" pitchFamily="2" charset="-122"/>
                <a:cs typeface="+mn-cs"/>
              </a:rPr>
              <a:t>MAP - pressure that corresponds to the maximum</a:t>
            </a:r>
            <a:endParaRPr kumimoji="0" lang="en-US" altLang="zh-CN" sz="2000" b="0" i="0" u="none" strike="noStrike" kern="1200" cap="none" spc="0" normalizeH="0" baseline="0" noProof="0" dirty="0">
              <a:ln>
                <a:noFill/>
              </a:ln>
              <a:solidFill>
                <a:srgbClr val="146194"/>
              </a:solidFill>
              <a:effectLst/>
              <a:uLnTx/>
              <a:uFillTx/>
              <a:latin typeface="Century Gothic"/>
              <a:ea typeface="SimSun" pitchFamily="2" charset="-122"/>
              <a:cs typeface="+mn-cs"/>
            </a:endParaRPr>
          </a:p>
          <a:p>
            <a:pPr marL="800100" marR="0" lvl="1" indent="-342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rgbClr val="146194"/>
                </a:solidFill>
                <a:effectLst/>
                <a:uLnTx/>
                <a:uFillTx/>
                <a:latin typeface="Century Gothic"/>
                <a:ea typeface="SimSun" pitchFamily="2" charset="-122"/>
                <a:cs typeface="+mn-cs"/>
              </a:rPr>
              <a:t>SYS = MAP * K_SBP</a:t>
            </a:r>
          </a:p>
          <a:p>
            <a:pPr marL="800100" marR="0" lvl="1" indent="-342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rgbClr val="146194"/>
                </a:solidFill>
                <a:effectLst/>
                <a:uLnTx/>
                <a:uFillTx/>
                <a:latin typeface="Century Gothic"/>
                <a:ea typeface="SimSun" pitchFamily="2" charset="-122"/>
                <a:cs typeface="+mn-cs"/>
              </a:rPr>
              <a:t>DIA = MAP * K_DBP</a:t>
            </a:r>
          </a:p>
          <a:p>
            <a:pPr marL="800100" marR="0" lvl="1" indent="-342900" algn="just"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altLang="zh-CN" sz="2000" b="0" i="0" u="none" strike="noStrike" kern="1200" cap="none" spc="0" normalizeH="0" baseline="0" noProof="0" dirty="0">
              <a:ln>
                <a:noFill/>
              </a:ln>
              <a:solidFill>
                <a:srgbClr val="146194"/>
              </a:solidFill>
              <a:effectLst/>
              <a:uLnTx/>
              <a:uFillTx/>
              <a:latin typeface="Century Gothic"/>
              <a:ea typeface="SimSun" pitchFamily="2" charset="-122"/>
              <a:cs typeface="+mn-cs"/>
            </a:endParaRPr>
          </a:p>
          <a:p>
            <a:pPr marL="800100" marR="0" lvl="1" indent="-342900" algn="just"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altLang="zh-CN" sz="2000" b="0" i="0" u="none" strike="noStrike" kern="1200" cap="none" spc="0" normalizeH="0" baseline="0" noProof="0" dirty="0" smtClean="0">
              <a:ln>
                <a:noFill/>
              </a:ln>
              <a:solidFill>
                <a:srgbClr val="146194"/>
              </a:solidFill>
              <a:effectLst/>
              <a:uLnTx/>
              <a:uFillTx/>
              <a:latin typeface="Century Gothic"/>
              <a:ea typeface="SimSun" pitchFamily="2" charset="-122"/>
              <a:cs typeface="+mn-cs"/>
            </a:endParaRPr>
          </a:p>
        </p:txBody>
      </p:sp>
      <p:pic>
        <p:nvPicPr>
          <p:cNvPr id="56322"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8139" y="1766455"/>
            <a:ext cx="4025900" cy="47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reeform 3"/>
          <p:cNvSpPr/>
          <p:nvPr/>
        </p:nvSpPr>
        <p:spPr>
          <a:xfrm>
            <a:off x="7305675" y="5419783"/>
            <a:ext cx="3241675" cy="295217"/>
          </a:xfrm>
          <a:custGeom>
            <a:avLst/>
            <a:gdLst>
              <a:gd name="connsiteX0" fmla="*/ 0 w 3241675"/>
              <a:gd name="connsiteY0" fmla="*/ 269817 h 295217"/>
              <a:gd name="connsiteX1" fmla="*/ 292100 w 3241675"/>
              <a:gd name="connsiteY1" fmla="*/ 250767 h 295217"/>
              <a:gd name="connsiteX2" fmla="*/ 1095375 w 3241675"/>
              <a:gd name="connsiteY2" fmla="*/ 41217 h 295217"/>
              <a:gd name="connsiteX3" fmla="*/ 1835150 w 3241675"/>
              <a:gd name="connsiteY3" fmla="*/ 15817 h 295217"/>
              <a:gd name="connsiteX4" fmla="*/ 2212975 w 3241675"/>
              <a:gd name="connsiteY4" fmla="*/ 225367 h 295217"/>
              <a:gd name="connsiteX5" fmla="*/ 3241675 w 3241675"/>
              <a:gd name="connsiteY5" fmla="*/ 295217 h 295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1675" h="295217">
                <a:moveTo>
                  <a:pt x="0" y="269817"/>
                </a:moveTo>
                <a:cubicBezTo>
                  <a:pt x="54769" y="279342"/>
                  <a:pt x="109538" y="288867"/>
                  <a:pt x="292100" y="250767"/>
                </a:cubicBezTo>
                <a:cubicBezTo>
                  <a:pt x="474662" y="212667"/>
                  <a:pt x="838200" y="80375"/>
                  <a:pt x="1095375" y="41217"/>
                </a:cubicBezTo>
                <a:cubicBezTo>
                  <a:pt x="1352550" y="2059"/>
                  <a:pt x="1648883" y="-14875"/>
                  <a:pt x="1835150" y="15817"/>
                </a:cubicBezTo>
                <a:cubicBezTo>
                  <a:pt x="2021417" y="46509"/>
                  <a:pt x="1978554" y="178800"/>
                  <a:pt x="2212975" y="225367"/>
                </a:cubicBezTo>
                <a:cubicBezTo>
                  <a:pt x="2447396" y="271934"/>
                  <a:pt x="3050117" y="283046"/>
                  <a:pt x="3241675" y="2952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Tree>
    <p:extLst>
      <p:ext uri="{BB962C8B-B14F-4D97-AF65-F5344CB8AC3E}">
        <p14:creationId xmlns:p14="http://schemas.microsoft.com/office/powerpoint/2010/main" val="1931908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a:bodyPr>
          <a:lstStyle/>
          <a:p>
            <a:pPr marL="0" indent="0" algn="ctr">
              <a:buNone/>
            </a:pPr>
            <a:r>
              <a:rPr lang="en-US" sz="4000" dirty="0" err="1" smtClean="0">
                <a:solidFill>
                  <a:schemeClr val="tx1"/>
                </a:solidFill>
              </a:rPr>
              <a:t>Oscillometric</a:t>
            </a:r>
            <a:r>
              <a:rPr lang="en-US" sz="4000" dirty="0" smtClean="0">
                <a:solidFill>
                  <a:schemeClr val="tx1"/>
                </a:solidFill>
              </a:rPr>
              <a:t> algorithm</a:t>
            </a:r>
            <a:endParaRPr lang="en-US"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
        <p:nvSpPr>
          <p:cNvPr id="7" name="Subtitle 2"/>
          <p:cNvSpPr txBox="1">
            <a:spLocks/>
          </p:cNvSpPr>
          <p:nvPr/>
        </p:nvSpPr>
        <p:spPr>
          <a:xfrm>
            <a:off x="1400845" y="4362448"/>
            <a:ext cx="9144000" cy="226999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endPara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12" name="Rectangle 8"/>
          <p:cNvSpPr>
            <a:spLocks noChangeArrowheads="1"/>
          </p:cNvSpPr>
          <p:nvPr/>
        </p:nvSpPr>
        <p:spPr bwMode="auto">
          <a:xfrm>
            <a:off x="665017" y="1828800"/>
            <a:ext cx="10733451" cy="369332"/>
          </a:xfrm>
          <a:prstGeom prst="rect">
            <a:avLst/>
          </a:prstGeom>
          <a:noFill/>
          <a:ln w="9525">
            <a:noFill/>
            <a:miter lim="800000"/>
            <a:headEnd/>
            <a:tailEnd/>
          </a:ln>
        </p:spPr>
        <p:txBody>
          <a:bodyPr wrap="square">
            <a:spAutoFit/>
          </a:bodyPr>
          <a:lstStyle/>
          <a:p>
            <a:pPr marL="914400" marR="0" lvl="1" indent="-457200" algn="just"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CA" sz="1800" b="0" i="0" u="none" strike="noStrike" kern="1200" cap="none" spc="0" normalizeH="0" baseline="0" noProof="0" dirty="0">
              <a:ln>
                <a:noFill/>
              </a:ln>
              <a:solidFill>
                <a:srgbClr val="146194"/>
              </a:solidFill>
              <a:effectLst/>
              <a:uLnTx/>
              <a:uFillTx/>
              <a:latin typeface="Century Gothic"/>
              <a:ea typeface="+mn-ea"/>
              <a:cs typeface="+mn-cs"/>
            </a:endParaRPr>
          </a:p>
        </p:txBody>
      </p:sp>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4238277" y="1982312"/>
            <a:ext cx="3090272" cy="4019675"/>
          </a:xfrm>
          <a:prstGeom prst="rect">
            <a:avLst/>
          </a:prstGeom>
          <a:noFill/>
          <a:ln>
            <a:noFill/>
          </a:ln>
        </p:spPr>
      </p:pic>
    </p:spTree>
    <p:extLst>
      <p:ext uri="{BB962C8B-B14F-4D97-AF65-F5344CB8AC3E}">
        <p14:creationId xmlns:p14="http://schemas.microsoft.com/office/powerpoint/2010/main" val="1911520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lnSpcReduction="10000"/>
          </a:bodyPr>
          <a:lstStyle/>
          <a:p>
            <a:pPr marL="0" indent="0" algn="ctr">
              <a:buNone/>
            </a:pPr>
            <a:r>
              <a:rPr lang="en-US" sz="4000" dirty="0" smtClean="0">
                <a:solidFill>
                  <a:schemeClr val="tx1"/>
                </a:solidFill>
              </a:rPr>
              <a:t>Pulse processing – Amplitude based</a:t>
            </a:r>
          </a:p>
          <a:p>
            <a:pPr marL="0" indent="0" algn="ctr">
              <a:buNone/>
            </a:pPr>
            <a:r>
              <a:rPr lang="en-US" sz="4000" dirty="0" smtClean="0">
                <a:solidFill>
                  <a:schemeClr val="tx1"/>
                </a:solidFill>
              </a:rPr>
              <a:t>Disadvantages</a:t>
            </a:r>
            <a:endParaRPr lang="en-US"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
        <p:nvSpPr>
          <p:cNvPr id="7" name="Subtitle 2"/>
          <p:cNvSpPr txBox="1">
            <a:spLocks/>
          </p:cNvSpPr>
          <p:nvPr/>
        </p:nvSpPr>
        <p:spPr>
          <a:xfrm>
            <a:off x="1400845" y="4362448"/>
            <a:ext cx="9144000" cy="226999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endPara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12" name="Rectangle 8"/>
          <p:cNvSpPr>
            <a:spLocks noChangeArrowheads="1"/>
          </p:cNvSpPr>
          <p:nvPr/>
        </p:nvSpPr>
        <p:spPr bwMode="auto">
          <a:xfrm>
            <a:off x="665017" y="1828800"/>
            <a:ext cx="10733451" cy="4062651"/>
          </a:xfrm>
          <a:prstGeom prst="rect">
            <a:avLst/>
          </a:prstGeom>
          <a:noFill/>
          <a:ln w="9525">
            <a:noFill/>
            <a:miter lim="800000"/>
            <a:headEnd/>
            <a:tailEnd/>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smtClean="0">
                <a:ln>
                  <a:noFill/>
                </a:ln>
                <a:solidFill>
                  <a:srgbClr val="146194"/>
                </a:solidFill>
                <a:effectLst/>
                <a:uLnTx/>
                <a:uFillTx/>
                <a:latin typeface="Century Gothic"/>
                <a:ea typeface="+mn-ea"/>
                <a:cs typeface="+mn-cs"/>
              </a:rPr>
              <a:t>Disadvantages:</a:t>
            </a:r>
          </a:p>
          <a:p>
            <a:pPr marL="342900" marR="0" lvl="0" indent="-342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CA" sz="2400" b="0" i="0" u="none" strike="noStrike" kern="1200" cap="none" spc="0" normalizeH="0" baseline="0" noProof="0" dirty="0" smtClean="0">
                <a:ln>
                  <a:noFill/>
                </a:ln>
                <a:solidFill>
                  <a:srgbClr val="146194"/>
                </a:solidFill>
                <a:effectLst/>
                <a:uLnTx/>
                <a:uFillTx/>
                <a:latin typeface="Century Gothic"/>
                <a:ea typeface="+mn-ea"/>
                <a:cs typeface="+mn-cs"/>
              </a:rPr>
              <a:t>Does not use the wealth of information from the pulse</a:t>
            </a:r>
          </a:p>
          <a:p>
            <a:pPr marL="342900" marR="0" lvl="0" indent="-342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CA" sz="2400" b="0" i="0" u="none" strike="noStrike" kern="1200" cap="none" spc="0" normalizeH="0" baseline="0" noProof="0" dirty="0" smtClean="0">
                <a:ln>
                  <a:noFill/>
                </a:ln>
                <a:solidFill>
                  <a:srgbClr val="146194"/>
                </a:solidFill>
                <a:effectLst/>
                <a:uLnTx/>
                <a:uFillTx/>
                <a:latin typeface="Century Gothic"/>
                <a:ea typeface="+mn-ea"/>
                <a:cs typeface="+mn-cs"/>
              </a:rPr>
              <a:t>It is based on empirically derived coefficients for computing systolic and diastolic BP</a:t>
            </a:r>
          </a:p>
          <a:p>
            <a:pPr marL="342900" marR="0" lvl="0" indent="-342900" algn="just"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CA" sz="2400" b="0" i="0" u="none" strike="noStrike" kern="1200" cap="none" spc="0" normalizeH="0" baseline="0" noProof="0" dirty="0">
              <a:ln>
                <a:noFill/>
              </a:ln>
              <a:solidFill>
                <a:srgbClr val="146194"/>
              </a:solidFill>
              <a:effectLst/>
              <a:uLnTx/>
              <a:uFillTx/>
              <a:latin typeface="Century Gothic"/>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srgbClr val="146194"/>
                </a:solidFill>
                <a:effectLst/>
                <a:uLnTx/>
                <a:uFillTx/>
                <a:latin typeface="Century Gothic"/>
                <a:ea typeface="+mn-ea"/>
                <a:cs typeface="+mn-cs"/>
              </a:rPr>
              <a:t>Solution: </a:t>
            </a:r>
            <a:endParaRPr kumimoji="0" lang="en-CA" sz="2400" b="0" i="0" u="none" strike="noStrike" kern="1200" cap="none" spc="0" normalizeH="0" baseline="0" noProof="0" dirty="0" smtClean="0">
              <a:ln>
                <a:noFill/>
              </a:ln>
              <a:solidFill>
                <a:srgbClr val="146194"/>
              </a:solidFill>
              <a:effectLst/>
              <a:uLnTx/>
              <a:uFillTx/>
              <a:latin typeface="Century Gothic"/>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CA" sz="2400" b="0" i="0" u="none" strike="noStrike" kern="1200" cap="none" spc="0" normalizeH="0" baseline="0" noProof="0" dirty="0" smtClean="0">
                <a:ln>
                  <a:noFill/>
                </a:ln>
                <a:solidFill>
                  <a:srgbClr val="146194"/>
                </a:solidFill>
                <a:effectLst/>
                <a:uLnTx/>
                <a:uFillTx/>
                <a:latin typeface="Century Gothic"/>
                <a:ea typeface="+mn-ea"/>
                <a:cs typeface="+mn-cs"/>
              </a:rPr>
              <a:t>Estimate coefficients</a:t>
            </a:r>
          </a:p>
          <a:p>
            <a:pPr marL="342900" marR="0" lvl="0" indent="-342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CA" sz="2400" b="0" i="0" u="none" strike="noStrike" kern="1200" cap="none" spc="0" normalizeH="0" baseline="0" noProof="0" dirty="0" smtClean="0">
                <a:ln>
                  <a:noFill/>
                </a:ln>
                <a:solidFill>
                  <a:srgbClr val="146194"/>
                </a:solidFill>
                <a:effectLst/>
                <a:uLnTx/>
                <a:uFillTx/>
                <a:latin typeface="Century Gothic"/>
                <a:ea typeface="+mn-ea"/>
                <a:cs typeface="+mn-cs"/>
              </a:rPr>
              <a:t>Coefficient-free processing</a:t>
            </a:r>
          </a:p>
          <a:p>
            <a:pPr marL="914400" marR="0" lvl="1" indent="-4572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CA" sz="2400" b="0" i="0" u="none" strike="noStrike" kern="1200" cap="none" spc="0" normalizeH="0" baseline="0" noProof="0" dirty="0" smtClean="0">
                <a:ln>
                  <a:noFill/>
                </a:ln>
                <a:solidFill>
                  <a:srgbClr val="146194"/>
                </a:solidFill>
                <a:effectLst/>
                <a:uLnTx/>
                <a:uFillTx/>
                <a:latin typeface="Century Gothic"/>
                <a:ea typeface="+mn-ea"/>
                <a:cs typeface="+mn-cs"/>
              </a:rPr>
              <a:t>Neural networks</a:t>
            </a:r>
          </a:p>
          <a:p>
            <a:pPr marL="914400" marR="0" lvl="1" indent="-4572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CA" sz="2400" b="0" i="0" u="none" strike="noStrike" kern="1200" cap="none" spc="0" normalizeH="0" baseline="0" noProof="0" dirty="0" smtClean="0">
                <a:ln>
                  <a:noFill/>
                </a:ln>
                <a:solidFill>
                  <a:srgbClr val="146194"/>
                </a:solidFill>
                <a:effectLst/>
                <a:uLnTx/>
                <a:uFillTx/>
                <a:latin typeface="Century Gothic"/>
                <a:ea typeface="+mn-ea"/>
                <a:cs typeface="+mn-cs"/>
              </a:rPr>
              <a:t>Analysis of the pulse</a:t>
            </a:r>
          </a:p>
          <a:p>
            <a:pPr marL="914400" marR="0" lvl="1" indent="-457200" algn="just"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CA" sz="1800" b="0" i="0" u="none" strike="noStrike" kern="1200" cap="none" spc="0" normalizeH="0" baseline="0" noProof="0" dirty="0">
              <a:ln>
                <a:noFill/>
              </a:ln>
              <a:solidFill>
                <a:srgbClr val="146194"/>
              </a:solidFill>
              <a:effectLst/>
              <a:uLnTx/>
              <a:uFillTx/>
              <a:latin typeface="Century Gothic"/>
              <a:ea typeface="+mn-ea"/>
              <a:cs typeface="+mn-cs"/>
            </a:endParaRPr>
          </a:p>
        </p:txBody>
      </p:sp>
    </p:spTree>
    <p:extLst>
      <p:ext uri="{BB962C8B-B14F-4D97-AF65-F5344CB8AC3E}">
        <p14:creationId xmlns:p14="http://schemas.microsoft.com/office/powerpoint/2010/main" val="1616210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lnSpcReduction="10000"/>
          </a:bodyPr>
          <a:lstStyle/>
          <a:p>
            <a:pPr marL="0" indent="0" algn="ctr">
              <a:buNone/>
            </a:pPr>
            <a:r>
              <a:rPr lang="en-US" sz="4000" dirty="0" smtClean="0">
                <a:solidFill>
                  <a:schemeClr val="tx1"/>
                </a:solidFill>
              </a:rPr>
              <a:t>Envelope </a:t>
            </a:r>
            <a:r>
              <a:rPr lang="en-US" sz="4000" dirty="0">
                <a:solidFill>
                  <a:schemeClr val="tx1"/>
                </a:solidFill>
              </a:rPr>
              <a:t>processing – Amplitude </a:t>
            </a:r>
            <a:r>
              <a:rPr lang="en-US" sz="4000" dirty="0" smtClean="0">
                <a:solidFill>
                  <a:schemeClr val="tx1"/>
                </a:solidFill>
              </a:rPr>
              <a:t>based</a:t>
            </a:r>
          </a:p>
          <a:p>
            <a:pPr marL="0" indent="0" algn="ctr">
              <a:buNone/>
            </a:pPr>
            <a:r>
              <a:rPr lang="en-US" sz="4000" dirty="0" smtClean="0">
                <a:solidFill>
                  <a:schemeClr val="tx1"/>
                </a:solidFill>
              </a:rPr>
              <a:t>Estimating coefficients</a:t>
            </a:r>
            <a:endParaRPr lang="en-US"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
        <p:nvSpPr>
          <p:cNvPr id="7" name="Subtitle 2"/>
          <p:cNvSpPr txBox="1">
            <a:spLocks/>
          </p:cNvSpPr>
          <p:nvPr/>
        </p:nvSpPr>
        <p:spPr>
          <a:xfrm>
            <a:off x="1181100" y="5143500"/>
            <a:ext cx="7524750" cy="146453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Goal: Adjust coefficient of the </a:t>
            </a:r>
            <a:r>
              <a:rPr kumimoji="0" lang="en-CA" sz="2000" b="0" i="0" u="none" strike="noStrike" kern="1200" cap="none" spc="0" normalizeH="0" baseline="0" noProof="0" dirty="0" err="1" smtClean="0">
                <a:ln>
                  <a:noFill/>
                </a:ln>
                <a:solidFill>
                  <a:srgbClr val="146194">
                    <a:lumMod val="75000"/>
                  </a:srgbClr>
                </a:solidFill>
                <a:effectLst/>
                <a:uLnTx/>
                <a:uFillTx/>
                <a:latin typeface="Century Gothic"/>
                <a:ea typeface="+mn-ea"/>
                <a:cs typeface="+mn-cs"/>
              </a:rPr>
              <a:t>oscillometric</a:t>
            </a:r>
            <a:r>
              <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 algorithm </a:t>
            </a:r>
          </a:p>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Method: Include personal information in the model</a:t>
            </a:r>
          </a:p>
          <a:p>
            <a:pPr marL="285750" marR="0" lvl="0" indent="-285750" algn="l"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Char char=""/>
              <a:tabLst/>
              <a:defRPr/>
            </a:pPr>
            <a:endParaRPr kumimoji="0" lang="en-US" sz="2000" b="0" i="0" u="none" strike="noStrike" kern="1200" cap="none" spc="0" normalizeH="0" baseline="0" noProof="0" dirty="0">
              <a:ln>
                <a:noFill/>
              </a:ln>
              <a:solidFill>
                <a:srgbClr val="146194">
                  <a:lumMod val="75000"/>
                </a:srgbClr>
              </a:solidFill>
              <a:effectLst/>
              <a:uLnTx/>
              <a:uFillTx/>
              <a:latin typeface="Century Gothic"/>
              <a:ea typeface="+mn-ea"/>
              <a:cs typeface="+mn-cs"/>
            </a:endParaRPr>
          </a:p>
        </p:txBody>
      </p:sp>
      <p:graphicFrame>
        <p:nvGraphicFramePr>
          <p:cNvPr id="6" name="Object 5"/>
          <p:cNvGraphicFramePr>
            <a:graphicFrameLocks noChangeAspect="1"/>
          </p:cNvGraphicFramePr>
          <p:nvPr>
            <p:extLst/>
          </p:nvPr>
        </p:nvGraphicFramePr>
        <p:xfrm>
          <a:off x="1381704" y="1539785"/>
          <a:ext cx="9864725" cy="4124325"/>
        </p:xfrm>
        <a:graphic>
          <a:graphicData uri="http://schemas.openxmlformats.org/presentationml/2006/ole">
            <mc:AlternateContent xmlns:mc="http://schemas.openxmlformats.org/markup-compatibility/2006">
              <mc:Choice xmlns:v="urn:schemas-microsoft-com:vml" Requires="v">
                <p:oleObj spid="_x0000_s1034" name="Visio" r:id="rId5" imgW="9865198" imgH="4124774" progId="Visio.Drawing.11">
                  <p:embed/>
                </p:oleObj>
              </mc:Choice>
              <mc:Fallback>
                <p:oleObj name="Visio" r:id="rId5" imgW="9865198" imgH="4124774" progId="Visio.Drawing.11">
                  <p:embed/>
                  <p:pic>
                    <p:nvPicPr>
                      <p:cNvPr id="6" name="Object 5"/>
                      <p:cNvPicPr/>
                      <p:nvPr/>
                    </p:nvPicPr>
                    <p:blipFill>
                      <a:blip r:embed="rId6"/>
                      <a:stretch>
                        <a:fillRect/>
                      </a:stretch>
                    </p:blipFill>
                    <p:spPr>
                      <a:xfrm>
                        <a:off x="1381704" y="1539785"/>
                        <a:ext cx="9864725" cy="4124325"/>
                      </a:xfrm>
                      <a:prstGeom prst="rect">
                        <a:avLst/>
                      </a:prstGeom>
                    </p:spPr>
                  </p:pic>
                </p:oleObj>
              </mc:Fallback>
            </mc:AlternateContent>
          </a:graphicData>
        </a:graphic>
      </p:graphicFrame>
      <p:sp>
        <p:nvSpPr>
          <p:cNvPr id="8" name="Rectangle 7"/>
          <p:cNvSpPr/>
          <p:nvPr/>
        </p:nvSpPr>
        <p:spPr>
          <a:xfrm>
            <a:off x="1481137" y="6196280"/>
            <a:ext cx="9996488"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srgbClr val="146194">
                    <a:lumMod val="75000"/>
                  </a:srgbClr>
                </a:solidFill>
                <a:effectLst/>
                <a:uLnTx/>
                <a:uFillTx/>
                <a:latin typeface="Century Gothic"/>
                <a:ea typeface="+mn-ea"/>
                <a:cs typeface="+mn-cs"/>
              </a:rPr>
              <a:t>M. James, Simpliﬁed Model for the Design of an </a:t>
            </a:r>
            <a:r>
              <a:rPr kumimoji="0" lang="en-CA" sz="1400" b="0" i="0" u="none" strike="noStrike" kern="1200" cap="none" spc="0" normalizeH="0" baseline="0" noProof="0" dirty="0" err="1">
                <a:ln>
                  <a:noFill/>
                </a:ln>
                <a:solidFill>
                  <a:srgbClr val="146194">
                    <a:lumMod val="75000"/>
                  </a:srgbClr>
                </a:solidFill>
                <a:effectLst/>
                <a:uLnTx/>
                <a:uFillTx/>
                <a:latin typeface="Century Gothic"/>
                <a:ea typeface="+mn-ea"/>
                <a:cs typeface="+mn-cs"/>
              </a:rPr>
              <a:t>Oscillometric</a:t>
            </a:r>
            <a:r>
              <a:rPr kumimoji="0" lang="en-CA" sz="1400" b="0" i="0" u="none" strike="noStrike" kern="1200" cap="none" spc="0" normalizeH="0" baseline="0" noProof="0" dirty="0">
                <a:ln>
                  <a:noFill/>
                </a:ln>
                <a:solidFill>
                  <a:srgbClr val="146194">
                    <a:lumMod val="75000"/>
                  </a:srgbClr>
                </a:solidFill>
                <a:effectLst/>
                <a:uLnTx/>
                <a:uFillTx/>
                <a:latin typeface="Century Gothic"/>
                <a:ea typeface="+mn-ea"/>
                <a:cs typeface="+mn-cs"/>
              </a:rPr>
              <a:t> Blood Pressure Measuring System, PhD Thesis, University of Guelph, 2012.</a:t>
            </a:r>
          </a:p>
        </p:txBody>
      </p:sp>
    </p:spTree>
    <p:extLst>
      <p:ext uri="{BB962C8B-B14F-4D97-AF65-F5344CB8AC3E}">
        <p14:creationId xmlns:p14="http://schemas.microsoft.com/office/powerpoint/2010/main" val="3454674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lnSpcReduction="10000"/>
          </a:bodyPr>
          <a:lstStyle/>
          <a:p>
            <a:pPr marL="0" indent="0" algn="ctr">
              <a:buNone/>
            </a:pPr>
            <a:r>
              <a:rPr lang="en-US" sz="4000" dirty="0">
                <a:solidFill>
                  <a:schemeClr val="tx1"/>
                </a:solidFill>
              </a:rPr>
              <a:t>Envelope processing – Amplitude based</a:t>
            </a:r>
          </a:p>
          <a:p>
            <a:pPr marL="0" indent="0" algn="ctr">
              <a:buNone/>
            </a:pPr>
            <a:r>
              <a:rPr lang="en-US" sz="4000" dirty="0" smtClean="0">
                <a:solidFill>
                  <a:schemeClr val="tx1"/>
                </a:solidFill>
              </a:rPr>
              <a:t>Neural Networks</a:t>
            </a:r>
            <a:endParaRPr lang="en-US"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
        <p:nvSpPr>
          <p:cNvPr id="7" name="Subtitle 2"/>
          <p:cNvSpPr txBox="1">
            <a:spLocks/>
          </p:cNvSpPr>
          <p:nvPr/>
        </p:nvSpPr>
        <p:spPr>
          <a:xfrm>
            <a:off x="1400845" y="4362448"/>
            <a:ext cx="9144000" cy="226999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endPara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4" name="Rectangle 3"/>
          <p:cNvSpPr/>
          <p:nvPr/>
        </p:nvSpPr>
        <p:spPr>
          <a:xfrm>
            <a:off x="932333" y="1764519"/>
            <a:ext cx="10466136" cy="4555093"/>
          </a:xfrm>
          <a:prstGeom prst="rect">
            <a:avLst/>
          </a:prstGeom>
        </p:spPr>
        <p:txBody>
          <a:bodyPr wrap="square">
            <a:spAutoFit/>
          </a:bodyPr>
          <a:lstStyle/>
          <a:p>
            <a:pPr marL="285750" marR="0" lvl="0" indent="-285750" algn="l" defTabSz="914400" rtl="0" eaLnBrk="1" fontAlgn="auto" latinLnBrk="0" hangingPunct="1">
              <a:lnSpc>
                <a:spcPct val="100000"/>
              </a:lnSpc>
              <a:spcBef>
                <a:spcPts val="400"/>
              </a:spcBef>
              <a:spcAft>
                <a:spcPts val="0"/>
              </a:spcAft>
              <a:buClrTx/>
              <a:buSzTx/>
              <a:buFont typeface="Arial" pitchFamily="34" charset="0"/>
              <a:buChar char="•"/>
              <a:tabLst/>
              <a:defRPr/>
            </a:pPr>
            <a:r>
              <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Neural </a:t>
            </a:r>
            <a:r>
              <a:rPr kumimoji="0" lang="en-CA" sz="2000" b="0" i="0" u="none" strike="noStrike" kern="1200" cap="none" spc="0" normalizeH="0" baseline="0" noProof="0" dirty="0">
                <a:ln>
                  <a:noFill/>
                </a:ln>
                <a:solidFill>
                  <a:srgbClr val="146194">
                    <a:lumMod val="75000"/>
                  </a:srgbClr>
                </a:solidFill>
                <a:effectLst/>
                <a:uLnTx/>
                <a:uFillTx/>
                <a:latin typeface="Century Gothic"/>
                <a:ea typeface="+mn-ea"/>
                <a:cs typeface="+mn-cs"/>
              </a:rPr>
              <a:t>networks (NNs) </a:t>
            </a:r>
            <a:r>
              <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can </a:t>
            </a:r>
            <a:r>
              <a:rPr kumimoji="0" lang="en-CA" sz="2000" b="0" i="0" u="none" strike="noStrike" kern="1200" cap="none" spc="0" normalizeH="0" baseline="0" noProof="0" dirty="0">
                <a:ln>
                  <a:noFill/>
                </a:ln>
                <a:solidFill>
                  <a:srgbClr val="146194">
                    <a:lumMod val="75000"/>
                  </a:srgbClr>
                </a:solidFill>
                <a:effectLst/>
                <a:uLnTx/>
                <a:uFillTx/>
                <a:latin typeface="Century Gothic"/>
                <a:ea typeface="+mn-ea"/>
                <a:cs typeface="+mn-cs"/>
              </a:rPr>
              <a:t>approximate almost any nonlinear relationship that exist between inputs and outputs</a:t>
            </a:r>
          </a:p>
          <a:p>
            <a:pPr marL="285750" marR="0" lvl="0" indent="-285750" algn="l" defTabSz="914400" rtl="0" eaLnBrk="1" fontAlgn="auto" latinLnBrk="0" hangingPunct="1">
              <a:lnSpc>
                <a:spcPct val="100000"/>
              </a:lnSpc>
              <a:spcBef>
                <a:spcPts val="400"/>
              </a:spcBef>
              <a:spcAft>
                <a:spcPts val="0"/>
              </a:spcAft>
              <a:buClrTx/>
              <a:buSzTx/>
              <a:buFont typeface="Arial" pitchFamily="34" charset="0"/>
              <a:buChar char="•"/>
              <a:tabLst/>
              <a:defRPr/>
            </a:pPr>
            <a:endParaRPr kumimoji="0" lang="en-CA" sz="2000" b="0" i="0" u="none" strike="noStrike" kern="1200" cap="none" spc="0" normalizeH="0" baseline="0" noProof="0" dirty="0">
              <a:ln>
                <a:noFill/>
              </a:ln>
              <a:solidFill>
                <a:srgbClr val="146194">
                  <a:lumMod val="75000"/>
                </a:srgbClr>
              </a:solidFill>
              <a:effectLst/>
              <a:uLnTx/>
              <a:uFillTx/>
              <a:latin typeface="Century Gothic"/>
              <a:ea typeface="+mn-ea"/>
              <a:cs typeface="+mn-cs"/>
            </a:endParaRPr>
          </a:p>
          <a:p>
            <a:pPr marL="285750" marR="0" lvl="0" indent="-285750" algn="l" defTabSz="914400" rtl="0" eaLnBrk="1" fontAlgn="auto" latinLnBrk="0" hangingPunct="1">
              <a:lnSpc>
                <a:spcPct val="100000"/>
              </a:lnSpc>
              <a:spcBef>
                <a:spcPts val="400"/>
              </a:spcBef>
              <a:spcAft>
                <a:spcPts val="0"/>
              </a:spcAft>
              <a:buClrTx/>
              <a:buSzTx/>
              <a:buFont typeface="Arial" pitchFamily="34" charset="0"/>
              <a:buChar char="•"/>
              <a:tabLst/>
              <a:defRPr/>
            </a:pPr>
            <a:r>
              <a:rPr kumimoji="0" lang="en-CA" sz="2000" b="0" i="0" u="none" strike="noStrike" kern="1200" cap="none" spc="0" normalizeH="0" baseline="0" noProof="0" dirty="0">
                <a:ln>
                  <a:noFill/>
                </a:ln>
                <a:solidFill>
                  <a:srgbClr val="146194">
                    <a:lumMod val="75000"/>
                  </a:srgbClr>
                </a:solidFill>
                <a:effectLst/>
                <a:uLnTx/>
                <a:uFillTx/>
                <a:latin typeface="Century Gothic"/>
                <a:ea typeface="+mn-ea"/>
                <a:cs typeface="+mn-cs"/>
              </a:rPr>
              <a:t>Existing work:  </a:t>
            </a:r>
            <a:endPar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endParaRPr>
          </a:p>
          <a:p>
            <a:pPr marL="742950" marR="0" lvl="1" indent="-285750" algn="l" defTabSz="914400" rtl="0" eaLnBrk="1" fontAlgn="auto" latinLnBrk="0" hangingPunct="1">
              <a:lnSpc>
                <a:spcPct val="100000"/>
              </a:lnSpc>
              <a:spcBef>
                <a:spcPts val="400"/>
              </a:spcBef>
              <a:spcAft>
                <a:spcPts val="0"/>
              </a:spcAft>
              <a:buClrTx/>
              <a:buSzTx/>
              <a:buFont typeface="Arial" pitchFamily="34" charset="0"/>
              <a:buChar char="•"/>
              <a:tabLst/>
              <a:defRPr/>
            </a:pPr>
            <a:r>
              <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The </a:t>
            </a:r>
            <a:r>
              <a:rPr kumimoji="0" lang="en-CA" sz="2000" b="0" i="0" u="none" strike="noStrike" kern="1200" cap="none" spc="0" normalizeH="0" baseline="0" noProof="0" dirty="0">
                <a:ln>
                  <a:noFill/>
                </a:ln>
                <a:solidFill>
                  <a:srgbClr val="146194">
                    <a:lumMod val="75000"/>
                  </a:srgbClr>
                </a:solidFill>
                <a:effectLst/>
                <a:uLnTx/>
                <a:uFillTx/>
                <a:latin typeface="Century Gothic"/>
                <a:ea typeface="+mn-ea"/>
                <a:cs typeface="+mn-cs"/>
              </a:rPr>
              <a:t>raw </a:t>
            </a:r>
            <a:r>
              <a:rPr kumimoji="0" lang="en-CA" sz="2000" b="0" i="0" u="none" strike="noStrike" kern="1200" cap="none" spc="0" normalizeH="0" baseline="0" noProof="0" dirty="0" err="1">
                <a:ln>
                  <a:noFill/>
                </a:ln>
                <a:solidFill>
                  <a:srgbClr val="146194">
                    <a:lumMod val="75000"/>
                  </a:srgbClr>
                </a:solidFill>
                <a:effectLst/>
                <a:uLnTx/>
                <a:uFillTx/>
                <a:latin typeface="Century Gothic"/>
                <a:ea typeface="+mn-ea"/>
                <a:cs typeface="+mn-cs"/>
              </a:rPr>
              <a:t>oscillometric</a:t>
            </a:r>
            <a:r>
              <a:rPr kumimoji="0" lang="en-CA" sz="2000" b="0" i="0" u="none" strike="noStrike" kern="1200" cap="none" spc="0" normalizeH="0" baseline="0" noProof="0" dirty="0">
                <a:ln>
                  <a:noFill/>
                </a:ln>
                <a:solidFill>
                  <a:srgbClr val="146194">
                    <a:lumMod val="75000"/>
                  </a:srgbClr>
                </a:solidFill>
                <a:effectLst/>
                <a:uLnTx/>
                <a:uFillTx/>
                <a:latin typeface="Century Gothic"/>
                <a:ea typeface="+mn-ea"/>
                <a:cs typeface="+mn-cs"/>
              </a:rPr>
              <a:t> waveform envelope (OMWE) is evenly sampled at specific increments of CP </a:t>
            </a:r>
            <a:endPar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endParaRPr>
          </a:p>
          <a:p>
            <a:pPr marL="742950" marR="0" lvl="1" indent="-285750" algn="l" defTabSz="914400" rtl="0" eaLnBrk="1" fontAlgn="auto" latinLnBrk="0" hangingPunct="1">
              <a:lnSpc>
                <a:spcPct val="100000"/>
              </a:lnSpc>
              <a:spcBef>
                <a:spcPts val="400"/>
              </a:spcBef>
              <a:spcAft>
                <a:spcPts val="0"/>
              </a:spcAft>
              <a:buClrTx/>
              <a:buSzTx/>
              <a:buFont typeface="Arial" pitchFamily="34" charset="0"/>
              <a:buChar char="•"/>
              <a:tabLst/>
              <a:defRPr/>
            </a:pPr>
            <a:r>
              <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The </a:t>
            </a:r>
            <a:r>
              <a:rPr kumimoji="0" lang="en-CA" sz="2000" b="0" i="0" u="none" strike="noStrike" kern="1200" cap="none" spc="0" normalizeH="0" baseline="0" noProof="0" dirty="0">
                <a:ln>
                  <a:noFill/>
                </a:ln>
                <a:solidFill>
                  <a:srgbClr val="146194">
                    <a:lumMod val="75000"/>
                  </a:srgbClr>
                </a:solidFill>
                <a:effectLst/>
                <a:uLnTx/>
                <a:uFillTx/>
                <a:latin typeface="Century Gothic"/>
                <a:ea typeface="+mn-ea"/>
                <a:cs typeface="+mn-cs"/>
              </a:rPr>
              <a:t>resultant samples are fed to the NN as input. </a:t>
            </a:r>
            <a:endPar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endParaRPr>
          </a:p>
          <a:p>
            <a:pPr marL="285750" marR="0" lvl="0" indent="-285750" algn="l" defTabSz="914400" rtl="0" eaLnBrk="1" fontAlgn="auto" latinLnBrk="0" hangingPunct="1">
              <a:lnSpc>
                <a:spcPct val="100000"/>
              </a:lnSpc>
              <a:spcBef>
                <a:spcPts val="400"/>
              </a:spcBef>
              <a:spcAft>
                <a:spcPts val="0"/>
              </a:spcAft>
              <a:buClrTx/>
              <a:buSzTx/>
              <a:buFont typeface="Arial" pitchFamily="34" charset="0"/>
              <a:buChar char="•"/>
              <a:tabLst/>
              <a:defRPr/>
            </a:pPr>
            <a:endParaRPr kumimoji="0" lang="en-CA" sz="2000" b="0" i="0" u="none" strike="noStrike" kern="1200" cap="none" spc="0" normalizeH="0" baseline="0" noProof="0" dirty="0">
              <a:ln>
                <a:noFill/>
              </a:ln>
              <a:solidFill>
                <a:srgbClr val="146194">
                  <a:lumMod val="75000"/>
                </a:srgbClr>
              </a:solidFill>
              <a:effectLst/>
              <a:uLnTx/>
              <a:uFillTx/>
              <a:latin typeface="Century Gothic"/>
              <a:ea typeface="+mn-ea"/>
              <a:cs typeface="+mn-cs"/>
            </a:endParaRPr>
          </a:p>
          <a:p>
            <a:pPr marL="285750" marR="0" lvl="0" indent="-285750" algn="l" defTabSz="914400" rtl="0" eaLnBrk="1" fontAlgn="auto" latinLnBrk="0" hangingPunct="1">
              <a:lnSpc>
                <a:spcPct val="100000"/>
              </a:lnSpc>
              <a:spcBef>
                <a:spcPts val="400"/>
              </a:spcBef>
              <a:spcAft>
                <a:spcPts val="0"/>
              </a:spcAft>
              <a:buClrTx/>
              <a:buSzTx/>
              <a:buFont typeface="Arial" pitchFamily="34" charset="0"/>
              <a:buChar char="•"/>
              <a:tabLst/>
              <a:defRPr/>
            </a:pPr>
            <a:r>
              <a:rPr kumimoji="0" lang="en-CA" sz="2000" b="0" i="0" u="none" strike="noStrike" kern="1200" cap="none" spc="0" normalizeH="0" baseline="0" noProof="0" dirty="0">
                <a:ln>
                  <a:noFill/>
                </a:ln>
                <a:solidFill>
                  <a:srgbClr val="146194">
                    <a:lumMod val="75000"/>
                  </a:srgbClr>
                </a:solidFill>
                <a:effectLst/>
                <a:uLnTx/>
                <a:uFillTx/>
                <a:latin typeface="Century Gothic"/>
                <a:ea typeface="+mn-ea"/>
                <a:cs typeface="+mn-cs"/>
              </a:rPr>
              <a:t>Our approach: </a:t>
            </a:r>
          </a:p>
          <a:p>
            <a:pPr marL="800100" marR="0" lvl="1" indent="-342900" algn="l" defTabSz="914400" rtl="0" eaLnBrk="1" fontAlgn="auto" latinLnBrk="0" hangingPunct="1">
              <a:lnSpc>
                <a:spcPct val="100000"/>
              </a:lnSpc>
              <a:spcBef>
                <a:spcPts val="400"/>
              </a:spcBef>
              <a:spcAft>
                <a:spcPts val="0"/>
              </a:spcAft>
              <a:buClrTx/>
              <a:buSzTx/>
              <a:buFont typeface="+mj-lt"/>
              <a:buAutoNum type="arabicPeriod"/>
              <a:tabLst/>
              <a:defRPr/>
            </a:pPr>
            <a:r>
              <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Modeling </a:t>
            </a:r>
            <a:r>
              <a:rPr kumimoji="0" lang="en-CA" sz="2000" b="0" i="0" u="none" strike="noStrike" kern="1200" cap="none" spc="0" normalizeH="0" baseline="0" noProof="0" dirty="0">
                <a:ln>
                  <a:noFill/>
                </a:ln>
                <a:solidFill>
                  <a:srgbClr val="146194">
                    <a:lumMod val="75000"/>
                  </a:srgbClr>
                </a:solidFill>
                <a:effectLst/>
                <a:uLnTx/>
                <a:uFillTx/>
                <a:latin typeface="Century Gothic"/>
                <a:ea typeface="+mn-ea"/>
                <a:cs typeface="+mn-cs"/>
              </a:rPr>
              <a:t>of the </a:t>
            </a:r>
            <a:r>
              <a:rPr kumimoji="0" lang="en-CA" sz="2000" b="0" i="0" u="none" strike="noStrike" kern="1200" cap="none" spc="0" normalizeH="0" baseline="0" noProof="0" dirty="0" err="1">
                <a:ln>
                  <a:noFill/>
                </a:ln>
                <a:solidFill>
                  <a:srgbClr val="146194">
                    <a:lumMod val="75000"/>
                  </a:srgbClr>
                </a:solidFill>
                <a:effectLst/>
                <a:uLnTx/>
                <a:uFillTx/>
                <a:latin typeface="Century Gothic"/>
                <a:ea typeface="+mn-ea"/>
                <a:cs typeface="+mn-cs"/>
              </a:rPr>
              <a:t>oscillometric</a:t>
            </a:r>
            <a:r>
              <a:rPr kumimoji="0" lang="en-CA" sz="2000" b="0" i="0" u="none" strike="noStrike" kern="1200" cap="none" spc="0" normalizeH="0" baseline="0" noProof="0" dirty="0">
                <a:ln>
                  <a:noFill/>
                </a:ln>
                <a:solidFill>
                  <a:srgbClr val="146194">
                    <a:lumMod val="75000"/>
                  </a:srgbClr>
                </a:solidFill>
                <a:effectLst/>
                <a:uLnTx/>
                <a:uFillTx/>
                <a:latin typeface="Century Gothic"/>
                <a:ea typeface="+mn-ea"/>
                <a:cs typeface="+mn-cs"/>
              </a:rPr>
              <a:t> waveform envelope </a:t>
            </a:r>
            <a:r>
              <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as sum </a:t>
            </a:r>
            <a:r>
              <a:rPr kumimoji="0" lang="en-CA" sz="2000" b="0" i="0" u="none" strike="noStrike" kern="1200" cap="none" spc="0" normalizeH="0" baseline="0" noProof="0" dirty="0">
                <a:ln>
                  <a:noFill/>
                </a:ln>
                <a:solidFill>
                  <a:srgbClr val="146194">
                    <a:lumMod val="75000"/>
                  </a:srgbClr>
                </a:solidFill>
                <a:effectLst/>
                <a:uLnTx/>
                <a:uFillTx/>
                <a:latin typeface="Century Gothic"/>
                <a:ea typeface="+mn-ea"/>
                <a:cs typeface="+mn-cs"/>
              </a:rPr>
              <a:t>of two Gaussian functions as suggested in the literature</a:t>
            </a:r>
          </a:p>
          <a:p>
            <a:pPr marL="800100" marR="0" lvl="1" indent="-342900" algn="l" defTabSz="914400" rtl="0" eaLnBrk="1" fontAlgn="auto" latinLnBrk="0" hangingPunct="1">
              <a:lnSpc>
                <a:spcPct val="100000"/>
              </a:lnSpc>
              <a:spcBef>
                <a:spcPts val="400"/>
              </a:spcBef>
              <a:spcAft>
                <a:spcPts val="0"/>
              </a:spcAft>
              <a:buClrTx/>
              <a:buSzTx/>
              <a:buFont typeface="+mj-lt"/>
              <a:buAutoNum type="arabicPeriod"/>
              <a:tabLst/>
              <a:defRPr/>
            </a:pPr>
            <a:r>
              <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Parameters </a:t>
            </a:r>
            <a:r>
              <a:rPr kumimoji="0" lang="en-CA" sz="2000" b="0" i="0" u="none" strike="noStrike" kern="1200" cap="none" spc="0" normalizeH="0" baseline="0" noProof="0" dirty="0">
                <a:ln>
                  <a:noFill/>
                </a:ln>
                <a:solidFill>
                  <a:srgbClr val="146194">
                    <a:lumMod val="75000"/>
                  </a:srgbClr>
                </a:solidFill>
                <a:effectLst/>
                <a:uLnTx/>
                <a:uFillTx/>
                <a:latin typeface="Century Gothic"/>
                <a:ea typeface="+mn-ea"/>
                <a:cs typeface="+mn-cs"/>
              </a:rPr>
              <a:t>from Gaussian functions are </a:t>
            </a:r>
            <a:r>
              <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extracted</a:t>
            </a:r>
          </a:p>
          <a:p>
            <a:pPr marL="800100" marR="0" lvl="1" indent="-342900" algn="l" defTabSz="914400" rtl="0" eaLnBrk="1" fontAlgn="auto" latinLnBrk="0" hangingPunct="1">
              <a:lnSpc>
                <a:spcPct val="100000"/>
              </a:lnSpc>
              <a:spcBef>
                <a:spcPts val="400"/>
              </a:spcBef>
              <a:spcAft>
                <a:spcPts val="0"/>
              </a:spcAft>
              <a:buClrTx/>
              <a:buSzTx/>
              <a:buFont typeface="+mj-lt"/>
              <a:buAutoNum type="arabicPeriod"/>
              <a:tabLst/>
              <a:defRPr/>
            </a:pPr>
            <a:r>
              <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These parameters are input to the network</a:t>
            </a:r>
            <a:endParaRPr kumimoji="0" lang="en-CA" sz="2000" b="0" i="0" u="none" strike="noStrike" kern="1200" cap="none" spc="0" normalizeH="0" baseline="0" noProof="0" dirty="0">
              <a:ln>
                <a:noFill/>
              </a:ln>
              <a:solidFill>
                <a:srgbClr val="146194">
                  <a:lumMod val="75000"/>
                </a:srgbClr>
              </a:solidFill>
              <a:effectLst/>
              <a:uLnTx/>
              <a:uFillTx/>
              <a:latin typeface="Century Gothic"/>
              <a:ea typeface="+mn-ea"/>
              <a:cs typeface="+mn-cs"/>
            </a:endParaRPr>
          </a:p>
        </p:txBody>
      </p:sp>
    </p:spTree>
    <p:extLst>
      <p:ext uri="{BB962C8B-B14F-4D97-AF65-F5344CB8AC3E}">
        <p14:creationId xmlns:p14="http://schemas.microsoft.com/office/powerpoint/2010/main" val="37802207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lnSpcReduction="10000"/>
          </a:bodyPr>
          <a:lstStyle/>
          <a:p>
            <a:pPr marL="0" indent="0" algn="ctr">
              <a:buNone/>
            </a:pPr>
            <a:r>
              <a:rPr lang="en-US" sz="4000" dirty="0">
                <a:solidFill>
                  <a:schemeClr val="tx1"/>
                </a:solidFill>
              </a:rPr>
              <a:t>Envelope processing</a:t>
            </a:r>
          </a:p>
          <a:p>
            <a:pPr marL="0" indent="0" algn="ctr">
              <a:buNone/>
            </a:pPr>
            <a:r>
              <a:rPr lang="en-US" sz="4000" dirty="0">
                <a:solidFill>
                  <a:schemeClr val="tx1"/>
                </a:solidFill>
              </a:rPr>
              <a:t>Neural Networks</a:t>
            </a: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
        <p:nvSpPr>
          <p:cNvPr id="7" name="Subtitle 2"/>
          <p:cNvSpPr txBox="1">
            <a:spLocks/>
          </p:cNvSpPr>
          <p:nvPr/>
        </p:nvSpPr>
        <p:spPr>
          <a:xfrm>
            <a:off x="1400845" y="4362448"/>
            <a:ext cx="9144000" cy="226999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endPara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graphicFrame>
        <p:nvGraphicFramePr>
          <p:cNvPr id="4" name="Object 3"/>
          <p:cNvGraphicFramePr>
            <a:graphicFrameLocks noChangeAspect="1"/>
          </p:cNvGraphicFramePr>
          <p:nvPr>
            <p:extLst/>
          </p:nvPr>
        </p:nvGraphicFramePr>
        <p:xfrm>
          <a:off x="211573" y="2197821"/>
          <a:ext cx="11361266" cy="1645537"/>
        </p:xfrm>
        <a:graphic>
          <a:graphicData uri="http://schemas.openxmlformats.org/presentationml/2006/ole">
            <mc:AlternateContent xmlns:mc="http://schemas.openxmlformats.org/markup-compatibility/2006">
              <mc:Choice xmlns:v="urn:schemas-microsoft-com:vml" Requires="v">
                <p:oleObj spid="_x0000_s2058" name="Visio" r:id="rId5" imgW="6588998" imgH="863446" progId="Visio.Drawing.11">
                  <p:embed/>
                </p:oleObj>
              </mc:Choice>
              <mc:Fallback>
                <p:oleObj name="Visio" r:id="rId5" imgW="6588998" imgH="863446" progId="Visio.Drawing.11">
                  <p:embed/>
                  <p:pic>
                    <p:nvPicPr>
                      <p:cNvPr id="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573" y="2197821"/>
                        <a:ext cx="11361266" cy="1645537"/>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11" name="Rectangle 10"/>
              <p:cNvSpPr/>
              <p:nvPr/>
            </p:nvSpPr>
            <p:spPr>
              <a:xfrm>
                <a:off x="2150918" y="5714399"/>
                <a:ext cx="5715000" cy="648575"/>
              </a:xfrm>
              <a:prstGeom prst="rect">
                <a:avLst/>
              </a:prstGeom>
            </p:spPr>
            <p:txBody>
              <a:bodyPr wrap="square">
                <a:spAutoFit/>
              </a:bodyPr>
              <a:lstStyle>
                <a:defPPr>
                  <a:defRPr lang="en-US"/>
                </a:defPPr>
                <a:lvl1pPr algn="l" rtl="0" fontAlgn="base">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0" i="1" u="none" strike="noStrike" kern="1200" cap="none" spc="0" normalizeH="0" baseline="0" noProof="0" smtClean="0">
                              <a:ln>
                                <a:noFill/>
                              </a:ln>
                              <a:solidFill>
                                <a:srgbClr val="052F61"/>
                              </a:solidFill>
                              <a:effectLst/>
                              <a:uLnTx/>
                              <a:uFillTx/>
                              <a:latin typeface="Cambria Math" panose="02040503050406030204" pitchFamily="18" charset="0"/>
                              <a:cs typeface="+mn-cs"/>
                            </a:rPr>
                          </m:ctrlPr>
                        </m:sSubPr>
                        <m:e>
                          <m:r>
                            <a:rPr kumimoji="0" lang="en-US" sz="1600" b="0" i="1" u="none" strike="noStrike" kern="1200" cap="none" spc="0" normalizeH="0" baseline="0" noProof="0" smtClean="0">
                              <a:ln>
                                <a:noFill/>
                              </a:ln>
                              <a:solidFill>
                                <a:srgbClr val="052F61"/>
                              </a:solidFill>
                              <a:effectLst/>
                              <a:uLnTx/>
                              <a:uFillTx/>
                              <a:latin typeface="Cambria Math" panose="02040503050406030204" pitchFamily="18" charset="0"/>
                              <a:cs typeface="+mn-cs"/>
                            </a:rPr>
                            <m:t>𝑂𝑀𝑊𝐸</m:t>
                          </m:r>
                          <m:d>
                            <m:dPr>
                              <m:ctrlPr>
                                <a:rPr kumimoji="0" lang="en-US" sz="1600" b="0" i="1" u="none" strike="noStrike" kern="1200" cap="none" spc="0" normalizeH="0" baseline="0" noProof="0" smtClean="0">
                                  <a:ln>
                                    <a:noFill/>
                                  </a:ln>
                                  <a:solidFill>
                                    <a:srgbClr val="052F61"/>
                                  </a:solidFill>
                                  <a:effectLst/>
                                  <a:uLnTx/>
                                  <a:uFillTx/>
                                  <a:latin typeface="Cambria Math" panose="02040503050406030204" pitchFamily="18" charset="0"/>
                                  <a:cs typeface="+mn-cs"/>
                                </a:rPr>
                              </m:ctrlPr>
                            </m:dPr>
                            <m:e>
                              <m:r>
                                <a:rPr kumimoji="0" lang="en-US" sz="1600" b="0" i="1" u="none" strike="noStrike" kern="1200" cap="none" spc="0" normalizeH="0" baseline="0" noProof="0" smtClean="0">
                                  <a:ln>
                                    <a:noFill/>
                                  </a:ln>
                                  <a:solidFill>
                                    <a:srgbClr val="052F61"/>
                                  </a:solidFill>
                                  <a:effectLst/>
                                  <a:uLnTx/>
                                  <a:uFillTx/>
                                  <a:latin typeface="Cambria Math" panose="02040503050406030204" pitchFamily="18" charset="0"/>
                                  <a:cs typeface="+mn-cs"/>
                                </a:rPr>
                                <m:t>𝑡</m:t>
                              </m:r>
                            </m:e>
                          </m:d>
                          <m:r>
                            <a:rPr kumimoji="0" lang="en-US" sz="1600" b="0" i="1" u="none" strike="noStrike" kern="1200" cap="none" spc="0" normalizeH="0" baseline="0" noProof="0" smtClean="0">
                              <a:ln>
                                <a:noFill/>
                              </a:ln>
                              <a:solidFill>
                                <a:srgbClr val="052F61"/>
                              </a:solidFill>
                              <a:effectLst/>
                              <a:uLnTx/>
                              <a:uFillTx/>
                              <a:latin typeface="Cambria Math" panose="02040503050406030204" pitchFamily="18" charset="0"/>
                              <a:cs typeface="+mn-cs"/>
                            </a:rPr>
                            <m:t>=</m:t>
                          </m:r>
                          <m:r>
                            <a:rPr kumimoji="0" lang="en-US" sz="1600" b="0" i="1" u="none" strike="noStrike" kern="1200" cap="none" spc="0" normalizeH="0" baseline="0" noProof="0">
                              <a:ln>
                                <a:noFill/>
                              </a:ln>
                              <a:solidFill>
                                <a:srgbClr val="052F61"/>
                              </a:solidFill>
                              <a:effectLst/>
                              <a:uLnTx/>
                              <a:uFillTx/>
                              <a:latin typeface="Cambria Math" panose="02040503050406030204" pitchFamily="18" charset="0"/>
                              <a:cs typeface="+mn-cs"/>
                            </a:rPr>
                            <m:t>𝐴</m:t>
                          </m:r>
                        </m:e>
                        <m:sub>
                          <m:r>
                            <a:rPr kumimoji="0" lang="en-US" sz="1600" b="0" i="0" u="none" strike="noStrike" kern="1200" cap="none" spc="0" normalizeH="0" baseline="0" noProof="0">
                              <a:ln>
                                <a:noFill/>
                              </a:ln>
                              <a:solidFill>
                                <a:srgbClr val="052F61"/>
                              </a:solidFill>
                              <a:effectLst/>
                              <a:uLnTx/>
                              <a:uFillTx/>
                              <a:latin typeface="Cambria Math" panose="02040503050406030204" pitchFamily="18" charset="0"/>
                              <a:cs typeface="+mn-cs"/>
                            </a:rPr>
                            <m:t>1</m:t>
                          </m:r>
                        </m:sub>
                      </m:sSub>
                      <m:r>
                        <a:rPr kumimoji="0" lang="en-US" sz="1600" b="0" i="0" u="none" strike="noStrike" kern="1200" cap="none" spc="0" normalizeH="0" baseline="0" noProof="0">
                          <a:ln>
                            <a:noFill/>
                          </a:ln>
                          <a:solidFill>
                            <a:srgbClr val="052F61"/>
                          </a:solidFill>
                          <a:effectLst/>
                          <a:uLnTx/>
                          <a:uFillTx/>
                          <a:latin typeface="Cambria Math" panose="02040503050406030204" pitchFamily="18" charset="0"/>
                          <a:cs typeface="+mn-cs"/>
                        </a:rPr>
                        <m:t>⋅</m:t>
                      </m:r>
                      <m:r>
                        <m:rPr>
                          <m:sty m:val="p"/>
                        </m:rPr>
                        <a:rPr kumimoji="0" lang="en-US" sz="1600" b="0" i="0" u="none" strike="noStrike" kern="1200" cap="none" spc="0" normalizeH="0" baseline="0" noProof="0">
                          <a:ln>
                            <a:noFill/>
                          </a:ln>
                          <a:solidFill>
                            <a:srgbClr val="052F61"/>
                          </a:solidFill>
                          <a:effectLst/>
                          <a:uLnTx/>
                          <a:uFillTx/>
                          <a:latin typeface="Cambria Math" panose="02040503050406030204" pitchFamily="18" charset="0"/>
                          <a:cs typeface="+mn-cs"/>
                        </a:rPr>
                        <m:t>exp</m:t>
                      </m:r>
                      <m:d>
                        <m:dPr>
                          <m:begChr m:val="{"/>
                          <m:endChr m:val="}"/>
                          <m:ctrlPr>
                            <a:rPr kumimoji="0" lang="en-US" sz="1600" b="0" i="1" u="none" strike="noStrike" kern="1200" cap="none" spc="0" normalizeH="0" baseline="0" noProof="0">
                              <a:ln>
                                <a:noFill/>
                              </a:ln>
                              <a:solidFill>
                                <a:srgbClr val="052F61"/>
                              </a:solidFill>
                              <a:effectLst/>
                              <a:uLnTx/>
                              <a:uFillTx/>
                              <a:latin typeface="Cambria Math" panose="02040503050406030204" pitchFamily="18" charset="0"/>
                              <a:cs typeface="+mn-cs"/>
                            </a:rPr>
                          </m:ctrlPr>
                        </m:dPr>
                        <m:e>
                          <m:f>
                            <m:fPr>
                              <m:ctrlPr>
                                <a:rPr kumimoji="0" lang="en-US" sz="1600" b="0" i="1" u="none" strike="noStrike" kern="1200" cap="none" spc="0" normalizeH="0" baseline="0" noProof="0">
                                  <a:ln>
                                    <a:noFill/>
                                  </a:ln>
                                  <a:solidFill>
                                    <a:srgbClr val="052F61"/>
                                  </a:solidFill>
                                  <a:effectLst/>
                                  <a:uLnTx/>
                                  <a:uFillTx/>
                                  <a:latin typeface="Cambria Math" panose="02040503050406030204" pitchFamily="18" charset="0"/>
                                  <a:cs typeface="+mn-cs"/>
                                </a:rPr>
                              </m:ctrlPr>
                            </m:fPr>
                            <m:num>
                              <m:r>
                                <a:rPr kumimoji="0" lang="en-US" sz="1600" b="0" i="0" u="none" strike="noStrike" kern="1200" cap="none" spc="0" normalizeH="0" baseline="0" noProof="0">
                                  <a:ln>
                                    <a:noFill/>
                                  </a:ln>
                                  <a:solidFill>
                                    <a:srgbClr val="052F61"/>
                                  </a:solidFill>
                                  <a:effectLst/>
                                  <a:uLnTx/>
                                  <a:uFillTx/>
                                  <a:latin typeface="Cambria Math" panose="02040503050406030204" pitchFamily="18" charset="0"/>
                                  <a:cs typeface="+mn-cs"/>
                                </a:rPr>
                                <m:t>−</m:t>
                              </m:r>
                              <m:sSup>
                                <m:sSupPr>
                                  <m:ctrlPr>
                                    <a:rPr kumimoji="0" lang="en-US" sz="1600" b="0" i="1" u="none" strike="noStrike" kern="1200" cap="none" spc="0" normalizeH="0" baseline="0" noProof="0">
                                      <a:ln>
                                        <a:noFill/>
                                      </a:ln>
                                      <a:solidFill>
                                        <a:srgbClr val="052F61"/>
                                      </a:solidFill>
                                      <a:effectLst/>
                                      <a:uLnTx/>
                                      <a:uFillTx/>
                                      <a:latin typeface="Cambria Math" panose="02040503050406030204" pitchFamily="18" charset="0"/>
                                      <a:cs typeface="+mn-cs"/>
                                    </a:rPr>
                                  </m:ctrlPr>
                                </m:sSupPr>
                                <m:e>
                                  <m:d>
                                    <m:dPr>
                                      <m:ctrlPr>
                                        <a:rPr kumimoji="0" lang="en-US" sz="1600" b="0" i="1" u="none" strike="noStrike" kern="1200" cap="none" spc="0" normalizeH="0" baseline="0" noProof="0">
                                          <a:ln>
                                            <a:noFill/>
                                          </a:ln>
                                          <a:solidFill>
                                            <a:srgbClr val="052F61"/>
                                          </a:solidFill>
                                          <a:effectLst/>
                                          <a:uLnTx/>
                                          <a:uFillTx/>
                                          <a:latin typeface="Cambria Math" panose="02040503050406030204" pitchFamily="18" charset="0"/>
                                          <a:cs typeface="+mn-cs"/>
                                        </a:rPr>
                                      </m:ctrlPr>
                                    </m:dPr>
                                    <m:e>
                                      <m:r>
                                        <a:rPr kumimoji="0" lang="en-US" sz="1600" b="0" i="1" u="none" strike="noStrike" kern="1200" cap="none" spc="0" normalizeH="0" baseline="0" noProof="0">
                                          <a:ln>
                                            <a:noFill/>
                                          </a:ln>
                                          <a:solidFill>
                                            <a:srgbClr val="052F61"/>
                                          </a:solidFill>
                                          <a:effectLst/>
                                          <a:uLnTx/>
                                          <a:uFillTx/>
                                          <a:latin typeface="Cambria Math" panose="02040503050406030204" pitchFamily="18" charset="0"/>
                                          <a:cs typeface="+mn-cs"/>
                                        </a:rPr>
                                        <m:t>𝑥</m:t>
                                      </m:r>
                                      <m:r>
                                        <a:rPr kumimoji="0" lang="en-US" sz="1600" b="0" i="0" u="none" strike="noStrike" kern="1200" cap="none" spc="0" normalizeH="0" baseline="0" noProof="0">
                                          <a:ln>
                                            <a:noFill/>
                                          </a:ln>
                                          <a:solidFill>
                                            <a:srgbClr val="052F61"/>
                                          </a:solidFill>
                                          <a:effectLst/>
                                          <a:uLnTx/>
                                          <a:uFillTx/>
                                          <a:latin typeface="Cambria Math" panose="02040503050406030204" pitchFamily="18" charset="0"/>
                                          <a:cs typeface="+mn-cs"/>
                                        </a:rPr>
                                        <m:t>−</m:t>
                                      </m:r>
                                      <m:r>
                                        <a:rPr kumimoji="0" lang="en-US" sz="1600" b="0" i="1" u="none" strike="noStrike" kern="1200" cap="none" spc="0" normalizeH="0" baseline="0" noProof="0">
                                          <a:ln>
                                            <a:noFill/>
                                          </a:ln>
                                          <a:solidFill>
                                            <a:srgbClr val="052F61"/>
                                          </a:solidFill>
                                          <a:effectLst/>
                                          <a:uLnTx/>
                                          <a:uFillTx/>
                                          <a:latin typeface="Cambria Math" panose="02040503050406030204" pitchFamily="18" charset="0"/>
                                          <a:cs typeface="+mn-cs"/>
                                        </a:rPr>
                                        <m:t>𝜇</m:t>
                                      </m:r>
                                    </m:e>
                                  </m:d>
                                </m:e>
                                <m:sup>
                                  <m:r>
                                    <a:rPr kumimoji="0" lang="en-US" sz="1600" b="0" i="0" u="none" strike="noStrike" kern="1200" cap="none" spc="0" normalizeH="0" baseline="0" noProof="0">
                                      <a:ln>
                                        <a:noFill/>
                                      </a:ln>
                                      <a:solidFill>
                                        <a:srgbClr val="052F61"/>
                                      </a:solidFill>
                                      <a:effectLst/>
                                      <a:uLnTx/>
                                      <a:uFillTx/>
                                      <a:latin typeface="Cambria Math" panose="02040503050406030204" pitchFamily="18" charset="0"/>
                                      <a:cs typeface="+mn-cs"/>
                                    </a:rPr>
                                    <m:t>2</m:t>
                                  </m:r>
                                </m:sup>
                              </m:sSup>
                            </m:num>
                            <m:den>
                              <m:r>
                                <a:rPr kumimoji="0" lang="en-US" sz="1600" b="0" i="0" u="none" strike="noStrike" kern="1200" cap="none" spc="0" normalizeH="0" baseline="0" noProof="0">
                                  <a:ln>
                                    <a:noFill/>
                                  </a:ln>
                                  <a:solidFill>
                                    <a:srgbClr val="052F61"/>
                                  </a:solidFill>
                                  <a:effectLst/>
                                  <a:uLnTx/>
                                  <a:uFillTx/>
                                  <a:latin typeface="Cambria Math" panose="02040503050406030204" pitchFamily="18" charset="0"/>
                                  <a:cs typeface="+mn-cs"/>
                                </a:rPr>
                                <m:t>2</m:t>
                              </m:r>
                              <m:sSup>
                                <m:sSupPr>
                                  <m:ctrlPr>
                                    <a:rPr kumimoji="0" lang="en-US" sz="1600" b="0" i="1" u="none" strike="noStrike" kern="1200" cap="none" spc="0" normalizeH="0" baseline="0" noProof="0">
                                      <a:ln>
                                        <a:noFill/>
                                      </a:ln>
                                      <a:solidFill>
                                        <a:srgbClr val="052F61"/>
                                      </a:solidFill>
                                      <a:effectLst/>
                                      <a:uLnTx/>
                                      <a:uFillTx/>
                                      <a:latin typeface="Cambria Math" panose="02040503050406030204" pitchFamily="18" charset="0"/>
                                      <a:cs typeface="+mn-cs"/>
                                    </a:rPr>
                                  </m:ctrlPr>
                                </m:sSupPr>
                                <m:e>
                                  <m:sSub>
                                    <m:sSubPr>
                                      <m:ctrlPr>
                                        <a:rPr kumimoji="0" lang="en-US" sz="1600" b="0" i="1" u="none" strike="noStrike" kern="1200" cap="none" spc="0" normalizeH="0" baseline="0" noProof="0">
                                          <a:ln>
                                            <a:noFill/>
                                          </a:ln>
                                          <a:solidFill>
                                            <a:srgbClr val="052F61"/>
                                          </a:solidFill>
                                          <a:effectLst/>
                                          <a:uLnTx/>
                                          <a:uFillTx/>
                                          <a:latin typeface="Cambria Math" panose="02040503050406030204" pitchFamily="18" charset="0"/>
                                          <a:cs typeface="+mn-cs"/>
                                        </a:rPr>
                                      </m:ctrlPr>
                                    </m:sSubPr>
                                    <m:e>
                                      <m:r>
                                        <a:rPr kumimoji="0" lang="en-US" sz="1600" b="0" i="1" u="none" strike="noStrike" kern="1200" cap="none" spc="0" normalizeH="0" baseline="0" noProof="0">
                                          <a:ln>
                                            <a:noFill/>
                                          </a:ln>
                                          <a:solidFill>
                                            <a:srgbClr val="052F61"/>
                                          </a:solidFill>
                                          <a:effectLst/>
                                          <a:uLnTx/>
                                          <a:uFillTx/>
                                          <a:latin typeface="Cambria Math" panose="02040503050406030204" pitchFamily="18" charset="0"/>
                                          <a:cs typeface="+mn-cs"/>
                                        </a:rPr>
                                        <m:t>𝜎</m:t>
                                      </m:r>
                                    </m:e>
                                    <m:sub>
                                      <m:r>
                                        <a:rPr kumimoji="0" lang="en-US" sz="1600" b="0" i="0" u="none" strike="noStrike" kern="1200" cap="none" spc="0" normalizeH="0" baseline="0" noProof="0">
                                          <a:ln>
                                            <a:noFill/>
                                          </a:ln>
                                          <a:solidFill>
                                            <a:srgbClr val="052F61"/>
                                          </a:solidFill>
                                          <a:effectLst/>
                                          <a:uLnTx/>
                                          <a:uFillTx/>
                                          <a:latin typeface="Cambria Math" panose="02040503050406030204" pitchFamily="18" charset="0"/>
                                          <a:cs typeface="+mn-cs"/>
                                        </a:rPr>
                                        <m:t>1</m:t>
                                      </m:r>
                                    </m:sub>
                                  </m:sSub>
                                </m:e>
                                <m:sup>
                                  <m:r>
                                    <a:rPr kumimoji="0" lang="en-US" sz="1600" b="0" i="0" u="none" strike="noStrike" kern="1200" cap="none" spc="0" normalizeH="0" baseline="0" noProof="0">
                                      <a:ln>
                                        <a:noFill/>
                                      </a:ln>
                                      <a:solidFill>
                                        <a:srgbClr val="052F61"/>
                                      </a:solidFill>
                                      <a:effectLst/>
                                      <a:uLnTx/>
                                      <a:uFillTx/>
                                      <a:latin typeface="Cambria Math" panose="02040503050406030204" pitchFamily="18" charset="0"/>
                                      <a:cs typeface="+mn-cs"/>
                                    </a:rPr>
                                    <m:t>2</m:t>
                                  </m:r>
                                </m:sup>
                              </m:sSup>
                            </m:den>
                          </m:f>
                        </m:e>
                      </m:d>
                      <m:r>
                        <a:rPr kumimoji="0" lang="en-US" sz="1600" b="0" i="0" u="none" strike="noStrike" kern="1200" cap="none" spc="0" normalizeH="0" baseline="0" noProof="0">
                          <a:ln>
                            <a:noFill/>
                          </a:ln>
                          <a:solidFill>
                            <a:srgbClr val="052F61"/>
                          </a:solidFill>
                          <a:effectLst/>
                          <a:uLnTx/>
                          <a:uFillTx/>
                          <a:latin typeface="Cambria Math" panose="02040503050406030204" pitchFamily="18" charset="0"/>
                          <a:cs typeface="+mn-cs"/>
                        </a:rPr>
                        <m:t> + </m:t>
                      </m:r>
                      <m:sSub>
                        <m:sSubPr>
                          <m:ctrlPr>
                            <a:rPr kumimoji="0" lang="en-US" sz="1600" b="0" i="1" u="none" strike="noStrike" kern="1200" cap="none" spc="0" normalizeH="0" baseline="0" noProof="0">
                              <a:ln>
                                <a:noFill/>
                              </a:ln>
                              <a:solidFill>
                                <a:srgbClr val="052F61"/>
                              </a:solidFill>
                              <a:effectLst/>
                              <a:uLnTx/>
                              <a:uFillTx/>
                              <a:latin typeface="Cambria Math" panose="02040503050406030204" pitchFamily="18" charset="0"/>
                              <a:cs typeface="+mn-cs"/>
                            </a:rPr>
                          </m:ctrlPr>
                        </m:sSubPr>
                        <m:e>
                          <m:r>
                            <a:rPr kumimoji="0" lang="en-US" sz="1600" b="0" i="1" u="none" strike="noStrike" kern="1200" cap="none" spc="0" normalizeH="0" baseline="0" noProof="0">
                              <a:ln>
                                <a:noFill/>
                              </a:ln>
                              <a:solidFill>
                                <a:srgbClr val="052F61"/>
                              </a:solidFill>
                              <a:effectLst/>
                              <a:uLnTx/>
                              <a:uFillTx/>
                              <a:latin typeface="Cambria Math" panose="02040503050406030204" pitchFamily="18" charset="0"/>
                              <a:cs typeface="+mn-cs"/>
                            </a:rPr>
                            <m:t>𝐴</m:t>
                          </m:r>
                        </m:e>
                        <m:sub>
                          <m:r>
                            <a:rPr kumimoji="0" lang="en-US" sz="1600" b="0" i="0" u="none" strike="noStrike" kern="1200" cap="none" spc="0" normalizeH="0" baseline="0" noProof="0">
                              <a:ln>
                                <a:noFill/>
                              </a:ln>
                              <a:solidFill>
                                <a:srgbClr val="052F61"/>
                              </a:solidFill>
                              <a:effectLst/>
                              <a:uLnTx/>
                              <a:uFillTx/>
                              <a:latin typeface="Cambria Math" panose="02040503050406030204" pitchFamily="18" charset="0"/>
                              <a:cs typeface="+mn-cs"/>
                            </a:rPr>
                            <m:t>2</m:t>
                          </m:r>
                        </m:sub>
                      </m:sSub>
                      <m:r>
                        <a:rPr kumimoji="0" lang="en-US" sz="1600" b="0" i="0" u="none" strike="noStrike" kern="1200" cap="none" spc="0" normalizeH="0" baseline="0" noProof="0">
                          <a:ln>
                            <a:noFill/>
                          </a:ln>
                          <a:solidFill>
                            <a:srgbClr val="052F61"/>
                          </a:solidFill>
                          <a:effectLst/>
                          <a:uLnTx/>
                          <a:uFillTx/>
                          <a:latin typeface="Cambria Math" panose="02040503050406030204" pitchFamily="18" charset="0"/>
                          <a:cs typeface="+mn-cs"/>
                        </a:rPr>
                        <m:t>⋅</m:t>
                      </m:r>
                      <m:r>
                        <m:rPr>
                          <m:sty m:val="p"/>
                        </m:rPr>
                        <a:rPr kumimoji="0" lang="en-US" sz="1600" b="0" i="0" u="none" strike="noStrike" kern="1200" cap="none" spc="0" normalizeH="0" baseline="0" noProof="0">
                          <a:ln>
                            <a:noFill/>
                          </a:ln>
                          <a:solidFill>
                            <a:srgbClr val="052F61"/>
                          </a:solidFill>
                          <a:effectLst/>
                          <a:uLnTx/>
                          <a:uFillTx/>
                          <a:latin typeface="Cambria Math" panose="02040503050406030204" pitchFamily="18" charset="0"/>
                          <a:cs typeface="+mn-cs"/>
                        </a:rPr>
                        <m:t>exp</m:t>
                      </m:r>
                      <m:d>
                        <m:dPr>
                          <m:begChr m:val="{"/>
                          <m:endChr m:val="}"/>
                          <m:ctrlPr>
                            <a:rPr kumimoji="0" lang="en-US" sz="1600" b="0" i="1" u="none" strike="noStrike" kern="1200" cap="none" spc="0" normalizeH="0" baseline="0" noProof="0">
                              <a:ln>
                                <a:noFill/>
                              </a:ln>
                              <a:solidFill>
                                <a:srgbClr val="052F61"/>
                              </a:solidFill>
                              <a:effectLst/>
                              <a:uLnTx/>
                              <a:uFillTx/>
                              <a:latin typeface="Cambria Math" panose="02040503050406030204" pitchFamily="18" charset="0"/>
                              <a:cs typeface="+mn-cs"/>
                            </a:rPr>
                          </m:ctrlPr>
                        </m:dPr>
                        <m:e>
                          <m:f>
                            <m:fPr>
                              <m:ctrlPr>
                                <a:rPr kumimoji="0" lang="en-US" sz="1600" b="0" i="1" u="none" strike="noStrike" kern="1200" cap="none" spc="0" normalizeH="0" baseline="0" noProof="0">
                                  <a:ln>
                                    <a:noFill/>
                                  </a:ln>
                                  <a:solidFill>
                                    <a:srgbClr val="052F61"/>
                                  </a:solidFill>
                                  <a:effectLst/>
                                  <a:uLnTx/>
                                  <a:uFillTx/>
                                  <a:latin typeface="Cambria Math" panose="02040503050406030204" pitchFamily="18" charset="0"/>
                                  <a:cs typeface="+mn-cs"/>
                                </a:rPr>
                              </m:ctrlPr>
                            </m:fPr>
                            <m:num>
                              <m:r>
                                <a:rPr kumimoji="0" lang="en-US" sz="1600" b="0" i="0" u="none" strike="noStrike" kern="1200" cap="none" spc="0" normalizeH="0" baseline="0" noProof="0">
                                  <a:ln>
                                    <a:noFill/>
                                  </a:ln>
                                  <a:solidFill>
                                    <a:srgbClr val="052F61"/>
                                  </a:solidFill>
                                  <a:effectLst/>
                                  <a:uLnTx/>
                                  <a:uFillTx/>
                                  <a:latin typeface="Cambria Math" panose="02040503050406030204" pitchFamily="18" charset="0"/>
                                  <a:cs typeface="+mn-cs"/>
                                </a:rPr>
                                <m:t>−</m:t>
                              </m:r>
                              <m:sSup>
                                <m:sSupPr>
                                  <m:ctrlPr>
                                    <a:rPr kumimoji="0" lang="en-US" sz="1600" b="0" i="1" u="none" strike="noStrike" kern="1200" cap="none" spc="0" normalizeH="0" baseline="0" noProof="0">
                                      <a:ln>
                                        <a:noFill/>
                                      </a:ln>
                                      <a:solidFill>
                                        <a:srgbClr val="052F61"/>
                                      </a:solidFill>
                                      <a:effectLst/>
                                      <a:uLnTx/>
                                      <a:uFillTx/>
                                      <a:latin typeface="Cambria Math" panose="02040503050406030204" pitchFamily="18" charset="0"/>
                                      <a:cs typeface="+mn-cs"/>
                                    </a:rPr>
                                  </m:ctrlPr>
                                </m:sSupPr>
                                <m:e>
                                  <m:d>
                                    <m:dPr>
                                      <m:ctrlPr>
                                        <a:rPr kumimoji="0" lang="en-US" sz="1600" b="0" i="1" u="none" strike="noStrike" kern="1200" cap="none" spc="0" normalizeH="0" baseline="0" noProof="0">
                                          <a:ln>
                                            <a:noFill/>
                                          </a:ln>
                                          <a:solidFill>
                                            <a:srgbClr val="052F61"/>
                                          </a:solidFill>
                                          <a:effectLst/>
                                          <a:uLnTx/>
                                          <a:uFillTx/>
                                          <a:latin typeface="Cambria Math" panose="02040503050406030204" pitchFamily="18" charset="0"/>
                                          <a:cs typeface="+mn-cs"/>
                                        </a:rPr>
                                      </m:ctrlPr>
                                    </m:dPr>
                                    <m:e>
                                      <m:r>
                                        <a:rPr kumimoji="0" lang="en-US" sz="1600" b="0" i="1" u="none" strike="noStrike" kern="1200" cap="none" spc="0" normalizeH="0" baseline="0" noProof="0">
                                          <a:ln>
                                            <a:noFill/>
                                          </a:ln>
                                          <a:solidFill>
                                            <a:srgbClr val="052F61"/>
                                          </a:solidFill>
                                          <a:effectLst/>
                                          <a:uLnTx/>
                                          <a:uFillTx/>
                                          <a:latin typeface="Cambria Math" panose="02040503050406030204" pitchFamily="18" charset="0"/>
                                          <a:cs typeface="+mn-cs"/>
                                        </a:rPr>
                                        <m:t>𝑥</m:t>
                                      </m:r>
                                      <m:r>
                                        <a:rPr kumimoji="0" lang="en-US" sz="1600" b="0" i="0" u="none" strike="noStrike" kern="1200" cap="none" spc="0" normalizeH="0" baseline="0" noProof="0">
                                          <a:ln>
                                            <a:noFill/>
                                          </a:ln>
                                          <a:solidFill>
                                            <a:srgbClr val="052F61"/>
                                          </a:solidFill>
                                          <a:effectLst/>
                                          <a:uLnTx/>
                                          <a:uFillTx/>
                                          <a:latin typeface="Cambria Math" panose="02040503050406030204" pitchFamily="18" charset="0"/>
                                          <a:cs typeface="+mn-cs"/>
                                        </a:rPr>
                                        <m:t>−</m:t>
                                      </m:r>
                                      <m:r>
                                        <a:rPr kumimoji="0" lang="en-US" sz="1600" b="0" i="1" u="none" strike="noStrike" kern="1200" cap="none" spc="0" normalizeH="0" baseline="0" noProof="0">
                                          <a:ln>
                                            <a:noFill/>
                                          </a:ln>
                                          <a:solidFill>
                                            <a:srgbClr val="052F61"/>
                                          </a:solidFill>
                                          <a:effectLst/>
                                          <a:uLnTx/>
                                          <a:uFillTx/>
                                          <a:latin typeface="Cambria Math" panose="02040503050406030204" pitchFamily="18" charset="0"/>
                                          <a:cs typeface="+mn-cs"/>
                                        </a:rPr>
                                        <m:t>𝜇</m:t>
                                      </m:r>
                                    </m:e>
                                  </m:d>
                                </m:e>
                                <m:sup>
                                  <m:r>
                                    <a:rPr kumimoji="0" lang="en-US" sz="1600" b="0" i="0" u="none" strike="noStrike" kern="1200" cap="none" spc="0" normalizeH="0" baseline="0" noProof="0">
                                      <a:ln>
                                        <a:noFill/>
                                      </a:ln>
                                      <a:solidFill>
                                        <a:srgbClr val="052F61"/>
                                      </a:solidFill>
                                      <a:effectLst/>
                                      <a:uLnTx/>
                                      <a:uFillTx/>
                                      <a:latin typeface="Cambria Math" panose="02040503050406030204" pitchFamily="18" charset="0"/>
                                      <a:cs typeface="+mn-cs"/>
                                    </a:rPr>
                                    <m:t>2</m:t>
                                  </m:r>
                                </m:sup>
                              </m:sSup>
                            </m:num>
                            <m:den>
                              <m:r>
                                <a:rPr kumimoji="0" lang="en-US" sz="1600" b="0" i="0" u="none" strike="noStrike" kern="1200" cap="none" spc="0" normalizeH="0" baseline="0" noProof="0">
                                  <a:ln>
                                    <a:noFill/>
                                  </a:ln>
                                  <a:solidFill>
                                    <a:srgbClr val="052F61"/>
                                  </a:solidFill>
                                  <a:effectLst/>
                                  <a:uLnTx/>
                                  <a:uFillTx/>
                                  <a:latin typeface="Cambria Math" panose="02040503050406030204" pitchFamily="18" charset="0"/>
                                  <a:cs typeface="+mn-cs"/>
                                </a:rPr>
                                <m:t>2</m:t>
                              </m:r>
                              <m:sSup>
                                <m:sSupPr>
                                  <m:ctrlPr>
                                    <a:rPr kumimoji="0" lang="en-US" sz="1600" b="0" i="1" u="none" strike="noStrike" kern="1200" cap="none" spc="0" normalizeH="0" baseline="0" noProof="0">
                                      <a:ln>
                                        <a:noFill/>
                                      </a:ln>
                                      <a:solidFill>
                                        <a:srgbClr val="052F61"/>
                                      </a:solidFill>
                                      <a:effectLst/>
                                      <a:uLnTx/>
                                      <a:uFillTx/>
                                      <a:latin typeface="Cambria Math" panose="02040503050406030204" pitchFamily="18" charset="0"/>
                                      <a:cs typeface="+mn-cs"/>
                                    </a:rPr>
                                  </m:ctrlPr>
                                </m:sSupPr>
                                <m:e>
                                  <m:sSub>
                                    <m:sSubPr>
                                      <m:ctrlPr>
                                        <a:rPr kumimoji="0" lang="en-US" sz="1600" b="0" i="1" u="none" strike="noStrike" kern="1200" cap="none" spc="0" normalizeH="0" baseline="0" noProof="0">
                                          <a:ln>
                                            <a:noFill/>
                                          </a:ln>
                                          <a:solidFill>
                                            <a:srgbClr val="052F61"/>
                                          </a:solidFill>
                                          <a:effectLst/>
                                          <a:uLnTx/>
                                          <a:uFillTx/>
                                          <a:latin typeface="Cambria Math" panose="02040503050406030204" pitchFamily="18" charset="0"/>
                                          <a:cs typeface="+mn-cs"/>
                                        </a:rPr>
                                      </m:ctrlPr>
                                    </m:sSubPr>
                                    <m:e>
                                      <m:r>
                                        <a:rPr kumimoji="0" lang="en-US" sz="1600" b="0" i="1" u="none" strike="noStrike" kern="1200" cap="none" spc="0" normalizeH="0" baseline="0" noProof="0">
                                          <a:ln>
                                            <a:noFill/>
                                          </a:ln>
                                          <a:solidFill>
                                            <a:srgbClr val="052F61"/>
                                          </a:solidFill>
                                          <a:effectLst/>
                                          <a:uLnTx/>
                                          <a:uFillTx/>
                                          <a:latin typeface="Cambria Math" panose="02040503050406030204" pitchFamily="18" charset="0"/>
                                          <a:cs typeface="+mn-cs"/>
                                        </a:rPr>
                                        <m:t>𝜎</m:t>
                                      </m:r>
                                    </m:e>
                                    <m:sub>
                                      <m:r>
                                        <a:rPr kumimoji="0" lang="en-US" sz="1600" b="0" i="0" u="none" strike="noStrike" kern="1200" cap="none" spc="0" normalizeH="0" baseline="0" noProof="0">
                                          <a:ln>
                                            <a:noFill/>
                                          </a:ln>
                                          <a:solidFill>
                                            <a:srgbClr val="052F61"/>
                                          </a:solidFill>
                                          <a:effectLst/>
                                          <a:uLnTx/>
                                          <a:uFillTx/>
                                          <a:latin typeface="Cambria Math" panose="02040503050406030204" pitchFamily="18" charset="0"/>
                                          <a:cs typeface="+mn-cs"/>
                                        </a:rPr>
                                        <m:t>2</m:t>
                                      </m:r>
                                    </m:sub>
                                  </m:sSub>
                                </m:e>
                                <m:sup>
                                  <m:r>
                                    <a:rPr kumimoji="0" lang="en-US" sz="1600" b="0" i="0" u="none" strike="noStrike" kern="1200" cap="none" spc="0" normalizeH="0" baseline="0" noProof="0">
                                      <a:ln>
                                        <a:noFill/>
                                      </a:ln>
                                      <a:solidFill>
                                        <a:srgbClr val="052F61"/>
                                      </a:solidFill>
                                      <a:effectLst/>
                                      <a:uLnTx/>
                                      <a:uFillTx/>
                                      <a:latin typeface="Cambria Math" panose="02040503050406030204" pitchFamily="18" charset="0"/>
                                      <a:cs typeface="+mn-cs"/>
                                    </a:rPr>
                                    <m:t>2</m:t>
                                  </m:r>
                                </m:sup>
                              </m:sSup>
                            </m:den>
                          </m:f>
                        </m:e>
                      </m:d>
                    </m:oMath>
                  </m:oMathPara>
                </a14:m>
                <a:endParaRPr kumimoji="0" lang="en-US" sz="1600" b="0" i="0" u="none" strike="noStrike" kern="1200" cap="none" spc="0" normalizeH="0" baseline="0" noProof="0" dirty="0">
                  <a:ln>
                    <a:noFill/>
                  </a:ln>
                  <a:solidFill>
                    <a:srgbClr val="052F61"/>
                  </a:solidFill>
                  <a:effectLst/>
                  <a:uLnTx/>
                  <a:uFillTx/>
                  <a:latin typeface="Times" panose="02020603050405020304" pitchFamily="18" charset="0"/>
                  <a:ea typeface="ＭＳ Ｐゴシック" panose="020B0600070205080204" pitchFamily="34" charset="-128"/>
                  <a:cs typeface="+mn-cs"/>
                </a:endParaRPr>
              </a:p>
            </p:txBody>
          </p:sp>
        </mc:Choice>
        <mc:Fallback xmlns="">
          <p:sp>
            <p:nvSpPr>
              <p:cNvPr id="11" name="Rectangle 10"/>
              <p:cNvSpPr>
                <a:spLocks noRot="1" noChangeAspect="1" noMove="1" noResize="1" noEditPoints="1" noAdjustHandles="1" noChangeArrowheads="1" noChangeShapeType="1" noTextEdit="1"/>
              </p:cNvSpPr>
              <p:nvPr/>
            </p:nvSpPr>
            <p:spPr>
              <a:xfrm>
                <a:off x="2150918" y="5714399"/>
                <a:ext cx="5715000" cy="648575"/>
              </a:xfrm>
              <a:prstGeom prst="rect">
                <a:avLst/>
              </a:prstGeom>
              <a:blipFill rotWithShape="1">
                <a:blip r:embed="rId7"/>
                <a:stretch>
                  <a:fillRect/>
                </a:stretch>
              </a:blipFill>
            </p:spPr>
            <p:txBody>
              <a:bodyPr/>
              <a:lstStyle/>
              <a:p>
                <a:r>
                  <a:rPr lang="en-CA">
                    <a:noFill/>
                  </a:rPr>
                  <a:t> </a:t>
                </a:r>
              </a:p>
            </p:txBody>
          </p:sp>
        </mc:Fallback>
      </mc:AlternateContent>
      <p:pic>
        <p:nvPicPr>
          <p:cNvPr id="12" name="Content Placeholder 3"/>
          <p:cNvPicPr>
            <a:picLocks/>
          </p:cNvPicPr>
          <p:nvPr/>
        </p:nvPicPr>
        <p:blipFill>
          <a:blip r:embed="rId8"/>
          <a:srcRect l="5129" r="7652"/>
          <a:stretch>
            <a:fillRect/>
          </a:stretch>
        </p:blipFill>
        <p:spPr bwMode="auto">
          <a:xfrm>
            <a:off x="2196778" y="3379875"/>
            <a:ext cx="5453299" cy="23569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891145" y="2026227"/>
            <a:ext cx="6213764" cy="103909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8" name="TextBox 7"/>
          <p:cNvSpPr txBox="1"/>
          <p:nvPr/>
        </p:nvSpPr>
        <p:spPr>
          <a:xfrm>
            <a:off x="1891145" y="1656895"/>
            <a:ext cx="17395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Preprocessing</a:t>
            </a:r>
            <a:endParaRPr kumimoji="0" lang="en-CA" sz="1800" b="0" i="0" u="none" strike="noStrike" kern="1200" cap="none" spc="0" normalizeH="0" baseline="0" noProof="0" dirty="0">
              <a:ln>
                <a:noFill/>
              </a:ln>
              <a:solidFill>
                <a:srgbClr val="052F61"/>
              </a:solidFill>
              <a:effectLst/>
              <a:uLnTx/>
              <a:uFillTx/>
              <a:latin typeface="Century Gothic"/>
              <a:ea typeface="+mn-ea"/>
              <a:cs typeface="+mn-cs"/>
            </a:endParaRPr>
          </a:p>
        </p:txBody>
      </p:sp>
      <p:sp>
        <p:nvSpPr>
          <p:cNvPr id="17" name="Rectangle 16"/>
          <p:cNvSpPr/>
          <p:nvPr/>
        </p:nvSpPr>
        <p:spPr>
          <a:xfrm>
            <a:off x="8226969" y="1993961"/>
            <a:ext cx="3426315" cy="103909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8" name="TextBox 17"/>
          <p:cNvSpPr txBox="1"/>
          <p:nvPr/>
        </p:nvSpPr>
        <p:spPr>
          <a:xfrm>
            <a:off x="8226969" y="1624629"/>
            <a:ext cx="136287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Processing</a:t>
            </a:r>
            <a:endParaRPr kumimoji="0" lang="en-CA" sz="1800" b="0" i="0" u="none" strike="noStrike" kern="1200" cap="none" spc="0" normalizeH="0" baseline="0" noProof="0" dirty="0">
              <a:ln>
                <a:noFill/>
              </a:ln>
              <a:solidFill>
                <a:srgbClr val="052F61"/>
              </a:solidFill>
              <a:effectLst/>
              <a:uLnTx/>
              <a:uFillTx/>
              <a:latin typeface="Century Gothic"/>
              <a:ea typeface="+mn-ea"/>
              <a:cs typeface="+mn-cs"/>
            </a:endParaRPr>
          </a:p>
        </p:txBody>
      </p:sp>
    </p:spTree>
    <p:extLst>
      <p:ext uri="{BB962C8B-B14F-4D97-AF65-F5344CB8AC3E}">
        <p14:creationId xmlns:p14="http://schemas.microsoft.com/office/powerpoint/2010/main" val="227261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a:bodyPr>
          <a:lstStyle/>
          <a:p>
            <a:pPr marL="0" indent="0" algn="ctr">
              <a:buNone/>
            </a:pPr>
            <a:r>
              <a:rPr lang="en-CA" sz="4000" dirty="0">
                <a:solidFill>
                  <a:schemeClr val="tx1"/>
                </a:solidFill>
              </a:rPr>
              <a:t>Features that can be extracted from a single pulse and tracked in time</a:t>
            </a: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
        <p:nvSpPr>
          <p:cNvPr id="7" name="Subtitle 2"/>
          <p:cNvSpPr txBox="1">
            <a:spLocks/>
          </p:cNvSpPr>
          <p:nvPr/>
        </p:nvSpPr>
        <p:spPr>
          <a:xfrm>
            <a:off x="1333500" y="4362449"/>
            <a:ext cx="9144000" cy="226999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endPara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8" name="Subtitle 2"/>
          <p:cNvSpPr txBox="1">
            <a:spLocks/>
          </p:cNvSpPr>
          <p:nvPr/>
        </p:nvSpPr>
        <p:spPr>
          <a:xfrm>
            <a:off x="1311204" y="4474818"/>
            <a:ext cx="10306050" cy="2285135"/>
          </a:xfrm>
          <a:prstGeom prst="rect">
            <a:avLst/>
          </a:prstGeom>
        </p:spPr>
        <p:txBody>
          <a:bodyPr vert="horz" lIns="91440" tIns="45720" rIns="91440" bIns="45720" numCol="2" rtlCol="0" anchor="ctr">
            <a:normAutofit fontScale="92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ts val="400"/>
              </a:spcBef>
              <a:spcAft>
                <a:spcPts val="600"/>
              </a:spcAft>
              <a:buClrTx/>
              <a:buSzPct val="80000"/>
              <a:buFont typeface="Wingdings 3" panose="05040102010807070707" pitchFamily="18" charset="2"/>
              <a:buChar char=""/>
              <a:tabLst/>
              <a:defRPr/>
            </a:pPr>
            <a:r>
              <a:rPr kumimoji="0" lang="en-CA" sz="2800" b="0" i="0" u="none" strike="noStrike" kern="1200" cap="none" spc="0" normalizeH="0" baseline="0" noProof="0" dirty="0" smtClean="0">
                <a:ln>
                  <a:noFill/>
                </a:ln>
                <a:solidFill>
                  <a:srgbClr val="052F61"/>
                </a:solidFill>
                <a:effectLst/>
                <a:uLnTx/>
                <a:uFillTx/>
                <a:latin typeface="Century Gothic"/>
                <a:ea typeface="+mn-ea"/>
                <a:cs typeface="+mn-cs"/>
              </a:rPr>
              <a:t>Systolic </a:t>
            </a:r>
            <a:r>
              <a:rPr kumimoji="0" lang="en-CA" sz="2800" b="0" i="0" u="none" strike="noStrike" kern="1200" cap="none" spc="0" normalizeH="0" baseline="0" noProof="0" dirty="0">
                <a:ln>
                  <a:noFill/>
                </a:ln>
                <a:solidFill>
                  <a:srgbClr val="052F61"/>
                </a:solidFill>
                <a:effectLst/>
                <a:uLnTx/>
                <a:uFillTx/>
                <a:latin typeface="Century Gothic"/>
                <a:ea typeface="+mn-ea"/>
                <a:cs typeface="+mn-cs"/>
              </a:rPr>
              <a:t>&amp; diastolic amplitude</a:t>
            </a:r>
          </a:p>
          <a:p>
            <a:pPr marL="285750" marR="0" lvl="0" indent="-285750" algn="l" defTabSz="457200" rtl="0" eaLnBrk="1" fontAlgn="auto" latinLnBrk="0" hangingPunct="1">
              <a:lnSpc>
                <a:spcPct val="100000"/>
              </a:lnSpc>
              <a:spcBef>
                <a:spcPts val="400"/>
              </a:spcBef>
              <a:spcAft>
                <a:spcPts val="600"/>
              </a:spcAft>
              <a:buClrTx/>
              <a:buSzPct val="80000"/>
              <a:buFont typeface="Wingdings 3" panose="05040102010807070707" pitchFamily="18" charset="2"/>
              <a:buChar char=""/>
              <a:tabLst/>
              <a:defRPr/>
            </a:pPr>
            <a:r>
              <a:rPr kumimoji="0" lang="en-CA" sz="2800" b="0" i="0" u="none" strike="noStrike" kern="1200" cap="none" spc="0" normalizeH="0" baseline="0" noProof="0" dirty="0">
                <a:ln>
                  <a:noFill/>
                </a:ln>
                <a:solidFill>
                  <a:srgbClr val="052F61"/>
                </a:solidFill>
                <a:effectLst/>
                <a:uLnTx/>
                <a:uFillTx/>
                <a:latin typeface="Century Gothic"/>
                <a:ea typeface="+mn-ea"/>
                <a:cs typeface="+mn-cs"/>
              </a:rPr>
              <a:t>Systolic, diastolic slope</a:t>
            </a:r>
          </a:p>
          <a:p>
            <a:pPr marL="285750" marR="0" lvl="0" indent="-285750" algn="l" defTabSz="457200" rtl="0" eaLnBrk="1" fontAlgn="auto" latinLnBrk="0" hangingPunct="1">
              <a:lnSpc>
                <a:spcPct val="100000"/>
              </a:lnSpc>
              <a:spcBef>
                <a:spcPts val="400"/>
              </a:spcBef>
              <a:spcAft>
                <a:spcPts val="600"/>
              </a:spcAft>
              <a:buClrTx/>
              <a:buSzPct val="80000"/>
              <a:buFont typeface="Wingdings 3" panose="05040102010807070707" pitchFamily="18" charset="2"/>
              <a:buChar char=""/>
              <a:tabLst/>
              <a:defRPr/>
            </a:pPr>
            <a:r>
              <a:rPr kumimoji="0" lang="el-GR" sz="2800" b="0" i="0" u="none" strike="noStrike" kern="1200" cap="none" spc="0" normalizeH="0" baseline="0" noProof="0" dirty="0">
                <a:ln>
                  <a:noFill/>
                </a:ln>
                <a:solidFill>
                  <a:srgbClr val="052F61"/>
                </a:solidFill>
                <a:effectLst/>
                <a:uLnTx/>
                <a:uFillTx/>
                <a:latin typeface="Century Gothic"/>
                <a:ea typeface="+mn-ea"/>
                <a:cs typeface="+mn-cs"/>
              </a:rPr>
              <a:t>Δ</a:t>
            </a:r>
            <a:r>
              <a:rPr kumimoji="0" lang="en-CA" sz="2800" b="0" i="0" u="none" strike="noStrike" kern="1200" cap="none" spc="0" normalizeH="0" baseline="0" noProof="0" dirty="0">
                <a:ln>
                  <a:noFill/>
                </a:ln>
                <a:solidFill>
                  <a:srgbClr val="052F61"/>
                </a:solidFill>
                <a:effectLst/>
                <a:uLnTx/>
                <a:uFillTx/>
                <a:latin typeface="Century Gothic"/>
                <a:ea typeface="+mn-ea"/>
                <a:cs typeface="+mn-cs"/>
              </a:rPr>
              <a:t>T/T ratio</a:t>
            </a:r>
          </a:p>
          <a:p>
            <a:pPr marL="285750" marR="0" lvl="0" indent="-285750" algn="l" defTabSz="457200" rtl="0" eaLnBrk="1" fontAlgn="auto" latinLnBrk="0" hangingPunct="1">
              <a:lnSpc>
                <a:spcPct val="100000"/>
              </a:lnSpc>
              <a:spcBef>
                <a:spcPts val="400"/>
              </a:spcBef>
              <a:spcAft>
                <a:spcPts val="600"/>
              </a:spcAft>
              <a:buClrTx/>
              <a:buSzPct val="80000"/>
              <a:buFont typeface="Wingdings 3" panose="05040102010807070707" pitchFamily="18" charset="2"/>
              <a:buChar char=""/>
              <a:tabLst/>
              <a:defRPr/>
            </a:pPr>
            <a:r>
              <a:rPr kumimoji="0" lang="en-CA" sz="2800" b="0" i="0" u="none" strike="noStrike" kern="1200" cap="none" spc="0" normalizeH="0" baseline="0" noProof="0" dirty="0">
                <a:ln>
                  <a:noFill/>
                </a:ln>
                <a:solidFill>
                  <a:srgbClr val="052F61"/>
                </a:solidFill>
                <a:effectLst/>
                <a:uLnTx/>
                <a:uFillTx/>
                <a:latin typeface="Century Gothic"/>
                <a:ea typeface="+mn-ea"/>
                <a:cs typeface="+mn-cs"/>
              </a:rPr>
              <a:t>Area under systolic curve</a:t>
            </a:r>
          </a:p>
          <a:p>
            <a:pPr marL="285750" marR="0" lvl="0" indent="-285750" algn="l" defTabSz="457200" rtl="0" eaLnBrk="1" fontAlgn="auto" latinLnBrk="0" hangingPunct="1">
              <a:lnSpc>
                <a:spcPct val="100000"/>
              </a:lnSpc>
              <a:spcBef>
                <a:spcPts val="400"/>
              </a:spcBef>
              <a:spcAft>
                <a:spcPts val="600"/>
              </a:spcAft>
              <a:buClrTx/>
              <a:buSzPct val="80000"/>
              <a:buFont typeface="Wingdings 3" panose="05040102010807070707" pitchFamily="18" charset="2"/>
              <a:buChar char=""/>
              <a:tabLst/>
              <a:defRPr/>
            </a:pPr>
            <a:r>
              <a:rPr kumimoji="0" lang="en-CA" sz="2800" b="0" i="0" u="none" strike="noStrike" kern="1200" cap="none" spc="0" normalizeH="0" baseline="0" noProof="0" dirty="0">
                <a:ln>
                  <a:noFill/>
                </a:ln>
                <a:solidFill>
                  <a:srgbClr val="052F61"/>
                </a:solidFill>
                <a:effectLst/>
                <a:uLnTx/>
                <a:uFillTx/>
                <a:latin typeface="Century Gothic"/>
                <a:ea typeface="+mn-ea"/>
                <a:cs typeface="+mn-cs"/>
              </a:rPr>
              <a:t>Pulse duration</a:t>
            </a:r>
          </a:p>
          <a:p>
            <a:pPr marL="285750" marR="0" lvl="0" indent="-285750" algn="l" defTabSz="457200" rtl="0" eaLnBrk="1" fontAlgn="auto" latinLnBrk="0" hangingPunct="1">
              <a:lnSpc>
                <a:spcPct val="100000"/>
              </a:lnSpc>
              <a:spcBef>
                <a:spcPts val="400"/>
              </a:spcBef>
              <a:spcAft>
                <a:spcPts val="600"/>
              </a:spcAft>
              <a:buClrTx/>
              <a:buSzPct val="80000"/>
              <a:buFont typeface="Wingdings 3" panose="05040102010807070707" pitchFamily="18" charset="2"/>
              <a:buChar char=""/>
              <a:tabLst/>
              <a:defRPr/>
            </a:pPr>
            <a:r>
              <a:rPr kumimoji="0" lang="en-CA" sz="2800" b="0" i="0" u="none" strike="noStrike" kern="1200" cap="none" spc="0" normalizeH="0" baseline="0" noProof="0" dirty="0">
                <a:ln>
                  <a:noFill/>
                </a:ln>
                <a:solidFill>
                  <a:srgbClr val="052F61"/>
                </a:solidFill>
                <a:effectLst/>
                <a:uLnTx/>
                <a:uFillTx/>
                <a:latin typeface="Century Gothic"/>
                <a:ea typeface="+mn-ea"/>
                <a:cs typeface="+mn-cs"/>
              </a:rPr>
              <a:t>Existence of </a:t>
            </a:r>
            <a:r>
              <a:rPr kumimoji="0" lang="en-CA" sz="2800" b="0" i="0" u="none" strike="noStrike" kern="1200" cap="none" spc="0" normalizeH="0" baseline="0" noProof="0" dirty="0" err="1">
                <a:ln>
                  <a:noFill/>
                </a:ln>
                <a:solidFill>
                  <a:srgbClr val="052F61"/>
                </a:solidFill>
                <a:effectLst/>
                <a:uLnTx/>
                <a:uFillTx/>
                <a:latin typeface="Century Gothic"/>
                <a:ea typeface="+mn-ea"/>
                <a:cs typeface="+mn-cs"/>
              </a:rPr>
              <a:t>dicrotic</a:t>
            </a:r>
            <a:r>
              <a:rPr kumimoji="0" lang="en-CA" sz="2800" b="0" i="0" u="none" strike="noStrike" kern="1200" cap="none" spc="0" normalizeH="0" baseline="0" noProof="0" dirty="0">
                <a:ln>
                  <a:noFill/>
                </a:ln>
                <a:solidFill>
                  <a:srgbClr val="052F61"/>
                </a:solidFill>
                <a:effectLst/>
                <a:uLnTx/>
                <a:uFillTx/>
                <a:latin typeface="Century Gothic"/>
                <a:ea typeface="+mn-ea"/>
                <a:cs typeface="+mn-cs"/>
              </a:rPr>
              <a:t> notch</a:t>
            </a:r>
          </a:p>
          <a:p>
            <a:pPr marL="285750" marR="0" lvl="0" indent="-285750" algn="l" defTabSz="457200" rtl="0" eaLnBrk="1" fontAlgn="auto" latinLnBrk="0" hangingPunct="1">
              <a:lnSpc>
                <a:spcPct val="100000"/>
              </a:lnSpc>
              <a:spcBef>
                <a:spcPts val="400"/>
              </a:spcBef>
              <a:spcAft>
                <a:spcPts val="600"/>
              </a:spcAft>
              <a:buClrTx/>
              <a:buSzPct val="80000"/>
              <a:buFont typeface="Wingdings 3" panose="05040102010807070707" pitchFamily="18" charset="2"/>
              <a:buChar char=""/>
              <a:tabLst/>
              <a:defRPr/>
            </a:pPr>
            <a:r>
              <a:rPr kumimoji="0" lang="en-CA" sz="2800" b="0" i="0" u="none" strike="noStrike" kern="1200" cap="none" spc="0" normalizeH="0" baseline="0" noProof="0" dirty="0">
                <a:ln>
                  <a:noFill/>
                </a:ln>
                <a:solidFill>
                  <a:srgbClr val="052F61"/>
                </a:solidFill>
                <a:effectLst/>
                <a:uLnTx/>
                <a:uFillTx/>
                <a:latin typeface="Century Gothic"/>
                <a:ea typeface="+mn-ea"/>
                <a:cs typeface="+mn-cs"/>
              </a:rPr>
              <a:t>Stiffness Index (SI)</a:t>
            </a:r>
          </a:p>
          <a:p>
            <a:pPr marL="285750" marR="0" lvl="0" indent="-285750" algn="l" defTabSz="457200" rtl="0" eaLnBrk="1" fontAlgn="auto" latinLnBrk="0" hangingPunct="1">
              <a:lnSpc>
                <a:spcPct val="100000"/>
              </a:lnSpc>
              <a:spcBef>
                <a:spcPts val="400"/>
              </a:spcBef>
              <a:spcAft>
                <a:spcPts val="600"/>
              </a:spcAft>
              <a:buClrTx/>
              <a:buSzPct val="80000"/>
              <a:buFont typeface="Wingdings 3" panose="05040102010807070707" pitchFamily="18" charset="2"/>
              <a:buChar char=""/>
              <a:tabLst/>
              <a:defRPr/>
            </a:pPr>
            <a:r>
              <a:rPr kumimoji="0" lang="en-CA" sz="2800" b="0" i="0" u="none" strike="noStrike" kern="1200" cap="none" spc="0" normalizeH="0" baseline="0" noProof="0" dirty="0">
                <a:ln>
                  <a:noFill/>
                </a:ln>
                <a:solidFill>
                  <a:srgbClr val="052F61"/>
                </a:solidFill>
                <a:effectLst/>
                <a:uLnTx/>
                <a:uFillTx/>
                <a:latin typeface="Century Gothic"/>
                <a:ea typeface="+mn-ea"/>
                <a:cs typeface="+mn-cs"/>
              </a:rPr>
              <a:t>Reflection Index (RI)</a:t>
            </a:r>
          </a:p>
          <a:p>
            <a:pPr marL="285750" marR="0" lvl="0" indent="-285750" algn="l"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Char char=""/>
              <a:tabLst/>
              <a:defRPr/>
            </a:pPr>
            <a:endParaRPr kumimoji="0" lang="en-US" sz="2000" b="0" i="0" u="none" strike="noStrike" kern="1200" cap="none" spc="0" normalizeH="0" baseline="0" noProof="0" dirty="0">
              <a:ln>
                <a:noFill/>
              </a:ln>
              <a:solidFill>
                <a:srgbClr val="146194">
                  <a:lumMod val="75000"/>
                </a:srgbClr>
              </a:solidFill>
              <a:effectLst/>
              <a:uLnTx/>
              <a:uFillTx/>
              <a:latin typeface="Century Gothic"/>
              <a:ea typeface="+mn-ea"/>
              <a:cs typeface="+mn-cs"/>
            </a:endParaRPr>
          </a:p>
        </p:txBody>
      </p:sp>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917588" y="1990847"/>
            <a:ext cx="3935729" cy="2425383"/>
          </a:xfrm>
          <a:prstGeom prst="rect">
            <a:avLst/>
          </a:prstGeom>
          <a:noFill/>
          <a:ln>
            <a:noFill/>
          </a:ln>
        </p:spPr>
      </p:pic>
      <p:sp>
        <p:nvSpPr>
          <p:cNvPr id="6" name="Right Arrow 5"/>
          <p:cNvSpPr/>
          <p:nvPr/>
        </p:nvSpPr>
        <p:spPr>
          <a:xfrm>
            <a:off x="4997003" y="2923504"/>
            <a:ext cx="1777284" cy="721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3" name="TextBox 12"/>
          <p:cNvSpPr txBox="1"/>
          <p:nvPr/>
        </p:nvSpPr>
        <p:spPr>
          <a:xfrm>
            <a:off x="4997003" y="2691685"/>
            <a:ext cx="10438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Feature</a:t>
            </a:r>
            <a:endParaRPr kumimoji="0" lang="en-CA" sz="1800" b="0" i="0" u="none" strike="noStrike" kern="1200" cap="none" spc="0" normalizeH="0" baseline="0" noProof="0" dirty="0">
              <a:ln>
                <a:noFill/>
              </a:ln>
              <a:solidFill>
                <a:srgbClr val="052F61"/>
              </a:solidFill>
              <a:effectLst/>
              <a:uLnTx/>
              <a:uFillTx/>
              <a:latin typeface="Century Gothic"/>
              <a:ea typeface="+mn-ea"/>
              <a:cs typeface="+mn-cs"/>
            </a:endParaRPr>
          </a:p>
        </p:txBody>
      </p:sp>
      <p:cxnSp>
        <p:nvCxnSpPr>
          <p:cNvPr id="15" name="Straight Arrow Connector 14"/>
          <p:cNvCxnSpPr/>
          <p:nvPr/>
        </p:nvCxnSpPr>
        <p:spPr>
          <a:xfrm flipV="1">
            <a:off x="7379594" y="1596981"/>
            <a:ext cx="0" cy="2331075"/>
          </a:xfrm>
          <a:prstGeom prst="straightConnector1">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119870" y="3771363"/>
            <a:ext cx="3131713" cy="1"/>
          </a:xfrm>
          <a:prstGeom prst="straightConnector1">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418918" y="1596981"/>
            <a:ext cx="10438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Feature</a:t>
            </a:r>
            <a:endParaRPr kumimoji="0" lang="en-CA" sz="1800" b="0" i="0" u="none" strike="noStrike" kern="1200" cap="none" spc="0" normalizeH="0" baseline="0" noProof="0" dirty="0">
              <a:ln>
                <a:noFill/>
              </a:ln>
              <a:solidFill>
                <a:srgbClr val="052F61"/>
              </a:solidFill>
              <a:effectLst/>
              <a:uLnTx/>
              <a:uFillTx/>
              <a:latin typeface="Century Gothic"/>
              <a:ea typeface="+mn-ea"/>
              <a:cs typeface="+mn-cs"/>
            </a:endParaRPr>
          </a:p>
        </p:txBody>
      </p:sp>
      <p:sp>
        <p:nvSpPr>
          <p:cNvPr id="21" name="TextBox 20"/>
          <p:cNvSpPr txBox="1"/>
          <p:nvPr/>
        </p:nvSpPr>
        <p:spPr>
          <a:xfrm>
            <a:off x="9566856" y="3928056"/>
            <a:ext cx="161775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Time 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Cuff Pressure</a:t>
            </a:r>
            <a:endParaRPr kumimoji="0" lang="en-CA" sz="1800" b="0" i="0" u="none" strike="noStrike" kern="1200" cap="none" spc="0" normalizeH="0" baseline="0" noProof="0" dirty="0">
              <a:ln>
                <a:noFill/>
              </a:ln>
              <a:solidFill>
                <a:srgbClr val="052F61"/>
              </a:solidFill>
              <a:effectLst/>
              <a:uLnTx/>
              <a:uFillTx/>
              <a:latin typeface="Century Gothic"/>
              <a:ea typeface="+mn-ea"/>
              <a:cs typeface="+mn-cs"/>
            </a:endParaRPr>
          </a:p>
        </p:txBody>
      </p:sp>
      <p:sp>
        <p:nvSpPr>
          <p:cNvPr id="24" name="Freeform 23"/>
          <p:cNvSpPr/>
          <p:nvPr/>
        </p:nvSpPr>
        <p:spPr>
          <a:xfrm>
            <a:off x="7585656" y="2330788"/>
            <a:ext cx="2588281" cy="1018270"/>
          </a:xfrm>
          <a:custGeom>
            <a:avLst/>
            <a:gdLst>
              <a:gd name="connsiteX0" fmla="*/ 0 w 2588281"/>
              <a:gd name="connsiteY0" fmla="*/ 1004840 h 1018270"/>
              <a:gd name="connsiteX1" fmla="*/ 618186 w 2588281"/>
              <a:gd name="connsiteY1" fmla="*/ 288 h 1018270"/>
              <a:gd name="connsiteX2" fmla="*/ 2331076 w 2588281"/>
              <a:gd name="connsiteY2" fmla="*/ 901809 h 1018270"/>
              <a:gd name="connsiteX3" fmla="*/ 2550017 w 2588281"/>
              <a:gd name="connsiteY3" fmla="*/ 979082 h 1018270"/>
            </a:gdLst>
            <a:ahLst/>
            <a:cxnLst>
              <a:cxn ang="0">
                <a:pos x="connsiteX0" y="connsiteY0"/>
              </a:cxn>
              <a:cxn ang="0">
                <a:pos x="connsiteX1" y="connsiteY1"/>
              </a:cxn>
              <a:cxn ang="0">
                <a:pos x="connsiteX2" y="connsiteY2"/>
              </a:cxn>
              <a:cxn ang="0">
                <a:pos x="connsiteX3" y="connsiteY3"/>
              </a:cxn>
            </a:cxnLst>
            <a:rect l="l" t="t" r="r" b="b"/>
            <a:pathLst>
              <a:path w="2588281" h="1018270">
                <a:moveTo>
                  <a:pt x="0" y="1004840"/>
                </a:moveTo>
                <a:cubicBezTo>
                  <a:pt x="114837" y="511150"/>
                  <a:pt x="229674" y="17460"/>
                  <a:pt x="618186" y="288"/>
                </a:cubicBezTo>
                <a:cubicBezTo>
                  <a:pt x="1006698" y="-16884"/>
                  <a:pt x="2009104" y="738677"/>
                  <a:pt x="2331076" y="901809"/>
                </a:cubicBezTo>
                <a:cubicBezTo>
                  <a:pt x="2653048" y="1064941"/>
                  <a:pt x="2601532" y="1022011"/>
                  <a:pt x="2550017" y="97908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6" name="Oval 25"/>
          <p:cNvSpPr/>
          <p:nvPr/>
        </p:nvSpPr>
        <p:spPr>
          <a:xfrm>
            <a:off x="7594149" y="320353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8" name="Oval 27"/>
          <p:cNvSpPr/>
          <p:nvPr/>
        </p:nvSpPr>
        <p:spPr>
          <a:xfrm>
            <a:off x="7792268" y="259393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9" name="Oval 28"/>
          <p:cNvSpPr/>
          <p:nvPr/>
        </p:nvSpPr>
        <p:spPr>
          <a:xfrm>
            <a:off x="8132311" y="230792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0" name="Oval 29"/>
          <p:cNvSpPr/>
          <p:nvPr/>
        </p:nvSpPr>
        <p:spPr>
          <a:xfrm>
            <a:off x="8462794" y="23701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1" name="Oval 30"/>
          <p:cNvSpPr/>
          <p:nvPr/>
        </p:nvSpPr>
        <p:spPr>
          <a:xfrm>
            <a:off x="8727624" y="249392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2" name="Oval 31"/>
          <p:cNvSpPr/>
          <p:nvPr/>
        </p:nvSpPr>
        <p:spPr>
          <a:xfrm>
            <a:off x="8970511" y="263965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3" name="Oval 32"/>
          <p:cNvSpPr/>
          <p:nvPr/>
        </p:nvSpPr>
        <p:spPr>
          <a:xfrm>
            <a:off x="9189586" y="276470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4" name="Oval 33"/>
          <p:cNvSpPr/>
          <p:nvPr/>
        </p:nvSpPr>
        <p:spPr>
          <a:xfrm>
            <a:off x="9427711" y="292350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5" name="Oval 34"/>
          <p:cNvSpPr/>
          <p:nvPr/>
        </p:nvSpPr>
        <p:spPr>
          <a:xfrm>
            <a:off x="9651549" y="306320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7" name="Right Arrow 36"/>
          <p:cNvSpPr/>
          <p:nvPr/>
        </p:nvSpPr>
        <p:spPr>
          <a:xfrm>
            <a:off x="8785766" y="1916293"/>
            <a:ext cx="1777284" cy="721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8" name="TextBox 37"/>
          <p:cNvSpPr txBox="1"/>
          <p:nvPr/>
        </p:nvSpPr>
        <p:spPr>
          <a:xfrm>
            <a:off x="8879796" y="1233029"/>
            <a:ext cx="1739579"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Preprocessing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and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processing</a:t>
            </a:r>
            <a:endParaRPr kumimoji="0" lang="en-CA" sz="1800" b="0" i="0" u="none" strike="noStrike" kern="1200" cap="none" spc="0" normalizeH="0" baseline="0" noProof="0" dirty="0">
              <a:ln>
                <a:noFill/>
              </a:ln>
              <a:solidFill>
                <a:srgbClr val="052F61"/>
              </a:solidFill>
              <a:effectLst/>
              <a:uLnTx/>
              <a:uFillTx/>
              <a:latin typeface="Century Gothic"/>
              <a:ea typeface="+mn-ea"/>
              <a:cs typeface="+mn-cs"/>
            </a:endParaRPr>
          </a:p>
        </p:txBody>
      </p:sp>
      <p:sp>
        <p:nvSpPr>
          <p:cNvPr id="39" name="TextBox 38"/>
          <p:cNvSpPr txBox="1"/>
          <p:nvPr/>
        </p:nvSpPr>
        <p:spPr>
          <a:xfrm>
            <a:off x="10619376" y="1869123"/>
            <a:ext cx="122918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SYS,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DIA,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MAP</a:t>
            </a:r>
            <a:endParaRPr kumimoji="0" lang="en-CA" sz="1800" b="0" i="0" u="none" strike="noStrike" kern="1200" cap="none" spc="0" normalizeH="0" baseline="0" noProof="0" dirty="0">
              <a:ln>
                <a:noFill/>
              </a:ln>
              <a:solidFill>
                <a:srgbClr val="052F61"/>
              </a:solidFill>
              <a:effectLst/>
              <a:uLnTx/>
              <a:uFillTx/>
              <a:latin typeface="Century Gothic"/>
              <a:ea typeface="+mn-ea"/>
              <a:cs typeface="+mn-cs"/>
            </a:endParaRPr>
          </a:p>
        </p:txBody>
      </p:sp>
    </p:spTree>
    <p:extLst>
      <p:ext uri="{BB962C8B-B14F-4D97-AF65-F5344CB8AC3E}">
        <p14:creationId xmlns:p14="http://schemas.microsoft.com/office/powerpoint/2010/main" val="934536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lnSpcReduction="10000"/>
          </a:bodyPr>
          <a:lstStyle/>
          <a:p>
            <a:pPr marL="0" indent="0" algn="ctr">
              <a:buNone/>
            </a:pPr>
            <a:r>
              <a:rPr lang="en-CA" sz="4000" dirty="0" smtClean="0">
                <a:solidFill>
                  <a:schemeClr val="tx1"/>
                </a:solidFill>
              </a:rPr>
              <a:t>Analysis </a:t>
            </a:r>
            <a:r>
              <a:rPr lang="en-CA" sz="4000" dirty="0">
                <a:solidFill>
                  <a:schemeClr val="tx1"/>
                </a:solidFill>
              </a:rPr>
              <a:t>of the </a:t>
            </a:r>
            <a:r>
              <a:rPr lang="en-CA" sz="4000" dirty="0" smtClean="0">
                <a:solidFill>
                  <a:schemeClr val="tx1"/>
                </a:solidFill>
              </a:rPr>
              <a:t>pulse</a:t>
            </a:r>
          </a:p>
          <a:p>
            <a:pPr marL="0" indent="0" algn="ctr">
              <a:buNone/>
            </a:pPr>
            <a:r>
              <a:rPr lang="en-CA" sz="4000" dirty="0" smtClean="0">
                <a:solidFill>
                  <a:schemeClr val="tx1"/>
                </a:solidFill>
              </a:rPr>
              <a:t>Other features</a:t>
            </a:r>
            <a:endParaRPr lang="en-CA"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pic>
        <p:nvPicPr>
          <p:cNvPr id="1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4746" t="4517" r="5739" b="2607"/>
          <a:stretch/>
        </p:blipFill>
        <p:spPr bwMode="auto">
          <a:xfrm>
            <a:off x="6063659" y="1655764"/>
            <a:ext cx="5749365" cy="335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Oval 12"/>
          <p:cNvSpPr/>
          <p:nvPr/>
        </p:nvSpPr>
        <p:spPr bwMode="auto">
          <a:xfrm>
            <a:off x="8502059" y="1981200"/>
            <a:ext cx="609600" cy="457200"/>
          </a:xfrm>
          <a:prstGeom prst="ellipse">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Times" pitchFamily="-110" charset="0"/>
              <a:ea typeface="+mn-ea"/>
              <a:cs typeface="+mn-cs"/>
            </a:endParaRPr>
          </a:p>
        </p:txBody>
      </p:sp>
      <p:sp>
        <p:nvSpPr>
          <p:cNvPr id="15" name="Oval 14"/>
          <p:cNvSpPr/>
          <p:nvPr/>
        </p:nvSpPr>
        <p:spPr bwMode="auto">
          <a:xfrm>
            <a:off x="7486059" y="4276344"/>
            <a:ext cx="508000" cy="381000"/>
          </a:xfrm>
          <a:prstGeom prst="ellipse">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Times" pitchFamily="-110" charset="0"/>
              <a:ea typeface="+mn-ea"/>
              <a:cs typeface="+mn-cs"/>
            </a:endParaRPr>
          </a:p>
        </p:txBody>
      </p:sp>
      <p:sp>
        <p:nvSpPr>
          <p:cNvPr id="17" name="Oval 16"/>
          <p:cNvSpPr/>
          <p:nvPr/>
        </p:nvSpPr>
        <p:spPr bwMode="auto">
          <a:xfrm>
            <a:off x="9809651" y="2971801"/>
            <a:ext cx="521208" cy="400577"/>
          </a:xfrm>
          <a:prstGeom prst="ellipse">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Times" pitchFamily="-110" charset="0"/>
              <a:ea typeface="+mn-ea"/>
              <a:cs typeface="+mn-cs"/>
            </a:endParaRPr>
          </a:p>
        </p:txBody>
      </p:sp>
      <p:sp>
        <p:nvSpPr>
          <p:cNvPr id="18" name="Rectangle 17"/>
          <p:cNvSpPr/>
          <p:nvPr/>
        </p:nvSpPr>
        <p:spPr>
          <a:xfrm>
            <a:off x="9341209" y="2133600"/>
            <a:ext cx="109356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prstClr val="white"/>
                </a:solidFill>
                <a:effectLst/>
                <a:uLnTx/>
                <a:uFillTx/>
                <a:latin typeface="Times New Roman" pitchFamily="18" charset="0"/>
                <a:ea typeface="+mn-ea"/>
                <a:cs typeface="Times New Roman" pitchFamily="18" charset="0"/>
              </a:rPr>
              <a:t>diastolic</a:t>
            </a:r>
          </a:p>
        </p:txBody>
      </p:sp>
      <p:cxnSp>
        <p:nvCxnSpPr>
          <p:cNvPr id="19" name="Straight Arrow Connector 18"/>
          <p:cNvCxnSpPr>
            <a:stCxn id="17" idx="0"/>
            <a:endCxn id="18" idx="2"/>
          </p:cNvCxnSpPr>
          <p:nvPr/>
        </p:nvCxnSpPr>
        <p:spPr bwMode="auto">
          <a:xfrm flipH="1" flipV="1">
            <a:off x="9887994" y="2533710"/>
            <a:ext cx="182261" cy="4380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Oval 20"/>
          <p:cNvSpPr/>
          <p:nvPr/>
        </p:nvSpPr>
        <p:spPr>
          <a:xfrm>
            <a:off x="8011534" y="1414515"/>
            <a:ext cx="1728003" cy="98095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146194"/>
                </a:solidFill>
                <a:effectLst/>
                <a:uLnTx/>
                <a:uFillTx/>
                <a:latin typeface="Century Gothic"/>
                <a:ea typeface="+mn-ea"/>
                <a:cs typeface="+mn-cs"/>
              </a:rPr>
              <a:t>MAP</a:t>
            </a:r>
            <a:endParaRPr kumimoji="0" lang="en-CA" sz="1800" b="0" i="0" u="none" strike="noStrike" kern="1200" cap="none" spc="0" normalizeH="0" baseline="0" noProof="0" dirty="0">
              <a:ln>
                <a:noFill/>
              </a:ln>
              <a:solidFill>
                <a:srgbClr val="146194"/>
              </a:solidFill>
              <a:effectLst/>
              <a:uLnTx/>
              <a:uFillTx/>
              <a:latin typeface="Century Gothic"/>
              <a:ea typeface="+mn-ea"/>
              <a:cs typeface="+mn-cs"/>
            </a:endParaRPr>
          </a:p>
        </p:txBody>
      </p:sp>
      <p:pic>
        <p:nvPicPr>
          <p:cNvPr id="20" name="Picture 19"/>
          <p:cNvPicPr/>
          <p:nvPr/>
        </p:nvPicPr>
        <p:blipFill>
          <a:blip r:embed="rId5">
            <a:extLst>
              <a:ext uri="{28A0092B-C50C-407E-A947-70E740481C1C}">
                <a14:useLocalDpi xmlns:a14="http://schemas.microsoft.com/office/drawing/2010/main" val="0"/>
              </a:ext>
            </a:extLst>
          </a:blip>
          <a:srcRect/>
          <a:stretch>
            <a:fillRect/>
          </a:stretch>
        </p:blipFill>
        <p:spPr bwMode="auto">
          <a:xfrm>
            <a:off x="294635" y="2120826"/>
            <a:ext cx="3935729" cy="2425383"/>
          </a:xfrm>
          <a:prstGeom prst="rect">
            <a:avLst/>
          </a:prstGeom>
          <a:noFill/>
          <a:ln>
            <a:noFill/>
          </a:ln>
        </p:spPr>
      </p:pic>
      <mc:AlternateContent xmlns:mc="http://schemas.openxmlformats.org/markup-compatibility/2006" xmlns:a14="http://schemas.microsoft.com/office/drawing/2010/main">
        <mc:Choice Requires="a14">
          <p:sp>
            <p:nvSpPr>
              <p:cNvPr id="6" name="Rectangle 5"/>
              <p:cNvSpPr/>
              <p:nvPr/>
            </p:nvSpPr>
            <p:spPr>
              <a:xfrm>
                <a:off x="4230364" y="5025306"/>
                <a:ext cx="6096000" cy="781817"/>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 </a:t>
                </a:r>
                <a:r>
                  <a:rPr kumimoji="0" lang="en-US" sz="1800" b="0" i="0" u="none" strike="noStrike" kern="1200" cap="none" spc="0" normalizeH="0" baseline="0" noProof="0" dirty="0" smtClean="0">
                    <a:ln>
                      <a:noFill/>
                    </a:ln>
                    <a:solidFill>
                      <a:srgbClr val="146194"/>
                    </a:solidFill>
                    <a:effectLst/>
                    <a:uLnTx/>
                    <a:uFillTx/>
                    <a:latin typeface="Times New Roman" pitchFamily="18" charset="0"/>
                    <a:ea typeface="+mn-ea"/>
                    <a:cs typeface="Times New Roman" pitchFamily="18" charset="0"/>
                  </a:rPr>
                  <a:t>Reflection Index</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a:ln>
                          <a:noFill/>
                        </a:ln>
                        <a:solidFill>
                          <a:srgbClr val="146194"/>
                        </a:solidFill>
                        <a:effectLst/>
                        <a:uLnTx/>
                        <a:uFillTx/>
                        <a:latin typeface="Cambria Math"/>
                        <a:ea typeface="+mn-ea"/>
                        <a:cs typeface="+mn-cs"/>
                      </a:rPr>
                      <m:t>( </m:t>
                    </m:r>
                    <m:r>
                      <a:rPr kumimoji="0" lang="en-US" sz="1800" b="0" i="1" u="none" strike="noStrike" kern="1200" cap="none" spc="0" normalizeH="0" baseline="0" noProof="0">
                        <a:ln>
                          <a:noFill/>
                        </a:ln>
                        <a:solidFill>
                          <a:srgbClr val="146194"/>
                        </a:solidFill>
                        <a:effectLst/>
                        <a:uLnTx/>
                        <a:uFillTx/>
                        <a:latin typeface="Cambria Math"/>
                        <a:ea typeface="+mn-ea"/>
                        <a:cs typeface="+mn-cs"/>
                      </a:rPr>
                      <m:t>𝑅𝐼</m:t>
                    </m:r>
                    <m:r>
                      <a:rPr kumimoji="0" lang="en-US" sz="1800" b="0" i="1" u="none" strike="noStrike" kern="1200" cap="none" spc="0" normalizeH="0" baseline="0" noProof="0">
                        <a:ln>
                          <a:noFill/>
                        </a:ln>
                        <a:solidFill>
                          <a:srgbClr val="146194"/>
                        </a:solidFill>
                        <a:effectLst/>
                        <a:uLnTx/>
                        <a:uFillTx/>
                        <a:latin typeface="Cambria Math"/>
                        <a:ea typeface="+mn-ea"/>
                        <a:cs typeface="+mn-cs"/>
                      </a:rPr>
                      <m:t>= </m:t>
                    </m:r>
                    <m:d>
                      <m:dPr>
                        <m:begChr m:val="["/>
                        <m:endChr m:val="]"/>
                        <m:ctrlPr>
                          <a:rPr kumimoji="0" lang="en-US" sz="1800" b="0" i="1" u="none" strike="noStrike" kern="1200" cap="none" spc="0" normalizeH="0" baseline="0" noProof="0">
                            <a:ln>
                              <a:noFill/>
                            </a:ln>
                            <a:solidFill>
                              <a:srgbClr val="146194"/>
                            </a:solidFill>
                            <a:effectLst/>
                            <a:uLnTx/>
                            <a:uFillTx/>
                            <a:latin typeface="Cambria Math" panose="02040503050406030204" pitchFamily="18" charset="0"/>
                            <a:ea typeface="+mn-ea"/>
                            <a:cs typeface="+mn-cs"/>
                          </a:rPr>
                        </m:ctrlPr>
                      </m:dPr>
                      <m:e>
                        <m:f>
                          <m:fPr>
                            <m:ctrlPr>
                              <a:rPr kumimoji="0" lang="en-US" sz="1800" b="0" i="1" u="none" strike="noStrike" kern="1200" cap="none" spc="0" normalizeH="0" baseline="0" noProof="0">
                                <a:ln>
                                  <a:noFill/>
                                </a:ln>
                                <a:solidFill>
                                  <a:srgbClr val="146194"/>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146194"/>
                                </a:solidFill>
                                <a:effectLst/>
                                <a:uLnTx/>
                                <a:uFillTx/>
                                <a:latin typeface="Cambria Math"/>
                                <a:ea typeface="+mn-ea"/>
                                <a:cs typeface="+mn-cs"/>
                              </a:rPr>
                              <m:t>𝑃</m:t>
                            </m:r>
                          </m:num>
                          <m:den>
                            <m:r>
                              <a:rPr kumimoji="0" lang="en-US" sz="1800" b="0" i="1" u="none" strike="noStrike" kern="1200" cap="none" spc="0" normalizeH="0" baseline="0" noProof="0">
                                <a:ln>
                                  <a:noFill/>
                                </a:ln>
                                <a:solidFill>
                                  <a:srgbClr val="146194"/>
                                </a:solidFill>
                                <a:effectLst/>
                                <a:uLnTx/>
                                <a:uFillTx/>
                                <a:latin typeface="Cambria Math"/>
                                <a:ea typeface="+mn-ea"/>
                                <a:cs typeface="+mn-cs"/>
                              </a:rPr>
                              <m:t>𝐹</m:t>
                            </m:r>
                          </m:den>
                        </m:f>
                      </m:e>
                    </m:d>
                    <m:r>
                      <a:rPr kumimoji="0" lang="en-US" sz="1800" b="0" i="1" u="none" strike="noStrike" kern="1200" cap="none" spc="0" normalizeH="0" baseline="0" noProof="0">
                        <a:ln>
                          <a:noFill/>
                        </a:ln>
                        <a:solidFill>
                          <a:srgbClr val="146194"/>
                        </a:solidFill>
                        <a:effectLst/>
                        <a:uLnTx/>
                        <a:uFillTx/>
                        <a:latin typeface="Cambria Math"/>
                        <a:ea typeface="+mn-ea"/>
                        <a:cs typeface="+mn-cs"/>
                      </a:rPr>
                      <m:t>×100%</m:t>
                    </m:r>
                  </m:oMath>
                </a14:m>
                <a:r>
                  <a:rPr kumimoji="0" lang="en-US" sz="1800" b="0" i="0" u="none" strike="noStrike" kern="1200" cap="none" spc="0" normalizeH="0" baseline="0" noProof="0" dirty="0">
                    <a:ln>
                      <a:noFill/>
                    </a:ln>
                    <a:solidFill>
                      <a:srgbClr val="146194"/>
                    </a:solidFill>
                    <a:effectLst/>
                    <a:uLnTx/>
                    <a:uFillTx/>
                    <a:latin typeface="Times New Roman" pitchFamily="18" charset="0"/>
                    <a:ea typeface="+mn-ea"/>
                    <a:cs typeface="Times New Roman" pitchFamily="18" charset="0"/>
                  </a:rPr>
                  <a:t> )</a:t>
                </a:r>
                <a:endParaRPr kumimoji="0" lang="en-CA" sz="1800" b="0" i="0" u="none" strike="noStrike" kern="1200" cap="none" spc="0" normalizeH="0" baseline="0" noProof="0" dirty="0">
                  <a:ln>
                    <a:noFill/>
                  </a:ln>
                  <a:solidFill>
                    <a:srgbClr val="146194"/>
                  </a:solidFill>
                  <a:effectLst/>
                  <a:uLnTx/>
                  <a:uFillTx/>
                  <a:latin typeface="Century Gothic"/>
                  <a:ea typeface="+mn-ea"/>
                  <a:cs typeface="+mn-cs"/>
                </a:endParaRPr>
              </a:p>
            </p:txBody>
          </p:sp>
        </mc:Choice>
        <mc:Fallback xmlns="">
          <p:sp>
            <p:nvSpPr>
              <p:cNvPr id="6" name="Rectangle 5"/>
              <p:cNvSpPr>
                <a:spLocks noRot="1" noChangeAspect="1" noMove="1" noResize="1" noEditPoints="1" noAdjustHandles="1" noChangeArrowheads="1" noChangeShapeType="1" noTextEdit="1"/>
              </p:cNvSpPr>
              <p:nvPr/>
            </p:nvSpPr>
            <p:spPr>
              <a:xfrm>
                <a:off x="4230364" y="5025306"/>
                <a:ext cx="6096000" cy="781817"/>
              </a:xfrm>
              <a:prstGeom prst="rect">
                <a:avLst/>
              </a:prstGeom>
              <a:blipFill rotWithShape="1">
                <a:blip r:embed="rId6"/>
                <a:stretch>
                  <a:fillRect l="-300" t="-3876" b="-2326"/>
                </a:stretch>
              </a:blipFill>
            </p:spPr>
            <p:txBody>
              <a:bodyPr/>
              <a:lstStyle/>
              <a:p>
                <a:r>
                  <a:rPr lang="en-CA">
                    <a:noFill/>
                  </a:rPr>
                  <a:t> </a:t>
                </a:r>
              </a:p>
            </p:txBody>
          </p:sp>
        </mc:Fallback>
      </mc:AlternateContent>
      <p:sp>
        <p:nvSpPr>
          <p:cNvPr id="14" name="Right Arrow 13"/>
          <p:cNvSpPr/>
          <p:nvPr/>
        </p:nvSpPr>
        <p:spPr>
          <a:xfrm>
            <a:off x="4230364" y="2971801"/>
            <a:ext cx="1777284" cy="721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6" name="TextBox 15"/>
          <p:cNvSpPr txBox="1"/>
          <p:nvPr/>
        </p:nvSpPr>
        <p:spPr>
          <a:xfrm>
            <a:off x="4230364" y="2739982"/>
            <a:ext cx="10438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Feature</a:t>
            </a:r>
            <a:endParaRPr kumimoji="0" lang="en-CA" sz="1800" b="0" i="0" u="none" strike="noStrike" kern="1200" cap="none" spc="0" normalizeH="0" baseline="0" noProof="0" dirty="0">
              <a:ln>
                <a:noFill/>
              </a:ln>
              <a:solidFill>
                <a:srgbClr val="052F61"/>
              </a:solidFill>
              <a:effectLst/>
              <a:uLnTx/>
              <a:uFillTx/>
              <a:latin typeface="Century Gothic"/>
              <a:ea typeface="+mn-ea"/>
              <a:cs typeface="+mn-cs"/>
            </a:endParaRPr>
          </a:p>
        </p:txBody>
      </p:sp>
      <p:cxnSp>
        <p:nvCxnSpPr>
          <p:cNvPr id="7" name="Straight Arrow Connector 6"/>
          <p:cNvCxnSpPr/>
          <p:nvPr/>
        </p:nvCxnSpPr>
        <p:spPr>
          <a:xfrm>
            <a:off x="4752302" y="3109314"/>
            <a:ext cx="0" cy="1915992"/>
          </a:xfrm>
          <a:prstGeom prst="straightConnector1">
            <a:avLst/>
          </a:prstGeom>
          <a:ln>
            <a:solidFill>
              <a:schemeClr val="accent2">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78364" y="5569527"/>
            <a:ext cx="404630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Processing:</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MAP – maximum of the function</a:t>
            </a:r>
            <a:endParaRPr kumimoji="0" lang="en-CA" sz="1800" b="0" i="0" u="none" strike="noStrike" kern="1200" cap="none" spc="0" normalizeH="0" baseline="0" noProof="0" dirty="0">
              <a:ln>
                <a:noFill/>
              </a:ln>
              <a:solidFill>
                <a:srgbClr val="052F61"/>
              </a:solidFill>
              <a:effectLst/>
              <a:uLnTx/>
              <a:uFillTx/>
              <a:latin typeface="Century Gothic"/>
              <a:ea typeface="+mn-ea"/>
              <a:cs typeface="+mn-cs"/>
            </a:endParaRPr>
          </a:p>
        </p:txBody>
      </p:sp>
    </p:spTree>
    <p:extLst>
      <p:ext uri="{BB962C8B-B14F-4D97-AF65-F5344CB8AC3E}">
        <p14:creationId xmlns:p14="http://schemas.microsoft.com/office/powerpoint/2010/main" val="667836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a:bodyPr>
          <a:lstStyle/>
          <a:p>
            <a:pPr marL="0" indent="0" algn="ctr">
              <a:buNone/>
            </a:pPr>
            <a:r>
              <a:rPr lang="en-US" sz="4000" dirty="0" smtClean="0">
                <a:solidFill>
                  <a:schemeClr val="tx1"/>
                </a:solidFill>
              </a:rPr>
              <a:t>Modeling</a:t>
            </a:r>
            <a:endParaRPr lang="en-US"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
        <p:nvSpPr>
          <p:cNvPr id="7" name="Subtitle 2"/>
          <p:cNvSpPr txBox="1">
            <a:spLocks/>
          </p:cNvSpPr>
          <p:nvPr/>
        </p:nvSpPr>
        <p:spPr>
          <a:xfrm>
            <a:off x="211573" y="1355835"/>
            <a:ext cx="5347563" cy="468128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Accuracy needs to be improved</a:t>
            </a:r>
          </a:p>
          <a:p>
            <a:pPr marL="742950" marR="0" lvl="1"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Rely on scientific approach - modeling</a:t>
            </a:r>
          </a:p>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Applications</a:t>
            </a:r>
          </a:p>
          <a:p>
            <a:pPr marL="742950" marR="0" lvl="1"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Development of new algorithms</a:t>
            </a:r>
          </a:p>
          <a:p>
            <a:pPr marL="742950" marR="0" lvl="1"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Understanding the mechanisms</a:t>
            </a:r>
          </a:p>
          <a:p>
            <a:pPr marL="742950" marR="0" lvl="1"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Setting parameters of existing algorithms</a:t>
            </a:r>
          </a:p>
          <a:p>
            <a:pPr marL="742950" marR="0" lvl="1"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Calibration</a:t>
            </a:r>
            <a:endParaRPr kumimoji="0" lang="en-CA" sz="1800" b="0" i="0" u="none" strike="noStrike" kern="1200" cap="none" spc="0" normalizeH="0" baseline="0" noProof="0" dirty="0">
              <a:ln>
                <a:noFill/>
              </a:ln>
              <a:solidFill>
                <a:srgbClr val="146194">
                  <a:lumMod val="75000"/>
                </a:srgbClr>
              </a:solidFill>
              <a:effectLst/>
              <a:uLnTx/>
              <a:uFillTx/>
              <a:latin typeface="Century Gothic"/>
              <a:ea typeface="+mn-ea"/>
              <a:cs typeface="+mn-cs"/>
            </a:endParaRPr>
          </a:p>
        </p:txBody>
      </p:sp>
      <p:graphicFrame>
        <p:nvGraphicFramePr>
          <p:cNvPr id="4" name="Object 3"/>
          <p:cNvGraphicFramePr>
            <a:graphicFrameLocks noChangeAspect="1"/>
          </p:cNvGraphicFramePr>
          <p:nvPr>
            <p:extLst/>
          </p:nvPr>
        </p:nvGraphicFramePr>
        <p:xfrm>
          <a:off x="5221287" y="1355834"/>
          <a:ext cx="6970713" cy="3114675"/>
        </p:xfrm>
        <a:graphic>
          <a:graphicData uri="http://schemas.openxmlformats.org/presentationml/2006/ole">
            <mc:AlternateContent xmlns:mc="http://schemas.openxmlformats.org/markup-compatibility/2006">
              <mc:Choice xmlns:v="urn:schemas-microsoft-com:vml" Requires="v">
                <p:oleObj spid="_x0000_s5126" name="Visio" r:id="rId5" imgW="6971223" imgH="3114224" progId="Visio.Drawing.11">
                  <p:embed/>
                </p:oleObj>
              </mc:Choice>
              <mc:Fallback>
                <p:oleObj name="Visio" r:id="rId5" imgW="6971223" imgH="3114224" progId="Visio.Drawing.11">
                  <p:embed/>
                  <p:pic>
                    <p:nvPicPr>
                      <p:cNvPr id="4" name="Object 3"/>
                      <p:cNvPicPr/>
                      <p:nvPr/>
                    </p:nvPicPr>
                    <p:blipFill>
                      <a:blip r:embed="rId6"/>
                      <a:stretch>
                        <a:fillRect/>
                      </a:stretch>
                    </p:blipFill>
                    <p:spPr>
                      <a:xfrm>
                        <a:off x="5221287" y="1355834"/>
                        <a:ext cx="6970713" cy="3114675"/>
                      </a:xfrm>
                      <a:prstGeom prst="rect">
                        <a:avLst/>
                      </a:prstGeom>
                    </p:spPr>
                  </p:pic>
                </p:oleObj>
              </mc:Fallback>
            </mc:AlternateContent>
          </a:graphicData>
        </a:graphic>
      </p:graphicFrame>
    </p:spTree>
    <p:extLst>
      <p:ext uri="{BB962C8B-B14F-4D97-AF65-F5344CB8AC3E}">
        <p14:creationId xmlns:p14="http://schemas.microsoft.com/office/powerpoint/2010/main" val="3171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a:bodyPr>
          <a:lstStyle/>
          <a:p>
            <a:pPr marL="0" indent="0" algn="ctr">
              <a:buNone/>
            </a:pPr>
            <a:r>
              <a:rPr lang="en-US" sz="4000" dirty="0" smtClean="0">
                <a:solidFill>
                  <a:schemeClr val="tx1"/>
                </a:solidFill>
              </a:rPr>
              <a:t>Innovation - modeling</a:t>
            </a:r>
            <a:endParaRPr lang="en-US"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pic>
        <p:nvPicPr>
          <p:cNvPr id="13" name="Picture 12"/>
          <p:cNvPicPr>
            <a:picLocks noChangeAspect="1" noChangeArrowheads="1"/>
          </p:cNvPicPr>
          <p:nvPr/>
        </p:nvPicPr>
        <p:blipFill>
          <a:blip r:embed="rId4"/>
          <a:srcRect/>
          <a:stretch>
            <a:fillRect/>
          </a:stretch>
        </p:blipFill>
        <p:spPr bwMode="auto">
          <a:xfrm>
            <a:off x="7812966" y="2850961"/>
            <a:ext cx="3260932" cy="1250762"/>
          </a:xfrm>
          <a:prstGeom prst="rect">
            <a:avLst/>
          </a:prstGeom>
          <a:noFill/>
          <a:ln w="9525">
            <a:noFill/>
            <a:miter lim="800000"/>
            <a:headEnd/>
            <a:tailEnd/>
          </a:ln>
          <a:effectLst/>
        </p:spPr>
      </p:pic>
      <p:sp>
        <p:nvSpPr>
          <p:cNvPr id="14" name="Rectangle 13"/>
          <p:cNvSpPr/>
          <p:nvPr/>
        </p:nvSpPr>
        <p:spPr>
          <a:xfrm>
            <a:off x="1979079" y="4232672"/>
            <a:ext cx="1587679" cy="138499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52F61"/>
                </a:solidFill>
                <a:effectLst/>
                <a:uLnTx/>
                <a:uFillTx/>
                <a:latin typeface="Verdana" panose="020B0604030504040204" pitchFamily="34" charset="0"/>
                <a:ea typeface="Verdana" panose="020B0604030504040204" pitchFamily="34" charset="0"/>
                <a:cs typeface="Verdana" panose="020B0604030504040204" pitchFamily="34" charset="0"/>
              </a:rPr>
              <a:t>Sum </a:t>
            </a:r>
            <a:r>
              <a:rPr kumimoji="0" lang="en-US" sz="1400" b="0" i="0" u="none" strike="noStrike" kern="1200" cap="none" spc="0" normalizeH="0" baseline="0" noProof="0" dirty="0">
                <a:ln>
                  <a:noFill/>
                </a:ln>
                <a:solidFill>
                  <a:srgbClr val="052F61"/>
                </a:solidFill>
                <a:effectLst/>
                <a:uLnTx/>
                <a:uFillTx/>
                <a:latin typeface="Verdana" panose="020B0604030504040204" pitchFamily="34" charset="0"/>
                <a:ea typeface="Verdana" panose="020B0604030504040204" pitchFamily="34" charset="0"/>
                <a:cs typeface="Verdana" panose="020B0604030504040204" pitchFamily="34" charset="0"/>
              </a:rPr>
              <a:t>of harmonically related sinusoids modulated by respiration</a:t>
            </a:r>
          </a:p>
        </p:txBody>
      </p:sp>
      <mc:AlternateContent xmlns:mc="http://schemas.openxmlformats.org/markup-compatibility/2006" xmlns:a14="http://schemas.microsoft.com/office/drawing/2010/main">
        <mc:Choice Requires="a14">
          <p:sp>
            <p:nvSpPr>
              <p:cNvPr id="15" name="Rectangle 14"/>
              <p:cNvSpPr/>
              <p:nvPr/>
            </p:nvSpPr>
            <p:spPr>
              <a:xfrm>
                <a:off x="3528657" y="4191000"/>
                <a:ext cx="1905001" cy="73866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52F61"/>
                    </a:solidFill>
                    <a:effectLst/>
                    <a:uLnTx/>
                    <a:uFillTx/>
                    <a:latin typeface="Verdana" panose="020B0604030504040204" pitchFamily="34" charset="0"/>
                    <a:ea typeface="Verdana" panose="020B0604030504040204" pitchFamily="34" charset="0"/>
                    <a:cs typeface="Verdana" panose="020B0604030504040204" pitchFamily="34" charset="0"/>
                  </a:rPr>
                  <a:t>Arterial pressure-area relationship?</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sz="14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t>𝐴</m:t>
                      </m:r>
                      <m:d>
                        <m:dPr>
                          <m:ctrlPr>
                            <a:rPr kumimoji="0" lang="en-US" sz="14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ctrlPr>
                        </m:dPr>
                        <m:e>
                          <m:sSub>
                            <m:sSubPr>
                              <m:ctrlPr>
                                <a:rPr kumimoji="0" lang="en-US" sz="14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ctrlPr>
                            </m:sSubPr>
                            <m:e>
                              <m:r>
                                <a:rPr kumimoji="0" lang="en-US" sz="14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t>𝑝</m:t>
                              </m:r>
                            </m:e>
                            <m:sub>
                              <m:r>
                                <a:rPr kumimoji="0" lang="en-US" sz="14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t>𝑎</m:t>
                              </m:r>
                            </m:sub>
                          </m:sSub>
                          <m:d>
                            <m:dPr>
                              <m:ctrlPr>
                                <a:rPr kumimoji="0" lang="en-US" sz="14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ctrlPr>
                            </m:dPr>
                            <m:e>
                              <m:r>
                                <a:rPr kumimoji="0" lang="en-US" sz="14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t>𝑡</m:t>
                              </m:r>
                            </m:e>
                          </m:d>
                          <m:r>
                            <a:rPr kumimoji="0" lang="en-US" sz="14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t>, </m:t>
                          </m:r>
                          <m:sSub>
                            <m:sSubPr>
                              <m:ctrlPr>
                                <a:rPr kumimoji="0" lang="en-US" sz="14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ctrlPr>
                            </m:sSubPr>
                            <m:e>
                              <m:r>
                                <a:rPr kumimoji="0" lang="en-US" sz="14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t>𝑝</m:t>
                              </m:r>
                            </m:e>
                            <m:sub>
                              <m:r>
                                <a:rPr kumimoji="0" lang="en-US" sz="14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t>𝑐</m:t>
                              </m:r>
                            </m:sub>
                          </m:sSub>
                          <m:d>
                            <m:dPr>
                              <m:ctrlPr>
                                <a:rPr kumimoji="0" lang="en-US" sz="14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ctrlPr>
                            </m:dPr>
                            <m:e>
                              <m:r>
                                <a:rPr kumimoji="0" lang="en-US" sz="14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t>𝑡</m:t>
                              </m:r>
                            </m:e>
                          </m:d>
                          <m:r>
                            <a:rPr kumimoji="0" lang="en-US" sz="14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t>, </m:t>
                          </m:r>
                          <m:r>
                            <a:rPr kumimoji="0" lang="en-US" sz="14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t>𝑐𝑜𝑛𝑠𝑡𝑎𝑛𝑡𝑠</m:t>
                          </m:r>
                        </m:e>
                      </m:d>
                    </m:oMath>
                  </m:oMathPara>
                </a14:m>
                <a:endParaRPr kumimoji="0" lang="en-US" sz="1400" b="0" i="0" u="none" strike="noStrike" kern="1200" cap="none" spc="0" normalizeH="0" baseline="0" noProof="0" dirty="0">
                  <a:ln>
                    <a:noFill/>
                  </a:ln>
                  <a:solidFill>
                    <a:srgbClr val="052F6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3528657" y="4191000"/>
                <a:ext cx="1905001" cy="738664"/>
              </a:xfrm>
              <a:prstGeom prst="rect">
                <a:avLst/>
              </a:prstGeom>
              <a:blipFill rotWithShape="1">
                <a:blip r:embed="rId5"/>
                <a:stretch>
                  <a:fillRect t="-826" r="-8013" b="-82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159656" y="4198995"/>
                <a:ext cx="2590800" cy="116955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52F61"/>
                    </a:solidFill>
                    <a:effectLst/>
                    <a:uLnTx/>
                    <a:uFillTx/>
                    <a:latin typeface="Verdana" panose="020B0604030504040204" pitchFamily="34" charset="0"/>
                    <a:ea typeface="Verdana" panose="020B0604030504040204" pitchFamily="34" charset="0"/>
                    <a:cs typeface="Verdana" panose="020B0604030504040204" pitchFamily="34" charset="0"/>
                  </a:rPr>
                  <a:t>Oscillometric pulses are proportional to the oscillations of the arterial lumen area</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4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t>𝑂𝑀𝑊</m:t>
                    </m:r>
                    <m:d>
                      <m:dPr>
                        <m:ctrlPr>
                          <a:rPr kumimoji="0" lang="en-US" sz="14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ctrlPr>
                      </m:dPr>
                      <m:e>
                        <m:r>
                          <a:rPr kumimoji="0" lang="en-US" sz="14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t>𝑡</m:t>
                        </m:r>
                      </m:e>
                    </m:d>
                    <m:r>
                      <a:rPr kumimoji="0" lang="en-US" sz="14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t>=</m:t>
                    </m:r>
                    <m:r>
                      <a:rPr kumimoji="0" lang="en-US" sz="1400" b="0" i="1" u="none" strike="noStrike" kern="1200" cap="none" spc="0" normalizeH="0" baseline="0" noProof="0">
                        <a:ln>
                          <a:noFill/>
                        </a:ln>
                        <a:solidFill>
                          <a:srgbClr val="052F61"/>
                        </a:solidFill>
                        <a:effectLst/>
                        <a:uLnTx/>
                        <a:uFillTx/>
                        <a:latin typeface="Cambria Math" panose="02040503050406030204" pitchFamily="18" charset="0"/>
                        <a:ea typeface="Cambria Math" panose="02040503050406030204" pitchFamily="18" charset="0"/>
                        <a:cs typeface="Verdana" panose="020B0604030504040204" pitchFamily="34" charset="0"/>
                      </a:rPr>
                      <m:t>𝜂</m:t>
                    </m:r>
                    <m:r>
                      <a:rPr kumimoji="0" lang="en-US" sz="1400" b="0" i="1" u="none" strike="noStrike" kern="1200" cap="none" spc="0" normalizeH="0" baseline="0" noProof="0">
                        <a:ln>
                          <a:noFill/>
                        </a:ln>
                        <a:solidFill>
                          <a:srgbClr val="052F61"/>
                        </a:solidFill>
                        <a:effectLst/>
                        <a:uLnTx/>
                        <a:uFillTx/>
                        <a:latin typeface="Cambria Math" panose="02040503050406030204" pitchFamily="18" charset="0"/>
                        <a:ea typeface="Cambria Math" panose="02040503050406030204" pitchFamily="18" charset="0"/>
                        <a:cs typeface="Verdana" panose="020B0604030504040204" pitchFamily="34" charset="0"/>
                      </a:rPr>
                      <m:t> ×</m:t>
                    </m:r>
                  </m:oMath>
                </a14:m>
                <a:r>
                  <a:rPr kumimoji="0" lang="en-US" sz="1400" b="0" i="1" u="none" strike="noStrike" kern="1200" cap="none" spc="0" normalizeH="0" baseline="0" noProof="0" dirty="0" smtClean="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a:t> </a:t>
                </a:r>
                <a14:m>
                  <m:oMath xmlns:m="http://schemas.openxmlformats.org/officeDocument/2006/math">
                    <m:r>
                      <a:rPr kumimoji="0" lang="en-CA" sz="1400" b="0" i="1" u="none" strike="noStrike" kern="1200" cap="none" spc="0" normalizeH="0" baseline="0" noProof="0" smtClean="0">
                        <a:ln>
                          <a:noFill/>
                        </a:ln>
                        <a:solidFill>
                          <a:srgbClr val="052F61"/>
                        </a:solidFill>
                        <a:effectLst/>
                        <a:uLnTx/>
                        <a:uFillTx/>
                        <a:latin typeface="Cambria Math"/>
                        <a:ea typeface="Verdana" panose="020B0604030504040204" pitchFamily="34" charset="0"/>
                        <a:cs typeface="Verdana" panose="020B0604030504040204" pitchFamily="34" charset="0"/>
                      </a:rPr>
                      <m:t>𝐴</m:t>
                    </m:r>
                  </m:oMath>
                </a14:m>
                <a:endParaRPr kumimoji="0" lang="en-US" sz="1400" b="0" i="0" u="none" strike="noStrike" kern="1200" cap="none" spc="0" normalizeH="0" baseline="0" noProof="0" dirty="0">
                  <a:ln>
                    <a:noFill/>
                  </a:ln>
                  <a:solidFill>
                    <a:srgbClr val="052F6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6159656" y="4198995"/>
                <a:ext cx="2590800" cy="1169551"/>
              </a:xfrm>
              <a:prstGeom prst="rect">
                <a:avLst/>
              </a:prstGeom>
              <a:blipFill rotWithShape="1">
                <a:blip r:embed="rId6"/>
                <a:stretch>
                  <a:fillRect t="-521" r="-47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5210800" y="3429000"/>
                <a:ext cx="1360116"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200" b="0" i="1" u="none" strike="noStrike" kern="1200" cap="none" spc="0" normalizeH="0" baseline="0" noProof="0" smtClean="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ctrlPr>
                        </m:sSubPr>
                        <m:e>
                          <m:r>
                            <a:rPr kumimoji="0" lang="en-US" sz="12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t>𝑝</m:t>
                          </m:r>
                        </m:e>
                        <m:sub>
                          <m:r>
                            <a:rPr kumimoji="0" lang="en-US" sz="12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t>𝑐</m:t>
                          </m:r>
                        </m:sub>
                      </m:sSub>
                      <m:d>
                        <m:dPr>
                          <m:ctrlPr>
                            <a:rPr kumimoji="0" lang="en-US" sz="12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ctrlPr>
                        </m:dPr>
                        <m:e>
                          <m:r>
                            <a:rPr kumimoji="0" lang="en-US" sz="1200" b="0" i="1" u="none" strike="noStrike" kern="1200" cap="none" spc="0" normalizeH="0" baseline="0" noProof="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t>𝑡</m:t>
                          </m:r>
                        </m:e>
                      </m:d>
                      <m:r>
                        <a:rPr kumimoji="0" lang="en-US" sz="1200" b="0" i="1" u="none" strike="noStrike" kern="1200" cap="none" spc="0" normalizeH="0" baseline="0" noProof="0" smtClean="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t>+</m:t>
                      </m:r>
                      <m:r>
                        <a:rPr kumimoji="0" lang="en-US" sz="1200" b="0" i="1" u="none" strike="noStrike" kern="1200" cap="none" spc="0" normalizeH="0" baseline="0" noProof="0" smtClean="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t>𝑂𝑀𝑊</m:t>
                      </m:r>
                      <m:r>
                        <a:rPr kumimoji="0" lang="en-US" sz="1200" b="0" i="1" u="none" strike="noStrike" kern="1200" cap="none" spc="0" normalizeH="0" baseline="0" noProof="0" smtClean="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t>(</m:t>
                      </m:r>
                      <m:r>
                        <a:rPr kumimoji="0" lang="en-US" sz="1200" b="0" i="1" u="none" strike="noStrike" kern="1200" cap="none" spc="0" normalizeH="0" baseline="0" noProof="0" smtClean="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t>𝑡</m:t>
                      </m:r>
                      <m:r>
                        <a:rPr kumimoji="0" lang="en-US" sz="1200" b="0" i="1" u="none" strike="noStrike" kern="1200" cap="none" spc="0" normalizeH="0" baseline="0" noProof="0" smtClean="0">
                          <a:ln>
                            <a:noFill/>
                          </a:ln>
                          <a:solidFill>
                            <a:srgbClr val="052F61"/>
                          </a:solidFill>
                          <a:effectLst/>
                          <a:uLnTx/>
                          <a:uFillTx/>
                          <a:latin typeface="Cambria Math" panose="02040503050406030204" pitchFamily="18" charset="0"/>
                          <a:ea typeface="Verdana" panose="020B0604030504040204" pitchFamily="34" charset="0"/>
                          <a:cs typeface="Verdana" panose="020B0604030504040204" pitchFamily="34" charset="0"/>
                        </a:rPr>
                        <m:t>) </m:t>
                      </m:r>
                    </m:oMath>
                  </m:oMathPara>
                </a14:m>
                <a:endParaRPr kumimoji="0" lang="en-US" sz="1200" b="0" i="0" u="none" strike="noStrike" kern="1200" cap="none" spc="0" normalizeH="0" baseline="0" noProof="0" dirty="0">
                  <a:ln>
                    <a:noFill/>
                  </a:ln>
                  <a:solidFill>
                    <a:srgbClr val="052F61"/>
                  </a:solidFill>
                  <a:effectLst/>
                  <a:uLnTx/>
                  <a:uFillTx/>
                  <a:latin typeface="Century Gothic"/>
                  <a:ea typeface="+mn-ea"/>
                  <a:cs typeface="+mn-cs"/>
                </a:endParaRPr>
              </a:p>
            </p:txBody>
          </p:sp>
        </mc:Choice>
        <mc:Fallback xmlns="">
          <p:sp>
            <p:nvSpPr>
              <p:cNvPr id="17" name="Rectangle 16"/>
              <p:cNvSpPr>
                <a:spLocks noRot="1" noChangeAspect="1" noMove="1" noResize="1" noEditPoints="1" noAdjustHandles="1" noChangeArrowheads="1" noChangeShapeType="1" noTextEdit="1"/>
              </p:cNvSpPr>
              <p:nvPr/>
            </p:nvSpPr>
            <p:spPr>
              <a:xfrm>
                <a:off x="5210800" y="3429000"/>
                <a:ext cx="1360116" cy="276999"/>
              </a:xfrm>
              <a:prstGeom prst="rect">
                <a:avLst/>
              </a:prstGeom>
              <a:blipFill rotWithShape="1">
                <a:blip r:embed="rId7"/>
                <a:stretch>
                  <a:fillRect b="-8889"/>
                </a:stretch>
              </a:blipFill>
            </p:spPr>
            <p:txBody>
              <a:bodyPr/>
              <a:lstStyle/>
              <a:p>
                <a:r>
                  <a:rPr lang="en-CA">
                    <a:noFill/>
                  </a:rPr>
                  <a:t> </a:t>
                </a:r>
              </a:p>
            </p:txBody>
          </p:sp>
        </mc:Fallback>
      </mc:AlternateContent>
      <p:cxnSp>
        <p:nvCxnSpPr>
          <p:cNvPr id="18" name="Straight Arrow Connector 17"/>
          <p:cNvCxnSpPr>
            <a:endCxn id="15" idx="0"/>
          </p:cNvCxnSpPr>
          <p:nvPr/>
        </p:nvCxnSpPr>
        <p:spPr bwMode="auto">
          <a:xfrm>
            <a:off x="4481158" y="3581400"/>
            <a:ext cx="0" cy="609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2880958" y="3866237"/>
            <a:ext cx="0" cy="32476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a:off x="7300558" y="3866237"/>
            <a:ext cx="0" cy="3664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21" name="Picture 20"/>
          <p:cNvPicPr>
            <a:picLocks noChangeAspect="1"/>
          </p:cNvPicPr>
          <p:nvPr/>
        </p:nvPicPr>
        <p:blipFill>
          <a:blip r:embed="rId8"/>
          <a:stretch>
            <a:fillRect/>
          </a:stretch>
        </p:blipFill>
        <p:spPr>
          <a:xfrm>
            <a:off x="2438400" y="1798880"/>
            <a:ext cx="5376629" cy="2087320"/>
          </a:xfrm>
          <a:prstGeom prst="rect">
            <a:avLst/>
          </a:prstGeom>
        </p:spPr>
      </p:pic>
    </p:spTree>
    <p:extLst>
      <p:ext uri="{BB962C8B-B14F-4D97-AF65-F5344CB8AC3E}">
        <p14:creationId xmlns:p14="http://schemas.microsoft.com/office/powerpoint/2010/main" val="678874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a:bodyPr>
          <a:lstStyle/>
          <a:p>
            <a:pPr marL="0" indent="0" algn="ctr">
              <a:buNone/>
            </a:pPr>
            <a:r>
              <a:rPr lang="en-CA" sz="4000" dirty="0" smtClean="0">
                <a:solidFill>
                  <a:schemeClr val="tx1"/>
                </a:solidFill>
              </a:rPr>
              <a:t>Blood pressure definitions</a:t>
            </a:r>
            <a:endParaRPr lang="en-US"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
        <p:nvSpPr>
          <p:cNvPr id="8" name="Rectangle 3"/>
          <p:cNvSpPr txBox="1">
            <a:spLocks noChangeArrowheads="1"/>
          </p:cNvSpPr>
          <p:nvPr/>
        </p:nvSpPr>
        <p:spPr>
          <a:xfrm>
            <a:off x="532262" y="1815152"/>
            <a:ext cx="11245755" cy="458564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457200" marR="0" lvl="1" indent="0" algn="l" defTabSz="457200" rtl="0" eaLnBrk="1" fontAlgn="auto" latinLnBrk="0" hangingPunct="1">
              <a:lnSpc>
                <a:spcPct val="100000"/>
              </a:lnSpc>
              <a:spcBef>
                <a:spcPct val="20000"/>
              </a:spcBef>
              <a:spcAft>
                <a:spcPts val="600"/>
              </a:spcAft>
              <a:buClrTx/>
              <a:buSzPct val="80000"/>
              <a:buNone/>
              <a:tabLst/>
              <a:defRPr/>
            </a:pPr>
            <a:endParaRPr kumimoji="0" lang="en-US"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endParaRPr>
          </a:p>
        </p:txBody>
      </p:sp>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1535124" y="1888870"/>
            <a:ext cx="7875854" cy="3444018"/>
          </a:xfrm>
          <a:prstGeom prst="rect">
            <a:avLst/>
          </a:prstGeom>
          <a:noFill/>
          <a:ln>
            <a:noFill/>
          </a:ln>
        </p:spPr>
      </p:pic>
    </p:spTree>
    <p:extLst>
      <p:ext uri="{BB962C8B-B14F-4D97-AF65-F5344CB8AC3E}">
        <p14:creationId xmlns:p14="http://schemas.microsoft.com/office/powerpoint/2010/main" val="14650109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a:bodyPr>
          <a:lstStyle/>
          <a:p>
            <a:pPr marL="0" indent="0" algn="ctr">
              <a:buNone/>
            </a:pPr>
            <a:r>
              <a:rPr lang="en-US" sz="4000" dirty="0" smtClean="0">
                <a:solidFill>
                  <a:schemeClr val="tx1"/>
                </a:solidFill>
              </a:rPr>
              <a:t>Innovation - modeling</a:t>
            </a:r>
            <a:endParaRPr lang="en-US"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pic>
        <p:nvPicPr>
          <p:cNvPr id="8" name="Picture 7"/>
          <p:cNvPicPr>
            <a:picLocks noChangeAspect="1"/>
          </p:cNvPicPr>
          <p:nvPr/>
        </p:nvPicPr>
        <p:blipFill>
          <a:blip r:embed="rId4"/>
          <a:stretch>
            <a:fillRect/>
          </a:stretch>
        </p:blipFill>
        <p:spPr>
          <a:xfrm>
            <a:off x="3406469" y="1852197"/>
            <a:ext cx="3352800" cy="3698272"/>
          </a:xfrm>
          <a:prstGeom prst="rect">
            <a:avLst/>
          </a:prstGeom>
        </p:spPr>
      </p:pic>
      <p:pic>
        <p:nvPicPr>
          <p:cNvPr id="9" name="Picture 8"/>
          <p:cNvPicPr>
            <a:picLocks noChangeAspect="1"/>
          </p:cNvPicPr>
          <p:nvPr/>
        </p:nvPicPr>
        <p:blipFill>
          <a:blip r:embed="rId5"/>
          <a:stretch>
            <a:fillRect/>
          </a:stretch>
        </p:blipFill>
        <p:spPr>
          <a:xfrm>
            <a:off x="6166544" y="3071397"/>
            <a:ext cx="3107325" cy="1383333"/>
          </a:xfrm>
          <a:prstGeom prst="rect">
            <a:avLst/>
          </a:prstGeom>
        </p:spPr>
      </p:pic>
      <p:pic>
        <p:nvPicPr>
          <p:cNvPr id="10" name="Picture 9"/>
          <p:cNvPicPr>
            <a:picLocks noChangeAspect="1"/>
          </p:cNvPicPr>
          <p:nvPr/>
        </p:nvPicPr>
        <p:blipFill>
          <a:blip r:embed="rId6"/>
          <a:stretch>
            <a:fillRect/>
          </a:stretch>
        </p:blipFill>
        <p:spPr>
          <a:xfrm>
            <a:off x="7140269" y="1699797"/>
            <a:ext cx="2133600" cy="1934406"/>
          </a:xfrm>
          <a:prstGeom prst="rect">
            <a:avLst/>
          </a:prstGeom>
        </p:spPr>
      </p:pic>
      <p:pic>
        <p:nvPicPr>
          <p:cNvPr id="11" name="Picture 10"/>
          <p:cNvPicPr>
            <a:picLocks noChangeAspect="1"/>
          </p:cNvPicPr>
          <p:nvPr/>
        </p:nvPicPr>
        <p:blipFill>
          <a:blip r:embed="rId7"/>
          <a:stretch>
            <a:fillRect/>
          </a:stretch>
        </p:blipFill>
        <p:spPr>
          <a:xfrm>
            <a:off x="7140269" y="4366797"/>
            <a:ext cx="2133600" cy="1794569"/>
          </a:xfrm>
          <a:prstGeom prst="rect">
            <a:avLst/>
          </a:prstGeom>
        </p:spPr>
      </p:pic>
      <p:pic>
        <p:nvPicPr>
          <p:cNvPr id="12" name="Picture 11"/>
          <p:cNvPicPr>
            <a:picLocks noChangeAspect="1"/>
          </p:cNvPicPr>
          <p:nvPr/>
        </p:nvPicPr>
        <p:blipFill>
          <a:blip r:embed="rId8"/>
          <a:stretch>
            <a:fillRect/>
          </a:stretch>
        </p:blipFill>
        <p:spPr>
          <a:xfrm>
            <a:off x="6454469" y="3628464"/>
            <a:ext cx="577500" cy="357333"/>
          </a:xfrm>
          <a:prstGeom prst="rect">
            <a:avLst/>
          </a:prstGeom>
        </p:spPr>
      </p:pic>
    </p:spTree>
    <p:extLst>
      <p:ext uri="{BB962C8B-B14F-4D97-AF65-F5344CB8AC3E}">
        <p14:creationId xmlns:p14="http://schemas.microsoft.com/office/powerpoint/2010/main" val="73624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a:bodyPr>
          <a:lstStyle/>
          <a:p>
            <a:pPr marL="0" indent="0" algn="ctr">
              <a:buNone/>
            </a:pPr>
            <a:r>
              <a:rPr lang="en-US" sz="4000" dirty="0" err="1" smtClean="0">
                <a:solidFill>
                  <a:schemeClr val="tx1"/>
                </a:solidFill>
              </a:rPr>
              <a:t>Oscillometric</a:t>
            </a:r>
            <a:r>
              <a:rPr lang="en-US" sz="4000" dirty="0" smtClean="0">
                <a:solidFill>
                  <a:schemeClr val="tx1"/>
                </a:solidFill>
              </a:rPr>
              <a:t> device Hardware</a:t>
            </a:r>
            <a:endParaRPr lang="en-US"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Tree>
    <p:extLst>
      <p:ext uri="{BB962C8B-B14F-4D97-AF65-F5344CB8AC3E}">
        <p14:creationId xmlns:p14="http://schemas.microsoft.com/office/powerpoint/2010/main" val="3343941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a:bodyPr>
          <a:lstStyle/>
          <a:p>
            <a:pPr marL="0" indent="0" algn="ctr">
              <a:buNone/>
            </a:pPr>
            <a:r>
              <a:rPr lang="en-US" sz="4000" dirty="0" err="1" smtClean="0">
                <a:solidFill>
                  <a:schemeClr val="tx1"/>
                </a:solidFill>
              </a:rPr>
              <a:t>Oscillometric</a:t>
            </a:r>
            <a:r>
              <a:rPr lang="en-US" sz="4000" dirty="0" smtClean="0">
                <a:solidFill>
                  <a:schemeClr val="tx1"/>
                </a:solidFill>
              </a:rPr>
              <a:t> device - Control</a:t>
            </a:r>
            <a:endParaRPr lang="en-US"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Tree>
    <p:extLst>
      <p:ext uri="{BB962C8B-B14F-4D97-AF65-F5344CB8AC3E}">
        <p14:creationId xmlns:p14="http://schemas.microsoft.com/office/powerpoint/2010/main" val="5371133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a:bodyPr>
          <a:lstStyle/>
          <a:p>
            <a:pPr marL="0" indent="0" algn="ctr">
              <a:buNone/>
            </a:pPr>
            <a:r>
              <a:rPr lang="en-US" sz="4000" dirty="0" smtClean="0">
                <a:solidFill>
                  <a:schemeClr val="tx1"/>
                </a:solidFill>
              </a:rPr>
              <a:t>Data acquisition</a:t>
            </a:r>
            <a:endParaRPr lang="en-US"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
        <p:nvSpPr>
          <p:cNvPr id="7" name="Subtitle 2"/>
          <p:cNvSpPr txBox="1">
            <a:spLocks/>
          </p:cNvSpPr>
          <p:nvPr/>
        </p:nvSpPr>
        <p:spPr>
          <a:xfrm>
            <a:off x="1333500" y="1933575"/>
            <a:ext cx="4857750" cy="480781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Char char=""/>
              <a:tabLst/>
              <a:defRPr/>
            </a:pPr>
            <a:endPar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endParaRPr>
          </a:p>
          <a:p>
            <a:pPr marL="0" marR="0" lvl="0" indent="0" algn="l"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None/>
              <a:tabLst/>
              <a:defRPr/>
            </a:pPr>
            <a:r>
              <a:rPr kumimoji="0" lang="en-CA" sz="2000" b="0" i="0" u="none" strike="noStrike" kern="1200" cap="none" spc="0" normalizeH="0" baseline="0" noProof="0" dirty="0">
                <a:ln>
                  <a:noFill/>
                </a:ln>
                <a:solidFill>
                  <a:srgbClr val="146194">
                    <a:lumMod val="75000"/>
                  </a:srgbClr>
                </a:solidFill>
                <a:effectLst/>
                <a:uLnTx/>
                <a:uFillTx/>
                <a:latin typeface="Century Gothic"/>
                <a:ea typeface="+mn-ea"/>
                <a:cs typeface="+mn-cs"/>
              </a:rPr>
              <a:t> </a:t>
            </a:r>
            <a:endParaRPr kumimoji="0" lang="en-US" sz="2000" b="0" i="0" u="none" strike="noStrike" kern="1200" cap="none" spc="0" normalizeH="0" baseline="0" noProof="0" dirty="0">
              <a:ln>
                <a:noFill/>
              </a:ln>
              <a:solidFill>
                <a:srgbClr val="146194">
                  <a:lumMod val="75000"/>
                </a:srgbClr>
              </a:solidFill>
              <a:effectLst/>
              <a:uLnTx/>
              <a:uFillTx/>
              <a:latin typeface="Century Gothic"/>
              <a:ea typeface="+mn-ea"/>
              <a:cs typeface="+mn-cs"/>
            </a:endParaRPr>
          </a:p>
        </p:txBody>
      </p:sp>
      <p:pic>
        <p:nvPicPr>
          <p:cNvPr id="4" name="Picture 3"/>
          <p:cNvPicPr>
            <a:picLocks noChangeAspect="1"/>
          </p:cNvPicPr>
          <p:nvPr/>
        </p:nvPicPr>
        <p:blipFill>
          <a:blip r:embed="rId4"/>
          <a:stretch>
            <a:fillRect/>
          </a:stretch>
        </p:blipFill>
        <p:spPr>
          <a:xfrm>
            <a:off x="586410" y="1570533"/>
            <a:ext cx="11381047" cy="3793682"/>
          </a:xfrm>
          <a:prstGeom prst="rect">
            <a:avLst/>
          </a:prstGeom>
        </p:spPr>
      </p:pic>
    </p:spTree>
    <p:extLst>
      <p:ext uri="{BB962C8B-B14F-4D97-AF65-F5344CB8AC3E}">
        <p14:creationId xmlns:p14="http://schemas.microsoft.com/office/powerpoint/2010/main" val="9739089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lnSpcReduction="10000"/>
          </a:bodyPr>
          <a:lstStyle/>
          <a:p>
            <a:pPr marL="0" indent="0" algn="ctr">
              <a:buNone/>
            </a:pPr>
            <a:r>
              <a:rPr lang="en-US" sz="4000" dirty="0" smtClean="0">
                <a:solidFill>
                  <a:schemeClr val="tx1"/>
                </a:solidFill>
              </a:rPr>
              <a:t>Subject and Measurements</a:t>
            </a:r>
          </a:p>
          <a:p>
            <a:pPr marL="0" indent="0" algn="ctr">
              <a:buNone/>
            </a:pPr>
            <a:r>
              <a:rPr lang="en-US" sz="4000" dirty="0">
                <a:solidFill>
                  <a:schemeClr val="tx1"/>
                </a:solidFill>
              </a:rPr>
              <a:t>Adherence to measurement </a:t>
            </a:r>
            <a:r>
              <a:rPr lang="en-US" sz="4000" dirty="0" smtClean="0">
                <a:solidFill>
                  <a:schemeClr val="tx1"/>
                </a:solidFill>
              </a:rPr>
              <a:t>recommendations</a:t>
            </a:r>
            <a:endParaRPr lang="en-US"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
        <p:nvSpPr>
          <p:cNvPr id="7" name="Subtitle 2"/>
          <p:cNvSpPr txBox="1">
            <a:spLocks/>
          </p:cNvSpPr>
          <p:nvPr/>
        </p:nvSpPr>
        <p:spPr>
          <a:xfrm>
            <a:off x="1333500" y="1933575"/>
            <a:ext cx="4857750" cy="480781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Recommendations</a:t>
            </a:r>
          </a:p>
          <a:p>
            <a:pPr marL="742950" marR="0" lvl="1"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Patients</a:t>
            </a:r>
            <a:r>
              <a:rPr kumimoji="0" lang="en-CA" sz="1800" b="0" i="0" u="none" strike="noStrike" kern="1200" cap="none" spc="0" normalizeH="0" baseline="0" noProof="0" dirty="0">
                <a:ln>
                  <a:noFill/>
                </a:ln>
                <a:solidFill>
                  <a:srgbClr val="146194">
                    <a:lumMod val="75000"/>
                  </a:srgbClr>
                </a:solidFill>
                <a:effectLst/>
                <a:uLnTx/>
                <a:uFillTx/>
                <a:latin typeface="Century Gothic"/>
                <a:ea typeface="+mn-ea"/>
                <a:cs typeface="+mn-cs"/>
              </a:rPr>
              <a:t>  must  remain  silent  </a:t>
            </a:r>
            <a:r>
              <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during </a:t>
            </a:r>
            <a:r>
              <a:rPr kumimoji="0" lang="en-CA" sz="1800" b="0" i="0" u="none" strike="noStrike" kern="1200" cap="none" spc="0" normalizeH="0" baseline="0" noProof="0" dirty="0">
                <a:ln>
                  <a:noFill/>
                </a:ln>
                <a:solidFill>
                  <a:srgbClr val="146194">
                    <a:lumMod val="75000"/>
                  </a:srgbClr>
                </a:solidFill>
                <a:effectLst/>
                <a:uLnTx/>
                <a:uFillTx/>
                <a:latin typeface="Century Gothic"/>
                <a:ea typeface="+mn-ea"/>
                <a:cs typeface="+mn-cs"/>
              </a:rPr>
              <a:t>measurements,  </a:t>
            </a:r>
          </a:p>
          <a:p>
            <a:pPr marL="742950" marR="0" lvl="1"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be</a:t>
            </a:r>
            <a:r>
              <a:rPr kumimoji="0" lang="en-CA" sz="1800" b="0" i="0" u="none" strike="noStrike" kern="1200" cap="none" spc="0" normalizeH="0" baseline="0" noProof="0" dirty="0">
                <a:ln>
                  <a:noFill/>
                </a:ln>
                <a:solidFill>
                  <a:srgbClr val="146194">
                    <a:lumMod val="75000"/>
                  </a:srgbClr>
                </a:solidFill>
                <a:effectLst/>
                <a:uLnTx/>
                <a:uFillTx/>
                <a:latin typeface="Century Gothic"/>
                <a:ea typeface="+mn-ea"/>
                <a:cs typeface="+mn-cs"/>
              </a:rPr>
              <a:t>  seated  correctly  with  back  support  and  legs uncrossed,  </a:t>
            </a:r>
          </a:p>
          <a:p>
            <a:pPr marL="742950" marR="0" lvl="1"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must</a:t>
            </a:r>
            <a:r>
              <a:rPr kumimoji="0" lang="en-CA" sz="1800" b="0" i="0" u="none" strike="noStrike" kern="1200" cap="none" spc="0" normalizeH="0" baseline="0" noProof="0" dirty="0">
                <a:ln>
                  <a:noFill/>
                </a:ln>
                <a:solidFill>
                  <a:srgbClr val="146194">
                    <a:lumMod val="75000"/>
                  </a:srgbClr>
                </a:solidFill>
                <a:effectLst/>
                <a:uLnTx/>
                <a:uFillTx/>
                <a:latin typeface="Century Gothic"/>
                <a:ea typeface="+mn-ea"/>
                <a:cs typeface="+mn-cs"/>
              </a:rPr>
              <a:t>  have  rested  at  least  5 </a:t>
            </a:r>
            <a:r>
              <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minutes</a:t>
            </a:r>
            <a:r>
              <a:rPr kumimoji="0" lang="en-CA" sz="1800" b="0" i="0" u="none" strike="noStrike" kern="1200" cap="none" spc="0" normalizeH="0" baseline="0" noProof="0" dirty="0">
                <a:ln>
                  <a:noFill/>
                </a:ln>
                <a:solidFill>
                  <a:srgbClr val="146194">
                    <a:lumMod val="75000"/>
                  </a:srgbClr>
                </a:solidFill>
                <a:effectLst/>
                <a:uLnTx/>
                <a:uFillTx/>
                <a:latin typeface="Century Gothic"/>
                <a:ea typeface="+mn-ea"/>
                <a:cs typeface="+mn-cs"/>
              </a:rPr>
              <a:t>  prior  to  taking  the  measurement.  </a:t>
            </a:r>
          </a:p>
          <a:p>
            <a:pPr marL="742950" marR="0" lvl="1"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should </a:t>
            </a:r>
            <a:r>
              <a:rPr kumimoji="0" lang="en-CA" sz="1800" b="0" i="0" u="none" strike="noStrike" kern="1200" cap="none" spc="0" normalizeH="0" baseline="0" noProof="0" dirty="0">
                <a:ln>
                  <a:noFill/>
                </a:ln>
                <a:solidFill>
                  <a:srgbClr val="146194">
                    <a:lumMod val="75000"/>
                  </a:srgbClr>
                </a:solidFill>
                <a:effectLst/>
                <a:uLnTx/>
                <a:uFillTx/>
                <a:latin typeface="Century Gothic"/>
                <a:ea typeface="+mn-ea"/>
                <a:cs typeface="+mn-cs"/>
              </a:rPr>
              <a:t>reside in a quiet environment. </a:t>
            </a:r>
            <a:endPar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endParaRPr>
          </a:p>
          <a:p>
            <a:pPr marL="742950" marR="0" lvl="1" indent="-285750" algn="l"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Char char=""/>
              <a:tabLst/>
              <a:defRPr/>
            </a:pPr>
            <a:endPar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endParaRPr>
          </a:p>
          <a:p>
            <a:pPr marL="0" marR="0" lvl="0" indent="0" algn="l"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None/>
              <a:tabLst/>
              <a:defRPr/>
            </a:pPr>
            <a:r>
              <a:rPr kumimoji="0" lang="en-CA" sz="2000" b="0" i="0" u="none" strike="noStrike" kern="1200" cap="none" spc="0" normalizeH="0" baseline="0" noProof="0" dirty="0">
                <a:ln>
                  <a:noFill/>
                </a:ln>
                <a:solidFill>
                  <a:srgbClr val="146194">
                    <a:lumMod val="75000"/>
                  </a:srgbClr>
                </a:solidFill>
                <a:effectLst/>
                <a:uLnTx/>
                <a:uFillTx/>
                <a:latin typeface="Century Gothic"/>
                <a:ea typeface="+mn-ea"/>
                <a:cs typeface="+mn-cs"/>
              </a:rPr>
              <a:t> </a:t>
            </a:r>
            <a:endParaRPr kumimoji="0" lang="en-US" sz="2000" b="0" i="0" u="none" strike="noStrike" kern="1200" cap="none" spc="0" normalizeH="0" baseline="0" noProof="0" dirty="0">
              <a:ln>
                <a:noFill/>
              </a:ln>
              <a:solidFill>
                <a:srgbClr val="146194">
                  <a:lumMod val="75000"/>
                </a:srgbClr>
              </a:solidFill>
              <a:effectLst/>
              <a:uLnTx/>
              <a:uFillTx/>
              <a:latin typeface="Century Gothic"/>
              <a:ea typeface="+mn-ea"/>
              <a:cs typeface="+mn-cs"/>
            </a:endParaRPr>
          </a:p>
        </p:txBody>
      </p:sp>
      <p:sp>
        <p:nvSpPr>
          <p:cNvPr id="8" name="Subtitle 2"/>
          <p:cNvSpPr txBox="1">
            <a:spLocks/>
          </p:cNvSpPr>
          <p:nvPr/>
        </p:nvSpPr>
        <p:spPr>
          <a:xfrm>
            <a:off x="6424612" y="1933575"/>
            <a:ext cx="4857750" cy="344805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Problem</a:t>
            </a:r>
          </a:p>
          <a:p>
            <a:pPr marL="742950" marR="0" lvl="1"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1800" b="0" i="0" u="none" strike="noStrike" kern="1200" cap="none" spc="0" normalizeH="0" baseline="0" noProof="0" dirty="0">
                <a:ln>
                  <a:noFill/>
                </a:ln>
                <a:solidFill>
                  <a:srgbClr val="146194">
                    <a:lumMod val="75000"/>
                  </a:srgbClr>
                </a:solidFill>
                <a:effectLst/>
                <a:uLnTx/>
                <a:uFillTx/>
                <a:latin typeface="Century Gothic"/>
                <a:ea typeface="+mn-ea"/>
                <a:cs typeface="+mn-cs"/>
              </a:rPr>
              <a:t>current  state-of-the</a:t>
            </a:r>
            <a:r>
              <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 art</a:t>
            </a:r>
            <a:r>
              <a:rPr kumimoji="0" lang="en-CA" sz="1800" b="0" i="0" u="none" strike="noStrike" kern="1200" cap="none" spc="0" normalizeH="0" baseline="0" noProof="0" dirty="0">
                <a:ln>
                  <a:noFill/>
                </a:ln>
                <a:solidFill>
                  <a:srgbClr val="146194">
                    <a:lumMod val="75000"/>
                  </a:srgbClr>
                </a:solidFill>
                <a:effectLst/>
                <a:uLnTx/>
                <a:uFillTx/>
                <a:latin typeface="Century Gothic"/>
                <a:ea typeface="+mn-ea"/>
                <a:cs typeface="+mn-cs"/>
              </a:rPr>
              <a:t>  BP  devices  are  not  capable  of  sensing  incorrect  usage   </a:t>
            </a:r>
          </a:p>
          <a:p>
            <a:pPr marL="742950" marR="0" lvl="1"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Since</a:t>
            </a:r>
            <a:r>
              <a:rPr kumimoji="0" lang="en-CA" sz="1800" b="0" i="0" u="none" strike="noStrike" kern="1200" cap="none" spc="0" normalizeH="0" baseline="0" noProof="0" dirty="0">
                <a:ln>
                  <a:noFill/>
                </a:ln>
                <a:solidFill>
                  <a:srgbClr val="146194">
                    <a:lumMod val="75000"/>
                  </a:srgbClr>
                </a:solidFill>
                <a:effectLst/>
                <a:uLnTx/>
                <a:uFillTx/>
                <a:latin typeface="Century Gothic"/>
                <a:ea typeface="+mn-ea"/>
                <a:cs typeface="+mn-cs"/>
              </a:rPr>
              <a:t>  only  measurements  following  the  recommendations  are </a:t>
            </a:r>
            <a:r>
              <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considered</a:t>
            </a:r>
            <a:r>
              <a:rPr kumimoji="0" lang="en-CA" sz="1800" b="0" i="0" u="none" strike="noStrike" kern="1200" cap="none" spc="0" normalizeH="0" baseline="0" noProof="0" dirty="0">
                <a:ln>
                  <a:noFill/>
                </a:ln>
                <a:solidFill>
                  <a:srgbClr val="146194">
                    <a:lumMod val="75000"/>
                  </a:srgbClr>
                </a:solidFill>
                <a:effectLst/>
                <a:uLnTx/>
                <a:uFillTx/>
                <a:latin typeface="Century Gothic"/>
                <a:ea typeface="+mn-ea"/>
                <a:cs typeface="+mn-cs"/>
              </a:rPr>
              <a:t>  reliable  </a:t>
            </a:r>
            <a:endPar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endParaRPr>
          </a:p>
          <a:p>
            <a:pPr marL="742950" marR="0" lvl="1"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data from </a:t>
            </a:r>
            <a:r>
              <a:rPr kumimoji="0" lang="en-CA" sz="1800" b="0" i="0" u="none" strike="noStrike" kern="1200" cap="none" spc="0" normalizeH="0" baseline="0" noProof="0" dirty="0">
                <a:ln>
                  <a:noFill/>
                </a:ln>
                <a:solidFill>
                  <a:srgbClr val="146194">
                    <a:lumMod val="75000"/>
                  </a:srgbClr>
                </a:solidFill>
                <a:effectLst/>
                <a:uLnTx/>
                <a:uFillTx/>
                <a:latin typeface="Century Gothic"/>
                <a:ea typeface="+mn-ea"/>
                <a:cs typeface="+mn-cs"/>
              </a:rPr>
              <a:t>the reported studies </a:t>
            </a:r>
            <a:r>
              <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could </a:t>
            </a:r>
            <a:r>
              <a:rPr kumimoji="0" lang="en-CA" sz="1800" b="0" i="0" u="none" strike="noStrike" kern="1200" cap="none" spc="0" normalizeH="0" baseline="0" noProof="0" dirty="0">
                <a:ln>
                  <a:noFill/>
                </a:ln>
                <a:solidFill>
                  <a:srgbClr val="146194">
                    <a:lumMod val="75000"/>
                  </a:srgbClr>
                </a:solidFill>
                <a:effectLst/>
                <a:uLnTx/>
                <a:uFillTx/>
                <a:latin typeface="Century Gothic"/>
                <a:ea typeface="+mn-ea"/>
                <a:cs typeface="+mn-cs"/>
              </a:rPr>
              <a:t>be </a:t>
            </a:r>
            <a:r>
              <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indeterminate</a:t>
            </a:r>
            <a:endParaRPr kumimoji="0" lang="en-US" sz="1800" b="0" i="0" u="none" strike="noStrike" kern="1200" cap="none" spc="0" normalizeH="0" baseline="0" noProof="0" dirty="0">
              <a:ln>
                <a:noFill/>
              </a:ln>
              <a:solidFill>
                <a:srgbClr val="146194">
                  <a:lumMod val="75000"/>
                </a:srgbClr>
              </a:solidFill>
              <a:effectLst/>
              <a:uLnTx/>
              <a:uFillTx/>
              <a:latin typeface="Century Gothic"/>
              <a:ea typeface="+mn-ea"/>
              <a:cs typeface="+mn-cs"/>
            </a:endParaRPr>
          </a:p>
        </p:txBody>
      </p:sp>
    </p:spTree>
    <p:extLst>
      <p:ext uri="{BB962C8B-B14F-4D97-AF65-F5344CB8AC3E}">
        <p14:creationId xmlns:p14="http://schemas.microsoft.com/office/powerpoint/2010/main" val="11706034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lnSpcReduction="10000"/>
          </a:bodyPr>
          <a:lstStyle/>
          <a:p>
            <a:pPr marL="0" indent="0" algn="ctr">
              <a:buNone/>
            </a:pPr>
            <a:r>
              <a:rPr lang="en-CA" sz="4000" dirty="0" smtClean="0">
                <a:solidFill>
                  <a:schemeClr val="tx1"/>
                </a:solidFill>
              </a:rPr>
              <a:t>Factors </a:t>
            </a:r>
            <a:r>
              <a:rPr lang="en-CA" sz="4000" dirty="0">
                <a:solidFill>
                  <a:schemeClr val="tx1"/>
                </a:solidFill>
              </a:rPr>
              <a:t>that Can </a:t>
            </a:r>
            <a:r>
              <a:rPr lang="en-CA" sz="4000" dirty="0" smtClean="0">
                <a:solidFill>
                  <a:schemeClr val="tx1"/>
                </a:solidFill>
              </a:rPr>
              <a:t>Elevate Blood </a:t>
            </a:r>
            <a:endParaRPr lang="en-CA" sz="4000" dirty="0">
              <a:solidFill>
                <a:schemeClr val="tx1"/>
              </a:solidFill>
            </a:endParaRPr>
          </a:p>
          <a:p>
            <a:pPr marL="0" indent="0" algn="ctr">
              <a:buNone/>
            </a:pPr>
            <a:r>
              <a:rPr lang="en-CA" sz="4000" dirty="0">
                <a:solidFill>
                  <a:schemeClr val="tx1"/>
                </a:solidFill>
              </a:rPr>
              <a:t>Pressure Readings</a:t>
            </a:r>
            <a:endParaRPr lang="en-US"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
        <p:nvSpPr>
          <p:cNvPr id="7" name="Subtitle 2"/>
          <p:cNvSpPr txBox="1">
            <a:spLocks/>
          </p:cNvSpPr>
          <p:nvPr/>
        </p:nvSpPr>
        <p:spPr>
          <a:xfrm>
            <a:off x="1333500" y="4362449"/>
            <a:ext cx="9144000" cy="226999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endPara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pic>
        <p:nvPicPr>
          <p:cNvPr id="2458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1562100"/>
            <a:ext cx="9982200"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101525" y="6390621"/>
            <a:ext cx="289053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srgbClr val="002060"/>
                </a:solidFill>
                <a:effectLst/>
                <a:uLnTx/>
                <a:uFillTx/>
                <a:latin typeface="Century Gothic"/>
                <a:ea typeface="+mn-ea"/>
                <a:cs typeface="+mn-cs"/>
              </a:rPr>
              <a:t>http://www.suntechmed.com</a:t>
            </a:r>
            <a:r>
              <a:rPr kumimoji="0" lang="en-CA" sz="1800" b="0" i="0" u="none" strike="noStrike" kern="1200" cap="none" spc="0" normalizeH="0" baseline="0" noProof="0" dirty="0">
                <a:ln>
                  <a:noFill/>
                </a:ln>
                <a:solidFill>
                  <a:prstClr val="white"/>
                </a:solidFill>
                <a:effectLst/>
                <a:uLnTx/>
                <a:uFillTx/>
                <a:latin typeface="Century Gothic"/>
                <a:ea typeface="+mn-ea"/>
                <a:cs typeface="+mn-cs"/>
              </a:rPr>
              <a:t>/</a:t>
            </a:r>
          </a:p>
        </p:txBody>
      </p:sp>
    </p:spTree>
    <p:extLst>
      <p:ext uri="{BB962C8B-B14F-4D97-AF65-F5344CB8AC3E}">
        <p14:creationId xmlns:p14="http://schemas.microsoft.com/office/powerpoint/2010/main" val="39511170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lnSpcReduction="10000"/>
          </a:bodyPr>
          <a:lstStyle/>
          <a:p>
            <a:pPr marL="0" indent="0" algn="ctr">
              <a:buNone/>
            </a:pPr>
            <a:r>
              <a:rPr lang="en-US" sz="4000" dirty="0" smtClean="0">
                <a:solidFill>
                  <a:schemeClr val="tx1"/>
                </a:solidFill>
              </a:rPr>
              <a:t>Subject and Measurements</a:t>
            </a:r>
          </a:p>
          <a:p>
            <a:pPr marL="0" indent="0" algn="ctr">
              <a:buNone/>
            </a:pPr>
            <a:r>
              <a:rPr lang="en-US" sz="4000" dirty="0">
                <a:solidFill>
                  <a:schemeClr val="tx1"/>
                </a:solidFill>
              </a:rPr>
              <a:t>Adherence to measurement </a:t>
            </a:r>
            <a:r>
              <a:rPr lang="en-US" sz="4000" dirty="0" smtClean="0">
                <a:solidFill>
                  <a:schemeClr val="tx1"/>
                </a:solidFill>
              </a:rPr>
              <a:t>recommendations</a:t>
            </a:r>
            <a:endParaRPr lang="en-US"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
        <p:nvSpPr>
          <p:cNvPr id="7" name="Subtitle 2"/>
          <p:cNvSpPr txBox="1">
            <a:spLocks/>
          </p:cNvSpPr>
          <p:nvPr/>
        </p:nvSpPr>
        <p:spPr>
          <a:xfrm>
            <a:off x="1771650" y="4800600"/>
            <a:ext cx="9467850" cy="14478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A number of sensors is used</a:t>
            </a:r>
          </a:p>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A number of research papers have appeared recently</a:t>
            </a:r>
            <a:endParaRPr kumimoji="0" lang="en-US" sz="2000" b="0" i="0" u="none" strike="noStrike" kern="1200" cap="none" spc="0" normalizeH="0" baseline="0" noProof="0" dirty="0">
              <a:ln>
                <a:noFill/>
              </a:ln>
              <a:solidFill>
                <a:srgbClr val="146194">
                  <a:lumMod val="75000"/>
                </a:srgbClr>
              </a:solidFill>
              <a:effectLst/>
              <a:uLnTx/>
              <a:uFillTx/>
              <a:latin typeface="Century Gothic"/>
              <a:ea typeface="+mn-ea"/>
              <a:cs typeface="+mn-cs"/>
            </a:endParaRPr>
          </a:p>
        </p:txBody>
      </p:sp>
      <p:graphicFrame>
        <p:nvGraphicFramePr>
          <p:cNvPr id="4" name="Object 3"/>
          <p:cNvGraphicFramePr>
            <a:graphicFrameLocks noChangeAspect="1"/>
          </p:cNvGraphicFramePr>
          <p:nvPr>
            <p:extLst/>
          </p:nvPr>
        </p:nvGraphicFramePr>
        <p:xfrm>
          <a:off x="1336611" y="1527117"/>
          <a:ext cx="9270429" cy="3462175"/>
        </p:xfrm>
        <a:graphic>
          <a:graphicData uri="http://schemas.openxmlformats.org/presentationml/2006/ole">
            <mc:AlternateContent xmlns:mc="http://schemas.openxmlformats.org/markup-compatibility/2006">
              <mc:Choice xmlns:v="urn:schemas-microsoft-com:vml" Requires="v">
                <p:oleObj spid="_x0000_s4106" name="Visio" r:id="rId5" imgW="8399834" imgH="3137319" progId="Visio.Drawing.11">
                  <p:embed/>
                </p:oleObj>
              </mc:Choice>
              <mc:Fallback>
                <p:oleObj name="Visio" r:id="rId5" imgW="8399834" imgH="3137319" progId="Visio.Drawing.11">
                  <p:embed/>
                  <p:pic>
                    <p:nvPicPr>
                      <p:cNvPr id="4" name="Object 3"/>
                      <p:cNvPicPr/>
                      <p:nvPr/>
                    </p:nvPicPr>
                    <p:blipFill>
                      <a:blip r:embed="rId6"/>
                      <a:stretch>
                        <a:fillRect/>
                      </a:stretch>
                    </p:blipFill>
                    <p:spPr>
                      <a:xfrm>
                        <a:off x="1336611" y="1527117"/>
                        <a:ext cx="9270429" cy="3462175"/>
                      </a:xfrm>
                      <a:prstGeom prst="rect">
                        <a:avLst/>
                      </a:prstGeom>
                    </p:spPr>
                  </p:pic>
                </p:oleObj>
              </mc:Fallback>
            </mc:AlternateContent>
          </a:graphicData>
        </a:graphic>
      </p:graphicFrame>
    </p:spTree>
    <p:extLst>
      <p:ext uri="{BB962C8B-B14F-4D97-AF65-F5344CB8AC3E}">
        <p14:creationId xmlns:p14="http://schemas.microsoft.com/office/powerpoint/2010/main" val="7157154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lnSpcReduction="10000"/>
          </a:bodyPr>
          <a:lstStyle/>
          <a:p>
            <a:pPr marL="0" indent="0" algn="ctr">
              <a:buNone/>
            </a:pPr>
            <a:r>
              <a:rPr lang="en-US" sz="4000" dirty="0" smtClean="0">
                <a:solidFill>
                  <a:schemeClr val="tx1"/>
                </a:solidFill>
              </a:rPr>
              <a:t>Subject and Measurements</a:t>
            </a:r>
          </a:p>
          <a:p>
            <a:pPr marL="0" indent="0" algn="ctr">
              <a:buNone/>
            </a:pPr>
            <a:r>
              <a:rPr lang="en-US" sz="4000" dirty="0">
                <a:solidFill>
                  <a:schemeClr val="tx1"/>
                </a:solidFill>
              </a:rPr>
              <a:t>Adherence to measurement </a:t>
            </a:r>
            <a:r>
              <a:rPr lang="en-US" sz="4000" dirty="0" smtClean="0">
                <a:solidFill>
                  <a:schemeClr val="tx1"/>
                </a:solidFill>
              </a:rPr>
              <a:t>recommendations</a:t>
            </a:r>
            <a:endParaRPr lang="en-US"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
        <p:nvSpPr>
          <p:cNvPr id="7" name="Subtitle 2"/>
          <p:cNvSpPr txBox="1">
            <a:spLocks/>
          </p:cNvSpPr>
          <p:nvPr/>
        </p:nvSpPr>
        <p:spPr>
          <a:xfrm>
            <a:off x="1771650" y="4800600"/>
            <a:ext cx="9467850" cy="194078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The </a:t>
            </a:r>
            <a:r>
              <a:rPr kumimoji="0" lang="en-CA" sz="2000" b="0" i="0" u="none" strike="noStrike" kern="1200" cap="none" spc="0" normalizeH="0" baseline="0" noProof="0" dirty="0">
                <a:ln>
                  <a:noFill/>
                </a:ln>
                <a:solidFill>
                  <a:srgbClr val="146194">
                    <a:lumMod val="75000"/>
                  </a:srgbClr>
                </a:solidFill>
                <a:effectLst/>
                <a:uLnTx/>
                <a:uFillTx/>
                <a:latin typeface="Century Gothic"/>
                <a:ea typeface="+mn-ea"/>
                <a:cs typeface="+mn-cs"/>
              </a:rPr>
              <a:t>system monitors activity and </a:t>
            </a:r>
            <a:r>
              <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posture </a:t>
            </a:r>
          </a:p>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The system records </a:t>
            </a:r>
            <a:r>
              <a:rPr kumimoji="0" lang="en-CA" sz="2000" b="0" i="0" u="none" strike="noStrike" kern="1200" cap="none" spc="0" normalizeH="0" baseline="0" noProof="0" dirty="0">
                <a:ln>
                  <a:noFill/>
                </a:ln>
                <a:solidFill>
                  <a:srgbClr val="146194">
                    <a:lumMod val="75000"/>
                  </a:srgbClr>
                </a:solidFill>
                <a:effectLst/>
                <a:uLnTx/>
                <a:uFillTx/>
                <a:latin typeface="Century Gothic"/>
                <a:ea typeface="+mn-ea"/>
                <a:cs typeface="+mn-cs"/>
              </a:rPr>
              <a:t>audio </a:t>
            </a:r>
            <a:r>
              <a:rPr kumimoji="0" lang="en-CA"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data and classifies </a:t>
            </a:r>
            <a:r>
              <a:rPr kumimoji="0" lang="en-CA" sz="2000" b="0" i="0" u="none" strike="noStrike" kern="1200" cap="none" spc="0" normalizeH="0" baseline="0" noProof="0" dirty="0">
                <a:ln>
                  <a:noFill/>
                </a:ln>
                <a:solidFill>
                  <a:srgbClr val="146194">
                    <a:lumMod val="75000"/>
                  </a:srgbClr>
                </a:solidFill>
                <a:effectLst/>
                <a:uLnTx/>
                <a:uFillTx/>
                <a:latin typeface="Century Gothic"/>
                <a:ea typeface="+mn-ea"/>
                <a:cs typeface="+mn-cs"/>
              </a:rPr>
              <a:t>as speech or silence.  </a:t>
            </a:r>
            <a:endParaRPr kumimoji="0" lang="en-US" sz="2000" b="0" i="0" u="none" strike="noStrike" kern="1200" cap="none" spc="0" normalizeH="0" baseline="0" noProof="0" dirty="0">
              <a:ln>
                <a:noFill/>
              </a:ln>
              <a:solidFill>
                <a:srgbClr val="146194">
                  <a:lumMod val="75000"/>
                </a:srgbClr>
              </a:solidFill>
              <a:effectLst/>
              <a:uLnTx/>
              <a:uFillTx/>
              <a:latin typeface="Century Gothic"/>
              <a:ea typeface="+mn-ea"/>
              <a:cs typeface="+mn-cs"/>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061" y="1432356"/>
            <a:ext cx="5648325" cy="3609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1481137" y="6196280"/>
            <a:ext cx="9996488"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S. Wagner et. al. , </a:t>
            </a:r>
            <a:r>
              <a:rPr kumimoji="0" lang="en-CA" sz="1400" b="0" i="0" u="none" strike="noStrike" kern="1200" cap="none" spc="0" normalizeH="0" baseline="0" noProof="0" dirty="0">
                <a:ln>
                  <a:noFill/>
                </a:ln>
                <a:solidFill>
                  <a:srgbClr val="146194">
                    <a:lumMod val="75000"/>
                  </a:srgbClr>
                </a:solidFill>
                <a:effectLst/>
                <a:uLnTx/>
                <a:uFillTx/>
                <a:latin typeface="Century Gothic"/>
                <a:ea typeface="+mn-ea"/>
                <a:cs typeface="+mn-cs"/>
              </a:rPr>
              <a:t>Context  </a:t>
            </a:r>
            <a:r>
              <a:rPr kumimoji="0" lang="en-CA" sz="14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Classification </a:t>
            </a:r>
            <a:r>
              <a:rPr kumimoji="0" lang="en-CA" sz="1400" b="0" i="0" u="none" strike="noStrike" kern="1200" cap="none" spc="0" normalizeH="0" baseline="0" noProof="0" dirty="0">
                <a:ln>
                  <a:noFill/>
                </a:ln>
                <a:solidFill>
                  <a:srgbClr val="146194">
                    <a:lumMod val="75000"/>
                  </a:srgbClr>
                </a:solidFill>
                <a:effectLst/>
                <a:uLnTx/>
                <a:uFillTx/>
                <a:latin typeface="Century Gothic"/>
                <a:ea typeface="+mn-ea"/>
                <a:cs typeface="+mn-cs"/>
              </a:rPr>
              <a:t>during Blood Pressure </a:t>
            </a:r>
            <a:r>
              <a:rPr kumimoji="0" lang="en-CA" sz="14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Self-Measurement </a:t>
            </a:r>
            <a:r>
              <a:rPr kumimoji="0" lang="en-CA" sz="1400" b="0" i="0" u="none" strike="noStrike" kern="1200" cap="none" spc="0" normalizeH="0" baseline="0" noProof="0" dirty="0">
                <a:ln>
                  <a:noFill/>
                </a:ln>
                <a:solidFill>
                  <a:srgbClr val="146194">
                    <a:lumMod val="75000"/>
                  </a:srgbClr>
                </a:solidFill>
                <a:effectLst/>
                <a:uLnTx/>
                <a:uFillTx/>
                <a:latin typeface="Century Gothic"/>
                <a:ea typeface="+mn-ea"/>
                <a:cs typeface="+mn-cs"/>
              </a:rPr>
              <a:t>using the  Sensor  Seat and the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srgbClr val="146194">
                    <a:lumMod val="75000"/>
                  </a:srgbClr>
                </a:solidFill>
                <a:effectLst/>
                <a:uLnTx/>
                <a:uFillTx/>
                <a:latin typeface="Century Gothic"/>
                <a:ea typeface="+mn-ea"/>
                <a:cs typeface="+mn-cs"/>
              </a:rPr>
              <a:t>Audio </a:t>
            </a:r>
            <a:r>
              <a:rPr kumimoji="0" lang="en-CA" sz="14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Classification Device, </a:t>
            </a:r>
            <a:r>
              <a:rPr kumimoji="0" lang="en-CA" sz="1400" b="0" i="0" u="none" strike="noStrike" kern="1200" cap="none" spc="0" normalizeH="0" baseline="0" noProof="0" dirty="0" err="1" smtClean="0">
                <a:ln>
                  <a:noFill/>
                </a:ln>
                <a:solidFill>
                  <a:srgbClr val="146194">
                    <a:lumMod val="75000"/>
                  </a:srgbClr>
                </a:solidFill>
                <a:effectLst/>
                <a:uLnTx/>
                <a:uFillTx/>
                <a:latin typeface="Century Gothic"/>
                <a:ea typeface="+mn-ea"/>
                <a:cs typeface="+mn-cs"/>
              </a:rPr>
              <a:t>PervasiveHealth</a:t>
            </a:r>
            <a:r>
              <a:rPr kumimoji="0" lang="en-CA" sz="14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 Workshop, </a:t>
            </a:r>
            <a:r>
              <a:rPr kumimoji="0" lang="en-CA" sz="1400" b="0" i="0" u="none" strike="noStrike" kern="1200" cap="none" spc="0" normalizeH="0" baseline="0" noProof="0" dirty="0">
                <a:ln>
                  <a:noFill/>
                </a:ln>
                <a:solidFill>
                  <a:srgbClr val="146194">
                    <a:lumMod val="75000"/>
                  </a:srgbClr>
                </a:solidFill>
                <a:effectLst/>
                <a:uLnTx/>
                <a:uFillTx/>
                <a:latin typeface="Century Gothic"/>
                <a:ea typeface="+mn-ea"/>
                <a:cs typeface="+mn-cs"/>
              </a:rPr>
              <a:t>2012.</a:t>
            </a:r>
          </a:p>
        </p:txBody>
      </p:sp>
    </p:spTree>
    <p:extLst>
      <p:ext uri="{BB962C8B-B14F-4D97-AF65-F5344CB8AC3E}">
        <p14:creationId xmlns:p14="http://schemas.microsoft.com/office/powerpoint/2010/main" val="30572929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lnSpcReduction="10000"/>
          </a:bodyPr>
          <a:lstStyle/>
          <a:p>
            <a:pPr marL="0" indent="0" algn="ctr">
              <a:buNone/>
            </a:pPr>
            <a:r>
              <a:rPr lang="en-US" sz="4000" dirty="0" smtClean="0">
                <a:solidFill>
                  <a:schemeClr val="tx1"/>
                </a:solidFill>
              </a:rPr>
              <a:t>Subject and Measurements</a:t>
            </a:r>
          </a:p>
          <a:p>
            <a:pPr marL="0" indent="0" algn="ctr">
              <a:buNone/>
            </a:pPr>
            <a:r>
              <a:rPr lang="en-US" sz="4000" dirty="0">
                <a:solidFill>
                  <a:schemeClr val="tx1"/>
                </a:solidFill>
              </a:rPr>
              <a:t>Adherence to measurement </a:t>
            </a:r>
            <a:r>
              <a:rPr lang="en-US" sz="4000" dirty="0" smtClean="0">
                <a:solidFill>
                  <a:schemeClr val="tx1"/>
                </a:solidFill>
              </a:rPr>
              <a:t>recommendations</a:t>
            </a:r>
            <a:endParaRPr lang="en-US"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
        <p:nvSpPr>
          <p:cNvPr id="7" name="Subtitle 2"/>
          <p:cNvSpPr txBox="1">
            <a:spLocks/>
          </p:cNvSpPr>
          <p:nvPr/>
        </p:nvSpPr>
        <p:spPr>
          <a:xfrm>
            <a:off x="1771650" y="1681962"/>
            <a:ext cx="9467850" cy="505942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endParaRPr kumimoji="0" lang="en-US" sz="2000" b="0" i="0" u="none" strike="noStrike" kern="1200" cap="none" spc="0" normalizeH="0" baseline="0" noProof="0" dirty="0">
              <a:ln>
                <a:noFill/>
              </a:ln>
              <a:solidFill>
                <a:srgbClr val="146194">
                  <a:lumMod val="75000"/>
                </a:srgbClr>
              </a:solidFill>
              <a:effectLst/>
              <a:uLnTx/>
              <a:uFillTx/>
              <a:latin typeface="Century Gothic"/>
              <a:ea typeface="+mn-ea"/>
              <a:cs typeface="+mn-cs"/>
            </a:endParaRPr>
          </a:p>
        </p:txBody>
      </p:sp>
      <p:sp>
        <p:nvSpPr>
          <p:cNvPr id="4" name="Rectangle 2"/>
          <p:cNvSpPr>
            <a:spLocks noChangeArrowheads="1"/>
          </p:cNvSpPr>
          <p:nvPr/>
        </p:nvSpPr>
        <p:spPr bwMode="auto">
          <a:xfrm>
            <a:off x="2049058" y="1948940"/>
            <a:ext cx="193763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CA"/>
          </a:p>
        </p:txBody>
      </p:sp>
      <p:graphicFrame>
        <p:nvGraphicFramePr>
          <p:cNvPr id="6" name="Object 5"/>
          <p:cNvGraphicFramePr>
            <a:graphicFrameLocks noChangeAspect="1"/>
          </p:cNvGraphicFramePr>
          <p:nvPr>
            <p:extLst>
              <p:ext uri="{D42A27DB-BD31-4B8C-83A1-F6EECF244321}">
                <p14:modId xmlns:p14="http://schemas.microsoft.com/office/powerpoint/2010/main" val="1171886866"/>
              </p:ext>
            </p:extLst>
          </p:nvPr>
        </p:nvGraphicFramePr>
        <p:xfrm>
          <a:off x="2049058" y="1948940"/>
          <a:ext cx="8189553" cy="4268861"/>
        </p:xfrm>
        <a:graphic>
          <a:graphicData uri="http://schemas.openxmlformats.org/presentationml/2006/ole">
            <mc:AlternateContent xmlns:mc="http://schemas.openxmlformats.org/markup-compatibility/2006">
              <mc:Choice xmlns:v="urn:schemas-microsoft-com:vml" Requires="v">
                <p:oleObj spid="_x0000_s6150" r:id="rId5" imgW="10772775" imgH="5629275" progId="Unknown">
                  <p:embed/>
                </p:oleObj>
              </mc:Choice>
              <mc:Fallback>
                <p:oleObj r:id="rId5" imgW="10772775" imgH="5629275" progId="Unknown">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9058" y="1948940"/>
                        <a:ext cx="8189553" cy="4268861"/>
                      </a:xfrm>
                      <a:prstGeom prst="rect">
                        <a:avLst/>
                      </a:prstGeom>
                      <a:noFill/>
                    </p:spPr>
                  </p:pic>
                </p:oleObj>
              </mc:Fallback>
            </mc:AlternateContent>
          </a:graphicData>
        </a:graphic>
      </p:graphicFrame>
    </p:spTree>
    <p:extLst>
      <p:ext uri="{BB962C8B-B14F-4D97-AF65-F5344CB8AC3E}">
        <p14:creationId xmlns:p14="http://schemas.microsoft.com/office/powerpoint/2010/main" val="3535243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a:bodyPr>
          <a:lstStyle/>
          <a:p>
            <a:pPr marL="0" indent="0" algn="ctr">
              <a:buNone/>
            </a:pPr>
            <a:r>
              <a:rPr lang="en-CA" sz="4000" dirty="0" smtClean="0">
                <a:solidFill>
                  <a:schemeClr val="tx1"/>
                </a:solidFill>
              </a:rPr>
              <a:t>Definitions</a:t>
            </a:r>
            <a:endParaRPr lang="en-US"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
        <p:nvSpPr>
          <p:cNvPr id="8" name="Rectangle 3"/>
          <p:cNvSpPr txBox="1">
            <a:spLocks noChangeArrowheads="1"/>
          </p:cNvSpPr>
          <p:nvPr/>
        </p:nvSpPr>
        <p:spPr>
          <a:xfrm>
            <a:off x="532262" y="1815152"/>
            <a:ext cx="11245755" cy="4585648"/>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i="1" dirty="0" err="1"/>
              <a:t>Auscultatory</a:t>
            </a:r>
            <a:r>
              <a:rPr lang="en-US" i="1" dirty="0"/>
              <a:t> method </a:t>
            </a:r>
            <a:r>
              <a:rPr lang="en-US" dirty="0"/>
              <a:t>is an indirect method to measure arterial blood pressure that relies on the detection of </a:t>
            </a:r>
            <a:r>
              <a:rPr lang="en-US" dirty="0" err="1"/>
              <a:t>Korotkoff</a:t>
            </a:r>
            <a:r>
              <a:rPr lang="en-US" dirty="0"/>
              <a:t> sounds under an occluding cuff.</a:t>
            </a:r>
            <a:endParaRPr lang="en-CA" dirty="0"/>
          </a:p>
          <a:p>
            <a:r>
              <a:rPr lang="en-US" i="1" dirty="0"/>
              <a:t>Electronic sphygmomanometer </a:t>
            </a:r>
            <a:r>
              <a:rPr lang="en-US" dirty="0"/>
              <a:t>is an instrument used for the indirect (noninvasive) measurement of arterial blood pressure that automatically determines blood pressure from signals obtained from the cuff and/or a separate transducer. </a:t>
            </a:r>
            <a:endParaRPr lang="en-CA" dirty="0"/>
          </a:p>
          <a:p>
            <a:r>
              <a:rPr lang="en-US" i="1" dirty="0" err="1"/>
              <a:t>Oscillometry</a:t>
            </a:r>
            <a:r>
              <a:rPr lang="en-US" i="1" dirty="0"/>
              <a:t> </a:t>
            </a:r>
            <a:r>
              <a:rPr lang="en-US" dirty="0"/>
              <a:t>is an indirect method to measure arterial blood pressure that relies on the measurement of oscillations in an occluding cuff.</a:t>
            </a:r>
            <a:endParaRPr lang="en-CA" dirty="0"/>
          </a:p>
          <a:p>
            <a:r>
              <a:rPr lang="en-US" i="1" dirty="0"/>
              <a:t>Non-invasive blood pressure measurements (NIBP)</a:t>
            </a:r>
            <a:r>
              <a:rPr lang="en-US" dirty="0"/>
              <a:t> is normally any cuff-based method for measuring BP</a:t>
            </a:r>
            <a:endParaRPr lang="en-CA" dirty="0"/>
          </a:p>
          <a:p>
            <a:r>
              <a:rPr lang="en-US" i="1" dirty="0"/>
              <a:t>Ambulatory BP monitoring</a:t>
            </a:r>
            <a:r>
              <a:rPr lang="en-US" dirty="0"/>
              <a:t> (ABPM)  is a noninvasive, fully automated technique in which BP is recorded over an extended period of time, typically 24 hours. </a:t>
            </a:r>
            <a:endParaRPr lang="en-US" dirty="0" smtClean="0"/>
          </a:p>
          <a:p>
            <a:r>
              <a:rPr lang="en-US" dirty="0" smtClean="0"/>
              <a:t>H</a:t>
            </a:r>
            <a:r>
              <a:rPr lang="en-US" i="1" dirty="0" smtClean="0"/>
              <a:t>ome </a:t>
            </a:r>
            <a:r>
              <a:rPr lang="en-US" i="1" dirty="0"/>
              <a:t>blood pressure monitoring</a:t>
            </a:r>
            <a:r>
              <a:rPr lang="en-US" dirty="0"/>
              <a:t> (HBPM) that typically involves measurements over a longer periods of time, in stationary position while being awake.</a:t>
            </a:r>
            <a:endParaRPr lang="en-CA" dirty="0"/>
          </a:p>
        </p:txBody>
      </p:sp>
    </p:spTree>
    <p:extLst>
      <p:ext uri="{BB962C8B-B14F-4D97-AF65-F5344CB8AC3E}">
        <p14:creationId xmlns:p14="http://schemas.microsoft.com/office/powerpoint/2010/main" val="3040936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a:bodyPr>
          <a:lstStyle/>
          <a:p>
            <a:pPr marL="0" indent="0" algn="ctr">
              <a:buNone/>
            </a:pPr>
            <a:r>
              <a:rPr lang="en-CA" sz="4000" dirty="0" smtClean="0">
                <a:solidFill>
                  <a:schemeClr val="tx1"/>
                </a:solidFill>
              </a:rPr>
              <a:t>Measuring blood pressure</a:t>
            </a:r>
            <a:endParaRPr lang="en-US"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
        <p:nvSpPr>
          <p:cNvPr id="8" name="Rectangle 3"/>
          <p:cNvSpPr txBox="1">
            <a:spLocks noChangeArrowheads="1"/>
          </p:cNvSpPr>
          <p:nvPr/>
        </p:nvSpPr>
        <p:spPr>
          <a:xfrm>
            <a:off x="532262" y="1815152"/>
            <a:ext cx="11245755" cy="458564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S. </a:t>
            </a:r>
            <a:r>
              <a:rPr kumimoji="0" lang="en-CA" sz="1800" b="0" i="0" u="none" strike="noStrike" kern="1200" cap="none" spc="0" normalizeH="0" baseline="0" noProof="0" dirty="0" err="1" smtClean="0">
                <a:ln>
                  <a:noFill/>
                </a:ln>
                <a:solidFill>
                  <a:srgbClr val="146194">
                    <a:lumMod val="75000"/>
                  </a:srgbClr>
                </a:solidFill>
                <a:effectLst/>
                <a:uLnTx/>
                <a:uFillTx/>
                <a:latin typeface="Century Gothic"/>
                <a:ea typeface="+mn-ea"/>
                <a:cs typeface="+mn-cs"/>
              </a:rPr>
              <a:t>Tavoularis</a:t>
            </a:r>
            <a:r>
              <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 Measurement in Fluid Mechanics, </a:t>
            </a:r>
            <a:r>
              <a:rPr kumimoji="0" lang="en-CA" sz="17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New York : Cambridge University Press, 2005</a:t>
            </a:r>
          </a:p>
          <a:p>
            <a:pPr marL="1200150" marR="0" lvl="2"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16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One can measure pressure of a fluid inside of a pipe only if a sensor is inserted in it!</a:t>
            </a:r>
          </a:p>
          <a:p>
            <a:pPr marL="742950" marR="0" lvl="1"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Direct measurement of blood pressure is invasive, and, as such, it has a very limited clinical value.  </a:t>
            </a:r>
          </a:p>
          <a:p>
            <a:pPr marL="742950" marR="0" lvl="1"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18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Non-invasive blood pressure measurement is the only application where direct measurement methods from other fields could not be applied for practical and ethical reasons. </a:t>
            </a:r>
          </a:p>
          <a:p>
            <a:pPr marL="742950" marR="0" lvl="1"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endParaRPr kumimoji="0" lang="en-US"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endParaRPr>
          </a:p>
          <a:p>
            <a:pPr marL="742950" marR="0" lvl="1"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US"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BP cannot be </a:t>
            </a:r>
            <a:r>
              <a:rPr kumimoji="0" lang="en-US" sz="2000" b="1" i="0" u="none" strike="noStrike" kern="1200" cap="none" spc="0" normalizeH="0" baseline="0" noProof="0" dirty="0" smtClean="0">
                <a:ln>
                  <a:noFill/>
                </a:ln>
                <a:solidFill>
                  <a:srgbClr val="146194">
                    <a:lumMod val="75000"/>
                  </a:srgbClr>
                </a:solidFill>
                <a:effectLst/>
                <a:uLnTx/>
                <a:uFillTx/>
                <a:latin typeface="Century Gothic"/>
                <a:ea typeface="+mn-ea"/>
                <a:cs typeface="+mn-cs"/>
              </a:rPr>
              <a:t>measured</a:t>
            </a:r>
            <a:r>
              <a:rPr kumimoji="0" lang="en-US"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 non-invasively but only </a:t>
            </a:r>
            <a:r>
              <a:rPr kumimoji="0" lang="en-US" sz="2000" b="1" i="0" u="none" strike="noStrike" kern="1200" cap="none" spc="0" normalizeH="0" baseline="0" noProof="0" dirty="0" smtClean="0">
                <a:ln>
                  <a:noFill/>
                </a:ln>
                <a:solidFill>
                  <a:srgbClr val="146194">
                    <a:lumMod val="75000"/>
                  </a:srgbClr>
                </a:solidFill>
                <a:effectLst/>
                <a:uLnTx/>
                <a:uFillTx/>
                <a:latin typeface="Century Gothic"/>
                <a:ea typeface="+mn-ea"/>
                <a:cs typeface="+mn-cs"/>
              </a:rPr>
              <a:t>estimated</a:t>
            </a:r>
            <a:r>
              <a:rPr kumimoji="0" lang="en-US"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 from indirect measurements (</a:t>
            </a:r>
            <a:r>
              <a:rPr kumimoji="0" lang="en-US" sz="2000" b="0" i="0" u="none" strike="noStrike" kern="1200" cap="none" spc="0" normalizeH="0" baseline="0" noProof="0" dirty="0" err="1" smtClean="0">
                <a:ln>
                  <a:noFill/>
                </a:ln>
                <a:solidFill>
                  <a:srgbClr val="146194">
                    <a:lumMod val="75000"/>
                  </a:srgbClr>
                </a:solidFill>
                <a:effectLst/>
                <a:uLnTx/>
                <a:uFillTx/>
                <a:latin typeface="Century Gothic"/>
                <a:ea typeface="+mn-ea"/>
                <a:cs typeface="+mn-cs"/>
              </a:rPr>
              <a:t>Korotkov</a:t>
            </a:r>
            <a:r>
              <a:rPr kumimoji="0" lang="en-US"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 sounds, cuff pressure oscillations, tonometry, </a:t>
            </a:r>
            <a:r>
              <a:rPr kumimoji="0" lang="en-US" sz="2000" b="0" i="0" u="none" strike="noStrike" kern="1200" cap="none" spc="0" normalizeH="0" baseline="0" noProof="0" dirty="0" err="1" smtClean="0">
                <a:ln>
                  <a:noFill/>
                </a:ln>
                <a:solidFill>
                  <a:srgbClr val="146194">
                    <a:lumMod val="75000"/>
                  </a:srgbClr>
                </a:solidFill>
                <a:effectLst/>
                <a:uLnTx/>
                <a:uFillTx/>
                <a:latin typeface="Century Gothic"/>
                <a:ea typeface="+mn-ea"/>
                <a:cs typeface="+mn-cs"/>
              </a:rPr>
              <a:t>etc</a:t>
            </a:r>
            <a:r>
              <a:rPr kumimoji="0" lang="en-US"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a:t>
            </a:r>
          </a:p>
          <a:p>
            <a:pPr marL="742950" marR="0" lvl="1"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US" sz="20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It is the result of internal REGULATION</a:t>
            </a:r>
          </a:p>
        </p:txBody>
      </p:sp>
    </p:spTree>
    <p:extLst>
      <p:ext uri="{BB962C8B-B14F-4D97-AF65-F5344CB8AC3E}">
        <p14:creationId xmlns:p14="http://schemas.microsoft.com/office/powerpoint/2010/main" val="365157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a:bodyPr>
          <a:lstStyle/>
          <a:p>
            <a:pPr marL="0" indent="0" algn="ctr">
              <a:buNone/>
            </a:pPr>
            <a:r>
              <a:rPr lang="en-US" sz="4000" dirty="0">
                <a:solidFill>
                  <a:schemeClr val="tx1"/>
                </a:solidFill>
              </a:rPr>
              <a:t>Variability of blood pressure</a:t>
            </a: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pic>
        <p:nvPicPr>
          <p:cNvPr id="8" name="Picture 1"/>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44675"/>
          <a:stretch>
            <a:fillRect/>
          </a:stretch>
        </p:blipFill>
        <p:spPr bwMode="auto">
          <a:xfrm>
            <a:off x="2235200" y="1844580"/>
            <a:ext cx="7620000"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9"/>
          <p:cNvGrpSpPr>
            <a:grpSpLocks/>
          </p:cNvGrpSpPr>
          <p:nvPr/>
        </p:nvGrpSpPr>
        <p:grpSpPr bwMode="auto">
          <a:xfrm>
            <a:off x="406400" y="2225581"/>
            <a:ext cx="11074400" cy="4308475"/>
            <a:chOff x="304800" y="1752600"/>
            <a:chExt cx="8305800" cy="4308480"/>
          </a:xfrm>
        </p:grpSpPr>
        <p:grpSp>
          <p:nvGrpSpPr>
            <p:cNvPr id="10" name="Group 11"/>
            <p:cNvGrpSpPr>
              <a:grpSpLocks/>
            </p:cNvGrpSpPr>
            <p:nvPr/>
          </p:nvGrpSpPr>
          <p:grpSpPr bwMode="auto">
            <a:xfrm>
              <a:off x="2667000" y="3505203"/>
              <a:ext cx="3276600" cy="2555877"/>
              <a:chOff x="1680" y="2640"/>
              <a:chExt cx="2064" cy="1610"/>
            </a:xfrm>
            <a:noFill/>
          </p:grpSpPr>
          <p:sp>
            <p:nvSpPr>
              <p:cNvPr id="20" name="Line 7"/>
              <p:cNvSpPr>
                <a:spLocks noChangeShapeType="1"/>
              </p:cNvSpPr>
              <p:nvPr/>
            </p:nvSpPr>
            <p:spPr bwMode="auto">
              <a:xfrm flipH="1">
                <a:off x="2064" y="2640"/>
                <a:ext cx="576" cy="864"/>
              </a:xfrm>
              <a:prstGeom prst="line">
                <a:avLst/>
              </a:prstGeom>
              <a:grpFill/>
              <a:ln w="9525">
                <a:solidFill>
                  <a:schemeClr val="bg2"/>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pitchFamily="-112" charset="0"/>
                  <a:ea typeface="ＭＳ Ｐゴシック" pitchFamily="-112" charset="-128"/>
                  <a:cs typeface="+mn-cs"/>
                </a:endParaRPr>
              </a:p>
            </p:txBody>
          </p:sp>
          <p:sp>
            <p:nvSpPr>
              <p:cNvPr id="21" name="Line 8"/>
              <p:cNvSpPr>
                <a:spLocks noChangeShapeType="1"/>
              </p:cNvSpPr>
              <p:nvPr/>
            </p:nvSpPr>
            <p:spPr bwMode="auto">
              <a:xfrm flipH="1">
                <a:off x="3120" y="2640"/>
                <a:ext cx="576" cy="864"/>
              </a:xfrm>
              <a:prstGeom prst="line">
                <a:avLst/>
              </a:prstGeom>
              <a:grpFill/>
              <a:ln w="9525">
                <a:solidFill>
                  <a:schemeClr val="bg2"/>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pitchFamily="-112" charset="0"/>
                  <a:ea typeface="ＭＳ Ｐゴシック" pitchFamily="-112" charset="-128"/>
                  <a:cs typeface="+mn-cs"/>
                </a:endParaRPr>
              </a:p>
            </p:txBody>
          </p:sp>
          <p:sp>
            <p:nvSpPr>
              <p:cNvPr id="22" name="Text Box 9"/>
              <p:cNvSpPr txBox="1">
                <a:spLocks noChangeArrowheads="1"/>
              </p:cNvSpPr>
              <p:nvPr/>
            </p:nvSpPr>
            <p:spPr bwMode="auto">
              <a:xfrm>
                <a:off x="1680" y="3506"/>
                <a:ext cx="960" cy="485"/>
              </a:xfrm>
              <a:prstGeom prst="rect">
                <a:avLst/>
              </a:prstGeom>
              <a:grpFill/>
              <a:ln w="9525">
                <a:noFill/>
                <a:miter lim="800000"/>
                <a:headEnd/>
                <a:tailEnd/>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000" b="0" i="0" u="none" strike="noStrike" kern="1200" cap="none" spc="0" normalizeH="0" baseline="0" noProof="0" dirty="0">
                    <a:ln>
                      <a:noFill/>
                    </a:ln>
                    <a:solidFill>
                      <a:srgbClr val="146194"/>
                    </a:solidFill>
                    <a:effectLst/>
                    <a:uLnTx/>
                    <a:uFillTx/>
                    <a:latin typeface="Times" pitchFamily="-112" charset="0"/>
                    <a:ea typeface="ＭＳ Ｐゴシック" pitchFamily="-112" charset="-128"/>
                    <a:cs typeface="+mn-cs"/>
                  </a:rPr>
                  <a:t>   157/71</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600" b="0" i="0" u="none" strike="noStrike" kern="1200" cap="none" spc="0" normalizeH="0" baseline="0" noProof="0" dirty="0">
                    <a:ln>
                      <a:noFill/>
                    </a:ln>
                    <a:solidFill>
                      <a:srgbClr val="146194"/>
                    </a:solidFill>
                    <a:effectLst/>
                    <a:uLnTx/>
                    <a:uFillTx/>
                    <a:latin typeface="Times" pitchFamily="-112" charset="0"/>
                    <a:ea typeface="ＭＳ Ｐゴシック" pitchFamily="-112" charset="-128"/>
                    <a:cs typeface="+mn-cs"/>
                  </a:rPr>
                  <a:t>SBP/DBP</a:t>
                </a:r>
              </a:p>
            </p:txBody>
          </p:sp>
          <p:sp>
            <p:nvSpPr>
              <p:cNvPr id="23" name="Text Box 10"/>
              <p:cNvSpPr txBox="1">
                <a:spLocks noChangeArrowheads="1"/>
              </p:cNvSpPr>
              <p:nvPr/>
            </p:nvSpPr>
            <p:spPr bwMode="auto">
              <a:xfrm>
                <a:off x="2784" y="3504"/>
                <a:ext cx="960" cy="746"/>
              </a:xfrm>
              <a:prstGeom prst="rect">
                <a:avLst/>
              </a:prstGeom>
              <a:grpFill/>
              <a:ln w="9525">
                <a:noFill/>
                <a:miter lim="800000"/>
                <a:headEnd/>
                <a:tailEnd/>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000" b="0" i="0" u="none" strike="noStrike" kern="1200" cap="none" spc="0" normalizeH="0" baseline="0" noProof="0" dirty="0">
                    <a:ln>
                      <a:noFill/>
                    </a:ln>
                    <a:solidFill>
                      <a:srgbClr val="146194"/>
                    </a:solidFill>
                    <a:effectLst/>
                    <a:uLnTx/>
                    <a:uFillTx/>
                    <a:latin typeface="Times" pitchFamily="-112" charset="0"/>
                    <a:ea typeface="ＭＳ Ｐゴシック" pitchFamily="-112" charset="-128"/>
                    <a:cs typeface="+mn-cs"/>
                  </a:rPr>
                  <a:t>169/63</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600" b="0" i="0" u="none" strike="noStrike" kern="1200" cap="none" spc="0" normalizeH="0" baseline="0" noProof="0" dirty="0">
                    <a:ln>
                      <a:noFill/>
                    </a:ln>
                    <a:solidFill>
                      <a:srgbClr val="146194"/>
                    </a:solidFill>
                    <a:effectLst/>
                    <a:uLnTx/>
                    <a:uFillTx/>
                    <a:latin typeface="Times" pitchFamily="-112" charset="0"/>
                    <a:ea typeface="ＭＳ Ｐゴシック" pitchFamily="-112" charset="-128"/>
                    <a:cs typeface="+mn-cs"/>
                  </a:rPr>
                  <a:t>SBP/DBP</a:t>
                </a:r>
                <a:endParaRPr kumimoji="0" lang="en-US" sz="1800" b="0" i="0" u="none" strike="noStrike" kern="1200" cap="none" spc="0" normalizeH="0" baseline="0" noProof="0" dirty="0">
                  <a:ln>
                    <a:noFill/>
                  </a:ln>
                  <a:solidFill>
                    <a:srgbClr val="146194"/>
                  </a:solidFill>
                  <a:effectLst/>
                  <a:uLnTx/>
                  <a:uFillTx/>
                  <a:latin typeface="Times" pitchFamily="-112" charset="0"/>
                  <a:ea typeface="ＭＳ Ｐゴシック" pitchFamily="-112" charset="-128"/>
                  <a:cs typeface="+mn-cs"/>
                </a:endParaRPr>
              </a:p>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0" i="0" u="none" strike="noStrike" kern="1200" cap="none" spc="0" normalizeH="0" baseline="0" noProof="0" dirty="0">
                  <a:ln>
                    <a:noFill/>
                  </a:ln>
                  <a:solidFill>
                    <a:srgbClr val="146194"/>
                  </a:solidFill>
                  <a:effectLst/>
                  <a:uLnTx/>
                  <a:uFillTx/>
                  <a:latin typeface="Times" pitchFamily="-112" charset="0"/>
                  <a:ea typeface="ＭＳ Ｐゴシック" pitchFamily="-112" charset="-128"/>
                  <a:cs typeface="+mn-cs"/>
                </a:endParaRPr>
              </a:p>
            </p:txBody>
          </p:sp>
        </p:grpSp>
        <p:grpSp>
          <p:nvGrpSpPr>
            <p:cNvPr id="11" name="Group 20"/>
            <p:cNvGrpSpPr>
              <a:grpSpLocks/>
            </p:cNvGrpSpPr>
            <p:nvPr/>
          </p:nvGrpSpPr>
          <p:grpSpPr bwMode="auto">
            <a:xfrm>
              <a:off x="304800" y="1752600"/>
              <a:ext cx="2286000" cy="415925"/>
              <a:chOff x="192" y="1536"/>
              <a:chExt cx="1440" cy="262"/>
            </a:xfrm>
            <a:noFill/>
          </p:grpSpPr>
          <p:sp>
            <p:nvSpPr>
              <p:cNvPr id="16" name="Line 16"/>
              <p:cNvSpPr>
                <a:spLocks noChangeShapeType="1"/>
              </p:cNvSpPr>
              <p:nvPr/>
            </p:nvSpPr>
            <p:spPr bwMode="auto">
              <a:xfrm flipH="1">
                <a:off x="768" y="1776"/>
                <a:ext cx="864" cy="0"/>
              </a:xfrm>
              <a:prstGeom prst="line">
                <a:avLst/>
              </a:prstGeom>
              <a:grpFill/>
              <a:ln w="25400">
                <a:solidFill>
                  <a:srgbClr val="0000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pitchFamily="-112" charset="0"/>
                  <a:ea typeface="ＭＳ Ｐゴシック" pitchFamily="-112" charset="-128"/>
                  <a:cs typeface="+mn-cs"/>
                </a:endParaRPr>
              </a:p>
            </p:txBody>
          </p:sp>
          <p:sp>
            <p:nvSpPr>
              <p:cNvPr id="17" name="Line 17"/>
              <p:cNvSpPr>
                <a:spLocks noChangeShapeType="1"/>
              </p:cNvSpPr>
              <p:nvPr/>
            </p:nvSpPr>
            <p:spPr bwMode="auto">
              <a:xfrm flipH="1">
                <a:off x="768" y="1584"/>
                <a:ext cx="768" cy="0"/>
              </a:xfrm>
              <a:prstGeom prst="line">
                <a:avLst/>
              </a:prstGeom>
              <a:grpFill/>
              <a:ln w="25400">
                <a:solidFill>
                  <a:srgbClr val="0000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pitchFamily="-112" charset="0"/>
                  <a:ea typeface="ＭＳ Ｐゴシック" pitchFamily="-112" charset="-128"/>
                  <a:cs typeface="+mn-cs"/>
                </a:endParaRPr>
              </a:p>
            </p:txBody>
          </p:sp>
          <p:sp>
            <p:nvSpPr>
              <p:cNvPr id="18" name="Line 18"/>
              <p:cNvSpPr>
                <a:spLocks noChangeShapeType="1"/>
              </p:cNvSpPr>
              <p:nvPr/>
            </p:nvSpPr>
            <p:spPr bwMode="auto">
              <a:xfrm>
                <a:off x="672" y="1584"/>
                <a:ext cx="0" cy="192"/>
              </a:xfrm>
              <a:prstGeom prst="line">
                <a:avLst/>
              </a:prstGeom>
              <a:grpFill/>
              <a:ln w="22225">
                <a:solidFill>
                  <a:srgbClr val="0000FF"/>
                </a:solidFill>
                <a:round/>
                <a:headEnd type="triangle" w="med" len="me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pitchFamily="-112" charset="0"/>
                  <a:ea typeface="ＭＳ Ｐゴシック" pitchFamily="-112" charset="-128"/>
                  <a:cs typeface="+mn-cs"/>
                </a:endParaRPr>
              </a:p>
            </p:txBody>
          </p:sp>
          <p:sp>
            <p:nvSpPr>
              <p:cNvPr id="19" name="Text Box 19"/>
              <p:cNvSpPr txBox="1">
                <a:spLocks noChangeArrowheads="1"/>
              </p:cNvSpPr>
              <p:nvPr/>
            </p:nvSpPr>
            <p:spPr bwMode="auto">
              <a:xfrm>
                <a:off x="192" y="1536"/>
                <a:ext cx="432" cy="262"/>
              </a:xfrm>
              <a:prstGeom prst="rect">
                <a:avLst/>
              </a:prstGeom>
              <a:grpFill/>
              <a:ln w="9525">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050" b="1" i="0" u="none" strike="noStrike" kern="1200" cap="none" spc="0" normalizeH="0" baseline="0" noProof="0" dirty="0">
                    <a:ln>
                      <a:noFill/>
                    </a:ln>
                    <a:solidFill>
                      <a:srgbClr val="0033CC"/>
                    </a:solidFill>
                    <a:effectLst/>
                    <a:uLnTx/>
                    <a:uFillTx/>
                    <a:latin typeface="Times" pitchFamily="-112" charset="0"/>
                    <a:ea typeface="ＭＳ Ｐゴシック" pitchFamily="-112" charset="-128"/>
                    <a:cs typeface="+mn-cs"/>
                  </a:rPr>
                  <a:t>Up to 20 mmHg</a:t>
                </a:r>
              </a:p>
            </p:txBody>
          </p:sp>
        </p:grpSp>
        <p:grpSp>
          <p:nvGrpSpPr>
            <p:cNvPr id="12" name="Group 15"/>
            <p:cNvGrpSpPr>
              <a:grpSpLocks/>
            </p:cNvGrpSpPr>
            <p:nvPr/>
          </p:nvGrpSpPr>
          <p:grpSpPr bwMode="auto">
            <a:xfrm>
              <a:off x="6477000" y="1828800"/>
              <a:ext cx="2133600" cy="1524000"/>
              <a:chOff x="4032" y="3168"/>
              <a:chExt cx="1584" cy="1104"/>
            </a:xfrm>
          </p:grpSpPr>
          <p:sp>
            <p:nvSpPr>
              <p:cNvPr id="13" name="Oval 14"/>
              <p:cNvSpPr>
                <a:spLocks noChangeArrowheads="1"/>
              </p:cNvSpPr>
              <p:nvPr/>
            </p:nvSpPr>
            <p:spPr bwMode="auto">
              <a:xfrm>
                <a:off x="4032" y="3168"/>
                <a:ext cx="1104" cy="432"/>
              </a:xfrm>
              <a:prstGeom prst="ellipse">
                <a:avLst/>
              </a:prstGeom>
              <a:solidFill>
                <a:schemeClr val="bg1"/>
              </a:solidFill>
              <a:ln w="9525">
                <a:solidFill>
                  <a:schemeClr val="bg2"/>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entury Gothic"/>
                    <a:ea typeface="+mn-ea"/>
                    <a:cs typeface="+mn-cs"/>
                  </a:rPr>
                  <a:t>Cardiovascular</a:t>
                </a: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4" name="Oval 13"/>
              <p:cNvSpPr>
                <a:spLocks noChangeArrowheads="1"/>
              </p:cNvSpPr>
              <p:nvPr/>
            </p:nvSpPr>
            <p:spPr bwMode="auto">
              <a:xfrm>
                <a:off x="4320" y="3504"/>
                <a:ext cx="1008" cy="432"/>
              </a:xfrm>
              <a:prstGeom prst="ellipse">
                <a:avLst/>
              </a:prstGeom>
              <a:solidFill>
                <a:schemeClr val="bg1"/>
              </a:solidFill>
              <a:ln w="9525">
                <a:solidFill>
                  <a:schemeClr val="bg2"/>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entury Gothic"/>
                    <a:ea typeface="+mn-ea"/>
                    <a:cs typeface="+mn-cs"/>
                  </a:rPr>
                  <a:t>Mayer Waves</a:t>
                </a:r>
              </a:p>
            </p:txBody>
          </p:sp>
          <p:sp>
            <p:nvSpPr>
              <p:cNvPr id="15" name="Oval 12"/>
              <p:cNvSpPr>
                <a:spLocks noChangeArrowheads="1"/>
              </p:cNvSpPr>
              <p:nvPr/>
            </p:nvSpPr>
            <p:spPr bwMode="auto">
              <a:xfrm>
                <a:off x="4704" y="3840"/>
                <a:ext cx="912" cy="432"/>
              </a:xfrm>
              <a:prstGeom prst="ellipse">
                <a:avLst/>
              </a:prstGeom>
              <a:solidFill>
                <a:schemeClr val="bg1"/>
              </a:solidFill>
              <a:ln w="9525">
                <a:solidFill>
                  <a:schemeClr val="bg2"/>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entury Gothic"/>
                    <a:ea typeface="+mn-ea"/>
                    <a:cs typeface="+mn-cs"/>
                  </a:rPr>
                  <a:t>Respiration</a:t>
                </a:r>
              </a:p>
            </p:txBody>
          </p:sp>
        </p:grpSp>
      </p:grpSp>
    </p:spTree>
    <p:extLst>
      <p:ext uri="{BB962C8B-B14F-4D97-AF65-F5344CB8AC3E}">
        <p14:creationId xmlns:p14="http://schemas.microsoft.com/office/powerpoint/2010/main" val="185875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a:bodyPr>
          <a:lstStyle/>
          <a:p>
            <a:pPr marL="0" indent="0" algn="ctr">
              <a:buNone/>
            </a:pPr>
            <a:r>
              <a:rPr lang="en-US" sz="4000" dirty="0" err="1" smtClean="0">
                <a:solidFill>
                  <a:schemeClr val="tx1"/>
                </a:solidFill>
              </a:rPr>
              <a:t>Oscillometric</a:t>
            </a:r>
            <a:r>
              <a:rPr lang="en-US" sz="4000" dirty="0" smtClean="0">
                <a:solidFill>
                  <a:schemeClr val="tx1"/>
                </a:solidFill>
              </a:rPr>
              <a:t> method</a:t>
            </a:r>
            <a:endParaRPr lang="en-US"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fld id="{86A7AA25-2F1B-4289-9972-EAAC0A43926D}" type="slidenum">
              <a:rPr lang="en-US" sz="2000" smtClean="0">
                <a:solidFill>
                  <a:srgbClr val="146194">
                    <a:lumMod val="50000"/>
                  </a:srgbClr>
                </a:solidFill>
              </a:rPr>
              <a:pPr/>
              <a:t>6</a:t>
            </a:fld>
            <a:endParaRPr lang="en-US" sz="2000" dirty="0">
              <a:solidFill>
                <a:srgbClr val="146194">
                  <a:lumMod val="50000"/>
                </a:srgbClr>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
        <p:nvSpPr>
          <p:cNvPr id="7" name="Subtitle 2"/>
          <p:cNvSpPr txBox="1">
            <a:spLocks/>
          </p:cNvSpPr>
          <p:nvPr/>
        </p:nvSpPr>
        <p:spPr>
          <a:xfrm>
            <a:off x="1333500" y="4096235"/>
            <a:ext cx="9144000" cy="2536212"/>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ClrTx/>
            </a:pPr>
            <a:r>
              <a:rPr lang="en-CA" dirty="0" smtClean="0">
                <a:solidFill>
                  <a:srgbClr val="146194">
                    <a:lumMod val="75000"/>
                  </a:srgbClr>
                </a:solidFill>
              </a:rPr>
              <a:t>A cuff is connected to a subject</a:t>
            </a:r>
          </a:p>
          <a:p>
            <a:pPr>
              <a:buClrTx/>
            </a:pPr>
            <a:r>
              <a:rPr lang="en-CA" dirty="0" smtClean="0">
                <a:solidFill>
                  <a:srgbClr val="146194">
                    <a:lumMod val="75000"/>
                  </a:srgbClr>
                </a:solidFill>
              </a:rPr>
              <a:t>A cuff is inflated to a point that the blood does not flow through the artery any more</a:t>
            </a:r>
          </a:p>
          <a:p>
            <a:pPr>
              <a:buClrTx/>
            </a:pPr>
            <a:r>
              <a:rPr lang="en-CA" dirty="0" smtClean="0">
                <a:solidFill>
                  <a:srgbClr val="146194">
                    <a:lumMod val="75000"/>
                  </a:srgbClr>
                </a:solidFill>
              </a:rPr>
              <a:t>The pressure is slowly released</a:t>
            </a:r>
          </a:p>
          <a:p>
            <a:pPr>
              <a:buClrTx/>
            </a:pPr>
            <a:r>
              <a:rPr lang="en-CA" dirty="0" smtClean="0">
                <a:solidFill>
                  <a:srgbClr val="146194">
                    <a:lumMod val="75000"/>
                  </a:srgbClr>
                </a:solidFill>
              </a:rPr>
              <a:t>As the blood start flowing, the cardiac pulses are superimposed to the cuff pressure</a:t>
            </a:r>
          </a:p>
          <a:p>
            <a:pPr>
              <a:buClrTx/>
            </a:pPr>
            <a:r>
              <a:rPr lang="en-CA" dirty="0" smtClean="0">
                <a:solidFill>
                  <a:srgbClr val="146194">
                    <a:lumMod val="75000"/>
                  </a:srgbClr>
                </a:solidFill>
              </a:rPr>
              <a:t>The pressure is measured and </a:t>
            </a:r>
            <a:r>
              <a:rPr lang="en-CA" dirty="0" err="1" smtClean="0">
                <a:solidFill>
                  <a:srgbClr val="146194">
                    <a:lumMod val="75000"/>
                  </a:srgbClr>
                </a:solidFill>
              </a:rPr>
              <a:t>oscillometric</a:t>
            </a:r>
            <a:r>
              <a:rPr lang="en-CA" dirty="0" smtClean="0">
                <a:solidFill>
                  <a:srgbClr val="146194">
                    <a:lumMod val="75000"/>
                  </a:srgbClr>
                </a:solidFill>
              </a:rPr>
              <a:t> algorithm is applied to estimate systolic and diastolic pressure</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8912" y="1636073"/>
            <a:ext cx="6015037" cy="2460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7008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p:txBody>
          <a:bodyPr/>
          <a:lstStyle/>
          <a:p>
            <a:r>
              <a:rPr lang="en-US" sz="3200" b="1" dirty="0" smtClean="0">
                <a:latin typeface="Times New Roman" pitchFamily="18" charset="0"/>
                <a:cs typeface="Times New Roman" pitchFamily="18" charset="0"/>
              </a:rPr>
              <a:t>Age &amp; Cuff Deflation Waveform</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a:bodyPr>
          <a:lstStyle/>
          <a:p>
            <a:pPr marL="0" indent="0" algn="ctr">
              <a:buNone/>
            </a:pPr>
            <a:r>
              <a:rPr lang="en-US" sz="4000" dirty="0" smtClean="0">
                <a:solidFill>
                  <a:schemeClr val="tx1"/>
                </a:solidFill>
              </a:rPr>
              <a:t>Pulse waveform at different pressure</a:t>
            </a:r>
            <a:endParaRPr lang="en-US"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
        <p:nvSpPr>
          <p:cNvPr id="7" name="Subtitle 2"/>
          <p:cNvSpPr txBox="1">
            <a:spLocks/>
          </p:cNvSpPr>
          <p:nvPr/>
        </p:nvSpPr>
        <p:spPr>
          <a:xfrm>
            <a:off x="1333500" y="4362449"/>
            <a:ext cx="9144000" cy="226999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endPara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19" name="Content Placeholder 2"/>
          <p:cNvSpPr txBox="1">
            <a:spLocks/>
          </p:cNvSpPr>
          <p:nvPr/>
        </p:nvSpPr>
        <p:spPr>
          <a:xfrm>
            <a:off x="668336" y="548750"/>
            <a:ext cx="11079163" cy="36152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Char char=""/>
              <a:tabLst/>
              <a:defRPr/>
            </a:pPr>
            <a:r>
              <a:rPr kumimoji="0" lang="en-US" sz="2400" b="0" i="0" u="none" strike="noStrike" kern="1200" cap="none" spc="0" normalizeH="0" baseline="0" noProof="0" dirty="0" smtClean="0">
                <a:ln>
                  <a:noFill/>
                </a:ln>
                <a:solidFill>
                  <a:srgbClr val="146194">
                    <a:lumMod val="75000"/>
                  </a:srgbClr>
                </a:solidFill>
                <a:effectLst/>
                <a:uLnTx/>
                <a:uFillTx/>
                <a:latin typeface="Times New Roman" pitchFamily="18" charset="0"/>
                <a:ea typeface="+mn-ea"/>
                <a:cs typeface="Times New Roman" pitchFamily="18" charset="0"/>
              </a:rPr>
              <a:t>Pulse waveforms characteristics change at different pressure points in </a:t>
            </a:r>
            <a:r>
              <a:rPr kumimoji="0" lang="en-US" sz="2400" b="0" i="0" u="none" strike="noStrike" kern="1200" cap="none" spc="0" normalizeH="0" baseline="0" noProof="0" dirty="0" err="1" smtClean="0">
                <a:ln>
                  <a:noFill/>
                </a:ln>
                <a:solidFill>
                  <a:srgbClr val="146194">
                    <a:lumMod val="75000"/>
                  </a:srgbClr>
                </a:solidFill>
                <a:effectLst/>
                <a:uLnTx/>
                <a:uFillTx/>
                <a:latin typeface="Times New Roman" pitchFamily="18" charset="0"/>
                <a:ea typeface="+mn-ea"/>
                <a:cs typeface="Times New Roman" pitchFamily="18" charset="0"/>
              </a:rPr>
              <a:t>oscillometric</a:t>
            </a:r>
            <a:r>
              <a:rPr kumimoji="0" lang="en-US" sz="2400" b="0" i="0" u="none" strike="noStrike" kern="1200" cap="none" spc="0" normalizeH="0" baseline="0" noProof="0" dirty="0" smtClean="0">
                <a:ln>
                  <a:noFill/>
                </a:ln>
                <a:solidFill>
                  <a:srgbClr val="146194">
                    <a:lumMod val="75000"/>
                  </a:srgbClr>
                </a:solidFill>
                <a:effectLst/>
                <a:uLnTx/>
                <a:uFillTx/>
                <a:latin typeface="Times New Roman" pitchFamily="18" charset="0"/>
                <a:ea typeface="+mn-ea"/>
                <a:cs typeface="Times New Roman" pitchFamily="18" charset="0"/>
              </a:rPr>
              <a:t> cuff deflation pressure waveform</a:t>
            </a:r>
            <a:endParaRPr kumimoji="0" lang="en-US" sz="2000" b="0" i="0" u="none" strike="noStrike" kern="1200" cap="none" spc="0" normalizeH="0" baseline="0" noProof="0" dirty="0" smtClean="0">
              <a:ln>
                <a:noFill/>
              </a:ln>
              <a:solidFill>
                <a:srgbClr val="146194">
                  <a:lumMod val="75000"/>
                </a:srgbClr>
              </a:solidFill>
              <a:effectLst/>
              <a:uLnTx/>
              <a:uFillTx/>
              <a:latin typeface="Times New Roman" pitchFamily="18" charset="0"/>
              <a:ea typeface="+mn-ea"/>
              <a:cs typeface="Times New Roman" pitchFamily="18" charset="0"/>
            </a:endParaRPr>
          </a:p>
          <a:p>
            <a:pPr marL="285750" marR="0" lvl="0" indent="-285750" algn="l"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Char char=""/>
              <a:tabLst/>
              <a:defRPr/>
            </a:pPr>
            <a:endParaRPr kumimoji="0" lang="en-US" sz="2000" b="0" i="0" u="none" strike="noStrike" kern="1200" cap="none" spc="0" normalizeH="0" baseline="0" noProof="0" dirty="0" smtClean="0">
              <a:ln>
                <a:noFill/>
              </a:ln>
              <a:solidFill>
                <a:srgbClr val="146194">
                  <a:lumMod val="75000"/>
                </a:srgbClr>
              </a:solidFill>
              <a:effectLst/>
              <a:uLnTx/>
              <a:uFillTx/>
              <a:latin typeface="Times New Roman" pitchFamily="18" charset="0"/>
              <a:ea typeface="+mn-ea"/>
              <a:cs typeface="Times New Roman" pitchFamily="18" charset="0"/>
            </a:endParaRPr>
          </a:p>
        </p:txBody>
      </p:sp>
      <p:pic>
        <p:nvPicPr>
          <p:cNvPr id="2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2608"/>
          <a:stretch/>
        </p:blipFill>
        <p:spPr bwMode="auto">
          <a:xfrm>
            <a:off x="3149600" y="2667000"/>
            <a:ext cx="5689600" cy="299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2667000"/>
            <a:ext cx="3669263"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71003" y="2668673"/>
            <a:ext cx="4050900" cy="2188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9262" y="4815284"/>
            <a:ext cx="4062601" cy="2195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ight Arrow 23"/>
          <p:cNvSpPr/>
          <p:nvPr/>
        </p:nvSpPr>
        <p:spPr bwMode="auto">
          <a:xfrm rot="10800000">
            <a:off x="3556000" y="3428999"/>
            <a:ext cx="1016001" cy="121919"/>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146194"/>
              </a:solidFill>
              <a:effectLst/>
              <a:uLnTx/>
              <a:uFillTx/>
              <a:latin typeface="Times" pitchFamily="-110" charset="0"/>
              <a:ea typeface="+mn-ea"/>
              <a:cs typeface="+mn-cs"/>
            </a:endParaRPr>
          </a:p>
        </p:txBody>
      </p:sp>
      <p:sp>
        <p:nvSpPr>
          <p:cNvPr id="25" name="Bent Arrow 24"/>
          <p:cNvSpPr/>
          <p:nvPr/>
        </p:nvSpPr>
        <p:spPr bwMode="auto">
          <a:xfrm>
            <a:off x="5994400" y="3763068"/>
            <a:ext cx="2641600" cy="275532"/>
          </a:xfrm>
          <a:prstGeom prst="bentArrow">
            <a:avLst>
              <a:gd name="adj1" fmla="val 21578"/>
              <a:gd name="adj2" fmla="val 25000"/>
              <a:gd name="adj3" fmla="val 25000"/>
              <a:gd name="adj4" fmla="val 43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Times" pitchFamily="-110" charset="0"/>
              <a:ea typeface="+mn-ea"/>
              <a:cs typeface="+mn-cs"/>
            </a:endParaRPr>
          </a:p>
        </p:txBody>
      </p:sp>
      <p:sp>
        <p:nvSpPr>
          <p:cNvPr id="26" name="Down Arrow 25"/>
          <p:cNvSpPr/>
          <p:nvPr/>
        </p:nvSpPr>
        <p:spPr bwMode="auto">
          <a:xfrm>
            <a:off x="6299200" y="4495800"/>
            <a:ext cx="101600" cy="457200"/>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Times" pitchFamily="-110" charset="0"/>
              <a:ea typeface="+mn-ea"/>
              <a:cs typeface="+mn-cs"/>
            </a:endParaRPr>
          </a:p>
        </p:txBody>
      </p:sp>
    </p:spTree>
    <p:extLst>
      <p:ext uri="{BB962C8B-B14F-4D97-AF65-F5344CB8AC3E}">
        <p14:creationId xmlns:p14="http://schemas.microsoft.com/office/powerpoint/2010/main" val="219726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1000"/>
                                        <p:tgtEl>
                                          <p:spTgt spid="26"/>
                                        </p:tgtEl>
                                      </p:cBhvr>
                                    </p:animEffect>
                                    <p:anim calcmode="lin" valueType="num">
                                      <p:cBhvr>
                                        <p:cTn id="39" dur="1000" fill="hold"/>
                                        <p:tgtEl>
                                          <p:spTgt spid="26"/>
                                        </p:tgtEl>
                                        <p:attrNameLst>
                                          <p:attrName>ppt_x</p:attrName>
                                        </p:attrNameLst>
                                      </p:cBhvr>
                                      <p:tavLst>
                                        <p:tav tm="0">
                                          <p:val>
                                            <p:strVal val="#ppt_x"/>
                                          </p:val>
                                        </p:tav>
                                        <p:tav tm="100000">
                                          <p:val>
                                            <p:strVal val="#ppt_x"/>
                                          </p:val>
                                        </p:tav>
                                      </p:tavLst>
                                    </p:anim>
                                    <p:anim calcmode="lin" valueType="num">
                                      <p:cBhvr>
                                        <p:cTn id="40" dur="1000" fill="hold"/>
                                        <p:tgtEl>
                                          <p:spTgt spid="26"/>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anim calcmode="lin" valueType="num">
                                      <p:cBhvr>
                                        <p:cTn id="44" dur="1000" fill="hold"/>
                                        <p:tgtEl>
                                          <p:spTgt spid="23"/>
                                        </p:tgtEl>
                                        <p:attrNameLst>
                                          <p:attrName>ppt_x</p:attrName>
                                        </p:attrNameLst>
                                      </p:cBhvr>
                                      <p:tavLst>
                                        <p:tav tm="0">
                                          <p:val>
                                            <p:strVal val="#ppt_x"/>
                                          </p:val>
                                        </p:tav>
                                        <p:tav tm="100000">
                                          <p:val>
                                            <p:strVal val="#ppt_x"/>
                                          </p:val>
                                        </p:tav>
                                      </p:tavLst>
                                    </p:anim>
                                    <p:anim calcmode="lin" valueType="num">
                                      <p:cBhvr>
                                        <p:cTn id="4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a:bodyPr>
          <a:lstStyle/>
          <a:p>
            <a:pPr marL="0" indent="0" algn="ctr">
              <a:buNone/>
            </a:pPr>
            <a:r>
              <a:rPr lang="en-US" sz="4000" dirty="0" smtClean="0">
                <a:solidFill>
                  <a:schemeClr val="tx1"/>
                </a:solidFill>
              </a:rPr>
              <a:t>How can we process the pulse</a:t>
            </a:r>
            <a:endParaRPr lang="en-US"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
        <p:nvSpPr>
          <p:cNvPr id="7" name="Subtitle 2"/>
          <p:cNvSpPr txBox="1">
            <a:spLocks/>
          </p:cNvSpPr>
          <p:nvPr/>
        </p:nvSpPr>
        <p:spPr>
          <a:xfrm>
            <a:off x="1333500" y="4362449"/>
            <a:ext cx="9144000" cy="226999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endPara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8" name="Subtitle 2"/>
          <p:cNvSpPr txBox="1">
            <a:spLocks/>
          </p:cNvSpPr>
          <p:nvPr/>
        </p:nvSpPr>
        <p:spPr>
          <a:xfrm>
            <a:off x="1333500" y="4456252"/>
            <a:ext cx="10306050" cy="2285135"/>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endParaRPr kumimoji="0" lang="en-CA" sz="1600" b="0" i="0" u="none" strike="noStrike" kern="1200" cap="none" spc="0" normalizeH="0" baseline="0" noProof="0" dirty="0" smtClean="0">
              <a:ln>
                <a:noFill/>
              </a:ln>
              <a:solidFill>
                <a:srgbClr val="146194">
                  <a:lumMod val="75000"/>
                </a:srgbClr>
              </a:solidFill>
              <a:effectLst/>
              <a:uLnTx/>
              <a:uFillTx/>
              <a:latin typeface="Century Gothic"/>
              <a:ea typeface="+mn-ea"/>
              <a:cs typeface="+mn-cs"/>
            </a:endParaRPr>
          </a:p>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endParaRPr kumimoji="0" lang="en-CA" sz="1600" b="0" i="0" u="none" strike="noStrike" kern="1200" cap="none" spc="0" normalizeH="0" baseline="0" noProof="0" dirty="0">
              <a:ln>
                <a:noFill/>
              </a:ln>
              <a:solidFill>
                <a:srgbClr val="146194">
                  <a:lumMod val="75000"/>
                </a:srgbClr>
              </a:solidFill>
              <a:effectLst/>
              <a:uLnTx/>
              <a:uFillTx/>
              <a:latin typeface="Century Gothic"/>
              <a:ea typeface="+mn-ea"/>
              <a:cs typeface="+mn-cs"/>
            </a:endParaRPr>
          </a:p>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2600" b="0" i="0" u="none" strike="noStrike" kern="1200" cap="none" spc="0" normalizeH="0" baseline="0" noProof="0" dirty="0" smtClean="0">
                <a:ln>
                  <a:noFill/>
                </a:ln>
                <a:solidFill>
                  <a:srgbClr val="FF0000"/>
                </a:solidFill>
                <a:effectLst/>
                <a:uLnTx/>
                <a:uFillTx/>
                <a:latin typeface="Century Gothic"/>
                <a:ea typeface="+mn-ea"/>
                <a:cs typeface="+mn-cs"/>
              </a:rPr>
              <a:t>Extracting features from a single pulse</a:t>
            </a:r>
          </a:p>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2600" b="0" i="0" u="none" strike="noStrike" kern="1200" cap="none" spc="0" normalizeH="0" baseline="0" noProof="0" dirty="0">
                <a:ln>
                  <a:noFill/>
                </a:ln>
                <a:solidFill>
                  <a:srgbClr val="146194">
                    <a:lumMod val="75000"/>
                  </a:srgbClr>
                </a:solidFill>
                <a:effectLst/>
                <a:uLnTx/>
                <a:uFillTx/>
                <a:latin typeface="Century Gothic"/>
                <a:ea typeface="+mn-ea"/>
                <a:cs typeface="+mn-cs"/>
              </a:rPr>
              <a:t>L</a:t>
            </a:r>
            <a:r>
              <a:rPr kumimoji="0" lang="en-CA" sz="26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ooking at the function: the feature vs. time or vs. pressure</a:t>
            </a:r>
          </a:p>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26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Estimating the values  of Systolic and Diastolic from the function. </a:t>
            </a:r>
          </a:p>
          <a:p>
            <a:pPr marL="285750" marR="0" lvl="0" indent="-285750" algn="l"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Char char=""/>
              <a:tabLst/>
              <a:defRPr/>
            </a:pPr>
            <a:endParaRPr kumimoji="0" lang="en-US" sz="2000" b="0" i="0" u="none" strike="noStrike" kern="1200" cap="none" spc="0" normalizeH="0" baseline="0" noProof="0" dirty="0">
              <a:ln>
                <a:noFill/>
              </a:ln>
              <a:solidFill>
                <a:srgbClr val="146194">
                  <a:lumMod val="75000"/>
                </a:srgbClr>
              </a:solidFill>
              <a:effectLst/>
              <a:uLnTx/>
              <a:uFillTx/>
              <a:latin typeface="Century Gothic"/>
              <a:ea typeface="+mn-ea"/>
              <a:cs typeface="+mn-cs"/>
            </a:endParaRPr>
          </a:p>
        </p:txBody>
      </p:sp>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917588" y="1990847"/>
            <a:ext cx="3935729" cy="2425383"/>
          </a:xfrm>
          <a:prstGeom prst="rect">
            <a:avLst/>
          </a:prstGeom>
          <a:noFill/>
          <a:ln>
            <a:noFill/>
          </a:ln>
        </p:spPr>
      </p:pic>
      <p:sp>
        <p:nvSpPr>
          <p:cNvPr id="6" name="Right Arrow 5"/>
          <p:cNvSpPr/>
          <p:nvPr/>
        </p:nvSpPr>
        <p:spPr>
          <a:xfrm>
            <a:off x="4997003" y="2923504"/>
            <a:ext cx="1777284" cy="721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3" name="TextBox 12"/>
          <p:cNvSpPr txBox="1"/>
          <p:nvPr/>
        </p:nvSpPr>
        <p:spPr>
          <a:xfrm>
            <a:off x="4997003" y="2691685"/>
            <a:ext cx="10438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Feature</a:t>
            </a:r>
            <a:endParaRPr kumimoji="0" lang="en-CA" sz="1800" b="0" i="0" u="none" strike="noStrike" kern="1200" cap="none" spc="0" normalizeH="0" baseline="0" noProof="0" dirty="0">
              <a:ln>
                <a:noFill/>
              </a:ln>
              <a:solidFill>
                <a:srgbClr val="052F61"/>
              </a:solidFill>
              <a:effectLst/>
              <a:uLnTx/>
              <a:uFillTx/>
              <a:latin typeface="Century Gothic"/>
              <a:ea typeface="+mn-ea"/>
              <a:cs typeface="+mn-cs"/>
            </a:endParaRPr>
          </a:p>
        </p:txBody>
      </p:sp>
      <p:cxnSp>
        <p:nvCxnSpPr>
          <p:cNvPr id="15" name="Straight Arrow Connector 14"/>
          <p:cNvCxnSpPr/>
          <p:nvPr/>
        </p:nvCxnSpPr>
        <p:spPr>
          <a:xfrm flipV="1">
            <a:off x="7379594" y="1596981"/>
            <a:ext cx="0" cy="2331075"/>
          </a:xfrm>
          <a:prstGeom prst="straightConnector1">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119870" y="3771363"/>
            <a:ext cx="3131713" cy="1"/>
          </a:xfrm>
          <a:prstGeom prst="straightConnector1">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418918" y="1596981"/>
            <a:ext cx="10438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Feature</a:t>
            </a:r>
            <a:endParaRPr kumimoji="0" lang="en-CA" sz="1800" b="0" i="0" u="none" strike="noStrike" kern="1200" cap="none" spc="0" normalizeH="0" baseline="0" noProof="0" dirty="0">
              <a:ln>
                <a:noFill/>
              </a:ln>
              <a:solidFill>
                <a:srgbClr val="052F61"/>
              </a:solidFill>
              <a:effectLst/>
              <a:uLnTx/>
              <a:uFillTx/>
              <a:latin typeface="Century Gothic"/>
              <a:ea typeface="+mn-ea"/>
              <a:cs typeface="+mn-cs"/>
            </a:endParaRPr>
          </a:p>
        </p:txBody>
      </p:sp>
      <p:sp>
        <p:nvSpPr>
          <p:cNvPr id="21" name="TextBox 20"/>
          <p:cNvSpPr txBox="1"/>
          <p:nvPr/>
        </p:nvSpPr>
        <p:spPr>
          <a:xfrm>
            <a:off x="9566856" y="3928056"/>
            <a:ext cx="161775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Time 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Cuff Pressure</a:t>
            </a:r>
            <a:endParaRPr kumimoji="0" lang="en-CA" sz="1800" b="0" i="0" u="none" strike="noStrike" kern="1200" cap="none" spc="0" normalizeH="0" baseline="0" noProof="0" dirty="0">
              <a:ln>
                <a:noFill/>
              </a:ln>
              <a:solidFill>
                <a:srgbClr val="052F61"/>
              </a:solidFill>
              <a:effectLst/>
              <a:uLnTx/>
              <a:uFillTx/>
              <a:latin typeface="Century Gothic"/>
              <a:ea typeface="+mn-ea"/>
              <a:cs typeface="+mn-cs"/>
            </a:endParaRPr>
          </a:p>
        </p:txBody>
      </p:sp>
      <p:sp>
        <p:nvSpPr>
          <p:cNvPr id="24" name="Freeform 23"/>
          <p:cNvSpPr/>
          <p:nvPr/>
        </p:nvSpPr>
        <p:spPr>
          <a:xfrm>
            <a:off x="7585656" y="2330788"/>
            <a:ext cx="2588281" cy="1018270"/>
          </a:xfrm>
          <a:custGeom>
            <a:avLst/>
            <a:gdLst>
              <a:gd name="connsiteX0" fmla="*/ 0 w 2588281"/>
              <a:gd name="connsiteY0" fmla="*/ 1004840 h 1018270"/>
              <a:gd name="connsiteX1" fmla="*/ 618186 w 2588281"/>
              <a:gd name="connsiteY1" fmla="*/ 288 h 1018270"/>
              <a:gd name="connsiteX2" fmla="*/ 2331076 w 2588281"/>
              <a:gd name="connsiteY2" fmla="*/ 901809 h 1018270"/>
              <a:gd name="connsiteX3" fmla="*/ 2550017 w 2588281"/>
              <a:gd name="connsiteY3" fmla="*/ 979082 h 1018270"/>
            </a:gdLst>
            <a:ahLst/>
            <a:cxnLst>
              <a:cxn ang="0">
                <a:pos x="connsiteX0" y="connsiteY0"/>
              </a:cxn>
              <a:cxn ang="0">
                <a:pos x="connsiteX1" y="connsiteY1"/>
              </a:cxn>
              <a:cxn ang="0">
                <a:pos x="connsiteX2" y="connsiteY2"/>
              </a:cxn>
              <a:cxn ang="0">
                <a:pos x="connsiteX3" y="connsiteY3"/>
              </a:cxn>
            </a:cxnLst>
            <a:rect l="l" t="t" r="r" b="b"/>
            <a:pathLst>
              <a:path w="2588281" h="1018270">
                <a:moveTo>
                  <a:pt x="0" y="1004840"/>
                </a:moveTo>
                <a:cubicBezTo>
                  <a:pt x="114837" y="511150"/>
                  <a:pt x="229674" y="17460"/>
                  <a:pt x="618186" y="288"/>
                </a:cubicBezTo>
                <a:cubicBezTo>
                  <a:pt x="1006698" y="-16884"/>
                  <a:pt x="2009104" y="738677"/>
                  <a:pt x="2331076" y="901809"/>
                </a:cubicBezTo>
                <a:cubicBezTo>
                  <a:pt x="2653048" y="1064941"/>
                  <a:pt x="2601532" y="1022011"/>
                  <a:pt x="2550017" y="97908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6" name="Oval 25"/>
          <p:cNvSpPr/>
          <p:nvPr/>
        </p:nvSpPr>
        <p:spPr>
          <a:xfrm>
            <a:off x="7594149" y="320353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8" name="Oval 27"/>
          <p:cNvSpPr/>
          <p:nvPr/>
        </p:nvSpPr>
        <p:spPr>
          <a:xfrm>
            <a:off x="7792268" y="259393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9" name="Oval 28"/>
          <p:cNvSpPr/>
          <p:nvPr/>
        </p:nvSpPr>
        <p:spPr>
          <a:xfrm>
            <a:off x="8132311" y="230792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0" name="Oval 29"/>
          <p:cNvSpPr/>
          <p:nvPr/>
        </p:nvSpPr>
        <p:spPr>
          <a:xfrm>
            <a:off x="8462794" y="23701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1" name="Oval 30"/>
          <p:cNvSpPr/>
          <p:nvPr/>
        </p:nvSpPr>
        <p:spPr>
          <a:xfrm>
            <a:off x="8727624" y="249392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2" name="Oval 31"/>
          <p:cNvSpPr/>
          <p:nvPr/>
        </p:nvSpPr>
        <p:spPr>
          <a:xfrm>
            <a:off x="8970511" y="263965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3" name="Oval 32"/>
          <p:cNvSpPr/>
          <p:nvPr/>
        </p:nvSpPr>
        <p:spPr>
          <a:xfrm>
            <a:off x="9189586" y="276470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4" name="Oval 33"/>
          <p:cNvSpPr/>
          <p:nvPr/>
        </p:nvSpPr>
        <p:spPr>
          <a:xfrm>
            <a:off x="9427711" y="292350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5" name="Oval 34"/>
          <p:cNvSpPr/>
          <p:nvPr/>
        </p:nvSpPr>
        <p:spPr>
          <a:xfrm>
            <a:off x="9651549" y="306320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7" name="Right Arrow 36"/>
          <p:cNvSpPr/>
          <p:nvPr/>
        </p:nvSpPr>
        <p:spPr>
          <a:xfrm>
            <a:off x="8785766" y="1916293"/>
            <a:ext cx="1777284" cy="721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8" name="TextBox 37"/>
          <p:cNvSpPr txBox="1"/>
          <p:nvPr/>
        </p:nvSpPr>
        <p:spPr>
          <a:xfrm>
            <a:off x="8879796" y="1233029"/>
            <a:ext cx="1739579"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Preprocessing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and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processing</a:t>
            </a:r>
            <a:endParaRPr kumimoji="0" lang="en-CA" sz="1800" b="0" i="0" u="none" strike="noStrike" kern="1200" cap="none" spc="0" normalizeH="0" baseline="0" noProof="0" dirty="0">
              <a:ln>
                <a:noFill/>
              </a:ln>
              <a:solidFill>
                <a:srgbClr val="052F61"/>
              </a:solidFill>
              <a:effectLst/>
              <a:uLnTx/>
              <a:uFillTx/>
              <a:latin typeface="Century Gothic"/>
              <a:ea typeface="+mn-ea"/>
              <a:cs typeface="+mn-cs"/>
            </a:endParaRPr>
          </a:p>
        </p:txBody>
      </p:sp>
      <p:sp>
        <p:nvSpPr>
          <p:cNvPr id="39" name="TextBox 38"/>
          <p:cNvSpPr txBox="1"/>
          <p:nvPr/>
        </p:nvSpPr>
        <p:spPr>
          <a:xfrm>
            <a:off x="10619376" y="1869123"/>
            <a:ext cx="122918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SYS,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DIA,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MAP</a:t>
            </a:r>
            <a:endParaRPr kumimoji="0" lang="en-CA" sz="1800" b="0" i="0" u="none" strike="noStrike" kern="1200" cap="none" spc="0" normalizeH="0" baseline="0" noProof="0" dirty="0">
              <a:ln>
                <a:noFill/>
              </a:ln>
              <a:solidFill>
                <a:srgbClr val="052F61"/>
              </a:solidFill>
              <a:effectLst/>
              <a:uLnTx/>
              <a:uFillTx/>
              <a:latin typeface="Century Gothic"/>
              <a:ea typeface="+mn-ea"/>
              <a:cs typeface="+mn-cs"/>
            </a:endParaRPr>
          </a:p>
        </p:txBody>
      </p:sp>
    </p:spTree>
    <p:extLst>
      <p:ext uri="{BB962C8B-B14F-4D97-AF65-F5344CB8AC3E}">
        <p14:creationId xmlns:p14="http://schemas.microsoft.com/office/powerpoint/2010/main" val="3058753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1463040"/>
          </a:xfrm>
          <a:gradFill flip="none" rotWithShape="1">
            <a:gsLst>
              <a:gs pos="0">
                <a:schemeClr val="tx2">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normAutofit/>
          </a:bodyPr>
          <a:lstStyle/>
          <a:p>
            <a:pPr marL="0" indent="0" algn="ctr">
              <a:buNone/>
            </a:pPr>
            <a:r>
              <a:rPr lang="en-US" sz="4000" dirty="0" smtClean="0">
                <a:solidFill>
                  <a:schemeClr val="tx1"/>
                </a:solidFill>
              </a:rPr>
              <a:t>How can we process the pulse – Innovation?</a:t>
            </a:r>
            <a:endParaRPr lang="en-US" sz="4000" dirty="0">
              <a:solidFill>
                <a:schemeClr val="tx1"/>
              </a:solidFill>
            </a:endParaRPr>
          </a:p>
        </p:txBody>
      </p:sp>
      <p:sp>
        <p:nvSpPr>
          <p:cNvPr id="2" name="Slide Number Placeholder 1"/>
          <p:cNvSpPr>
            <a:spLocks noGrp="1"/>
          </p:cNvSpPr>
          <p:nvPr>
            <p:ph type="sldNum" sz="quarter" idx="12"/>
          </p:nvPr>
        </p:nvSpPr>
        <p:spPr>
          <a:xfrm>
            <a:off x="10825212" y="6001987"/>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7AA25-2F1B-4289-9972-EAAC0A43926D}" type="slidenum">
              <a:rPr kumimoji="0" lang="en-US" sz="2000" b="0" i="0" u="none" strike="noStrike" kern="1200" cap="none" spc="0" normalizeH="0" baseline="0" noProof="0" smtClean="0">
                <a:ln>
                  <a:noFill/>
                </a:ln>
                <a:solidFill>
                  <a:srgbClr val="146194">
                    <a:lumMod val="50000"/>
                  </a:srgb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2000" b="0" i="0" u="none" strike="noStrike" kern="1200" cap="none" spc="0" normalizeH="0" baseline="0" noProof="0" dirty="0">
              <a:ln>
                <a:noFill/>
              </a:ln>
              <a:solidFill>
                <a:srgbClr val="146194">
                  <a:lumMod val="50000"/>
                </a:srgbClr>
              </a:solidFill>
              <a:effectLst/>
              <a:uLnTx/>
              <a:uFillTx/>
              <a:latin typeface="Century Gothic"/>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73" y="5736847"/>
            <a:ext cx="1189272" cy="1023106"/>
          </a:xfrm>
          <a:prstGeom prst="rect">
            <a:avLst/>
          </a:prstGeom>
        </p:spPr>
      </p:pic>
      <p:sp>
        <p:nvSpPr>
          <p:cNvPr id="7" name="Subtitle 2"/>
          <p:cNvSpPr txBox="1">
            <a:spLocks/>
          </p:cNvSpPr>
          <p:nvPr/>
        </p:nvSpPr>
        <p:spPr>
          <a:xfrm>
            <a:off x="1333500" y="4362449"/>
            <a:ext cx="9144000" cy="226999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endPara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8" name="Subtitle 2"/>
          <p:cNvSpPr txBox="1">
            <a:spLocks/>
          </p:cNvSpPr>
          <p:nvPr/>
        </p:nvSpPr>
        <p:spPr>
          <a:xfrm>
            <a:off x="1333500" y="4456252"/>
            <a:ext cx="10306050" cy="2285135"/>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endParaRPr kumimoji="0" lang="en-CA" sz="1600" b="0" i="0" u="none" strike="noStrike" kern="1200" cap="none" spc="0" normalizeH="0" baseline="0" noProof="0" dirty="0" smtClean="0">
              <a:ln>
                <a:noFill/>
              </a:ln>
              <a:solidFill>
                <a:srgbClr val="146194">
                  <a:lumMod val="75000"/>
                </a:srgbClr>
              </a:solidFill>
              <a:effectLst/>
              <a:uLnTx/>
              <a:uFillTx/>
              <a:latin typeface="Century Gothic"/>
              <a:ea typeface="+mn-ea"/>
              <a:cs typeface="+mn-cs"/>
            </a:endParaRPr>
          </a:p>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endParaRPr kumimoji="0" lang="en-CA" sz="1600" b="0" i="0" u="none" strike="noStrike" kern="1200" cap="none" spc="0" normalizeH="0" baseline="0" noProof="0" dirty="0">
              <a:ln>
                <a:noFill/>
              </a:ln>
              <a:solidFill>
                <a:srgbClr val="146194">
                  <a:lumMod val="75000"/>
                </a:srgbClr>
              </a:solidFill>
              <a:effectLst/>
              <a:uLnTx/>
              <a:uFillTx/>
              <a:latin typeface="Century Gothic"/>
              <a:ea typeface="+mn-ea"/>
              <a:cs typeface="+mn-cs"/>
            </a:endParaRPr>
          </a:p>
          <a:p>
            <a:pPr marL="285750" marR="0" lvl="0"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26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What features to extract that would lead to determination of SYS, DIA and MAP </a:t>
            </a:r>
          </a:p>
          <a:p>
            <a:pPr marL="742950" marR="0" lvl="1"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24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that have physiological sense.</a:t>
            </a:r>
          </a:p>
          <a:p>
            <a:pPr marL="742950" marR="0" lvl="1" indent="-285750" algn="l" defTabSz="457200" rtl="0" eaLnBrk="1" fontAlgn="auto" latinLnBrk="0" hangingPunct="1">
              <a:lnSpc>
                <a:spcPct val="100000"/>
              </a:lnSpc>
              <a:spcBef>
                <a:spcPct val="20000"/>
              </a:spcBef>
              <a:spcAft>
                <a:spcPts val="600"/>
              </a:spcAft>
              <a:buClrTx/>
              <a:buSzPct val="80000"/>
              <a:buFont typeface="Wingdings 3" panose="05040102010807070707" pitchFamily="18" charset="2"/>
              <a:buChar char=""/>
              <a:tabLst/>
              <a:defRPr/>
            </a:pPr>
            <a:r>
              <a:rPr kumimoji="0" lang="en-CA" sz="2400" b="0" i="0" u="none" strike="noStrike" kern="1200" cap="none" spc="0" normalizeH="0" baseline="0" noProof="0" dirty="0" smtClean="0">
                <a:ln>
                  <a:noFill/>
                </a:ln>
                <a:solidFill>
                  <a:srgbClr val="146194">
                    <a:lumMod val="75000"/>
                  </a:srgbClr>
                </a:solidFill>
                <a:effectLst/>
                <a:uLnTx/>
                <a:uFillTx/>
                <a:latin typeface="Century Gothic"/>
                <a:ea typeface="+mn-ea"/>
                <a:cs typeface="+mn-cs"/>
              </a:rPr>
              <a:t>that have correlation with age, some conditions,…</a:t>
            </a:r>
          </a:p>
          <a:p>
            <a:pPr marL="285750" marR="0" lvl="0" indent="-285750" algn="l"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Char char=""/>
              <a:tabLst/>
              <a:defRPr/>
            </a:pPr>
            <a:endParaRPr kumimoji="0" lang="en-US" sz="2000" b="0" i="0" u="none" strike="noStrike" kern="1200" cap="none" spc="0" normalizeH="0" baseline="0" noProof="0" dirty="0">
              <a:ln>
                <a:noFill/>
              </a:ln>
              <a:solidFill>
                <a:srgbClr val="146194">
                  <a:lumMod val="75000"/>
                </a:srgbClr>
              </a:solidFill>
              <a:effectLst/>
              <a:uLnTx/>
              <a:uFillTx/>
              <a:latin typeface="Century Gothic"/>
              <a:ea typeface="+mn-ea"/>
              <a:cs typeface="+mn-cs"/>
            </a:endParaRPr>
          </a:p>
        </p:txBody>
      </p:sp>
      <p:pic>
        <p:nvPicPr>
          <p:cNvPr id="25" name="Picture 24"/>
          <p:cNvPicPr/>
          <p:nvPr/>
        </p:nvPicPr>
        <p:blipFill>
          <a:blip r:embed="rId4">
            <a:extLst>
              <a:ext uri="{28A0092B-C50C-407E-A947-70E740481C1C}">
                <a14:useLocalDpi xmlns:a14="http://schemas.microsoft.com/office/drawing/2010/main" val="0"/>
              </a:ext>
            </a:extLst>
          </a:blip>
          <a:srcRect/>
          <a:stretch>
            <a:fillRect/>
          </a:stretch>
        </p:blipFill>
        <p:spPr bwMode="auto">
          <a:xfrm>
            <a:off x="917588" y="1990847"/>
            <a:ext cx="3935729" cy="2425383"/>
          </a:xfrm>
          <a:prstGeom prst="rect">
            <a:avLst/>
          </a:prstGeom>
          <a:noFill/>
          <a:ln>
            <a:noFill/>
          </a:ln>
        </p:spPr>
      </p:pic>
      <p:sp>
        <p:nvSpPr>
          <p:cNvPr id="27" name="Right Arrow 26"/>
          <p:cNvSpPr/>
          <p:nvPr/>
        </p:nvSpPr>
        <p:spPr>
          <a:xfrm>
            <a:off x="4997003" y="2923504"/>
            <a:ext cx="1777284" cy="721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6" name="TextBox 35"/>
          <p:cNvSpPr txBox="1"/>
          <p:nvPr/>
        </p:nvSpPr>
        <p:spPr>
          <a:xfrm>
            <a:off x="4997003" y="2691685"/>
            <a:ext cx="10438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Feature</a:t>
            </a:r>
            <a:endParaRPr kumimoji="0" lang="en-CA" sz="1800" b="0" i="0" u="none" strike="noStrike" kern="1200" cap="none" spc="0" normalizeH="0" baseline="0" noProof="0" dirty="0">
              <a:ln>
                <a:noFill/>
              </a:ln>
              <a:solidFill>
                <a:srgbClr val="052F61"/>
              </a:solidFill>
              <a:effectLst/>
              <a:uLnTx/>
              <a:uFillTx/>
              <a:latin typeface="Century Gothic"/>
              <a:ea typeface="+mn-ea"/>
              <a:cs typeface="+mn-cs"/>
            </a:endParaRPr>
          </a:p>
        </p:txBody>
      </p:sp>
      <p:cxnSp>
        <p:nvCxnSpPr>
          <p:cNvPr id="37" name="Straight Arrow Connector 36"/>
          <p:cNvCxnSpPr/>
          <p:nvPr/>
        </p:nvCxnSpPr>
        <p:spPr>
          <a:xfrm flipV="1">
            <a:off x="7379594" y="1596981"/>
            <a:ext cx="0" cy="2331075"/>
          </a:xfrm>
          <a:prstGeom prst="straightConnector1">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7119870" y="3771363"/>
            <a:ext cx="3131713" cy="1"/>
          </a:xfrm>
          <a:prstGeom prst="straightConnector1">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418918" y="1596981"/>
            <a:ext cx="10438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Feature</a:t>
            </a:r>
            <a:endParaRPr kumimoji="0" lang="en-CA" sz="1800" b="0" i="0" u="none" strike="noStrike" kern="1200" cap="none" spc="0" normalizeH="0" baseline="0" noProof="0" dirty="0">
              <a:ln>
                <a:noFill/>
              </a:ln>
              <a:solidFill>
                <a:srgbClr val="052F61"/>
              </a:solidFill>
              <a:effectLst/>
              <a:uLnTx/>
              <a:uFillTx/>
              <a:latin typeface="Century Gothic"/>
              <a:ea typeface="+mn-ea"/>
              <a:cs typeface="+mn-cs"/>
            </a:endParaRPr>
          </a:p>
        </p:txBody>
      </p:sp>
      <p:sp>
        <p:nvSpPr>
          <p:cNvPr id="40" name="TextBox 39"/>
          <p:cNvSpPr txBox="1"/>
          <p:nvPr/>
        </p:nvSpPr>
        <p:spPr>
          <a:xfrm>
            <a:off x="9566856" y="3928056"/>
            <a:ext cx="161775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Time 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Cuff Pressure</a:t>
            </a:r>
            <a:endParaRPr kumimoji="0" lang="en-CA" sz="1800" b="0" i="0" u="none" strike="noStrike" kern="1200" cap="none" spc="0" normalizeH="0" baseline="0" noProof="0" dirty="0">
              <a:ln>
                <a:noFill/>
              </a:ln>
              <a:solidFill>
                <a:srgbClr val="052F61"/>
              </a:solidFill>
              <a:effectLst/>
              <a:uLnTx/>
              <a:uFillTx/>
              <a:latin typeface="Century Gothic"/>
              <a:ea typeface="+mn-ea"/>
              <a:cs typeface="+mn-cs"/>
            </a:endParaRPr>
          </a:p>
        </p:txBody>
      </p:sp>
      <p:sp>
        <p:nvSpPr>
          <p:cNvPr id="41" name="Freeform 40"/>
          <p:cNvSpPr/>
          <p:nvPr/>
        </p:nvSpPr>
        <p:spPr>
          <a:xfrm>
            <a:off x="7585656" y="2330788"/>
            <a:ext cx="2588281" cy="1018270"/>
          </a:xfrm>
          <a:custGeom>
            <a:avLst/>
            <a:gdLst>
              <a:gd name="connsiteX0" fmla="*/ 0 w 2588281"/>
              <a:gd name="connsiteY0" fmla="*/ 1004840 h 1018270"/>
              <a:gd name="connsiteX1" fmla="*/ 618186 w 2588281"/>
              <a:gd name="connsiteY1" fmla="*/ 288 h 1018270"/>
              <a:gd name="connsiteX2" fmla="*/ 2331076 w 2588281"/>
              <a:gd name="connsiteY2" fmla="*/ 901809 h 1018270"/>
              <a:gd name="connsiteX3" fmla="*/ 2550017 w 2588281"/>
              <a:gd name="connsiteY3" fmla="*/ 979082 h 1018270"/>
            </a:gdLst>
            <a:ahLst/>
            <a:cxnLst>
              <a:cxn ang="0">
                <a:pos x="connsiteX0" y="connsiteY0"/>
              </a:cxn>
              <a:cxn ang="0">
                <a:pos x="connsiteX1" y="connsiteY1"/>
              </a:cxn>
              <a:cxn ang="0">
                <a:pos x="connsiteX2" y="connsiteY2"/>
              </a:cxn>
              <a:cxn ang="0">
                <a:pos x="connsiteX3" y="connsiteY3"/>
              </a:cxn>
            </a:cxnLst>
            <a:rect l="l" t="t" r="r" b="b"/>
            <a:pathLst>
              <a:path w="2588281" h="1018270">
                <a:moveTo>
                  <a:pt x="0" y="1004840"/>
                </a:moveTo>
                <a:cubicBezTo>
                  <a:pt x="114837" y="511150"/>
                  <a:pt x="229674" y="17460"/>
                  <a:pt x="618186" y="288"/>
                </a:cubicBezTo>
                <a:cubicBezTo>
                  <a:pt x="1006698" y="-16884"/>
                  <a:pt x="2009104" y="738677"/>
                  <a:pt x="2331076" y="901809"/>
                </a:cubicBezTo>
                <a:cubicBezTo>
                  <a:pt x="2653048" y="1064941"/>
                  <a:pt x="2601532" y="1022011"/>
                  <a:pt x="2550017" y="97908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42" name="Oval 41"/>
          <p:cNvSpPr/>
          <p:nvPr/>
        </p:nvSpPr>
        <p:spPr>
          <a:xfrm>
            <a:off x="7594149" y="320353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43" name="Oval 42"/>
          <p:cNvSpPr/>
          <p:nvPr/>
        </p:nvSpPr>
        <p:spPr>
          <a:xfrm>
            <a:off x="7792268" y="259393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44" name="Oval 43"/>
          <p:cNvSpPr/>
          <p:nvPr/>
        </p:nvSpPr>
        <p:spPr>
          <a:xfrm>
            <a:off x="8132311" y="230792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45" name="Oval 44"/>
          <p:cNvSpPr/>
          <p:nvPr/>
        </p:nvSpPr>
        <p:spPr>
          <a:xfrm>
            <a:off x="8462794" y="23701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46" name="Oval 45"/>
          <p:cNvSpPr/>
          <p:nvPr/>
        </p:nvSpPr>
        <p:spPr>
          <a:xfrm>
            <a:off x="8727624" y="249392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47" name="Oval 46"/>
          <p:cNvSpPr/>
          <p:nvPr/>
        </p:nvSpPr>
        <p:spPr>
          <a:xfrm>
            <a:off x="8970511" y="263965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48" name="Oval 47"/>
          <p:cNvSpPr/>
          <p:nvPr/>
        </p:nvSpPr>
        <p:spPr>
          <a:xfrm>
            <a:off x="9189586" y="276470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49" name="Oval 48"/>
          <p:cNvSpPr/>
          <p:nvPr/>
        </p:nvSpPr>
        <p:spPr>
          <a:xfrm>
            <a:off x="9427711" y="292350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50" name="Oval 49"/>
          <p:cNvSpPr/>
          <p:nvPr/>
        </p:nvSpPr>
        <p:spPr>
          <a:xfrm>
            <a:off x="9651549" y="306320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51" name="Right Arrow 50"/>
          <p:cNvSpPr/>
          <p:nvPr/>
        </p:nvSpPr>
        <p:spPr>
          <a:xfrm>
            <a:off x="8785766" y="1916293"/>
            <a:ext cx="1777284" cy="721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52" name="TextBox 51"/>
          <p:cNvSpPr txBox="1"/>
          <p:nvPr/>
        </p:nvSpPr>
        <p:spPr>
          <a:xfrm>
            <a:off x="8879796" y="1233029"/>
            <a:ext cx="1739579"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Preprocessing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and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processing</a:t>
            </a:r>
            <a:endParaRPr kumimoji="0" lang="en-CA" sz="1800" b="0" i="0" u="none" strike="noStrike" kern="1200" cap="none" spc="0" normalizeH="0" baseline="0" noProof="0" dirty="0">
              <a:ln>
                <a:noFill/>
              </a:ln>
              <a:solidFill>
                <a:srgbClr val="052F61"/>
              </a:solidFill>
              <a:effectLst/>
              <a:uLnTx/>
              <a:uFillTx/>
              <a:latin typeface="Century Gothic"/>
              <a:ea typeface="+mn-ea"/>
              <a:cs typeface="+mn-cs"/>
            </a:endParaRPr>
          </a:p>
        </p:txBody>
      </p:sp>
      <p:sp>
        <p:nvSpPr>
          <p:cNvPr id="53" name="TextBox 52"/>
          <p:cNvSpPr txBox="1"/>
          <p:nvPr/>
        </p:nvSpPr>
        <p:spPr>
          <a:xfrm>
            <a:off x="10619376" y="1869123"/>
            <a:ext cx="122918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SYS,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DIA,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smtClean="0">
                <a:ln>
                  <a:noFill/>
                </a:ln>
                <a:solidFill>
                  <a:srgbClr val="052F61"/>
                </a:solidFill>
                <a:effectLst/>
                <a:uLnTx/>
                <a:uFillTx/>
                <a:latin typeface="Century Gothic"/>
                <a:ea typeface="+mn-ea"/>
                <a:cs typeface="+mn-cs"/>
              </a:rPr>
              <a:t>MAP</a:t>
            </a:r>
            <a:endParaRPr kumimoji="0" lang="en-CA" sz="1800" b="0" i="0" u="none" strike="noStrike" kern="1200" cap="none" spc="0" normalizeH="0" baseline="0" noProof="0" dirty="0">
              <a:ln>
                <a:noFill/>
              </a:ln>
              <a:solidFill>
                <a:srgbClr val="052F61"/>
              </a:solidFill>
              <a:effectLst/>
              <a:uLnTx/>
              <a:uFillTx/>
              <a:latin typeface="Century Gothic"/>
              <a:ea typeface="+mn-ea"/>
              <a:cs typeface="+mn-cs"/>
            </a:endParaRPr>
          </a:p>
        </p:txBody>
      </p:sp>
    </p:spTree>
    <p:extLst>
      <p:ext uri="{BB962C8B-B14F-4D97-AF65-F5344CB8AC3E}">
        <p14:creationId xmlns:p14="http://schemas.microsoft.com/office/powerpoint/2010/main" val="904086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1_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33_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10174</TotalTime>
  <Words>1276</Words>
  <Application>Microsoft Office PowerPoint</Application>
  <PresentationFormat>Widescreen</PresentationFormat>
  <Paragraphs>266</Paragraphs>
  <Slides>28</Slides>
  <Notes>27</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2</vt:i4>
      </vt:variant>
      <vt:variant>
        <vt:lpstr>Slide Titles</vt:lpstr>
      </vt:variant>
      <vt:variant>
        <vt:i4>28</vt:i4>
      </vt:variant>
    </vt:vector>
  </HeadingPairs>
  <TitlesOfParts>
    <vt:vector size="43" baseType="lpstr">
      <vt:lpstr>MS PGothic</vt:lpstr>
      <vt:lpstr>SimSun</vt:lpstr>
      <vt:lpstr>Arial</vt:lpstr>
      <vt:lpstr>Calibri</vt:lpstr>
      <vt:lpstr>Cambria Math</vt:lpstr>
      <vt:lpstr>Century Gothic</vt:lpstr>
      <vt:lpstr>Times</vt:lpstr>
      <vt:lpstr>Times New Roman</vt:lpstr>
      <vt:lpstr>Verdana</vt:lpstr>
      <vt:lpstr>Wingdings 3</vt:lpstr>
      <vt:lpstr>Slice</vt:lpstr>
      <vt:lpstr>1_Slice</vt:lpstr>
      <vt:lpstr>33_Slice</vt:lpstr>
      <vt:lpstr>Visio</vt:lpstr>
      <vt:lpstr>Unknown</vt:lpstr>
      <vt:lpstr>OscilLometric Blood Pressure</vt:lpstr>
      <vt:lpstr>PowerPoint Presentation</vt:lpstr>
      <vt:lpstr>PowerPoint Presentation</vt:lpstr>
      <vt:lpstr>PowerPoint Presentation</vt:lpstr>
      <vt:lpstr>PowerPoint Presentation</vt:lpstr>
      <vt:lpstr>PowerPoint Presentation</vt:lpstr>
      <vt:lpstr>Age &amp; Cuff Deflation 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Miodrag Bolic</dc:creator>
  <cp:lastModifiedBy>Miodrag Bolic</cp:lastModifiedBy>
  <cp:revision>10</cp:revision>
  <dcterms:created xsi:type="dcterms:W3CDTF">2020-11-03T15:39:00Z</dcterms:created>
  <dcterms:modified xsi:type="dcterms:W3CDTF">2020-11-17T01:06:16Z</dcterms:modified>
</cp:coreProperties>
</file>