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5" r:id="rId15"/>
    <p:sldId id="272" r:id="rId16"/>
    <p:sldId id="277" r:id="rId17"/>
    <p:sldId id="274" r:id="rId18"/>
    <p:sldId id="273" r:id="rId19"/>
    <p:sldId id="286" r:id="rId20"/>
    <p:sldId id="284" r:id="rId21"/>
    <p:sldId id="283" r:id="rId22"/>
    <p:sldId id="285" r:id="rId23"/>
    <p:sldId id="278" r:id="rId24"/>
    <p:sldId id="276" r:id="rId25"/>
    <p:sldId id="282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1391" autoAdjust="0"/>
  </p:normalViewPr>
  <p:slideViewPr>
    <p:cSldViewPr snapToGrid="0">
      <p:cViewPr>
        <p:scale>
          <a:sx n="63" d="100"/>
          <a:sy n="63" d="100"/>
        </p:scale>
        <p:origin x="690" y="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7E4F3-C19B-40B7-9CB0-5EB9437208EA}" type="datetimeFigureOut">
              <a:rPr lang="en-CA" smtClean="0"/>
              <a:t>2020-10-19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998E7-726A-442F-8DC1-A03CB07B9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9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Image from https://www.digikey.ca/en/articles/how-to-design-stable-transimpedance-amplifiers-automotive-medical-systems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998E7-726A-442F-8DC1-A03CB07B977F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53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From https://github.com/peterhcharlton/pulse-analyse/wiki/Examples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998E7-726A-442F-8DC1-A03CB07B977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334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https://github.com/peterhcharlton/pulse-analyse/wiki/Examples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998E7-726A-442F-8DC1-A03CB07B977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7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 From https://www.mdpi.com/1424-8220/20/11/3127/htm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998E7-726A-442F-8DC1-A03CB07B977F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723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https://datasheets.maximintegrated.com/en/ds/MAX30102.pdf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998E7-726A-442F-8DC1-A03CB07B977F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372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https://science.sciencemag.org/content/sci/363/6430/eaau0780.full.pdf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998E7-726A-442F-8DC1-A03CB07B977F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02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CD2C-B73A-47F2-82D2-B9BC32CAE6C4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EA44-572E-408B-B885-6E8D37E8E9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99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CD2C-B73A-47F2-82D2-B9BC32CAE6C4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EA44-572E-408B-B885-6E8D37E8E9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794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CD2C-B73A-47F2-82D2-B9BC32CAE6C4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EA44-572E-408B-B885-6E8D37E8E9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53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CD2C-B73A-47F2-82D2-B9BC32CAE6C4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EA44-572E-408B-B885-6E8D37E8E9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61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CD2C-B73A-47F2-82D2-B9BC32CAE6C4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EA44-572E-408B-B885-6E8D37E8E9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793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CD2C-B73A-47F2-82D2-B9BC32CAE6C4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EA44-572E-408B-B885-6E8D37E8E9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06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CD2C-B73A-47F2-82D2-B9BC32CAE6C4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EA44-572E-408B-B885-6E8D37E8E9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33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CD2C-B73A-47F2-82D2-B9BC32CAE6C4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EA44-572E-408B-B885-6E8D37E8E9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52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CD2C-B73A-47F2-82D2-B9BC32CAE6C4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EA44-572E-408B-B885-6E8D37E8E9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23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CD2C-B73A-47F2-82D2-B9BC32CAE6C4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EA44-572E-408B-B885-6E8D37E8E9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560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CD2C-B73A-47F2-82D2-B9BC32CAE6C4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EA44-572E-408B-B885-6E8D37E8E9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1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CD2C-B73A-47F2-82D2-B9BC32CAE6C4}" type="datetimeFigureOut">
              <a:rPr lang="en-CA" smtClean="0"/>
              <a:t>2020-10-18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8EA44-572E-408B-B885-6E8D37E8E9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07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eterhcharlton.github.io/pwdb/dataset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Biomedical Instrumentation</a:t>
            </a:r>
            <a:br>
              <a:rPr lang="en-CA" dirty="0" smtClean="0"/>
            </a:br>
            <a:r>
              <a:rPr lang="en-CA" dirty="0" smtClean="0"/>
              <a:t>PPG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Miodrag Bolic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905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Scattering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Scattering causes photons to change their trajectories</a:t>
                </a:r>
                <a:r>
                  <a:rPr lang="en-GB" dirty="0" smtClean="0"/>
                  <a:t>.</a:t>
                </a:r>
              </a:p>
              <a:p>
                <a:r>
                  <a:rPr lang="en-GB" dirty="0"/>
                  <a:t>The scattering coefficient </a:t>
                </a:r>
                <a:r>
                  <a:rPr lang="en-GB" dirty="0" smtClean="0"/>
                  <a:t>determines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the frequency of scattering, </a:t>
                </a:r>
                <a:endParaRPr lang="en-GB" dirty="0"/>
              </a:p>
              <a:p>
                <a:r>
                  <a:rPr lang="en-GB" dirty="0" smtClean="0"/>
                  <a:t>1</a:t>
                </a:r>
                <a:r>
                  <a:rPr lang="en-GB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/>
                        </m:ctrlPr>
                      </m:sSubPr>
                      <m:e>
                        <m:r>
                          <a:rPr lang="en-GB" i="1"/>
                          <m:t>𝜇</m:t>
                        </m:r>
                      </m:e>
                      <m:sub>
                        <m:r>
                          <a:rPr lang="en-GB" i="1"/>
                          <m:t>𝑠</m:t>
                        </m:r>
                      </m:sub>
                    </m:sSub>
                    <m:r>
                      <a:rPr lang="en-GB" i="1"/>
                      <m:t> </m:t>
                    </m:r>
                  </m:oMath>
                </a14:m>
                <a:r>
                  <a:rPr lang="en-GB" dirty="0"/>
                  <a:t>determines the mean free path between scattering events</a:t>
                </a:r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Scattering </a:t>
                </a:r>
                <a:r>
                  <a:rPr lang="en-GB" dirty="0"/>
                  <a:t>is of significant interest in reflective pulse oximetry since we are interested in observing the fraction of the light that has been scattered and ends up at the surface of the detector. 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56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Layers of human skin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816" y="1825625"/>
            <a:ext cx="4593264" cy="456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08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PPG signal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0049" cy="4351338"/>
          </a:xfrm>
        </p:spPr>
        <p:txBody>
          <a:bodyPr/>
          <a:lstStyle/>
          <a:p>
            <a:r>
              <a:rPr lang="en-US" dirty="0"/>
              <a:t>The signal can be corrupted in different ways due to ambient light, 60 Hz interference, motion </a:t>
            </a:r>
            <a:r>
              <a:rPr lang="en-US" dirty="0" smtClean="0"/>
              <a:t>artifacts</a:t>
            </a:r>
          </a:p>
          <a:p>
            <a:r>
              <a:rPr lang="en-US" dirty="0" smtClean="0"/>
              <a:t>Motion artifact is commonly observed as changes in the </a:t>
            </a:r>
            <a:r>
              <a:rPr lang="en-US" dirty="0" err="1" smtClean="0"/>
              <a:t>airgap</a:t>
            </a:r>
            <a:r>
              <a:rPr lang="en-US" dirty="0" smtClean="0"/>
              <a:t> between the emitter/detector and the skin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225406" cy="3920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32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PPG system model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35" y="2250945"/>
            <a:ext cx="10348942" cy="298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82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Driving LEDs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2298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Voltage-current characteristics of and LED </a:t>
            </a:r>
            <a:r>
              <a:rPr lang="en-US" dirty="0" smtClean="0"/>
              <a:t>implies </a:t>
            </a:r>
            <a:r>
              <a:rPr lang="en-US" dirty="0"/>
              <a:t>that small variations in the forward voltage cause large fluctuations is forward current and therefore in the radiant power. Therefore, LEDs are commonly driven using current </a:t>
            </a:r>
            <a:r>
              <a:rPr lang="en-US" dirty="0" smtClean="0"/>
              <a:t>sources</a:t>
            </a:r>
          </a:p>
          <a:p>
            <a:r>
              <a:rPr lang="en-GB" dirty="0"/>
              <a:t>LEDs can be switched on and off at a high rate and they are not commonly turned on all the time. If the LED is switched on only a small percentage of time, then this will reduce the power consumption of the device significantly. </a:t>
            </a:r>
            <a:endParaRPr lang="en-GB" dirty="0" smtClean="0"/>
          </a:p>
          <a:p>
            <a:r>
              <a:rPr lang="en-GB" dirty="0" smtClean="0"/>
              <a:t>Pulse width modulation</a:t>
            </a:r>
          </a:p>
          <a:p>
            <a:pPr lvl="1"/>
            <a:r>
              <a:rPr lang="en-US" dirty="0"/>
              <a:t>PWM frequency </a:t>
            </a:r>
            <a:endParaRPr lang="en-US" dirty="0" smtClean="0"/>
          </a:p>
          <a:p>
            <a:pPr lvl="1"/>
            <a:r>
              <a:rPr lang="en-GB" dirty="0" smtClean="0"/>
              <a:t>Pulse </a:t>
            </a:r>
            <a:r>
              <a:rPr lang="en-GB" dirty="0"/>
              <a:t>width offset </a:t>
            </a:r>
            <a:endParaRPr lang="en-GB" dirty="0" smtClean="0"/>
          </a:p>
          <a:p>
            <a:pPr lvl="1"/>
            <a:r>
              <a:rPr lang="en-GB" dirty="0"/>
              <a:t>Output voltage </a:t>
            </a:r>
            <a:endParaRPr lang="en-CA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189" y="2323070"/>
            <a:ext cx="3692611" cy="3853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3677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Driving LEDs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6550"/>
            <a:ext cx="5945659" cy="208379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39" y="1866591"/>
            <a:ext cx="4701376" cy="352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4312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Photodiode input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Radiant power of LED was </a:t>
            </a:r>
            <a:r>
              <a:rPr lang="en-US" dirty="0" smtClean="0"/>
              <a:t>is 1 </a:t>
            </a:r>
            <a:r>
              <a:rPr lang="en-US" dirty="0" err="1"/>
              <a:t>mW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illuminance fraction is considered to be 2 % based on </a:t>
            </a:r>
            <a:r>
              <a:rPr lang="en-US" dirty="0" smtClean="0"/>
              <a:t>simulations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Area </a:t>
            </a:r>
            <a:r>
              <a:rPr lang="en-US" dirty="0"/>
              <a:t>of the photodiode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considered </a:t>
            </a:r>
            <a:r>
              <a:rPr lang="en-US" dirty="0"/>
              <a:t>to be 4 mm</a:t>
            </a:r>
            <a:r>
              <a:rPr lang="en-US" baseline="30000" dirty="0"/>
              <a:t>2</a:t>
            </a:r>
            <a:r>
              <a:rPr lang="en-US" dirty="0"/>
              <a:t>. </a:t>
            </a:r>
          </a:p>
          <a:p>
            <a:r>
              <a:rPr lang="en-US" dirty="0" smtClean="0"/>
              <a:t>Irradiance: 0.02</a:t>
            </a:r>
            <a:r>
              <a:rPr lang="en-US" dirty="0"/>
              <a:t>⋅</a:t>
            </a:r>
            <a:r>
              <a:rPr lang="en-US" dirty="0" smtClean="0"/>
              <a:t>1mW/4mm</a:t>
            </a:r>
            <a:r>
              <a:rPr lang="en-US" baseline="30000" dirty="0" smtClean="0"/>
              <a:t>2</a:t>
            </a:r>
            <a:r>
              <a:rPr lang="en-US" dirty="0" smtClean="0"/>
              <a:t>=5W/m</a:t>
            </a:r>
            <a:r>
              <a:rPr lang="en-US" baseline="30000" dirty="0" smtClean="0"/>
              <a:t>2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current through the photodiode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5 µA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885" y="3366007"/>
            <a:ext cx="5444115" cy="249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88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Transimpedance</a:t>
            </a:r>
            <a:r>
              <a:rPr lang="en-CA" dirty="0" smtClean="0"/>
              <a:t> amplifier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9587"/>
            <a:ext cx="10515600" cy="4351338"/>
          </a:xfrm>
        </p:spPr>
        <p:txBody>
          <a:bodyPr/>
          <a:lstStyle/>
          <a:p>
            <a:r>
              <a:rPr lang="en-GB" dirty="0" err="1"/>
              <a:t>Transimpedance</a:t>
            </a:r>
            <a:r>
              <a:rPr lang="en-GB" dirty="0"/>
              <a:t> amplifier converts the current generated by the photodiode into voltage </a:t>
            </a:r>
            <a:endParaRPr lang="en-GB" dirty="0" smtClean="0"/>
          </a:p>
          <a:p>
            <a:endParaRPr lang="en-CA" dirty="0"/>
          </a:p>
        </p:txBody>
      </p:sp>
      <p:pic>
        <p:nvPicPr>
          <p:cNvPr id="5122" name="Picture 2" descr="Diagram of transimpedance operational amplifier 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158" y="3343532"/>
            <a:ext cx="47625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66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</a:t>
            </a:r>
            <a:r>
              <a:rPr lang="en-GB" dirty="0"/>
              <a:t>photodiode signal in PPG </a:t>
            </a:r>
            <a:r>
              <a:rPr lang="en-GB" dirty="0" smtClean="0"/>
              <a:t>systems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98" y="1825625"/>
            <a:ext cx="10095470" cy="426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67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Pulse morphology at different sites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90688"/>
            <a:ext cx="8820647" cy="488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6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Oxygen saturation</a:t>
            </a:r>
          </a:p>
          <a:p>
            <a:r>
              <a:rPr lang="en-CA" dirty="0" smtClean="0"/>
              <a:t>PPG system model</a:t>
            </a:r>
          </a:p>
          <a:p>
            <a:r>
              <a:rPr lang="en-CA" dirty="0" smtClean="0"/>
              <a:t>Pulse oximeters</a:t>
            </a:r>
          </a:p>
          <a:p>
            <a:r>
              <a:rPr lang="en-CA" dirty="0" smtClean="0"/>
              <a:t>Simulations</a:t>
            </a:r>
          </a:p>
          <a:p>
            <a:r>
              <a:rPr lang="en-CA" dirty="0" smtClean="0"/>
              <a:t>Processing</a:t>
            </a:r>
          </a:p>
          <a:p>
            <a:r>
              <a:rPr lang="en-CA" dirty="0" smtClean="0"/>
              <a:t>Current solutions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700057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Signal quality indicators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75" y="2379096"/>
            <a:ext cx="8383170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10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Processing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 smtClean="0"/>
              <a:t>Baseline shift removal</a:t>
            </a:r>
          </a:p>
          <a:p>
            <a:r>
              <a:rPr lang="en-CA" sz="2400" dirty="0" smtClean="0"/>
              <a:t>Filtering</a:t>
            </a:r>
          </a:p>
          <a:p>
            <a:r>
              <a:rPr lang="en-CA" sz="2400" dirty="0" smtClean="0"/>
              <a:t>Extracting fiducial points and pulse wave indices</a:t>
            </a:r>
          </a:p>
          <a:p>
            <a:pPr lvl="1"/>
            <a:r>
              <a:rPr lang="en-US" i="1" dirty="0"/>
              <a:t>s</a:t>
            </a:r>
            <a:r>
              <a:rPr lang="en-US" dirty="0"/>
              <a:t>: the systolic peak</a:t>
            </a:r>
          </a:p>
          <a:p>
            <a:pPr lvl="1"/>
            <a:r>
              <a:rPr lang="en-US" i="1" dirty="0" err="1"/>
              <a:t>dia</a:t>
            </a:r>
            <a:r>
              <a:rPr lang="en-US" dirty="0"/>
              <a:t>: the diastolic peak</a:t>
            </a:r>
          </a:p>
          <a:p>
            <a:pPr lvl="1"/>
            <a:r>
              <a:rPr lang="en-US" i="1" dirty="0" err="1"/>
              <a:t>dic</a:t>
            </a:r>
            <a:r>
              <a:rPr lang="en-US" dirty="0"/>
              <a:t>: the approximate location of the </a:t>
            </a:r>
            <a:r>
              <a:rPr lang="en-US" dirty="0" err="1"/>
              <a:t>dicrotic</a:t>
            </a:r>
            <a:r>
              <a:rPr lang="en-US" dirty="0"/>
              <a:t> notch</a:t>
            </a:r>
          </a:p>
          <a:p>
            <a:pPr lvl="1"/>
            <a:r>
              <a:rPr lang="en-US" i="1" dirty="0" smtClean="0"/>
              <a:t>CT</a:t>
            </a:r>
            <a:r>
              <a:rPr lang="en-US" dirty="0"/>
              <a:t>: the crest time</a:t>
            </a:r>
          </a:p>
          <a:p>
            <a:pPr lvl="1"/>
            <a:r>
              <a:rPr lang="en-US" i="1" dirty="0"/>
              <a:t>ΔT</a:t>
            </a:r>
            <a:r>
              <a:rPr lang="en-US" dirty="0"/>
              <a:t>: the time between systolic and diastolic peaks</a:t>
            </a:r>
          </a:p>
          <a:p>
            <a:pPr lvl="1"/>
            <a:r>
              <a:rPr lang="en-US" i="1" dirty="0"/>
              <a:t>Systole</a:t>
            </a:r>
            <a:r>
              <a:rPr lang="en-US" dirty="0"/>
              <a:t>: the approximate duration of systole</a:t>
            </a:r>
          </a:p>
          <a:p>
            <a:pPr lvl="1"/>
            <a:r>
              <a:rPr lang="en-US" i="1" dirty="0"/>
              <a:t>Diastole</a:t>
            </a:r>
            <a:r>
              <a:rPr lang="en-US" dirty="0"/>
              <a:t>: the approximate duration of diastole</a:t>
            </a:r>
          </a:p>
          <a:p>
            <a:pPr lvl="1"/>
            <a:r>
              <a:rPr lang="en-US" i="1" dirty="0"/>
              <a:t>RI</a:t>
            </a:r>
            <a:r>
              <a:rPr lang="en-US" dirty="0"/>
              <a:t>: the amplitude of the diastolic </a:t>
            </a:r>
            <a:r>
              <a:rPr lang="en-US" dirty="0" smtClean="0"/>
              <a:t>peak</a:t>
            </a:r>
            <a:endParaRPr lang="en-CA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373" y="0"/>
            <a:ext cx="4134427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02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Tools for analysis pulse waves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Databases</a:t>
            </a:r>
          </a:p>
          <a:p>
            <a:pPr lvl="1"/>
            <a:r>
              <a:rPr lang="en-CA" dirty="0" smtClean="0"/>
              <a:t>Simulated and </a:t>
            </a:r>
            <a:r>
              <a:rPr lang="en-CA" dirty="0" err="1" smtClean="0"/>
              <a:t>invivo</a:t>
            </a:r>
            <a:r>
              <a:rPr lang="en-CA" dirty="0" smtClean="0"/>
              <a:t>: </a:t>
            </a:r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peterhcharlton.github.io/pwdb/datasets.html</a:t>
            </a:r>
            <a:endParaRPr lang="en-CA" dirty="0" smtClean="0"/>
          </a:p>
          <a:p>
            <a:pPr lvl="1"/>
            <a:r>
              <a:rPr lang="en-CA" dirty="0" smtClean="0"/>
              <a:t>Mimics III</a:t>
            </a:r>
            <a:endParaRPr lang="en-CA" dirty="0"/>
          </a:p>
          <a:p>
            <a:r>
              <a:rPr lang="en-CA" dirty="0" smtClean="0"/>
              <a:t>Simulators</a:t>
            </a:r>
          </a:p>
          <a:p>
            <a:pPr lvl="1"/>
            <a:r>
              <a:rPr lang="en-CA" dirty="0" smtClean="0"/>
              <a:t>Light propagation: </a:t>
            </a:r>
            <a:r>
              <a:rPr lang="en-CA" dirty="0" err="1" smtClean="0"/>
              <a:t>MCMatlab</a:t>
            </a:r>
            <a:endParaRPr lang="en-CA" dirty="0" smtClean="0"/>
          </a:p>
          <a:p>
            <a:pPr lvl="1"/>
            <a:r>
              <a:rPr lang="en-CA" dirty="0" smtClean="0"/>
              <a:t>Pulse morphology at different sites: </a:t>
            </a:r>
          </a:p>
          <a:p>
            <a:r>
              <a:rPr lang="en-CA" dirty="0" smtClean="0"/>
              <a:t>Algorithms</a:t>
            </a:r>
          </a:p>
          <a:p>
            <a:pPr lvl="1"/>
            <a:r>
              <a:rPr lang="en-CA" dirty="0"/>
              <a:t>https://peterhcharlton.github.io/pulse-analyse/index.html</a:t>
            </a:r>
          </a:p>
        </p:txBody>
      </p:sp>
    </p:spTree>
    <p:extLst>
      <p:ext uri="{BB962C8B-B14F-4D97-AF65-F5344CB8AC3E}">
        <p14:creationId xmlns:p14="http://schemas.microsoft.com/office/powerpoint/2010/main" val="3931794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Estimating blood pressure based only on PPG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70" y="1865870"/>
            <a:ext cx="8297284" cy="3415645"/>
          </a:xfrm>
          <a:prstGeom prst="rect">
            <a:avLst/>
          </a:prstGeom>
        </p:spPr>
      </p:pic>
      <p:pic>
        <p:nvPicPr>
          <p:cNvPr id="7170" name="Picture 2" descr="Sensors 20 03127 g0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754" y="2461085"/>
            <a:ext cx="2993775" cy="282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713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Pulse oximeter circuit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46" y="1825625"/>
            <a:ext cx="9107108" cy="4351338"/>
          </a:xfrm>
        </p:spPr>
      </p:pic>
    </p:spTree>
    <p:extLst>
      <p:ext uri="{BB962C8B-B14F-4D97-AF65-F5344CB8AC3E}">
        <p14:creationId xmlns:p14="http://schemas.microsoft.com/office/powerpoint/2010/main" val="1679884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Commercial solutions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75120" cy="4351338"/>
          </a:xfrm>
        </p:spPr>
        <p:txBody>
          <a:bodyPr/>
          <a:lstStyle/>
          <a:p>
            <a:r>
              <a:rPr lang="en-CA" dirty="0" smtClean="0"/>
              <a:t>Integrated front end – require only LEDs and photodetectors to be added, e.g. TI AFE4403 </a:t>
            </a:r>
          </a:p>
          <a:p>
            <a:r>
              <a:rPr lang="en-CA" dirty="0" smtClean="0"/>
              <a:t>Integrated LEDs and photodetectors, e.g. </a:t>
            </a:r>
            <a:r>
              <a:rPr lang="en-CA" dirty="0" err="1" smtClean="0"/>
              <a:t>Osram</a:t>
            </a:r>
            <a:r>
              <a:rPr lang="en-CA" dirty="0" smtClean="0"/>
              <a:t> </a:t>
            </a:r>
            <a:r>
              <a:rPr lang="en-CA" dirty="0" err="1"/>
              <a:t>OptoSemiconductors</a:t>
            </a:r>
            <a:r>
              <a:rPr lang="en-CA" dirty="0"/>
              <a:t> SFH7060</a:t>
            </a:r>
          </a:p>
          <a:p>
            <a:r>
              <a:rPr lang="en-CA" dirty="0" smtClean="0"/>
              <a:t>Completely integrated pulse oximeters</a:t>
            </a:r>
          </a:p>
          <a:p>
            <a:r>
              <a:rPr lang="en-CA" dirty="0" smtClean="0"/>
              <a:t>Integration with other sensors</a:t>
            </a:r>
          </a:p>
          <a:p>
            <a:endParaRPr lang="en-CA" dirty="0"/>
          </a:p>
        </p:txBody>
      </p:sp>
      <p:pic>
        <p:nvPicPr>
          <p:cNvPr id="8194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320" y="1027906"/>
            <a:ext cx="42100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081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Commercial solutions – Single chip MAX30102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017" y="1888808"/>
            <a:ext cx="10828703" cy="404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11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Commercial solutions – Single chip </a:t>
            </a:r>
            <a:r>
              <a:rPr lang="en-CA" dirty="0" smtClean="0"/>
              <a:t>MAX30102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Heart-Rate Monitor and Pulse Oximeter Biosensor in LED Reflective Solution</a:t>
            </a:r>
          </a:p>
          <a:p>
            <a:r>
              <a:rPr lang="en-CA" dirty="0"/>
              <a:t>Tiny 5.6mm x 3.3mm x 1.55mm 14-Pin Optical Module</a:t>
            </a:r>
          </a:p>
          <a:p>
            <a:pPr lvl="1"/>
            <a:r>
              <a:rPr lang="en-CA" dirty="0"/>
              <a:t>Integrated Cover Glass for Optimal, Robust Performance</a:t>
            </a:r>
          </a:p>
          <a:p>
            <a:r>
              <a:rPr lang="en-CA" dirty="0"/>
              <a:t>Ultra-Low Power Operation for Mobile Devices</a:t>
            </a:r>
          </a:p>
          <a:p>
            <a:pPr lvl="1"/>
            <a:r>
              <a:rPr lang="en-CA" dirty="0"/>
              <a:t>Programmable Sample Rate and LED Current for Power Savings</a:t>
            </a:r>
          </a:p>
          <a:p>
            <a:pPr lvl="1"/>
            <a:r>
              <a:rPr lang="en-CA" dirty="0"/>
              <a:t>Low-Power Heart-Rate Monitor (&lt; 1mW)</a:t>
            </a:r>
          </a:p>
          <a:p>
            <a:pPr lvl="1"/>
            <a:r>
              <a:rPr lang="en-CA" dirty="0"/>
              <a:t>Ultra-Low Shutdown Current (0.7µA, </a:t>
            </a:r>
            <a:r>
              <a:rPr lang="en-CA" dirty="0" err="1"/>
              <a:t>typ</a:t>
            </a:r>
            <a:r>
              <a:rPr lang="en-CA" dirty="0"/>
              <a:t>)</a:t>
            </a:r>
          </a:p>
          <a:p>
            <a:r>
              <a:rPr lang="en-CA" dirty="0"/>
              <a:t>Fast Data Output Capability</a:t>
            </a:r>
          </a:p>
          <a:p>
            <a:pPr lvl="1"/>
            <a:r>
              <a:rPr lang="en-CA" dirty="0"/>
              <a:t>High Sample Rates</a:t>
            </a:r>
          </a:p>
          <a:p>
            <a:r>
              <a:rPr lang="en-CA" dirty="0"/>
              <a:t>Robust Motion Artifact Resilience</a:t>
            </a:r>
          </a:p>
          <a:p>
            <a:pPr lvl="1"/>
            <a:r>
              <a:rPr lang="en-CA" dirty="0"/>
              <a:t>High SNR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6557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Research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0080" y="365125"/>
            <a:ext cx="4368715" cy="638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6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Oxygen </a:t>
            </a:r>
            <a:r>
              <a:rPr lang="en-CA" dirty="0"/>
              <a:t>saturation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 err="1"/>
                  <a:t>Hemoglobin</a:t>
                </a:r>
                <a:r>
                  <a:rPr lang="en-GB" dirty="0"/>
                  <a:t> is the main light absorber in human blood at wavelengths used in pulse oximetry. </a:t>
                </a:r>
                <a:endParaRPr lang="en-GB" dirty="0" smtClean="0"/>
              </a:p>
              <a:p>
                <a:r>
                  <a:rPr lang="en-GB" dirty="0"/>
                  <a:t>When </a:t>
                </a:r>
                <a:r>
                  <a:rPr lang="en-GB" dirty="0" err="1"/>
                  <a:t>hemoglobin</a:t>
                </a:r>
                <a:r>
                  <a:rPr lang="en-GB" dirty="0"/>
                  <a:t> is fully saturated with oxygen (carrying four oxygen molecules), it is called </a:t>
                </a:r>
                <a:r>
                  <a:rPr lang="en-GB" i="1" dirty="0" err="1"/>
                  <a:t>oxyhemoglobin</a:t>
                </a:r>
                <a:r>
                  <a:rPr lang="en-GB" i="1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/>
                      <m:t>𝐻𝑏</m:t>
                    </m:r>
                    <m:sSub>
                      <m:sSubPr>
                        <m:ctrlPr>
                          <a:rPr lang="en-CA" i="1"/>
                        </m:ctrlPr>
                      </m:sSubPr>
                      <m:e>
                        <m:r>
                          <a:rPr lang="en-GB" i="1"/>
                          <m:t>0</m:t>
                        </m:r>
                      </m:e>
                      <m:sub>
                        <m:r>
                          <a:rPr lang="en-GB" i="1"/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). </a:t>
                </a:r>
                <a:endParaRPr lang="en-GB" dirty="0" smtClean="0"/>
              </a:p>
              <a:p>
                <a:r>
                  <a:rPr lang="en-GB" dirty="0" smtClean="0"/>
                  <a:t>If </a:t>
                </a:r>
                <a:r>
                  <a:rPr lang="en-GB" dirty="0"/>
                  <a:t>it is not fully saturated with oxygen it is called </a:t>
                </a:r>
                <a:r>
                  <a:rPr lang="en-GB" i="1" dirty="0"/>
                  <a:t>reduced or deoxygenated </a:t>
                </a:r>
                <a:r>
                  <a:rPr lang="en-GB" i="1" dirty="0" err="1"/>
                  <a:t>hemoglobin</a:t>
                </a:r>
                <a:r>
                  <a:rPr lang="en-GB" i="1" dirty="0"/>
                  <a:t> </a:t>
                </a:r>
                <a:r>
                  <a:rPr lang="en-GB" dirty="0"/>
                  <a:t>(</a:t>
                </a:r>
                <a:r>
                  <a:rPr lang="en-GB" dirty="0" err="1"/>
                  <a:t>Hb</a:t>
                </a:r>
                <a:r>
                  <a:rPr lang="en-GB" dirty="0" smtClean="0"/>
                  <a:t>)</a:t>
                </a:r>
              </a:p>
              <a:p>
                <a:r>
                  <a:rPr lang="en-GB" dirty="0"/>
                  <a:t>Arterial oxygen saturation, Sa0</a:t>
                </a:r>
                <a:r>
                  <a:rPr lang="en-GB" baseline="-25000" dirty="0"/>
                  <a:t>2</a:t>
                </a:r>
                <a:r>
                  <a:rPr lang="en-GB" dirty="0"/>
                  <a:t>, is the percentage of </a:t>
                </a:r>
                <a:r>
                  <a:rPr lang="en-GB" dirty="0" err="1"/>
                  <a:t>hemoglobin</a:t>
                </a:r>
                <a:r>
                  <a:rPr lang="en-GB" dirty="0"/>
                  <a:t> in arterial blood that is bound with oxygen measured on blood samples using a device called co-oximeter.</a:t>
                </a:r>
                <a:endParaRPr lang="en-CA" dirty="0"/>
              </a:p>
              <a:p>
                <a:r>
                  <a:rPr lang="en-GB" dirty="0"/>
                  <a:t>Pulse oxygen saturation, Sp0</a:t>
                </a:r>
                <a:r>
                  <a:rPr lang="en-GB" baseline="-25000" dirty="0"/>
                  <a:t>2</a:t>
                </a:r>
                <a:r>
                  <a:rPr lang="en-GB" dirty="0"/>
                  <a:t> is the percentage of haemoglobin in arterial blood that is bound with oxygen and measured using pulse oximeter.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4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98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Photoplethysmography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Photoplethysmography</a:t>
            </a:r>
            <a:r>
              <a:rPr lang="en-US" dirty="0"/>
              <a:t> (PPG) is a non-invasive optical technique that </a:t>
            </a:r>
            <a:r>
              <a:rPr lang="en-US" dirty="0" smtClean="0"/>
              <a:t>is used </a:t>
            </a:r>
            <a:r>
              <a:rPr lang="en-US" dirty="0"/>
              <a:t>to detect blood volume changes in the blood vessels. </a:t>
            </a:r>
            <a:endParaRPr lang="en-US" dirty="0" smtClean="0"/>
          </a:p>
          <a:p>
            <a:r>
              <a:rPr lang="en-GB" dirty="0"/>
              <a:t>In the transmittance mode the photodetector and LED are on the opposite sides of the tissue that is illuminated and the light is transmitted through the tissue.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reflectance mode, the photodetector and LED are on the same side of the tissue and the origin of the detected signal is from the scattered and reflected light.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744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 and DC component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the light that is collected by the photodetector, about 98% to 99% is the DC component that does not change during the cardiac cycle. </a:t>
            </a:r>
            <a:endParaRPr lang="en-US" dirty="0" smtClean="0"/>
          </a:p>
          <a:p>
            <a:r>
              <a:rPr lang="en-US" dirty="0" smtClean="0"/>
              <a:t>DC </a:t>
            </a:r>
            <a:r>
              <a:rPr lang="en-US" dirty="0"/>
              <a:t>component of the light is caused by venous pulsation that are very weak and scattering and reflections from all other tissue but arterial blood</a:t>
            </a:r>
            <a:r>
              <a:rPr lang="en-US" dirty="0" smtClean="0"/>
              <a:t>.</a:t>
            </a:r>
          </a:p>
          <a:p>
            <a:r>
              <a:rPr lang="en-US" dirty="0"/>
              <a:t>AC component of the pulsating change is caused mainly by arterial filling during the systole based on the original definition of PPG.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474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Normalized </a:t>
            </a:r>
            <a:r>
              <a:rPr lang="en-GB" dirty="0" err="1"/>
              <a:t>fluence</a:t>
            </a:r>
            <a:r>
              <a:rPr lang="en-GB" dirty="0"/>
              <a:t> </a:t>
            </a:r>
            <a:r>
              <a:rPr lang="en-GB" dirty="0" smtClean="0"/>
              <a:t>rate and AC components </a:t>
            </a:r>
            <a:endParaRPr lang="en-CA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603421" y="1733550"/>
            <a:ext cx="5181600" cy="4351338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-234779" y="-92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828123"/>
              </p:ext>
            </p:extLst>
          </p:nvPr>
        </p:nvGraphicFramePr>
        <p:xfrm>
          <a:off x="603420" y="1825625"/>
          <a:ext cx="5340135" cy="4525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Bitmap Image" r:id="rId3" imgW="8933333" imgH="6257143" progId="Paint.Picture">
                  <p:embed/>
                </p:oleObj>
              </mc:Choice>
              <mc:Fallback>
                <p:oleObj name="Bitmap Image" r:id="rId3" imgW="8933333" imgH="6257143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20" y="1825625"/>
                        <a:ext cx="5340135" cy="45257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Content Placeholder 18"/>
          <p:cNvPicPr>
            <a:picLocks noGrp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523" y="1867406"/>
            <a:ext cx="4701376" cy="35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rved Down Arrow 19"/>
          <p:cNvSpPr/>
          <p:nvPr/>
        </p:nvSpPr>
        <p:spPr>
          <a:xfrm flipH="1" flipV="1">
            <a:off x="2434283" y="2403105"/>
            <a:ext cx="1902939" cy="656007"/>
          </a:xfrm>
          <a:prstGeom prst="curved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947351" y="6261606"/>
                <a:ext cx="1027754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Fluence</a:t>
                </a:r>
                <a:r>
                  <a:rPr lang="en-GB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Rate F [W/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sSup>
                      <m:sSupPr>
                        <m:ctrlPr>
                          <a:rPr lang="en-CA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] refers to the </a:t>
                </a:r>
                <a:r>
                  <a:rPr lang="en-GB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power P that irradiates surface area A </a:t>
                </a:r>
                <a:r>
                  <a:rPr lang="en-GB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which is incident from all angles onto a small region of </a:t>
                </a:r>
                <a:r>
                  <a:rPr lang="en-GB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space.</a:t>
                </a:r>
                <a:endParaRPr lang="en-CA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51" y="6261606"/>
                <a:ext cx="10277548" cy="646331"/>
              </a:xfrm>
              <a:prstGeom prst="rect">
                <a:avLst/>
              </a:prstGeom>
              <a:blipFill>
                <a:blip r:embed="rId6"/>
                <a:stretch>
                  <a:fillRect l="-474" t="-4717" b="-132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58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Pulse </a:t>
            </a:r>
            <a:r>
              <a:rPr lang="en-CA" dirty="0" err="1" smtClean="0"/>
              <a:t>oxymeter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Pulse oximetry indirectly measures oxygen saturation SpO</a:t>
                </a:r>
                <a:r>
                  <a:rPr lang="en-GB" baseline="-25000" dirty="0" smtClean="0"/>
                  <a:t>2</a:t>
                </a:r>
              </a:p>
              <a:p>
                <a:r>
                  <a:rPr lang="en-GB" dirty="0" smtClean="0"/>
                  <a:t>Emitters </a:t>
                </a:r>
                <a:r>
                  <a:rPr lang="en-GB" dirty="0"/>
                  <a:t>in practice illuminate light in red (R) and near-infrared (IR) spectrum</a:t>
                </a:r>
                <a:endParaRPr lang="en-CA" baseline="-25000" dirty="0"/>
              </a:p>
              <a:p>
                <a14:m>
                  <m:oMath xmlns:m="http://schemas.openxmlformats.org/officeDocument/2006/math">
                    <m:r>
                      <a:rPr lang="en-GB" i="1"/>
                      <m:t>𝑅</m:t>
                    </m:r>
                    <m:r>
                      <a:rPr lang="en-GB" i="1"/>
                      <m:t>=</m:t>
                    </m:r>
                    <m:f>
                      <m:fPr>
                        <m:ctrlPr>
                          <a:rPr lang="en-CA" i="1"/>
                        </m:ctrlPr>
                      </m:fPr>
                      <m:num>
                        <m:r>
                          <a:rPr lang="en-GB" i="1"/>
                          <m:t>1−</m:t>
                        </m:r>
                        <m:f>
                          <m:fPr>
                            <m:ctrlPr>
                              <a:rPr lang="en-CA" i="1"/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CA" i="1"/>
                                </m:ctrlPr>
                              </m:sSubSupPr>
                              <m:e>
                                <m:r>
                                  <a:rPr lang="en-GB" i="1"/>
                                  <m:t>𝐼</m:t>
                                </m:r>
                              </m:e>
                              <m:sub>
                                <m:r>
                                  <a:rPr lang="en-GB" i="1"/>
                                  <m:t>𝑠𝑦𝑠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i="1"/>
                                        </m:ctrlPr>
                                      </m:sSubPr>
                                      <m:e>
                                        <m:r>
                                          <a:rPr lang="en-GB" i="1"/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GB" i="1"/>
                                          <m:t>𝑅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CA" i="1"/>
                                </m:ctrlPr>
                              </m:sSubSupPr>
                              <m:e>
                                <m:r>
                                  <a:rPr lang="en-GB" i="1"/>
                                  <m:t>𝐼</m:t>
                                </m:r>
                              </m:e>
                              <m:sub>
                                <m:r>
                                  <a:rPr lang="en-GB" i="1"/>
                                  <m:t>𝑑𝑖𝑎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i="1"/>
                                        </m:ctrlPr>
                                      </m:sSubPr>
                                      <m:e>
                                        <m:r>
                                          <a:rPr lang="en-GB" i="1"/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GB" i="1"/>
                                          <m:t>𝑅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bSup>
                          </m:den>
                        </m:f>
                      </m:num>
                      <m:den>
                        <m:r>
                          <a:rPr lang="en-GB" i="1"/>
                          <m:t>1−</m:t>
                        </m:r>
                        <m:f>
                          <m:fPr>
                            <m:ctrlPr>
                              <a:rPr lang="en-CA" i="1"/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CA" i="1"/>
                                </m:ctrlPr>
                              </m:sSubSupPr>
                              <m:e>
                                <m:r>
                                  <a:rPr lang="en-GB" i="1"/>
                                  <m:t>𝐼</m:t>
                                </m:r>
                              </m:e>
                              <m:sub>
                                <m:r>
                                  <a:rPr lang="en-GB" i="1"/>
                                  <m:t>𝑠𝑦𝑠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i="1"/>
                                        </m:ctrlPr>
                                      </m:sSubPr>
                                      <m:e>
                                        <m:r>
                                          <a:rPr lang="en-GB" i="1"/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GB" i="1"/>
                                          <m:t>𝐼𝑅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CA" i="1"/>
                                </m:ctrlPr>
                              </m:sSubSupPr>
                              <m:e>
                                <m:r>
                                  <a:rPr lang="en-GB" i="1"/>
                                  <m:t>𝐼</m:t>
                                </m:r>
                              </m:e>
                              <m:sub>
                                <m:r>
                                  <a:rPr lang="en-GB" i="1"/>
                                  <m:t>𝑑𝑖𝑎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i="1"/>
                                        </m:ctrlPr>
                                      </m:sSubPr>
                                      <m:e>
                                        <m:r>
                                          <a:rPr lang="en-GB" i="1"/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GB" i="1"/>
                                          <m:t>𝐼𝑅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bSup>
                            <m:r>
                              <a:rPr lang="en-GB" i="1"/>
                              <m:t> </m:t>
                            </m:r>
                          </m:den>
                        </m:f>
                      </m:den>
                    </m:f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GB" i="1"/>
                      <m:t>𝑆𝑝</m:t>
                    </m:r>
                    <m:sSub>
                      <m:sSubPr>
                        <m:ctrlPr>
                          <a:rPr lang="en-CA" i="1"/>
                        </m:ctrlPr>
                      </m:sSubPr>
                      <m:e>
                        <m:r>
                          <a:rPr lang="en-GB" i="1"/>
                          <m:t>𝑂</m:t>
                        </m:r>
                      </m:e>
                      <m:sub>
                        <m:r>
                          <a:rPr lang="en-GB" i="1"/>
                          <m:t>2</m:t>
                        </m:r>
                      </m:sub>
                    </m:sSub>
                    <m:r>
                      <a:rPr lang="en-GB" i="1"/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i="1" baseline="-25000"/>
                      <m:t>𝐴</m:t>
                    </m:r>
                    <m:r>
                      <a:rPr lang="en-GB" i="1"/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i="1" baseline="-25000"/>
                      <m:t>𝐵</m:t>
                    </m:r>
                    <m:r>
                      <a:rPr lang="en-GB" i="1"/>
                      <m:t>⋅</m:t>
                    </m:r>
                    <m:r>
                      <a:rPr lang="en-GB" i="1"/>
                      <m:t>𝑅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24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Absorption coefficient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CA" i="1"/>
                          </m:ctrlPr>
                        </m:eqArrPr>
                        <m:e>
                          <m:sSub>
                            <m:sSubPr>
                              <m:ctrlPr>
                                <a:rPr lang="en-CA" i="1"/>
                              </m:ctrlPr>
                            </m:sSubPr>
                            <m:e>
                              <m:r>
                                <a:rPr lang="en-US" i="1"/>
                                <m:t>𝜇</m:t>
                              </m:r>
                            </m:e>
                            <m:sub>
                              <m:r>
                                <a:rPr lang="en-US" i="1"/>
                                <m:t>𝑎</m:t>
                              </m:r>
                            </m:sub>
                          </m:sSub>
                          <m:r>
                            <a:rPr lang="en-US" i="1"/>
                            <m:t>= </m:t>
                          </m:r>
                          <m:r>
                            <a:rPr lang="en-US" i="1"/>
                            <m:t>𝐵𝑆</m:t>
                          </m:r>
                          <m:sSub>
                            <m:sSubPr>
                              <m:ctrlPr>
                                <a:rPr lang="en-CA" i="1"/>
                              </m:ctrlPr>
                            </m:sSubPr>
                            <m:e>
                              <m:r>
                                <a:rPr lang="en-US" i="1"/>
                                <m:t>𝜇</m:t>
                              </m:r>
                            </m:e>
                            <m:sub>
                              <m:r>
                                <a:rPr lang="en-US" i="1"/>
                                <m:t>𝑎</m:t>
                              </m:r>
                              <m:r>
                                <a:rPr lang="en-US" i="1"/>
                                <m:t>,</m:t>
                              </m:r>
                              <m:r>
                                <a:rPr lang="en-US" i="1"/>
                                <m:t>𝑜𝑥𝑦</m:t>
                              </m:r>
                            </m:sub>
                          </m:sSub>
                          <m:r>
                            <a:rPr lang="en-US" i="1"/>
                            <m:t>+ </m:t>
                          </m:r>
                          <m:r>
                            <a:rPr lang="en-US" i="1"/>
                            <m:t>𝐵</m:t>
                          </m:r>
                          <m:d>
                            <m:dPr>
                              <m:ctrlPr>
                                <a:rPr lang="en-CA" i="1"/>
                              </m:ctrlPr>
                            </m:dPr>
                            <m:e>
                              <m:r>
                                <a:rPr lang="en-US" i="1"/>
                                <m:t>1 − </m:t>
                              </m:r>
                              <m:r>
                                <a:rPr lang="en-US" i="1"/>
                                <m:t>𝑆</m:t>
                              </m:r>
                            </m:e>
                          </m:d>
                          <m:sSub>
                            <m:sSubPr>
                              <m:ctrlPr>
                                <a:rPr lang="en-CA" i="1"/>
                              </m:ctrlPr>
                            </m:sSubPr>
                            <m:e>
                              <m:r>
                                <a:rPr lang="en-US" i="1"/>
                                <m:t>𝜇</m:t>
                              </m:r>
                            </m:e>
                            <m:sub>
                              <m:r>
                                <a:rPr lang="en-US" i="1"/>
                                <m:t>𝑎</m:t>
                              </m:r>
                              <m:r>
                                <a:rPr lang="en-US" i="1"/>
                                <m:t>,</m:t>
                              </m:r>
                              <m:r>
                                <a:rPr lang="en-US" i="1"/>
                                <m:t>𝑑𝑒𝑜𝑥𝑦</m:t>
                              </m:r>
                            </m:sub>
                          </m:sSub>
                          <m:r>
                            <a:rPr lang="en-US" i="1"/>
                            <m:t> +</m:t>
                          </m:r>
                          <m:r>
                            <a:rPr lang="en-US" i="1"/>
                            <m:t>𝑊</m:t>
                          </m:r>
                          <m:sSub>
                            <m:sSubPr>
                              <m:ctrlPr>
                                <a:rPr lang="en-CA" i="1"/>
                              </m:ctrlPr>
                            </m:sSubPr>
                            <m:e>
                              <m:r>
                                <a:rPr lang="en-US" i="1"/>
                                <m:t>𝜇</m:t>
                              </m:r>
                            </m:e>
                            <m:sub>
                              <m:r>
                                <a:rPr lang="en-US" i="1"/>
                                <m:t>𝑎</m:t>
                              </m:r>
                              <m:r>
                                <a:rPr lang="en-US" i="1"/>
                                <m:t>, </m:t>
                              </m:r>
                              <m:r>
                                <a:rPr lang="en-US" i="1"/>
                                <m:t>𝑤𝑎𝑡𝑒𝑟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CA" dirty="0"/>
              </a:p>
              <a:p>
                <a:r>
                  <a:rPr lang="en-US" dirty="0" smtClean="0"/>
                  <a:t>B </a:t>
                </a:r>
                <a:r>
                  <a:rPr lang="en-US" dirty="0"/>
                  <a:t>represent average blood volume fraction </a:t>
                </a:r>
                <a:endParaRPr lang="en-US" dirty="0" smtClean="0"/>
              </a:p>
              <a:p>
                <a:r>
                  <a:rPr lang="en-US" dirty="0" smtClean="0"/>
                  <a:t>W </a:t>
                </a:r>
                <a:r>
                  <a:rPr lang="en-US" dirty="0"/>
                  <a:t>is the water content </a:t>
                </a:r>
                <a:endParaRPr lang="en-US" dirty="0" smtClean="0"/>
              </a:p>
              <a:p>
                <a:r>
                  <a:rPr lang="en-US" dirty="0" smtClean="0"/>
                  <a:t>S </a:t>
                </a:r>
                <a:r>
                  <a:rPr lang="en-US" dirty="0"/>
                  <a:t>is HbO</a:t>
                </a:r>
                <a:r>
                  <a:rPr lang="en-US" baseline="-25000" dirty="0"/>
                  <a:t>2 </a:t>
                </a:r>
                <a:r>
                  <a:rPr lang="en-US" dirty="0" smtClean="0"/>
                  <a:t>saturation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Quality </a:t>
                </a:r>
                <a:r>
                  <a:rPr lang="en-US" dirty="0"/>
                  <a:t>of PPG signals relies on the fact that blood is a high absorber in relation to other tissues.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Quality of PPG signals relies on the fact that blood is a high absorber in relation to other tissues. </a:t>
                </a: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5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71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Absorption coefficient vs wavelength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664" y="2033587"/>
            <a:ext cx="8476735" cy="4278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65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730</Words>
  <Application>Microsoft Office PowerPoint</Application>
  <PresentationFormat>Widescreen</PresentationFormat>
  <Paragraphs>121</Paragraphs>
  <Slides>28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SimSun</vt:lpstr>
      <vt:lpstr>Arial</vt:lpstr>
      <vt:lpstr>Calibri</vt:lpstr>
      <vt:lpstr>Calibri Light</vt:lpstr>
      <vt:lpstr>Cambria Math</vt:lpstr>
      <vt:lpstr>Times New Roman</vt:lpstr>
      <vt:lpstr>Office Theme</vt:lpstr>
      <vt:lpstr>Paintbrush Picture</vt:lpstr>
      <vt:lpstr>Biomedical Instrumentation PPG</vt:lpstr>
      <vt:lpstr>Scope</vt:lpstr>
      <vt:lpstr>Oxygen saturation</vt:lpstr>
      <vt:lpstr>Photoplethysmography</vt:lpstr>
      <vt:lpstr>AC and DC component</vt:lpstr>
      <vt:lpstr>Normalized fluence rate and AC components </vt:lpstr>
      <vt:lpstr>Pulse oxymeter</vt:lpstr>
      <vt:lpstr>Absorption coefficient</vt:lpstr>
      <vt:lpstr>Absorption coefficient vs wavelength</vt:lpstr>
      <vt:lpstr>Scattering</vt:lpstr>
      <vt:lpstr>Layers of human skin</vt:lpstr>
      <vt:lpstr>PPG signal</vt:lpstr>
      <vt:lpstr>PPG system model</vt:lpstr>
      <vt:lpstr>Driving LEDs</vt:lpstr>
      <vt:lpstr>Driving LEDs</vt:lpstr>
      <vt:lpstr>Photodiode input</vt:lpstr>
      <vt:lpstr>Transimpedance amplifier</vt:lpstr>
      <vt:lpstr>Processing photodiode signal in PPG systems</vt:lpstr>
      <vt:lpstr>Pulse morphology at different sites</vt:lpstr>
      <vt:lpstr>Signal quality indicators</vt:lpstr>
      <vt:lpstr>Processing </vt:lpstr>
      <vt:lpstr>Tools for analysis pulse waves</vt:lpstr>
      <vt:lpstr>Estimating blood pressure based only on PPG</vt:lpstr>
      <vt:lpstr>Pulse oximeter circuit</vt:lpstr>
      <vt:lpstr>Commercial solutions</vt:lpstr>
      <vt:lpstr>Commercial solutions – Single chip MAX30102</vt:lpstr>
      <vt:lpstr>Commercial solutions – Single chip MAX30102 (cont.)</vt:lpstr>
      <vt:lpstr>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Biomedical Instrumentation Introduction</dc:title>
  <dc:creator>Miodrag Bolic</dc:creator>
  <cp:lastModifiedBy>Miodrag Bolic</cp:lastModifiedBy>
  <cp:revision>39</cp:revision>
  <dcterms:created xsi:type="dcterms:W3CDTF">2020-09-15T13:52:36Z</dcterms:created>
  <dcterms:modified xsi:type="dcterms:W3CDTF">2020-10-20T16:23:39Z</dcterms:modified>
</cp:coreProperties>
</file>