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328" r:id="rId2"/>
    <p:sldId id="329" r:id="rId3"/>
    <p:sldId id="427" r:id="rId4"/>
    <p:sldId id="646" r:id="rId5"/>
    <p:sldId id="632" r:id="rId6"/>
    <p:sldId id="487" r:id="rId7"/>
    <p:sldId id="637" r:id="rId8"/>
    <p:sldId id="630" r:id="rId9"/>
    <p:sldId id="636" r:id="rId10"/>
    <p:sldId id="610" r:id="rId11"/>
    <p:sldId id="529" r:id="rId12"/>
    <p:sldId id="611" r:id="rId13"/>
    <p:sldId id="633" r:id="rId14"/>
    <p:sldId id="634" r:id="rId15"/>
    <p:sldId id="614" r:id="rId16"/>
    <p:sldId id="641" r:id="rId17"/>
    <p:sldId id="532" r:id="rId18"/>
    <p:sldId id="547" r:id="rId19"/>
    <p:sldId id="601" r:id="rId20"/>
    <p:sldId id="535" r:id="rId21"/>
    <p:sldId id="548" r:id="rId22"/>
    <p:sldId id="549" r:id="rId23"/>
    <p:sldId id="550" r:id="rId24"/>
    <p:sldId id="484" r:id="rId25"/>
    <p:sldId id="489" r:id="rId26"/>
    <p:sldId id="492" r:id="rId27"/>
    <p:sldId id="491" r:id="rId28"/>
    <p:sldId id="615" r:id="rId29"/>
    <p:sldId id="574" r:id="rId30"/>
    <p:sldId id="556" r:id="rId31"/>
    <p:sldId id="473" r:id="rId32"/>
    <p:sldId id="621" r:id="rId33"/>
    <p:sldId id="525" r:id="rId34"/>
    <p:sldId id="620" r:id="rId35"/>
    <p:sldId id="557" r:id="rId36"/>
    <p:sldId id="575" r:id="rId37"/>
    <p:sldId id="576" r:id="rId38"/>
    <p:sldId id="577" r:id="rId39"/>
    <p:sldId id="493" r:id="rId40"/>
    <p:sldId id="643" r:id="rId41"/>
    <p:sldId id="619" r:id="rId42"/>
    <p:sldId id="581" r:id="rId43"/>
    <p:sldId id="573" r:id="rId44"/>
    <p:sldId id="602" r:id="rId45"/>
    <p:sldId id="479" r:id="rId46"/>
    <p:sldId id="501" r:id="rId47"/>
    <p:sldId id="505" r:id="rId48"/>
    <p:sldId id="603" r:id="rId49"/>
    <p:sldId id="605" r:id="rId50"/>
    <p:sldId id="629" r:id="rId51"/>
    <p:sldId id="477" r:id="rId52"/>
    <p:sldId id="571" r:id="rId53"/>
    <p:sldId id="572" r:id="rId54"/>
    <p:sldId id="425" r:id="rId5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34" autoAdjust="0"/>
    <p:restoredTop sz="72068" autoAdjust="0"/>
  </p:normalViewPr>
  <p:slideViewPr>
    <p:cSldViewPr>
      <p:cViewPr varScale="1">
        <p:scale>
          <a:sx n="82" d="100"/>
          <a:sy n="82" d="100"/>
        </p:scale>
        <p:origin x="102" y="732"/>
      </p:cViewPr>
      <p:guideLst>
        <p:guide orient="horz" pos="2160"/>
        <p:guide pos="2880"/>
      </p:guideLst>
    </p:cSldViewPr>
  </p:slideViewPr>
  <p:outlineViewPr>
    <p:cViewPr>
      <p:scale>
        <a:sx n="33" d="100"/>
        <a:sy n="33" d="100"/>
      </p:scale>
      <p:origin x="0" y="50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75BCBCC-BD0B-4AFC-B58C-F959E307E52A}" type="datetimeFigureOut">
              <a:rPr lang="en-CA" smtClean="0"/>
              <a:t>2020-09-21</a:t>
            </a:fld>
            <a:endParaRPr lang="en-CA"/>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2AF1F395-506A-4DC9-8C17-8EF4B2CF7DD1}" type="slidenum">
              <a:rPr lang="en-CA" smtClean="0"/>
              <a:t>‹#›</a:t>
            </a:fld>
            <a:endParaRPr lang="en-CA"/>
          </a:p>
        </p:txBody>
      </p:sp>
    </p:spTree>
    <p:extLst>
      <p:ext uri="{BB962C8B-B14F-4D97-AF65-F5344CB8AC3E}">
        <p14:creationId xmlns:p14="http://schemas.microsoft.com/office/powerpoint/2010/main" val="250551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a:t>
            </a:fld>
            <a:endParaRPr lang="en-CA"/>
          </a:p>
        </p:txBody>
      </p:sp>
    </p:spTree>
    <p:extLst>
      <p:ext uri="{BB962C8B-B14F-4D97-AF65-F5344CB8AC3E}">
        <p14:creationId xmlns:p14="http://schemas.microsoft.com/office/powerpoint/2010/main" val="197937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Confidence intervals – </a:t>
            </a:r>
            <a:r>
              <a:rPr lang="en-US" dirty="0" err="1" smtClean="0"/>
              <a:t>analyse</a:t>
            </a:r>
            <a:r>
              <a:rPr lang="en-US" dirty="0" smtClean="0"/>
              <a:t> the already collected data</a:t>
            </a:r>
          </a:p>
          <a:p>
            <a:r>
              <a:rPr lang="en-US" dirty="0" smtClean="0"/>
              <a:t>Prediction intervals</a:t>
            </a:r>
            <a:r>
              <a:rPr lang="en-US" baseline="0" dirty="0" smtClean="0"/>
              <a:t> is estimating future estimate (for example, based on consumption of gas from a sample of 5 cars,  obtain an interval that contains, with a degree of confidence, the gas consumption of a new car that will operate under specified driving conditions.)</a:t>
            </a:r>
          </a:p>
          <a:p>
            <a:r>
              <a:rPr lang="en-US" baseline="0" dirty="0" smtClean="0"/>
              <a:t>Prediction intervals are useful to predict the performance of one or several  of future units. If we would like to estimate performance of large number of units based on a small sample, then instead of computing the confidence interval that contains all of a specified number of units, it is sufficient  to construct an interval that contains a large proportion of such units.</a:t>
            </a:r>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17</a:t>
            </a:fld>
            <a:endParaRPr lang="en-CA"/>
          </a:p>
        </p:txBody>
      </p:sp>
    </p:spTree>
    <p:extLst>
      <p:ext uri="{BB962C8B-B14F-4D97-AF65-F5344CB8AC3E}">
        <p14:creationId xmlns:p14="http://schemas.microsoft.com/office/powerpoint/2010/main" val="2006462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“Statistical intervals: Guide for practitioners”</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18</a:t>
            </a:fld>
            <a:endParaRPr lang="en-CA"/>
          </a:p>
        </p:txBody>
      </p:sp>
    </p:spTree>
    <p:extLst>
      <p:ext uri="{BB962C8B-B14F-4D97-AF65-F5344CB8AC3E}">
        <p14:creationId xmlns:p14="http://schemas.microsoft.com/office/powerpoint/2010/main" val="4280276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19</a:t>
            </a:fld>
            <a:endParaRPr lang="en-CA"/>
          </a:p>
        </p:txBody>
      </p:sp>
    </p:spTree>
    <p:extLst>
      <p:ext uri="{BB962C8B-B14F-4D97-AF65-F5344CB8AC3E}">
        <p14:creationId xmlns:p14="http://schemas.microsoft.com/office/powerpoint/2010/main" val="226544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u="none" strike="noStrike" kern="1200" baseline="0" dirty="0" err="1" smtClean="0">
                <a:solidFill>
                  <a:schemeClr val="tx1"/>
                </a:solidFill>
                <a:latin typeface="+mn-lt"/>
                <a:ea typeface="+mn-ea"/>
                <a:cs typeface="+mn-cs"/>
              </a:rPr>
              <a:t>Bigoni</a:t>
            </a:r>
            <a:r>
              <a:rPr lang="en-CA" sz="1200" b="1" i="0" u="none" strike="noStrike" kern="1200" baseline="0" dirty="0" smtClean="0">
                <a:solidFill>
                  <a:schemeClr val="tx1"/>
                </a:solidFill>
                <a:latin typeface="+mn-lt"/>
                <a:ea typeface="+mn-ea"/>
                <a:cs typeface="+mn-cs"/>
              </a:rPr>
              <a:t>, Daniele; </a:t>
            </a:r>
            <a:r>
              <a:rPr lang="en-CA" sz="1200" b="1" i="0" u="none" strike="noStrike" kern="1200" baseline="0" dirty="0" err="1" smtClean="0">
                <a:solidFill>
                  <a:schemeClr val="tx1"/>
                </a:solidFill>
                <a:latin typeface="+mn-lt"/>
                <a:ea typeface="+mn-ea"/>
                <a:cs typeface="+mn-cs"/>
              </a:rPr>
              <a:t>Engsig-Karup</a:t>
            </a:r>
            <a:r>
              <a:rPr lang="en-CA" sz="1200" b="1" i="0" u="none" strike="noStrike" kern="1200" baseline="0" dirty="0" smtClean="0">
                <a:solidFill>
                  <a:schemeClr val="tx1"/>
                </a:solidFill>
                <a:latin typeface="+mn-lt"/>
                <a:ea typeface="+mn-ea"/>
                <a:cs typeface="+mn-cs"/>
              </a:rPr>
              <a:t>, Allan Peter, Uncertainty Quantification with Applications to Engineering Problems, Technical University of Denmark</a:t>
            </a:r>
          </a:p>
        </p:txBody>
      </p:sp>
      <p:sp>
        <p:nvSpPr>
          <p:cNvPr id="4" name="Slide Number Placeholder 3"/>
          <p:cNvSpPr>
            <a:spLocks noGrp="1"/>
          </p:cNvSpPr>
          <p:nvPr>
            <p:ph type="sldNum" sz="quarter" idx="10"/>
          </p:nvPr>
        </p:nvSpPr>
        <p:spPr/>
        <p:txBody>
          <a:bodyPr/>
          <a:lstStyle/>
          <a:p>
            <a:fld id="{2AF1F395-506A-4DC9-8C17-8EF4B2CF7DD1}" type="slidenum">
              <a:rPr lang="en-CA" smtClean="0"/>
              <a:t>24</a:t>
            </a:fld>
            <a:endParaRPr lang="en-CA"/>
          </a:p>
        </p:txBody>
      </p:sp>
    </p:spTree>
    <p:extLst>
      <p:ext uri="{BB962C8B-B14F-4D97-AF65-F5344CB8AC3E}">
        <p14:creationId xmlns:p14="http://schemas.microsoft.com/office/powerpoint/2010/main" val="226173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Copied from the slides:</a:t>
            </a:r>
          </a:p>
          <a:p>
            <a:r>
              <a:rPr lang="en-CA" sz="1200" b="0" i="0" u="none" strike="noStrike" kern="1200" baseline="0" dirty="0" smtClean="0">
                <a:solidFill>
                  <a:schemeClr val="tx1"/>
                </a:solidFill>
                <a:latin typeface="+mn-lt"/>
                <a:ea typeface="+mn-ea"/>
                <a:cs typeface="+mn-cs"/>
              </a:rPr>
              <a:t>Bertrand </a:t>
            </a:r>
            <a:r>
              <a:rPr lang="en-CA" sz="1200" b="0" i="0" u="none" strike="noStrike" kern="1200" baseline="0" dirty="0" err="1" smtClean="0">
                <a:solidFill>
                  <a:schemeClr val="tx1"/>
                </a:solidFill>
                <a:latin typeface="+mn-lt"/>
                <a:ea typeface="+mn-ea"/>
                <a:cs typeface="+mn-cs"/>
              </a:rPr>
              <a:t>Iooss</a:t>
            </a:r>
            <a:r>
              <a:rPr lang="en-CA" sz="1200" b="0" i="0" u="none" strike="noStrike" kern="1200" baseline="0" dirty="0" smtClean="0">
                <a:solidFill>
                  <a:schemeClr val="tx1"/>
                </a:solidFill>
                <a:latin typeface="+mn-lt"/>
                <a:ea typeface="+mn-ea"/>
                <a:cs typeface="+mn-cs"/>
              </a:rPr>
              <a:t>, Treatment of uncertainties in numerical simulation, 29/11/2012</a:t>
            </a:r>
            <a:endParaRPr lang="en-CA" dirty="0" smtClean="0"/>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25</a:t>
            </a:fld>
            <a:endParaRPr lang="en-CA"/>
          </a:p>
        </p:txBody>
      </p:sp>
    </p:spTree>
    <p:extLst>
      <p:ext uri="{BB962C8B-B14F-4D97-AF65-F5344CB8AC3E}">
        <p14:creationId xmlns:p14="http://schemas.microsoft.com/office/powerpoint/2010/main" val="2827675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Copied from the slides:</a:t>
            </a:r>
          </a:p>
          <a:p>
            <a:r>
              <a:rPr lang="en-CA" sz="1200" b="0" i="0" u="none" strike="noStrike" kern="1200" baseline="0" dirty="0" smtClean="0">
                <a:solidFill>
                  <a:schemeClr val="tx1"/>
                </a:solidFill>
                <a:latin typeface="+mn-lt"/>
                <a:ea typeface="+mn-ea"/>
                <a:cs typeface="+mn-cs"/>
              </a:rPr>
              <a:t>Bertrand </a:t>
            </a:r>
            <a:r>
              <a:rPr lang="en-CA" sz="1200" b="0" i="0" u="none" strike="noStrike" kern="1200" baseline="0" dirty="0" err="1" smtClean="0">
                <a:solidFill>
                  <a:schemeClr val="tx1"/>
                </a:solidFill>
                <a:latin typeface="+mn-lt"/>
                <a:ea typeface="+mn-ea"/>
                <a:cs typeface="+mn-cs"/>
              </a:rPr>
              <a:t>Iooss</a:t>
            </a:r>
            <a:r>
              <a:rPr lang="en-CA" sz="1200" b="0" i="0" u="none" strike="noStrike" kern="1200" baseline="0" dirty="0" smtClean="0">
                <a:solidFill>
                  <a:schemeClr val="tx1"/>
                </a:solidFill>
                <a:latin typeface="+mn-lt"/>
                <a:ea typeface="+mn-ea"/>
                <a:cs typeface="+mn-cs"/>
              </a:rPr>
              <a:t>, Treatment of uncertainties in numerical simulation, 29/11/2012</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Correlations can be taken into account in the uncertainty propagation and sensitivity analysis. </a:t>
            </a:r>
          </a:p>
          <a:p>
            <a:r>
              <a:rPr lang="en-US" sz="1200" b="0" i="0" u="none" strike="noStrike" kern="1200" baseline="0" dirty="0" smtClean="0">
                <a:solidFill>
                  <a:schemeClr val="tx1"/>
                </a:solidFill>
                <a:latin typeface="+mn-lt"/>
                <a:ea typeface="+mn-ea"/>
                <a:cs typeface="+mn-cs"/>
              </a:rPr>
              <a:t>Sometimes we can transform correlated into </a:t>
            </a:r>
            <a:r>
              <a:rPr lang="en-US" sz="1200" b="0" i="0" u="none" strike="noStrike" kern="1200" baseline="0" dirty="0" err="1" smtClean="0">
                <a:solidFill>
                  <a:schemeClr val="tx1"/>
                </a:solidFill>
                <a:latin typeface="+mn-lt"/>
                <a:ea typeface="+mn-ea"/>
                <a:cs typeface="+mn-cs"/>
              </a:rPr>
              <a:t>uncerralaterd</a:t>
            </a:r>
            <a:r>
              <a:rPr lang="en-US" sz="1200" b="0" i="0" u="none" strike="noStrike" kern="1200" baseline="0" dirty="0" smtClean="0">
                <a:solidFill>
                  <a:schemeClr val="tx1"/>
                </a:solidFill>
                <a:latin typeface="+mn-lt"/>
                <a:ea typeface="+mn-ea"/>
                <a:cs typeface="+mn-cs"/>
              </a:rPr>
              <a:t> variables:</a:t>
            </a:r>
          </a:p>
          <a:p>
            <a:pPr marL="171450" indent="-171450">
              <a:buFontTx/>
              <a:buChar char="-"/>
            </a:pPr>
            <a:r>
              <a:rPr lang="en-US" sz="1200" b="0" i="0" u="none" strike="noStrike" kern="1200" baseline="0" dirty="0" smtClean="0">
                <a:solidFill>
                  <a:schemeClr val="tx1"/>
                </a:solidFill>
                <a:latin typeface="+mn-lt"/>
                <a:ea typeface="+mn-ea"/>
                <a:cs typeface="+mn-cs"/>
              </a:rPr>
              <a:t>For Normal correlated use </a:t>
            </a:r>
            <a:r>
              <a:rPr lang="en-US" sz="1200" b="0" i="0" u="none" strike="noStrike" kern="1200" baseline="0" dirty="0" err="1" smtClean="0">
                <a:solidFill>
                  <a:schemeClr val="tx1"/>
                </a:solidFill>
                <a:latin typeface="+mn-lt"/>
                <a:ea typeface="+mn-ea"/>
                <a:cs typeface="+mn-cs"/>
              </a:rPr>
              <a:t>Cholesky</a:t>
            </a:r>
            <a:r>
              <a:rPr lang="en-US" sz="1200" b="0" i="0" u="none" strike="noStrike" kern="1200" baseline="0" dirty="0" smtClean="0">
                <a:solidFill>
                  <a:schemeClr val="tx1"/>
                </a:solidFill>
                <a:latin typeface="+mn-lt"/>
                <a:ea typeface="+mn-ea"/>
                <a:cs typeface="+mn-cs"/>
              </a:rPr>
              <a:t> decomposition</a:t>
            </a:r>
          </a:p>
          <a:p>
            <a:pPr marL="171450" indent="-171450">
              <a:buFontTx/>
              <a:buChar char="-"/>
            </a:pPr>
            <a:r>
              <a:rPr lang="en-US" sz="1200" b="0" i="0" u="none" strike="noStrike" kern="1200" baseline="0" dirty="0" smtClean="0">
                <a:solidFill>
                  <a:schemeClr val="tx1"/>
                </a:solidFill>
                <a:latin typeface="+mn-lt"/>
                <a:ea typeface="+mn-ea"/>
                <a:cs typeface="+mn-cs"/>
              </a:rPr>
              <a:t>For non-normal correlated variables </a:t>
            </a:r>
            <a:r>
              <a:rPr lang="en-US" sz="1200" b="0" i="0" u="none" strike="noStrike" kern="1200" baseline="0" dirty="0" err="1" smtClean="0">
                <a:solidFill>
                  <a:schemeClr val="tx1"/>
                </a:solidFill>
                <a:latin typeface="+mn-lt"/>
                <a:ea typeface="+mn-ea"/>
                <a:cs typeface="+mn-cs"/>
              </a:rPr>
              <a:t>Nataf</a:t>
            </a:r>
            <a:r>
              <a:rPr lang="en-US" sz="1200" b="0" i="0" u="none" strike="noStrike" kern="1200" baseline="0" dirty="0" smtClean="0">
                <a:solidFill>
                  <a:schemeClr val="tx1"/>
                </a:solidFill>
                <a:latin typeface="+mn-lt"/>
                <a:ea typeface="+mn-ea"/>
                <a:cs typeface="+mn-cs"/>
              </a:rPr>
              <a:t> transformation can be used – it is implemented in Dakota tool.</a:t>
            </a:r>
          </a:p>
          <a:p>
            <a:pPr marL="171450" indent="-171450">
              <a:buFontTx/>
              <a:buChar char="-"/>
            </a:pPr>
            <a:endParaRPr lang="en-US" sz="1200" b="0" i="0" u="none" strike="noStrike" kern="1200" baseline="0" dirty="0" smtClean="0">
              <a:solidFill>
                <a:schemeClr val="tx1"/>
              </a:solidFill>
              <a:latin typeface="+mn-lt"/>
              <a:ea typeface="+mn-ea"/>
              <a:cs typeface="+mn-cs"/>
            </a:endParaRPr>
          </a:p>
          <a:p>
            <a:pPr marL="0" indent="0">
              <a:buFontTx/>
              <a:buNone/>
            </a:pPr>
            <a:r>
              <a:rPr lang="en-US" sz="1200" b="0" i="0" u="none" strike="noStrike" kern="1200" baseline="0" dirty="0" err="1" smtClean="0">
                <a:solidFill>
                  <a:schemeClr val="tx1"/>
                </a:solidFill>
                <a:latin typeface="+mn-lt"/>
                <a:ea typeface="+mn-ea"/>
                <a:cs typeface="+mn-cs"/>
              </a:rPr>
              <a:t>Karhunen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Luove</a:t>
            </a:r>
            <a:r>
              <a:rPr lang="en-US" sz="1200" b="0" i="0" u="none" strike="noStrike" kern="1200" baseline="0" dirty="0" smtClean="0">
                <a:solidFill>
                  <a:schemeClr val="tx1"/>
                </a:solidFill>
                <a:latin typeface="+mn-lt"/>
                <a:ea typeface="+mn-ea"/>
                <a:cs typeface="+mn-cs"/>
              </a:rPr>
              <a:t> expansion is the method based on PCA that is commonly used</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26</a:t>
            </a:fld>
            <a:endParaRPr lang="en-CA"/>
          </a:p>
        </p:txBody>
      </p:sp>
    </p:spTree>
    <p:extLst>
      <p:ext uri="{BB962C8B-B14F-4D97-AF65-F5344CB8AC3E}">
        <p14:creationId xmlns:p14="http://schemas.microsoft.com/office/powerpoint/2010/main" val="3628932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Distribution of measurement errors and input uncertainties has been determined – experimentally or</a:t>
            </a:r>
            <a:r>
              <a:rPr lang="en-US" baseline="0" dirty="0" smtClean="0"/>
              <a:t> using Bayesian methods</a:t>
            </a:r>
            <a:endParaRPr lang="en-CA" dirty="0" smtClean="0"/>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33</a:t>
            </a:fld>
            <a:endParaRPr lang="en-CA"/>
          </a:p>
        </p:txBody>
      </p:sp>
    </p:spTree>
    <p:extLst>
      <p:ext uri="{BB962C8B-B14F-4D97-AF65-F5344CB8AC3E}">
        <p14:creationId xmlns:p14="http://schemas.microsoft.com/office/powerpoint/2010/main" val="4056211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Analysis of Neural Data</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34</a:t>
            </a:fld>
            <a:endParaRPr lang="en-CA"/>
          </a:p>
        </p:txBody>
      </p:sp>
    </p:spTree>
    <p:extLst>
      <p:ext uri="{BB962C8B-B14F-4D97-AF65-F5344CB8AC3E}">
        <p14:creationId xmlns:p14="http://schemas.microsoft.com/office/powerpoint/2010/main" val="4047342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A. </a:t>
            </a:r>
            <a:r>
              <a:rPr lang="en-CA" sz="1200" b="0" i="0" kern="1200" dirty="0" err="1" smtClean="0">
                <a:solidFill>
                  <a:schemeClr val="tx1"/>
                </a:solidFill>
                <a:effectLst/>
                <a:latin typeface="+mn-lt"/>
                <a:ea typeface="+mn-ea"/>
                <a:cs typeface="+mn-cs"/>
              </a:rPr>
              <a:t>Cysewska-Sobusiak</a:t>
            </a:r>
            <a:r>
              <a:rPr lang="en-CA" sz="1200" b="0" i="0" kern="1200" dirty="0" smtClean="0">
                <a:solidFill>
                  <a:schemeClr val="tx1"/>
                </a:solidFill>
                <a:effectLst/>
                <a:latin typeface="+mn-lt"/>
                <a:ea typeface="+mn-ea"/>
                <a:cs typeface="+mn-cs"/>
              </a:rPr>
              <a:t>, "Estimation of Uncertainty in Complex </a:t>
            </a:r>
            <a:r>
              <a:rPr lang="en-CA" sz="1200" b="0" i="0" kern="1200" dirty="0" err="1" smtClean="0">
                <a:solidFill>
                  <a:schemeClr val="tx1"/>
                </a:solidFill>
                <a:effectLst/>
                <a:latin typeface="+mn-lt"/>
                <a:ea typeface="+mn-ea"/>
                <a:cs typeface="+mn-cs"/>
              </a:rPr>
              <a:t>Biomeasurements</a:t>
            </a:r>
            <a:r>
              <a:rPr lang="en-CA" sz="1200" b="0" i="0" kern="1200" dirty="0" smtClean="0">
                <a:solidFill>
                  <a:schemeClr val="tx1"/>
                </a:solidFill>
                <a:effectLst/>
                <a:latin typeface="+mn-lt"/>
                <a:ea typeface="+mn-ea"/>
                <a:cs typeface="+mn-cs"/>
              </a:rPr>
              <a:t>," </a:t>
            </a:r>
            <a:r>
              <a:rPr lang="en-CA" sz="1200" b="0" i="1" kern="1200" dirty="0" smtClean="0">
                <a:solidFill>
                  <a:schemeClr val="tx1"/>
                </a:solidFill>
                <a:effectLst/>
                <a:latin typeface="+mn-lt"/>
                <a:ea typeface="+mn-ea"/>
                <a:cs typeface="+mn-cs"/>
              </a:rPr>
              <a:t>2007 IEEE International Workshop on Advanced Methods for Uncertainty Estimation in Measurement</a:t>
            </a:r>
            <a:r>
              <a:rPr lang="en-CA" sz="1200" b="0" i="0" kern="1200" dirty="0" smtClean="0">
                <a:solidFill>
                  <a:schemeClr val="tx1"/>
                </a:solidFill>
                <a:effectLst/>
                <a:latin typeface="+mn-lt"/>
                <a:ea typeface="+mn-ea"/>
                <a:cs typeface="+mn-cs"/>
              </a:rPr>
              <a:t>, </a:t>
            </a:r>
            <a:r>
              <a:rPr lang="en-CA" sz="1200" b="0" i="0" kern="1200" dirty="0" err="1" smtClean="0">
                <a:solidFill>
                  <a:schemeClr val="tx1"/>
                </a:solidFill>
                <a:effectLst/>
                <a:latin typeface="+mn-lt"/>
                <a:ea typeface="+mn-ea"/>
                <a:cs typeface="+mn-cs"/>
              </a:rPr>
              <a:t>Sardagna</a:t>
            </a:r>
            <a:r>
              <a:rPr lang="en-CA" sz="1200" b="0" i="0" kern="1200" dirty="0" smtClean="0">
                <a:solidFill>
                  <a:schemeClr val="tx1"/>
                </a:solidFill>
                <a:effectLst/>
                <a:latin typeface="+mn-lt"/>
                <a:ea typeface="+mn-ea"/>
                <a:cs typeface="+mn-cs"/>
              </a:rPr>
              <a:t>, 2007, pp. 24-29.</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35</a:t>
            </a:fld>
            <a:endParaRPr lang="en-CA"/>
          </a:p>
        </p:txBody>
      </p:sp>
    </p:spTree>
    <p:extLst>
      <p:ext uri="{BB962C8B-B14F-4D97-AF65-F5344CB8AC3E}">
        <p14:creationId xmlns:p14="http://schemas.microsoft.com/office/powerpoint/2010/main" val="36364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Morris Elementary Effects</a:t>
            </a:r>
          </a:p>
          <a:p>
            <a:pPr lvl="2"/>
            <a:r>
              <a:rPr lang="en-US" dirty="0" smtClean="0"/>
              <a:t>Perform local sensitivity on the grid and </a:t>
            </a:r>
            <a:r>
              <a:rPr lang="en-US" dirty="0" err="1" smtClean="0"/>
              <a:t>definesensitivity</a:t>
            </a:r>
            <a:r>
              <a:rPr lang="en-US" dirty="0" smtClean="0"/>
              <a:t> metrics</a:t>
            </a:r>
          </a:p>
          <a:p>
            <a:pPr lvl="1"/>
            <a:r>
              <a:rPr lang="en-US" dirty="0" err="1" smtClean="0"/>
              <a:t>Sobol</a:t>
            </a:r>
            <a:r>
              <a:rPr lang="en-US" dirty="0" smtClean="0"/>
              <a:t> indices</a:t>
            </a:r>
          </a:p>
          <a:p>
            <a:pPr lvl="2"/>
            <a:r>
              <a:rPr lang="en-US" dirty="0" smtClean="0"/>
              <a:t>Variance based decomposition method</a:t>
            </a:r>
            <a:endParaRPr lang="en-CA" dirty="0" smtClean="0"/>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39</a:t>
            </a:fld>
            <a:endParaRPr lang="en-CA"/>
          </a:p>
        </p:txBody>
      </p:sp>
    </p:spTree>
    <p:extLst>
      <p:ext uri="{BB962C8B-B14F-4D97-AF65-F5344CB8AC3E}">
        <p14:creationId xmlns:p14="http://schemas.microsoft.com/office/powerpoint/2010/main" val="58456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2</a:t>
            </a:fld>
            <a:endParaRPr lang="en-CA"/>
          </a:p>
        </p:txBody>
      </p:sp>
    </p:spTree>
    <p:extLst>
      <p:ext uri="{BB962C8B-B14F-4D97-AF65-F5344CB8AC3E}">
        <p14:creationId xmlns:p14="http://schemas.microsoft.com/office/powerpoint/2010/main" val="389712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C:\Users\Bolic\Dropbox\Backup\doc\data quality paper\James_Matthew_20130114_Phd</a:t>
            </a:r>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43</a:t>
            </a:fld>
            <a:endParaRPr lang="en-CA"/>
          </a:p>
        </p:txBody>
      </p:sp>
    </p:spTree>
    <p:extLst>
      <p:ext uri="{BB962C8B-B14F-4D97-AF65-F5344CB8AC3E}">
        <p14:creationId xmlns:p14="http://schemas.microsoft.com/office/powerpoint/2010/main" val="3848283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Uncertainty in Deep Learning</a:t>
            </a:r>
          </a:p>
          <a:p>
            <a:pPr lvl="1"/>
            <a:r>
              <a:rPr lang="en-US" dirty="0" smtClean="0"/>
              <a:t>http://mlg.eng.cam.ac.uk/yarin/blog_2248.html</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45</a:t>
            </a:fld>
            <a:endParaRPr lang="en-CA"/>
          </a:p>
        </p:txBody>
      </p:sp>
    </p:spTree>
    <p:extLst>
      <p:ext uri="{BB962C8B-B14F-4D97-AF65-F5344CB8AC3E}">
        <p14:creationId xmlns:p14="http://schemas.microsoft.com/office/powerpoint/2010/main" val="1200484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latin typeface="Cambria" panose="02040503050406030204" pitchFamily="18" charset="0"/>
                <a:ea typeface="ＭＳ Ｐゴシック" panose="020B0600070205080204" pitchFamily="34" charset="-128"/>
                <a:cs typeface="Verdana" panose="020B0604030504040204" pitchFamily="34" charset="0"/>
              </a:rPr>
              <a:t> </a:t>
            </a:r>
            <a:r>
              <a:rPr lang="en-US" altLang="en-US" sz="1200" dirty="0" smtClean="0">
                <a:latin typeface="Cambria" panose="02040503050406030204" pitchFamily="18" charset="0"/>
                <a:ea typeface="ＭＳ Ｐゴシック" panose="020B0600070205080204" pitchFamily="34" charset="-128"/>
                <a:cs typeface="Verdana" panose="020B0604030504040204" pitchFamily="34" charset="0"/>
              </a:rPr>
              <a:t>Karen </a:t>
            </a:r>
            <a:r>
              <a:rPr lang="en-US" altLang="en-US" sz="1200" dirty="0" err="1" smtClean="0">
                <a:latin typeface="Cambria" panose="02040503050406030204" pitchFamily="18" charset="0"/>
                <a:ea typeface="ＭＳ Ｐゴシック" panose="020B0600070205080204" pitchFamily="34" charset="-128"/>
                <a:cs typeface="Verdana" panose="020B0604030504040204" pitchFamily="34" charset="0"/>
              </a:rPr>
              <a:t>Soueidan</a:t>
            </a:r>
            <a:r>
              <a:rPr lang="en-US" altLang="en-US" sz="1200" dirty="0" smtClean="0">
                <a:latin typeface="Cambria" panose="02040503050406030204" pitchFamily="18" charset="0"/>
                <a:ea typeface="ＭＳ Ｐゴシック" panose="020B0600070205080204" pitchFamily="34" charset="-128"/>
                <a:cs typeface="Verdana" panose="020B0604030504040204" pitchFamily="34" charset="0"/>
              </a:rPr>
              <a:t>,</a:t>
            </a:r>
            <a:r>
              <a:rPr lang="en-US" altLang="en-US" sz="1200" baseline="0" dirty="0" smtClean="0">
                <a:latin typeface="Cambria" panose="02040503050406030204" pitchFamily="18" charset="0"/>
                <a:ea typeface="ＭＳ Ｐゴシック" panose="020B0600070205080204" pitchFamily="34" charset="-128"/>
                <a:cs typeface="Verdana" panose="020B0604030504040204" pitchFamily="34" charset="0"/>
              </a:rPr>
              <a:t> </a:t>
            </a:r>
            <a:r>
              <a:rPr lang="en-US" altLang="en-US" dirty="0" smtClean="0">
                <a:latin typeface="Cambria" panose="02040503050406030204" pitchFamily="18" charset="0"/>
                <a:ea typeface="ＭＳ Ｐゴシック" panose="020B0600070205080204" pitchFamily="34" charset="-128"/>
                <a:cs typeface="Verdana" panose="020B0604030504040204" pitchFamily="34" charset="0"/>
              </a:rPr>
              <a:t>Augmented Blood Pressure  Measurement through the Estimation  of Physiological Blood Pressure Variability, University of Ottawa, Master</a:t>
            </a:r>
            <a:r>
              <a:rPr lang="en-US" altLang="en-US" baseline="0" dirty="0" smtClean="0">
                <a:latin typeface="Cambria" panose="02040503050406030204" pitchFamily="18" charset="0"/>
                <a:ea typeface="ＭＳ Ｐゴシック" panose="020B0600070205080204" pitchFamily="34" charset="-128"/>
                <a:cs typeface="Verdana" panose="020B0604030504040204" pitchFamily="34" charset="0"/>
              </a:rPr>
              <a:t> thesis, </a:t>
            </a:r>
            <a:r>
              <a:rPr lang="en-US" altLang="en-US" sz="1200" dirty="0" smtClean="0">
                <a:solidFill>
                  <a:schemeClr val="bg1"/>
                </a:solidFill>
                <a:latin typeface="Arial" panose="020B0604020202020204" pitchFamily="34" charset="0"/>
              </a:rPr>
              <a:t>December 3</a:t>
            </a:r>
            <a:r>
              <a:rPr lang="en-US" altLang="en-US" sz="1200" baseline="30000" dirty="0" smtClean="0">
                <a:solidFill>
                  <a:schemeClr val="bg1"/>
                </a:solidFill>
                <a:latin typeface="Arial" panose="020B0604020202020204" pitchFamily="34" charset="0"/>
              </a:rPr>
              <a:t>rd</a:t>
            </a:r>
            <a:r>
              <a:rPr lang="en-US" altLang="en-US" sz="1200" dirty="0" smtClean="0">
                <a:solidFill>
                  <a:schemeClr val="bg1"/>
                </a:solidFill>
                <a:latin typeface="Arial" panose="020B0604020202020204" pitchFamily="34" charset="0"/>
              </a:rPr>
              <a:t>, 2010.</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46</a:t>
            </a:fld>
            <a:endParaRPr lang="en-CA"/>
          </a:p>
        </p:txBody>
      </p:sp>
    </p:spTree>
    <p:extLst>
      <p:ext uri="{BB962C8B-B14F-4D97-AF65-F5344CB8AC3E}">
        <p14:creationId xmlns:p14="http://schemas.microsoft.com/office/powerpoint/2010/main" val="794173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sz="900" dirty="0" smtClean="0">
                <a:latin typeface="Times" panose="02020603050405020304" pitchFamily="18" charset="0"/>
                <a:ea typeface="ＭＳ Ｐゴシック" panose="020B0600070205080204" pitchFamily="34" charset="-128"/>
              </a:rPr>
              <a:t>1-Provide SBP and DBP readings that are more representative of the variable blood pressure levels than those taken at random instances of time</a:t>
            </a:r>
          </a:p>
          <a:p>
            <a:pPr algn="just"/>
            <a:r>
              <a:rPr lang="en-US" altLang="en-US" sz="900" dirty="0" smtClean="0">
                <a:latin typeface="Times" panose="02020603050405020304" pitchFamily="18" charset="0"/>
                <a:ea typeface="ＭＳ Ｐゴシック" panose="020B0600070205080204" pitchFamily="34" charset="-128"/>
              </a:rPr>
              <a:t>2-Provide a measure of the variability of the readings</a:t>
            </a:r>
          </a:p>
          <a:p>
            <a:pPr algn="just"/>
            <a:r>
              <a:rPr lang="en-US" altLang="en-US" sz="900" dirty="0" smtClean="0">
                <a:latin typeface="Times" panose="02020603050405020304" pitchFamily="18" charset="0"/>
                <a:ea typeface="ＭＳ Ｐゴシック" panose="020B0600070205080204" pitchFamily="34" charset="-128"/>
              </a:rPr>
              <a:t>3-Determine whether a given reading is unusually high or low, which could be used to issue an alert (repeat the measurement)</a:t>
            </a:r>
          </a:p>
          <a:p>
            <a:endParaRPr lang="en-US" altLang="en-US" dirty="0" smtClean="0">
              <a:latin typeface="Times" panose="02020603050405020304" pitchFamily="18" charset="0"/>
              <a:ea typeface="ＭＳ Ｐゴシック" panose="020B0600070205080204" pitchFamily="34" charset="-128"/>
            </a:endParaRPr>
          </a:p>
          <a:p>
            <a:r>
              <a:rPr lang="en-US" altLang="en-US" dirty="0" smtClean="0">
                <a:latin typeface="Times" panose="02020603050405020304" pitchFamily="18" charset="0"/>
                <a:ea typeface="ＭＳ Ｐゴシック" panose="020B0600070205080204" pitchFamily="34" charset="-128"/>
              </a:rPr>
              <a:t>Not </a:t>
            </a:r>
            <a:r>
              <a:rPr lang="en-US" altLang="en-US" dirty="0" err="1" smtClean="0">
                <a:latin typeface="Times" panose="02020603050405020304" pitchFamily="18" charset="0"/>
                <a:ea typeface="ＭＳ Ｐゴシック" panose="020B0600070205080204" pitchFamily="34" charset="-128"/>
              </a:rPr>
              <a:t>artifactual</a:t>
            </a:r>
            <a:endParaRPr lang="en-US" altLang="en-US" dirty="0" smtClean="0">
              <a:latin typeface="Times" panose="02020603050405020304" pitchFamily="18" charset="0"/>
              <a:ea typeface="ＭＳ Ｐゴシック" panose="020B0600070205080204" pitchFamily="34" charset="-128"/>
            </a:endParaRPr>
          </a:p>
          <a:p>
            <a:r>
              <a:rPr lang="en-US" altLang="en-US" dirty="0" smtClean="0">
                <a:latin typeface="Times" panose="02020603050405020304" pitchFamily="18" charset="0"/>
                <a:ea typeface="ＭＳ Ｐゴシック" panose="020B0600070205080204" pitchFamily="34" charset="-128"/>
              </a:rPr>
              <a:t>Might be misrepresentative of the average BP over time</a:t>
            </a:r>
          </a:p>
          <a:p>
            <a:r>
              <a:rPr lang="en-US" altLang="en-US" dirty="0" smtClean="0">
                <a:latin typeface="Times" panose="02020603050405020304" pitchFamily="18" charset="0"/>
                <a:ea typeface="ＭＳ Ｐゴシック" panose="020B0600070205080204" pitchFamily="34" charset="-128"/>
              </a:rPr>
              <a:t>But accurately reflecting the BP at that time</a:t>
            </a:r>
          </a:p>
          <a:p>
            <a:pPr marL="171450" indent="-171450">
              <a:buFont typeface="Symbol" panose="05050102010706020507" pitchFamily="18" charset="2"/>
              <a:buChar char="Þ"/>
            </a:pPr>
            <a:r>
              <a:rPr lang="en-US" altLang="en-US" dirty="0" smtClean="0">
                <a:latin typeface="Times" panose="02020603050405020304" pitchFamily="18" charset="0"/>
                <a:ea typeface="ＭＳ Ｐゴシック" panose="020B0600070205080204" pitchFamily="34" charset="-128"/>
              </a:rPr>
              <a:t>High physiological variability</a:t>
            </a:r>
          </a:p>
          <a:p>
            <a:pPr marL="171450" indent="-171450">
              <a:buFont typeface="Symbol" panose="05050102010706020507" pitchFamily="18" charset="2"/>
              <a:buChar char="Þ"/>
            </a:pPr>
            <a:endParaRPr lang="en-US" altLang="en-US" dirty="0" smtClean="0">
              <a:latin typeface="Times" panose="02020603050405020304" pitchFamily="18" charset="0"/>
              <a:ea typeface="ＭＳ Ｐゴシック" panose="020B0600070205080204" pitchFamily="34" charset="-128"/>
            </a:endParaRPr>
          </a:p>
          <a:p>
            <a:pPr marL="0" indent="0">
              <a:buFont typeface="Symbol" panose="05050102010706020507" pitchFamily="18" charset="2"/>
              <a:buNone/>
            </a:pPr>
            <a:r>
              <a:rPr lang="en-US" altLang="en-US" sz="1200" dirty="0" smtClean="0">
                <a:latin typeface="Cambria" panose="02040503050406030204" pitchFamily="18" charset="0"/>
                <a:ea typeface="ＭＳ Ｐゴシック" panose="020B0600070205080204" pitchFamily="34" charset="-128"/>
                <a:cs typeface="Verdana" panose="020B0604030504040204" pitchFamily="34" charset="0"/>
              </a:rPr>
              <a:t>Karen </a:t>
            </a:r>
            <a:r>
              <a:rPr lang="en-US" altLang="en-US" sz="1200" dirty="0" err="1" smtClean="0">
                <a:latin typeface="Cambria" panose="02040503050406030204" pitchFamily="18" charset="0"/>
                <a:ea typeface="ＭＳ Ｐゴシック" panose="020B0600070205080204" pitchFamily="34" charset="-128"/>
                <a:cs typeface="Verdana" panose="020B0604030504040204" pitchFamily="34" charset="0"/>
              </a:rPr>
              <a:t>Soueidan</a:t>
            </a:r>
            <a:r>
              <a:rPr lang="en-US" altLang="en-US" sz="1200" dirty="0" smtClean="0">
                <a:latin typeface="Cambria" panose="02040503050406030204" pitchFamily="18" charset="0"/>
                <a:ea typeface="ＭＳ Ｐゴシック" panose="020B0600070205080204" pitchFamily="34" charset="-128"/>
                <a:cs typeface="Verdana" panose="020B0604030504040204" pitchFamily="34" charset="0"/>
              </a:rPr>
              <a:t>,</a:t>
            </a:r>
            <a:r>
              <a:rPr lang="en-US" altLang="en-US" sz="1200" baseline="0" dirty="0" smtClean="0">
                <a:latin typeface="Cambria" panose="02040503050406030204" pitchFamily="18" charset="0"/>
                <a:ea typeface="ＭＳ Ｐゴシック" panose="020B0600070205080204" pitchFamily="34" charset="-128"/>
                <a:cs typeface="Verdana" panose="020B0604030504040204" pitchFamily="34" charset="0"/>
              </a:rPr>
              <a:t> </a:t>
            </a:r>
            <a:r>
              <a:rPr lang="en-US" altLang="en-US" dirty="0" smtClean="0">
                <a:latin typeface="Cambria" panose="02040503050406030204" pitchFamily="18" charset="0"/>
                <a:ea typeface="ＭＳ Ｐゴシック" panose="020B0600070205080204" pitchFamily="34" charset="-128"/>
                <a:cs typeface="Verdana" panose="020B0604030504040204" pitchFamily="34" charset="0"/>
              </a:rPr>
              <a:t>Augmented Blood Pressure  Measurement through the Estimation  of Physiological Blood Pressure Variability, University of Ottawa, Master</a:t>
            </a:r>
            <a:r>
              <a:rPr lang="en-US" altLang="en-US" baseline="0" dirty="0" smtClean="0">
                <a:latin typeface="Cambria" panose="02040503050406030204" pitchFamily="18" charset="0"/>
                <a:ea typeface="ＭＳ Ｐゴシック" panose="020B0600070205080204" pitchFamily="34" charset="-128"/>
                <a:cs typeface="Verdana" panose="020B0604030504040204" pitchFamily="34" charset="0"/>
              </a:rPr>
              <a:t> thesis, </a:t>
            </a:r>
            <a:r>
              <a:rPr lang="en-US" altLang="en-US" sz="1200" dirty="0" smtClean="0">
                <a:solidFill>
                  <a:schemeClr val="bg1"/>
                </a:solidFill>
                <a:latin typeface="Arial" panose="020B0604020202020204" pitchFamily="34" charset="0"/>
              </a:rPr>
              <a:t>December 3</a:t>
            </a:r>
            <a:r>
              <a:rPr lang="en-US" altLang="en-US" sz="1200" baseline="30000" dirty="0" smtClean="0">
                <a:solidFill>
                  <a:schemeClr val="bg1"/>
                </a:solidFill>
                <a:latin typeface="Arial" panose="020B0604020202020204" pitchFamily="34" charset="0"/>
              </a:rPr>
              <a:t>rd</a:t>
            </a:r>
            <a:r>
              <a:rPr lang="en-US" altLang="en-US" sz="1200" dirty="0" smtClean="0">
                <a:solidFill>
                  <a:schemeClr val="bg1"/>
                </a:solidFill>
                <a:latin typeface="Arial" panose="020B0604020202020204" pitchFamily="34" charset="0"/>
              </a:rPr>
              <a:t>, 2010</a:t>
            </a:r>
            <a:endParaRPr lang="en-US" altLang="en-US" dirty="0" smtClean="0">
              <a:latin typeface="Times" panose="02020603050405020304" pitchFamily="18" charset="0"/>
              <a:ea typeface="ＭＳ Ｐゴシック" panose="020B0600070205080204" pitchFamily="34" charset="-128"/>
            </a:endParaRPr>
          </a:p>
          <a:p>
            <a:endParaRPr lang="en-US" altLang="en-US" dirty="0" smtClean="0">
              <a:latin typeface="Times" panose="02020603050405020304" pitchFamily="18" charset="0"/>
              <a:ea typeface="ＭＳ Ｐゴシック" panose="020B0600070205080204" pitchFamily="34"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B0EA2D41-CB53-49BD-B00B-FE91DCCFF6A3}" type="slidenum">
              <a:rPr lang="en-US" altLang="en-US" sz="1200"/>
              <a:pPr/>
              <a:t>47</a:t>
            </a:fld>
            <a:endParaRPr lang="en-US" altLang="en-US" sz="1200"/>
          </a:p>
        </p:txBody>
      </p:sp>
    </p:spTree>
    <p:extLst>
      <p:ext uri="{BB962C8B-B14F-4D97-AF65-F5344CB8AC3E}">
        <p14:creationId xmlns:p14="http://schemas.microsoft.com/office/powerpoint/2010/main" val="2556581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Mira Vrbaski, University of Ottawa</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49</a:t>
            </a:fld>
            <a:endParaRPr lang="en-CA"/>
          </a:p>
        </p:txBody>
      </p:sp>
    </p:spTree>
    <p:extLst>
      <p:ext uri="{BB962C8B-B14F-4D97-AF65-F5344CB8AC3E}">
        <p14:creationId xmlns:p14="http://schemas.microsoft.com/office/powerpoint/2010/main" val="3270597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https://www.google.ca/url?sa=i&amp;rct=j&amp;q=&amp;esrc=s&amp;source=images&amp;cd=&amp;ved=0ahUKEwiP_82r9cfTAhVmiVQKHc4aAOYQjRwIBw&amp;url=http%3A%2F%2Ftoolguyd.com%2Fquickdraw-self-marking-tape-measure%2F&amp;psig=AFQjCNEtP3fciJsccYLYn0hBEAWeuoOaRw&amp;ust=1493495188933485</a:t>
            </a:r>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50</a:t>
            </a:fld>
            <a:endParaRPr lang="en-CA"/>
          </a:p>
        </p:txBody>
      </p:sp>
    </p:spTree>
    <p:extLst>
      <p:ext uri="{BB962C8B-B14F-4D97-AF65-F5344CB8AC3E}">
        <p14:creationId xmlns:p14="http://schemas.microsoft.com/office/powerpoint/2010/main" val="3634011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CA" dirty="0" smtClean="0"/>
              <a:t>Introduction to uncertainty representation and propagation, </a:t>
            </a:r>
            <a:r>
              <a:rPr lang="en-CA" dirty="0" err="1" smtClean="0"/>
              <a:t>Gianluca</a:t>
            </a:r>
            <a:r>
              <a:rPr lang="en-CA" dirty="0" smtClean="0"/>
              <a:t> </a:t>
            </a:r>
            <a:r>
              <a:rPr lang="en-CA" dirty="0" err="1" smtClean="0"/>
              <a:t>Laccarino</a:t>
            </a:r>
            <a:endParaRPr lang="en-US" dirty="0" smtClean="0"/>
          </a:p>
          <a:p>
            <a:r>
              <a:rPr lang="en-CA" sz="1200" b="1" i="0" u="none" strike="noStrike" kern="1200" baseline="0" dirty="0" smtClean="0">
                <a:solidFill>
                  <a:schemeClr val="tx1"/>
                </a:solidFill>
                <a:latin typeface="+mn-lt"/>
                <a:ea typeface="+mn-ea"/>
                <a:cs typeface="+mn-cs"/>
              </a:rPr>
              <a:t>AVT--‐193 Short Course on Uncertainty Quantification</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a:t>
            </a:fld>
            <a:endParaRPr lang="en-CA"/>
          </a:p>
        </p:txBody>
      </p:sp>
    </p:spTree>
    <p:extLst>
      <p:ext uri="{BB962C8B-B14F-4D97-AF65-F5344CB8AC3E}">
        <p14:creationId xmlns:p14="http://schemas.microsoft.com/office/powerpoint/2010/main" val="1306453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4F998001-72E3-4E05-93F8-97113284FED6}" type="slidenum">
              <a:rPr lang="en-US" altLang="en-US"/>
              <a:pPr eaLnBrk="1" hangingPunct="1"/>
              <a:t>4</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3086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Limited knowledge – can be </a:t>
            </a:r>
            <a:r>
              <a:rPr lang="en-US" dirty="0" err="1" smtClean="0"/>
              <a:t>resuced</a:t>
            </a:r>
            <a:r>
              <a:rPr lang="en-US" dirty="0" smtClean="0"/>
              <a:t> by repeated experiments – epistemic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Aliatory</a:t>
            </a:r>
            <a:r>
              <a:rPr lang="en-US" dirty="0" smtClean="0"/>
              <a:t> uncertainty</a:t>
            </a:r>
            <a:r>
              <a:rPr lang="en-US" baseline="0" dirty="0" smtClean="0"/>
              <a:t> is natural variability and cannot be reduced – for example if we have wind velocity as an input to the model it changes over time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Regarding the characterization of uncertainties both direct and inverse methods are at disposal. Among the direct methods, the experimental observations, theoretical arguments and also expert opinions are the principal; inference and calibration are, instead, the fundamental techniques to translate observed data in statistical input parameters. The propagation process is the ensemble of operations which allows to obtain the uncertain outputs prescribing, to the uncertain model, the uncertain inputs. In this work the focus is totally devoted to aleatory, i.e. stochastic uncertainties, so in this case the probability framework plays a special role not only for the characterization of the sources of uncertainties, but also for their propagation. The final UQ step involves the analysis of the ensemble of output quantities of interest in term of probability distributions, cumulative distributions or other statistic characterization of data. Moreover, also sensitivity analysis (SA) of the data could be of interest. In the Part II of this thesis examples, of how the SA analysis can be employed to improve the understanding of complex system, will be provided. However, even if they are related, it is important to underline the difference between UQ and SA. Sensitivity analysis investigates the connection between inputs and outputs of a model and, in particular, it makes possible to relate the variability of the outputs to the variability of the inputs. SA does not need input data and can be conducted on purely mathematical analysis, while the UQ, given a system, aims to quantify its output uncertainty. The meaning of SA in the design context appears clear: large variations of some (identified) parameters generate large variations of the outputs. In the UQ context, however, a large sensitivity of a parameter is not strictly connected to large</a:t>
            </a:r>
          </a:p>
          <a:p>
            <a:r>
              <a:rPr lang="en-CA" dirty="0" smtClean="0"/>
              <a:t>uncertainties. In fact uncertainties related to input parameters, to which the system is greatly sensitive, could be so small to induce no uncertainty on the outputs at all. Moreover, it could be important determining how the uncertain structure of all the inputs maps the uncertain structure of all the outputs. In this case the SA is named global SA and its importance becomes crucial in the light of improving the quality of the model itself identifying the sources of a lack of knowledge. For instance, in the case of complex coupled physics phenomena, a global SA can indicate the relevant physical experiments to conduct to most reduce the epistemic </a:t>
            </a:r>
            <a:r>
              <a:rPr lang="en-CA" dirty="0" err="1" smtClean="0"/>
              <a:t>uncertaint</a:t>
            </a:r>
            <a:endParaRPr lang="en-CA" dirty="0" smtClean="0"/>
          </a:p>
          <a:p>
            <a:r>
              <a:rPr lang="en-US" dirty="0" smtClean="0"/>
              <a:t>From https://tel.archives-ouvertes.fr/tel-00954413/file/GERACI_GIANLUCA_2013_RED.pdf </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7</a:t>
            </a:fld>
            <a:endParaRPr lang="en-CA"/>
          </a:p>
        </p:txBody>
      </p:sp>
    </p:spTree>
    <p:extLst>
      <p:ext uri="{BB962C8B-B14F-4D97-AF65-F5344CB8AC3E}">
        <p14:creationId xmlns:p14="http://schemas.microsoft.com/office/powerpoint/2010/main" val="67782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to uncertainty quantification: https://nanohub.org/resources/10694</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8</a:t>
            </a:fld>
            <a:endParaRPr lang="en-CA"/>
          </a:p>
        </p:txBody>
      </p:sp>
    </p:spTree>
    <p:extLst>
      <p:ext uri="{BB962C8B-B14F-4D97-AF65-F5344CB8AC3E}">
        <p14:creationId xmlns:p14="http://schemas.microsoft.com/office/powerpoint/2010/main" val="6500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Ralph C. Smith, “Uncertainty Quantization,</a:t>
            </a:r>
            <a:r>
              <a:rPr lang="en-US" baseline="0" dirty="0" smtClean="0"/>
              <a:t> Theory, Problems and Applications,” SIAM, 2014.</a:t>
            </a:r>
            <a:endParaRPr lang="en-CA" dirty="0" smtClean="0"/>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10</a:t>
            </a:fld>
            <a:endParaRPr lang="en-CA"/>
          </a:p>
        </p:txBody>
      </p:sp>
    </p:spTree>
    <p:extLst>
      <p:ext uri="{BB962C8B-B14F-4D97-AF65-F5344CB8AC3E}">
        <p14:creationId xmlns:p14="http://schemas.microsoft.com/office/powerpoint/2010/main" val="419427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6D9DF6-65D9-48A9-92B7-189699EA103E}" type="slidenum">
              <a:rPr lang="en-US" altLang="en-US"/>
              <a:pPr eaLnBrk="1" hangingPunct="1"/>
              <a:t>13</a:t>
            </a:fld>
            <a:endParaRPr lang="en-US" altLang="en-US"/>
          </a:p>
        </p:txBody>
      </p:sp>
      <p:sp>
        <p:nvSpPr>
          <p:cNvPr id="150531" name="Rectangle 2"/>
          <p:cNvSpPr>
            <a:spLocks noGrp="1" noRot="1" noChangeAspect="1" noChangeArrowheads="1" noTextEdit="1"/>
          </p:cNvSpPr>
          <p:nvPr>
            <p:ph type="sldImg"/>
          </p:nvPr>
        </p:nvSpPr>
        <p:spPr>
          <a:xfrm>
            <a:off x="1270000" y="755650"/>
            <a:ext cx="4776788" cy="3582988"/>
          </a:xfrm>
          <a:ln/>
        </p:spPr>
      </p:sp>
      <p:sp>
        <p:nvSpPr>
          <p:cNvPr id="150532" name="Rectangle 3"/>
          <p:cNvSpPr>
            <a:spLocks noGrp="1" noChangeArrowheads="1"/>
          </p:cNvSpPr>
          <p:nvPr>
            <p:ph type="body" idx="1"/>
          </p:nvPr>
        </p:nvSpPr>
        <p:spPr>
          <a:xfrm>
            <a:off x="974725" y="4587875"/>
            <a:ext cx="536575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6" tIns="46984" rIns="95646" bIns="46984"/>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7689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X is sampled from the Normal distribution than </a:t>
            </a:r>
          </a:p>
          <a:p>
            <a:endParaRPr lang="en-US" dirty="0" smtClean="0"/>
          </a:p>
          <a:p>
            <a:r>
              <a:rPr lang="en-CA" sz="1200" b="0" i="0" kern="1200" dirty="0" smtClean="0">
                <a:solidFill>
                  <a:schemeClr val="tx1"/>
                </a:solidFill>
                <a:effectLst/>
                <a:latin typeface="+mn-lt"/>
                <a:ea typeface="+mn-ea"/>
                <a:cs typeface="+mn-cs"/>
              </a:rPr>
              <a:t>has a standard normal distribution (i.e. normal with expected value 0 and variance 1), and the random variable</a:t>
            </a:r>
          </a:p>
          <a:p>
            <a:r>
              <a:rPr lang="en-CA" dirty="0" smtClean="0">
                <a:effectLst/>
              </a:rPr>
              <a:t>{\</a:t>
            </a:r>
            <a:r>
              <a:rPr lang="en-CA" dirty="0" err="1" smtClean="0">
                <a:effectLst/>
              </a:rPr>
              <a:t>displaystyle</a:t>
            </a:r>
            <a:r>
              <a:rPr lang="en-CA" dirty="0" smtClean="0">
                <a:effectLst/>
              </a:rPr>
              <a:t> {\</a:t>
            </a:r>
            <a:r>
              <a:rPr lang="en-CA" dirty="0" err="1" smtClean="0">
                <a:effectLst/>
              </a:rPr>
              <a:t>frac</a:t>
            </a:r>
            <a:r>
              <a:rPr lang="en-CA" dirty="0" smtClean="0">
                <a:effectLst/>
              </a:rPr>
              <a:t> {{\bar {X}}-\mu }{S/{\</a:t>
            </a:r>
            <a:r>
              <a:rPr lang="en-CA" dirty="0" err="1" smtClean="0">
                <a:effectLst/>
              </a:rPr>
              <a:t>sqrt</a:t>
            </a:r>
            <a:r>
              <a:rPr lang="en-CA" dirty="0" smtClean="0">
                <a:effectLst/>
              </a:rPr>
              <a:t> {n}}}}}</a:t>
            </a:r>
            <a:r>
              <a:rPr lang="en-CA" sz="1200" b="0" i="0" kern="1200" dirty="0" smtClean="0">
                <a:solidFill>
                  <a:schemeClr val="tx1"/>
                </a:solidFill>
                <a:effectLst/>
                <a:latin typeface="+mn-lt"/>
                <a:ea typeface="+mn-ea"/>
                <a:cs typeface="+mn-cs"/>
              </a:rPr>
              <a:t>(where </a:t>
            </a:r>
            <a:r>
              <a:rPr lang="el-GR" sz="1200" b="0" i="1" kern="1200" dirty="0" smtClean="0">
                <a:solidFill>
                  <a:schemeClr val="tx1"/>
                </a:solidFill>
                <a:effectLst/>
                <a:latin typeface="+mn-lt"/>
                <a:ea typeface="+mn-ea"/>
                <a:cs typeface="+mn-cs"/>
              </a:rPr>
              <a:t>σ</a:t>
            </a:r>
            <a:r>
              <a:rPr lang="el-GR" sz="1200" b="0" i="0" kern="1200" dirty="0" smtClean="0">
                <a:solidFill>
                  <a:schemeClr val="tx1"/>
                </a:solidFill>
                <a:effectLst/>
                <a:latin typeface="+mn-lt"/>
                <a:ea typeface="+mn-ea"/>
                <a:cs typeface="+mn-cs"/>
              </a:rPr>
              <a:t> </a:t>
            </a:r>
            <a:r>
              <a:rPr lang="en-CA" sz="1200" b="0" i="0" kern="1200" dirty="0" smtClean="0">
                <a:solidFill>
                  <a:schemeClr val="tx1"/>
                </a:solidFill>
                <a:effectLst/>
                <a:latin typeface="+mn-lt"/>
                <a:ea typeface="+mn-ea"/>
                <a:cs typeface="+mn-cs"/>
              </a:rPr>
              <a:t>has been substituted for S) has a Student's </a:t>
            </a:r>
            <a:r>
              <a:rPr lang="en-CA" sz="1200" b="0" i="1" kern="1200" dirty="0" smtClean="0">
                <a:solidFill>
                  <a:schemeClr val="tx1"/>
                </a:solidFill>
                <a:effectLst/>
                <a:latin typeface="+mn-lt"/>
                <a:ea typeface="+mn-ea"/>
                <a:cs typeface="+mn-cs"/>
              </a:rPr>
              <a:t>t</a:t>
            </a:r>
            <a:r>
              <a:rPr lang="en-CA" sz="1200" b="0" i="0" kern="1200" dirty="0" smtClean="0">
                <a:solidFill>
                  <a:schemeClr val="tx1"/>
                </a:solidFill>
                <a:effectLst/>
                <a:latin typeface="+mn-lt"/>
                <a:ea typeface="+mn-ea"/>
                <a:cs typeface="+mn-cs"/>
              </a:rPr>
              <a:t>-distribution with </a:t>
            </a:r>
            <a:r>
              <a:rPr lang="en-CA" sz="1200" b="0" i="1" kern="1200" dirty="0" smtClean="0">
                <a:solidFill>
                  <a:schemeClr val="tx1"/>
                </a:solidFill>
                <a:effectLst/>
                <a:latin typeface="+mn-lt"/>
                <a:ea typeface="+mn-ea"/>
                <a:cs typeface="+mn-cs"/>
              </a:rPr>
              <a:t>n</a:t>
            </a:r>
            <a:r>
              <a:rPr lang="en-CA" sz="1200" b="0" i="0" kern="1200" dirty="0" smtClean="0">
                <a:solidFill>
                  <a:schemeClr val="tx1"/>
                </a:solidFill>
                <a:effectLst/>
                <a:latin typeface="+mn-lt"/>
                <a:ea typeface="+mn-ea"/>
                <a:cs typeface="+mn-cs"/>
              </a:rPr>
              <a:t> − 1 degrees of freedom.</a:t>
            </a:r>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15</a:t>
            </a:fld>
            <a:endParaRPr lang="en-CA"/>
          </a:p>
        </p:txBody>
      </p:sp>
    </p:spTree>
    <p:extLst>
      <p:ext uri="{BB962C8B-B14F-4D97-AF65-F5344CB8AC3E}">
        <p14:creationId xmlns:p14="http://schemas.microsoft.com/office/powerpoint/2010/main" val="1923849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17" descr="image_Cover2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3657600" y="2490787"/>
            <a:ext cx="4648200" cy="1362075"/>
          </a:xfrm>
        </p:spPr>
        <p:txBody>
          <a:bodyPr anchor="t"/>
          <a:lstStyle>
            <a:lvl1pPr algn="r">
              <a:defRPr sz="3200" b="0" cap="none"/>
            </a:lvl1pPr>
          </a:lstStyle>
          <a:p>
            <a:r>
              <a:rPr lang="en-US" smtClean="0"/>
              <a:t>Click to edit Master title style</a:t>
            </a:r>
            <a:endParaRPr lang="en-US" dirty="0"/>
          </a:p>
        </p:txBody>
      </p:sp>
      <p:sp>
        <p:nvSpPr>
          <p:cNvPr id="5" name="Text Placeholder 2"/>
          <p:cNvSpPr>
            <a:spLocks noGrp="1"/>
          </p:cNvSpPr>
          <p:nvPr>
            <p:ph type="body" idx="1"/>
          </p:nvPr>
        </p:nvSpPr>
        <p:spPr>
          <a:xfrm>
            <a:off x="3657600" y="990600"/>
            <a:ext cx="4648200" cy="1500187"/>
          </a:xfrm>
        </p:spPr>
        <p:txBody>
          <a:bodyPr anchor="b"/>
          <a:lstStyle>
            <a:lvl1pPr marL="0" indent="0" algn="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796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02994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829482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Date Placeholder 5"/>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3638"/>
            <a:ext cx="2133600" cy="457200"/>
          </a:xfrm>
          <a:prstGeom prst="rect">
            <a:avLst/>
          </a:prstGeom>
        </p:spPr>
        <p:txBody>
          <a:bodyPr/>
          <a:lstStyle>
            <a:lvl1pPr>
              <a:defRPr/>
            </a:lvl1pPr>
          </a:lstStyle>
          <a:p>
            <a:fld id="{783F9E3E-9117-4CE0-90F7-B228926D8A0E}" type="slidenum">
              <a:rPr lang="en-US" altLang="en-US"/>
              <a:pPr/>
              <a:t>‹#›</a:t>
            </a:fld>
            <a:endParaRPr lang="en-US" altLang="en-US"/>
          </a:p>
        </p:txBody>
      </p:sp>
    </p:spTree>
    <p:extLst>
      <p:ext uri="{BB962C8B-B14F-4D97-AF65-F5344CB8AC3E}">
        <p14:creationId xmlns:p14="http://schemas.microsoft.com/office/powerpoint/2010/main" val="4099988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a:prstGeom prst="rect">
            <a:avLst/>
          </a:prstGeom>
        </p:spPr>
        <p:txBody>
          <a:bodyPr/>
          <a:lstStyle>
            <a:lvl1pPr>
              <a:defRPr/>
            </a:lvl1pPr>
          </a:lstStyle>
          <a:p>
            <a:fld id="{6AE1D763-1690-40EA-8937-E1D7CCF930BA}" type="slidenum">
              <a:rPr lang="en-US" altLang="en-US"/>
              <a:pPr/>
              <a:t>‹#›</a:t>
            </a:fld>
            <a:endParaRPr lang="en-US" altLang="en-US"/>
          </a:p>
        </p:txBody>
      </p:sp>
    </p:spTree>
    <p:extLst>
      <p:ext uri="{BB962C8B-B14F-4D97-AF65-F5344CB8AC3E}">
        <p14:creationId xmlns:p14="http://schemas.microsoft.com/office/powerpoint/2010/main" val="58356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325372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19440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45224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147164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168966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10555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43991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316844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 descr="image_Page2b_PP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CA" altLang="en-US" smtClean="0"/>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CA" altLang="en-US" smtClean="0"/>
          </a:p>
        </p:txBody>
      </p:sp>
      <p:sp>
        <p:nvSpPr>
          <p:cNvPr id="1029" name="Rectangle 5"/>
          <p:cNvSpPr>
            <a:spLocks noGrp="1" noChangeArrowheads="1"/>
          </p:cNvSpPr>
          <p:nvPr>
            <p:ph type="ftr" sz="quarter" idx="3"/>
          </p:nvPr>
        </p:nvSpPr>
        <p:spPr bwMode="auto">
          <a:xfrm>
            <a:off x="3886200" y="6019800"/>
            <a:ext cx="457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990000"/>
                </a:solidFill>
                <a:latin typeface="Verdana" pitchFamily="34" charset="0"/>
              </a:defRPr>
            </a:lvl1pPr>
          </a:lstStyle>
          <a:p>
            <a:pPr fontAlgn="base">
              <a:spcBef>
                <a:spcPct val="0"/>
              </a:spcBef>
              <a:spcAft>
                <a:spcPct val="0"/>
              </a:spcAft>
            </a:pPr>
            <a:endParaRPr lang="en-CA" altLang="en-US" smtClean="0">
              <a:ea typeface="ＭＳ Ｐゴシック" pitchFamily="34" charset="-128"/>
            </a:endParaRPr>
          </a:p>
        </p:txBody>
      </p:sp>
    </p:spTree>
    <p:extLst>
      <p:ext uri="{BB962C8B-B14F-4D97-AF65-F5344CB8AC3E}">
        <p14:creationId xmlns:p14="http://schemas.microsoft.com/office/powerpoint/2010/main" val="1650458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hangingPunct="1">
        <a:spcBef>
          <a:spcPct val="0"/>
        </a:spcBef>
        <a:spcAft>
          <a:spcPct val="0"/>
        </a:spcAft>
        <a:defRPr sz="2800">
          <a:solidFill>
            <a:srgbClr val="990000"/>
          </a:solidFill>
          <a:latin typeface="Verdana"/>
          <a:ea typeface="ＭＳ Ｐゴシック"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2pPr>
      <a:lvl3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3pPr>
      <a:lvl4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4pPr>
      <a:lvl5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p:titleStyle>
    <p:bodyStyle>
      <a:lvl1pPr marL="342900" indent="-342900" algn="l" rtl="0" eaLnBrk="1" fontAlgn="base" hangingPunct="1">
        <a:spcBef>
          <a:spcPct val="20000"/>
        </a:spcBef>
        <a:spcAft>
          <a:spcPct val="0"/>
        </a:spcAft>
        <a:buChar char="•"/>
        <a:defRPr sz="2000">
          <a:solidFill>
            <a:schemeClr val="tx1"/>
          </a:solidFill>
          <a:latin typeface="Verdana"/>
          <a:ea typeface="ＭＳ Ｐゴシック" pitchFamily="34" charset="-128"/>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image" Target="../media/image6.wmf"/><Relationship Id="rId5" Type="http://schemas.openxmlformats.org/officeDocument/2006/relationships/oleObject" Target="../embeddings/oleObject1.bin"/><Relationship Id="rId10" Type="http://schemas.openxmlformats.org/officeDocument/2006/relationships/oleObject" Target="../embeddings/oleObject5.bin"/><Relationship Id="rId4" Type="http://schemas.openxmlformats.org/officeDocument/2006/relationships/image" Target="../media/image10.png"/><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9.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 Id="rId9" Type="http://schemas.openxmlformats.org/officeDocument/2006/relationships/hyperlink" Target="https://en.wikipedia.org/wiki/Confidence_interva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9.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7.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openturns.org/" TargetMode="External"/><Relationship Id="rId2" Type="http://schemas.openxmlformats.org/officeDocument/2006/relationships/hyperlink" Target="https://ec.europa.eu/jrc/en/samo/simlab" TargetMode="External"/><Relationship Id="rId1" Type="http://schemas.openxmlformats.org/officeDocument/2006/relationships/slideLayout" Target="../slideLayouts/slideLayout2.xml"/><Relationship Id="rId4" Type="http://schemas.openxmlformats.org/officeDocument/2006/relationships/hyperlink" Target="http://www.uqlab.com/"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ma.umn.edu/2014-2015/ND6.15-26.15/" TargetMode="External"/><Relationship Id="rId2" Type="http://schemas.openxmlformats.org/officeDocument/2006/relationships/hyperlink" Target="http://eclass.uth.gr/eclass/courses/MHXB124/" TargetMode="External"/><Relationship Id="rId1" Type="http://schemas.openxmlformats.org/officeDocument/2006/relationships/slideLayout" Target="../slideLayouts/slideLayout2.xml"/><Relationship Id="rId4" Type="http://schemas.openxmlformats.org/officeDocument/2006/relationships/hyperlink" Target="http://www4.ncsu.edu/~rsmith/MA540_s17.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a:xfrm>
            <a:off x="395536" y="2636912"/>
            <a:ext cx="7910264" cy="1224136"/>
          </a:xfrm>
        </p:spPr>
        <p:txBody>
          <a:bodyPr/>
          <a:lstStyle/>
          <a:p>
            <a:pPr algn="l"/>
            <a:r>
              <a:rPr lang="en-CA" sz="2800" dirty="0"/>
              <a:t>Uncertainties in </a:t>
            </a:r>
            <a:r>
              <a:rPr lang="en-CA" sz="2800" dirty="0" smtClean="0"/>
              <a:t>Biomedical Instrumentation </a:t>
            </a:r>
            <a:r>
              <a:rPr lang="en-CA" sz="2800" dirty="0"/>
              <a:t>and </a:t>
            </a:r>
            <a:r>
              <a:rPr lang="en-CA" sz="2800" dirty="0" smtClean="0"/>
              <a:t>Signal Processing</a:t>
            </a:r>
            <a:endParaRPr lang="en-US" altLang="en-US" sz="2600" dirty="0" smtClean="0">
              <a:latin typeface="Verdana" pitchFamily="34" charset="0"/>
            </a:endParaRPr>
          </a:p>
        </p:txBody>
      </p:sp>
      <p:sp>
        <p:nvSpPr>
          <p:cNvPr id="14339" name="Text Placeholder 5"/>
          <p:cNvSpPr>
            <a:spLocks noGrp="1"/>
          </p:cNvSpPr>
          <p:nvPr>
            <p:ph type="body" idx="1"/>
          </p:nvPr>
        </p:nvSpPr>
        <p:spPr>
          <a:xfrm>
            <a:off x="3657600" y="990600"/>
            <a:ext cx="4648200" cy="1500188"/>
          </a:xfrm>
        </p:spPr>
        <p:txBody>
          <a:bodyPr/>
          <a:lstStyle/>
          <a:p>
            <a:r>
              <a:rPr lang="en-CA" sz="1600" dirty="0"/>
              <a:t>Miodrag Bolic</a:t>
            </a:r>
          </a:p>
          <a:p>
            <a:r>
              <a:rPr lang="en-CA" sz="1600" dirty="0"/>
              <a:t>Associate Professor</a:t>
            </a:r>
          </a:p>
          <a:p>
            <a:r>
              <a:rPr lang="en-CA" sz="1600" dirty="0"/>
              <a:t>School of Electrical Engineering and Computer Science (EECS) </a:t>
            </a:r>
          </a:p>
          <a:p>
            <a:r>
              <a:rPr lang="en-CA" sz="1600" dirty="0"/>
              <a:t>Faculty of Engineering</a:t>
            </a:r>
            <a:endParaRPr lang="en-US" altLang="en-US" sz="1600" dirty="0" smtClean="0">
              <a:latin typeface="Verdana" pitchFamily="34" charset="0"/>
            </a:endParaRPr>
          </a:p>
        </p:txBody>
      </p:sp>
    </p:spTree>
    <p:extLst>
      <p:ext uri="{BB962C8B-B14F-4D97-AF65-F5344CB8AC3E}">
        <p14:creationId xmlns:p14="http://schemas.microsoft.com/office/powerpoint/2010/main" val="1245445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524000"/>
                <a:ext cx="7772400" cy="3849216"/>
              </a:xfrm>
            </p:spPr>
            <p:txBody>
              <a:bodyPr/>
              <a:lstStyle/>
              <a:p>
                <a:pPr algn="just"/>
                <a:r>
                  <a:rPr lang="en-US" sz="1600" dirty="0" smtClean="0"/>
                  <a:t>The goal is to determine functions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𝐿</m:t>
                        </m:r>
                      </m:sub>
                    </m:sSub>
                  </m:oMath>
                </a14:m>
                <a:r>
                  <a:rPr lang="en-CA" sz="1600" dirty="0" smtClean="0"/>
                  <a:t>(</a:t>
                </a:r>
                <a14:m>
                  <m:oMath xmlns:m="http://schemas.openxmlformats.org/officeDocument/2006/math">
                    <m:r>
                      <a:rPr lang="en-US" sz="1600" i="1">
                        <a:latin typeface="Cambria Math" panose="02040503050406030204" pitchFamily="18" charset="0"/>
                      </a:rPr>
                      <m:t>𝑥</m:t>
                    </m:r>
                  </m:oMath>
                </a14:m>
                <a:r>
                  <a:rPr lang="en-CA" sz="1600" dirty="0" smtClean="0"/>
                  <a:t>) and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𝑅</m:t>
                        </m:r>
                      </m:sub>
                    </m:sSub>
                  </m:oMath>
                </a14:m>
                <a:r>
                  <a:rPr lang="en-CA" sz="1600" dirty="0" smtClean="0"/>
                  <a:t>(</a:t>
                </a:r>
                <a14:m>
                  <m:oMath xmlns:m="http://schemas.openxmlformats.org/officeDocument/2006/math">
                    <m:r>
                      <a:rPr lang="en-US" sz="1600" i="1">
                        <a:latin typeface="Cambria Math" panose="02040503050406030204" pitchFamily="18" charset="0"/>
                      </a:rPr>
                      <m:t>𝑥</m:t>
                    </m:r>
                  </m:oMath>
                </a14:m>
                <a:r>
                  <a:rPr lang="en-CA" sz="1600" dirty="0" smtClean="0"/>
                  <a:t>) that bound the location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𝐿</m:t>
                        </m:r>
                      </m:sub>
                    </m:sSub>
                  </m:oMath>
                </a14:m>
                <a:r>
                  <a:rPr lang="en-CA" sz="1600" dirty="0" smtClean="0"/>
                  <a:t>(</a:t>
                </a:r>
                <a14:m>
                  <m:oMath xmlns:m="http://schemas.openxmlformats.org/officeDocument/2006/math">
                    <m:r>
                      <a:rPr lang="en-US" sz="1600" i="1">
                        <a:latin typeface="Cambria Math" panose="02040503050406030204" pitchFamily="18" charset="0"/>
                      </a:rPr>
                      <m:t>𝑥</m:t>
                    </m:r>
                  </m:oMath>
                </a14:m>
                <a:r>
                  <a:rPr lang="en-CA" sz="1600" dirty="0" smtClean="0"/>
                  <a:t>) &lt; q &lt;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𝑅</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oMath>
                </a14:m>
                <a:r>
                  <a:rPr lang="en-CA" sz="1600" dirty="0" smtClean="0"/>
                  <a:t> of q based on realizations </a:t>
                </a:r>
                <a:r>
                  <a:rPr lang="en-CA" sz="1600" dirty="0"/>
                  <a:t>x</a:t>
                </a:r>
                <a:r>
                  <a:rPr lang="en-CA" sz="1600" dirty="0" smtClean="0"/>
                  <a:t>=[</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a14:m>
                <a:r>
                  <a:rPr lang="en-CA" sz="1600" dirty="0" smtClean="0"/>
                  <a:t>,…. </a:t>
                </a:r>
                <a14:m>
                  <m:oMath xmlns:m="http://schemas.openxmlformats.org/officeDocument/2006/math">
                    <m:sSub>
                      <m:sSubPr>
                        <m:ctrlPr>
                          <a:rPr lang="en-CA"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oMath>
                </a14:m>
                <a:r>
                  <a:rPr lang="en-CA" sz="1600" dirty="0" smtClean="0"/>
                  <a:t> of a random sample X=[</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1</m:t>
                        </m:r>
                      </m:sub>
                    </m:sSub>
                  </m:oMath>
                </a14:m>
                <a:r>
                  <a:rPr lang="en-CA" sz="1600" dirty="0" smtClean="0"/>
                  <a:t>,….</a:t>
                </a:r>
                <a:r>
                  <a:rPr lang="en-CA" sz="1600" dirty="0"/>
                  <a:t> </a:t>
                </a:r>
                <a14:m>
                  <m:oMath xmlns:m="http://schemas.openxmlformats.org/officeDocument/2006/math">
                    <m:sSub>
                      <m:sSubPr>
                        <m:ctrlPr>
                          <a:rPr lang="en-CA"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𝑛</m:t>
                        </m:r>
                      </m:sub>
                    </m:sSub>
                    <m:r>
                      <a:rPr lang="en-US" sz="1600" b="0" i="0" smtClean="0">
                        <a:latin typeface="Cambria Math" panose="02040503050406030204" pitchFamily="18" charset="0"/>
                      </a:rPr>
                      <m:t>]</m:t>
                    </m:r>
                  </m:oMath>
                </a14:m>
                <a:r>
                  <a:rPr lang="en-CA" sz="1600" dirty="0" smtClean="0"/>
                  <a:t>. </a:t>
                </a:r>
              </a:p>
              <a:p>
                <a:pPr algn="just"/>
                <a:r>
                  <a:rPr lang="en-CA" sz="1600" dirty="0" smtClean="0"/>
                  <a:t>The random interval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𝐿</m:t>
                        </m:r>
                      </m:sub>
                    </m:sSub>
                  </m:oMath>
                </a14:m>
                <a:r>
                  <a:rPr lang="en-CA" sz="1600" dirty="0" smtClean="0"/>
                  <a:t>(X), </a:t>
                </a:r>
                <a14:m>
                  <m:oMath xmlns:m="http://schemas.openxmlformats.org/officeDocument/2006/math">
                    <m:sSub>
                      <m:sSubPr>
                        <m:ctrlPr>
                          <a:rPr lang="en-CA" sz="1600" i="1">
                            <a:latin typeface="Cambria Math" panose="02040503050406030204" pitchFamily="18" charset="0"/>
                          </a:rPr>
                        </m:ctrlPr>
                      </m:sSubPr>
                      <m:e>
                        <m:r>
                          <a:rPr lang="en-US" sz="1600" i="1">
                            <a:latin typeface="Cambria Math" panose="02040503050406030204" pitchFamily="18" charset="0"/>
                          </a:rPr>
                          <m:t>𝑞</m:t>
                        </m:r>
                      </m:e>
                      <m:sub>
                        <m:r>
                          <a:rPr lang="en-US" sz="1600" b="0" i="1" smtClean="0">
                            <a:latin typeface="Cambria Math" panose="02040503050406030204" pitchFamily="18" charset="0"/>
                          </a:rPr>
                          <m:t>𝑅</m:t>
                        </m:r>
                      </m:sub>
                    </m:sSub>
                  </m:oMath>
                </a14:m>
                <a:r>
                  <a:rPr lang="en-CA" sz="1600" dirty="0"/>
                  <a:t>(X</a:t>
                </a:r>
                <a:r>
                  <a:rPr lang="en-CA" sz="1600" dirty="0" smtClean="0"/>
                  <a:t>)] is termed as interval estimator. </a:t>
                </a:r>
              </a:p>
              <a:p>
                <a:pPr algn="just"/>
                <a:r>
                  <a:rPr lang="en-CA" sz="1600" dirty="0" smtClean="0"/>
                  <a:t>The interval estimator in combination with a confidence coefficient is commonly called a confidence interval. </a:t>
                </a:r>
              </a:p>
              <a:p>
                <a:pPr algn="just"/>
                <a:r>
                  <a:rPr lang="en-CA" sz="1600" dirty="0" smtClean="0"/>
                  <a:t>The confidence coefficient </a:t>
                </a:r>
                <a:r>
                  <a:rPr lang="en-CA" sz="1600" dirty="0"/>
                  <a:t>(1-</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𝛼</m:t>
                    </m:r>
                  </m:oMath>
                </a14:m>
                <a:r>
                  <a:rPr lang="en-US" sz="1600" dirty="0"/>
                  <a:t>)x100% </a:t>
                </a:r>
                <a:r>
                  <a:rPr lang="en-CA" sz="1600" dirty="0" smtClean="0"/>
                  <a:t>can be interpreted as the frequency of times, in repeated sampling, that the interval will contain the target parameter q.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524000"/>
                <a:ext cx="7772400" cy="3849216"/>
              </a:xfrm>
              <a:blipFill rotWithShape="0">
                <a:blip r:embed="rId4"/>
                <a:stretch>
                  <a:fillRect l="-471" t="-475" r="-392"/>
                </a:stretch>
              </a:blipFill>
            </p:spPr>
            <p:txBody>
              <a:bodyPr/>
              <a:lstStyle/>
              <a:p>
                <a:r>
                  <a:rPr lang="en-CA">
                    <a:noFill/>
                  </a:rPr>
                  <a:t> </a:t>
                </a:r>
              </a:p>
            </p:txBody>
          </p:sp>
        </mc:Fallback>
      </mc:AlternateContent>
      <p:graphicFrame>
        <p:nvGraphicFramePr>
          <p:cNvPr id="5" name="Object 4"/>
          <p:cNvGraphicFramePr>
            <a:graphicFrameLocks noChangeAspect="1"/>
          </p:cNvGraphicFramePr>
          <p:nvPr>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256" name="Equation" r:id="rId5" imgW="114120" imgH="215640" progId="Equation.3">
                  <p:embed/>
                </p:oleObj>
              </mc:Choice>
              <mc:Fallback>
                <p:oleObj name="Equation" r:id="rId5" imgW="114120" imgH="215640" progId="Equation.3">
                  <p:embed/>
                  <p:pic>
                    <p:nvPicPr>
                      <p:cNvPr id="0" name=""/>
                      <p:cNvPicPr/>
                      <p:nvPr/>
                    </p:nvPicPr>
                    <p:blipFill>
                      <a:blip r:embed="rId6"/>
                      <a:stretch>
                        <a:fillRect/>
                      </a:stretch>
                    </p:blipFill>
                    <p:spPr>
                      <a:xfrm>
                        <a:off x="4514850" y="3321050"/>
                        <a:ext cx="114300" cy="215900"/>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257" name="Equation" r:id="rId7" imgW="114120" imgH="215640" progId="Equation.3">
                  <p:embed/>
                </p:oleObj>
              </mc:Choice>
              <mc:Fallback>
                <p:oleObj name="Equation" r:id="rId7" imgW="114120" imgH="215640" progId="Equation.3">
                  <p:embed/>
                  <p:pic>
                    <p:nvPicPr>
                      <p:cNvPr id="0" name=""/>
                      <p:cNvPicPr/>
                      <p:nvPr/>
                    </p:nvPicPr>
                    <p:blipFill>
                      <a:blip r:embed="rId6"/>
                      <a:stretch>
                        <a:fillRect/>
                      </a:stretch>
                    </p:blipFill>
                    <p:spPr>
                      <a:xfrm>
                        <a:off x="4514850" y="3321050"/>
                        <a:ext cx="114300" cy="215900"/>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258" name="Equation" r:id="rId8" imgW="114120" imgH="215640" progId="Equation.3">
                  <p:embed/>
                </p:oleObj>
              </mc:Choice>
              <mc:Fallback>
                <p:oleObj name="Equation" r:id="rId8" imgW="114120" imgH="215640" progId="Equation.3">
                  <p:embed/>
                  <p:pic>
                    <p:nvPicPr>
                      <p:cNvPr id="0" name=""/>
                      <p:cNvPicPr/>
                      <p:nvPr/>
                    </p:nvPicPr>
                    <p:blipFill>
                      <a:blip r:embed="rId6"/>
                      <a:stretch>
                        <a:fillRect/>
                      </a:stretch>
                    </p:blipFill>
                    <p:spPr>
                      <a:xfrm>
                        <a:off x="4514850" y="3321050"/>
                        <a:ext cx="114300" cy="215900"/>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259" name="Equation" r:id="rId9" imgW="114120" imgH="215640" progId="Equation.3">
                  <p:embed/>
                </p:oleObj>
              </mc:Choice>
              <mc:Fallback>
                <p:oleObj name="Equation" r:id="rId9" imgW="114120" imgH="215640" progId="Equation.3">
                  <p:embed/>
                  <p:pic>
                    <p:nvPicPr>
                      <p:cNvPr id="0" name=""/>
                      <p:cNvPicPr/>
                      <p:nvPr/>
                    </p:nvPicPr>
                    <p:blipFill>
                      <a:blip r:embed="rId6"/>
                      <a:stretch>
                        <a:fillRect/>
                      </a:stretch>
                    </p:blipFill>
                    <p:spPr>
                      <a:xfrm>
                        <a:off x="4514850" y="3321050"/>
                        <a:ext cx="114300" cy="2159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773325224"/>
              </p:ext>
            </p:extLst>
          </p:nvPr>
        </p:nvGraphicFramePr>
        <p:xfrm>
          <a:off x="2555776" y="4365104"/>
          <a:ext cx="3496235" cy="412750"/>
        </p:xfrm>
        <a:graphic>
          <a:graphicData uri="http://schemas.openxmlformats.org/presentationml/2006/ole">
            <mc:AlternateContent xmlns:mc="http://schemas.openxmlformats.org/markup-compatibility/2006">
              <mc:Choice xmlns:v="urn:schemas-microsoft-com:vml" Requires="v">
                <p:oleObj spid="_x0000_s6260" name="Equation" r:id="rId10" imgW="1828800" imgH="215640" progId="Equation.3">
                  <p:embed/>
                </p:oleObj>
              </mc:Choice>
              <mc:Fallback>
                <p:oleObj name="Equation" r:id="rId10" imgW="1828800" imgH="215640" progId="Equation.3">
                  <p:embed/>
                  <p:pic>
                    <p:nvPicPr>
                      <p:cNvPr id="0" name=""/>
                      <p:cNvPicPr/>
                      <p:nvPr/>
                    </p:nvPicPr>
                    <p:blipFill>
                      <a:blip r:embed="rId11"/>
                      <a:stretch>
                        <a:fillRect/>
                      </a:stretch>
                    </p:blipFill>
                    <p:spPr>
                      <a:xfrm>
                        <a:off x="2555776" y="4365104"/>
                        <a:ext cx="3496235" cy="412750"/>
                      </a:xfrm>
                      <a:prstGeom prst="rect">
                        <a:avLst/>
                      </a:prstGeom>
                    </p:spPr>
                  </p:pic>
                </p:oleObj>
              </mc:Fallback>
            </mc:AlternateContent>
          </a:graphicData>
        </a:graphic>
      </p:graphicFrame>
    </p:spTree>
    <p:extLst>
      <p:ext uri="{BB962C8B-B14F-4D97-AF65-F5344CB8AC3E}">
        <p14:creationId xmlns:p14="http://schemas.microsoft.com/office/powerpoint/2010/main" val="1808495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intervals interpretation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524000"/>
                <a:ext cx="5038328" cy="3886200"/>
              </a:xfrm>
            </p:spPr>
            <p:txBody>
              <a:bodyPr/>
              <a:lstStyle/>
              <a:p>
                <a:r>
                  <a:rPr lang="en-US" dirty="0" smtClean="0"/>
                  <a:t>95% confidence interval means:</a:t>
                </a:r>
              </a:p>
              <a:p>
                <a:endParaRPr lang="en-US" dirty="0"/>
              </a:p>
              <a:p>
                <a:pPr marL="0" indent="0" algn="ctr">
                  <a:buNone/>
                </a:pPr>
                <a:r>
                  <a:rPr lang="en-US" dirty="0" smtClean="0"/>
                  <a:t>95% of similarly constructed confidence intervals will contain the true mean</a:t>
                </a:r>
              </a:p>
              <a:p>
                <a:pPr marL="0" indent="0" algn="ctr">
                  <a:buNone/>
                </a:pPr>
                <a:endParaRPr lang="en-US" dirty="0"/>
              </a:p>
              <a:p>
                <a:pPr marL="0" indent="0" algn="ctr">
                  <a:buNone/>
                </a:pPr>
                <a:endParaRPr lang="en-US" dirty="0" smtClean="0"/>
              </a:p>
              <a:p>
                <a:pPr marL="0" indent="0" algn="ctr">
                  <a:buNone/>
                </a:pPr>
                <a:r>
                  <a:rPr lang="en-US" strike="sngStrike" dirty="0" smtClean="0"/>
                  <a:t>The probability that the true mean lies between </a:t>
                </a:r>
                <a14:m>
                  <m:oMath xmlns:m="http://schemas.openxmlformats.org/officeDocument/2006/math">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𝑞</m:t>
                        </m:r>
                      </m:e>
                      <m:sub>
                        <m:r>
                          <a:rPr lang="en-US" i="1" strike="sngStrike">
                            <a:latin typeface="Cambria Math" panose="02040503050406030204" pitchFamily="18" charset="0"/>
                          </a:rPr>
                          <m:t>𝐿</m:t>
                        </m:r>
                      </m:sub>
                    </m:sSub>
                  </m:oMath>
                </a14:m>
                <a:r>
                  <a:rPr lang="en-CA" strike="sngStrike" dirty="0"/>
                  <a:t>(</a:t>
                </a:r>
                <a14:m>
                  <m:oMath xmlns:m="http://schemas.openxmlformats.org/officeDocument/2006/math">
                    <m:r>
                      <a:rPr lang="en-US" i="1" strike="sngStrike">
                        <a:latin typeface="Cambria Math" panose="02040503050406030204" pitchFamily="18" charset="0"/>
                      </a:rPr>
                      <m:t>𝑥</m:t>
                    </m:r>
                  </m:oMath>
                </a14:m>
                <a:r>
                  <a:rPr lang="en-CA" strike="sngStrike" dirty="0"/>
                  <a:t>) and </a:t>
                </a:r>
                <a14:m>
                  <m:oMath xmlns:m="http://schemas.openxmlformats.org/officeDocument/2006/math">
                    <m:sSub>
                      <m:sSubPr>
                        <m:ctrlPr>
                          <a:rPr lang="en-CA" i="1" strike="sngStrike">
                            <a:latin typeface="Cambria Math" panose="02040503050406030204" pitchFamily="18" charset="0"/>
                          </a:rPr>
                        </m:ctrlPr>
                      </m:sSubPr>
                      <m:e>
                        <m:r>
                          <a:rPr lang="en-US" i="1" strike="sngStrike">
                            <a:latin typeface="Cambria Math" panose="02040503050406030204" pitchFamily="18" charset="0"/>
                          </a:rPr>
                          <m:t>𝑞</m:t>
                        </m:r>
                      </m:e>
                      <m:sub>
                        <m:r>
                          <a:rPr lang="en-US" i="1" strike="sngStrike">
                            <a:latin typeface="Cambria Math" panose="02040503050406030204" pitchFamily="18" charset="0"/>
                          </a:rPr>
                          <m:t>𝑅</m:t>
                        </m:r>
                      </m:sub>
                    </m:sSub>
                  </m:oMath>
                </a14:m>
                <a:r>
                  <a:rPr lang="en-CA" strike="sngStrike" dirty="0"/>
                  <a:t>(</a:t>
                </a:r>
                <a14:m>
                  <m:oMath xmlns:m="http://schemas.openxmlformats.org/officeDocument/2006/math">
                    <m:r>
                      <a:rPr lang="en-US" i="1" strike="sngStrike">
                        <a:latin typeface="Cambria Math" panose="02040503050406030204" pitchFamily="18" charset="0"/>
                      </a:rPr>
                      <m:t>𝑥</m:t>
                    </m:r>
                  </m:oMath>
                </a14:m>
                <a:r>
                  <a:rPr lang="en-CA" strike="sngStrike" dirty="0"/>
                  <a:t>) </a:t>
                </a:r>
                <a:r>
                  <a:rPr lang="en-US" strike="sngStrike" dirty="0" smtClean="0"/>
                  <a:t>is 95%</a:t>
                </a:r>
                <a:endParaRPr lang="en-US" strike="sngStrik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524000"/>
                <a:ext cx="5038328" cy="3886200"/>
              </a:xfrm>
              <a:blipFill rotWithShape="0">
                <a:blip r:embed="rId2"/>
                <a:stretch>
                  <a:fillRect l="-1332" t="-1097"/>
                </a:stretch>
              </a:blipFill>
            </p:spPr>
            <p:txBody>
              <a:bodyPr/>
              <a:lstStyle/>
              <a:p>
                <a:r>
                  <a:rPr lang="en-CA">
                    <a:noFill/>
                  </a:rPr>
                  <a:t> </a:t>
                </a:r>
              </a:p>
            </p:txBody>
          </p:sp>
        </mc:Fallback>
      </mc:AlternateContent>
      <p:pic>
        <p:nvPicPr>
          <p:cNvPr id="5" name="Picture 4"/>
          <p:cNvPicPr>
            <a:picLocks noChangeAspect="1"/>
          </p:cNvPicPr>
          <p:nvPr/>
        </p:nvPicPr>
        <p:blipFill>
          <a:blip r:embed="rId3"/>
          <a:stretch>
            <a:fillRect/>
          </a:stretch>
        </p:blipFill>
        <p:spPr>
          <a:xfrm>
            <a:off x="5580112" y="2089001"/>
            <a:ext cx="3443301" cy="2636143"/>
          </a:xfrm>
          <a:prstGeom prst="rect">
            <a:avLst/>
          </a:prstGeom>
        </p:spPr>
      </p:pic>
    </p:spTree>
    <p:extLst>
      <p:ext uri="{BB962C8B-B14F-4D97-AF65-F5344CB8AC3E}">
        <p14:creationId xmlns:p14="http://schemas.microsoft.com/office/powerpoint/2010/main" val="278823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26560" cy="914400"/>
          </a:xfrm>
        </p:spPr>
        <p:txBody>
          <a:bodyPr/>
          <a:lstStyle/>
          <a:p>
            <a:r>
              <a:rPr lang="en-US" dirty="0"/>
              <a:t>Confidence interval for the mean of Normal distribution with </a:t>
            </a:r>
            <a:r>
              <a:rPr lang="el-GR" dirty="0"/>
              <a:t>σ</a:t>
            </a:r>
            <a:r>
              <a:rPr lang="en-US" dirty="0"/>
              <a:t> unknown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a:t>Suppose that X=(x</a:t>
                </a:r>
                <a:r>
                  <a:rPr lang="en-US" sz="1600" baseline="-25000" dirty="0"/>
                  <a:t>1</a:t>
                </a:r>
                <a:r>
                  <a:rPr lang="en-US" sz="1600" dirty="0"/>
                  <a:t>,…,</a:t>
                </a:r>
                <a:r>
                  <a:rPr lang="en-US" sz="1600" dirty="0" err="1"/>
                  <a:t>x</a:t>
                </a:r>
                <a:r>
                  <a:rPr lang="en-US" sz="1600" baseline="-25000" dirty="0" err="1"/>
                  <a:t>n</a:t>
                </a:r>
                <a:r>
                  <a:rPr lang="en-US" sz="1600" dirty="0"/>
                  <a:t>) are samples from Normal distribution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𝑖</m:t>
                        </m:r>
                      </m:sub>
                    </m:sSub>
                  </m:oMath>
                </a14:m>
                <a:r>
                  <a:rPr lang="en-US" sz="1600" dirty="0"/>
                  <a:t> ~ N(µ, </a:t>
                </a:r>
                <a14:m>
                  <m:oMath xmlns:m="http://schemas.openxmlformats.org/officeDocument/2006/math">
                    <m:sSup>
                      <m:sSupPr>
                        <m:ctrlPr>
                          <a:rPr lang="en-US" sz="1600" i="1">
                            <a:latin typeface="Cambria Math" panose="02040503050406030204" pitchFamily="18" charset="0"/>
                          </a:rPr>
                        </m:ctrlPr>
                      </m:sSupPr>
                      <m:e>
                        <m:r>
                          <m:rPr>
                            <m:sty m:val="p"/>
                          </m:rPr>
                          <a:rPr lang="el-GR" sz="1600" i="1">
                            <a:latin typeface="Cambria Math" panose="02040503050406030204" pitchFamily="18" charset="0"/>
                          </a:rPr>
                          <m:t>σ</m:t>
                        </m:r>
                        <m:r>
                          <m:rPr>
                            <m:nor/>
                          </m:rPr>
                          <a:rPr lang="en-US" sz="1600" dirty="0"/>
                          <m:t> </m:t>
                        </m:r>
                      </m:e>
                      <m:sup>
                        <m:r>
                          <a:rPr lang="en-US" sz="1600" i="1">
                            <a:latin typeface="Cambria Math" panose="02040503050406030204" pitchFamily="18" charset="0"/>
                          </a:rPr>
                          <m:t>2</m:t>
                        </m:r>
                      </m:sup>
                    </m:sSup>
                  </m:oMath>
                </a14:m>
                <a:r>
                  <a:rPr lang="en-US" sz="1600" dirty="0"/>
                  <a:t>). </a:t>
                </a:r>
                <a:r>
                  <a:rPr lang="en-US" sz="1600" dirty="0" smtClean="0"/>
                  <a:t> </a:t>
                </a:r>
                <a:endParaRPr lang="en-US" sz="1600" dirty="0"/>
              </a:p>
              <a:p>
                <a:r>
                  <a:rPr lang="en-US" sz="1600" dirty="0"/>
                  <a:t>Empirical mean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nary>
                  </m:oMath>
                </a14:m>
                <a:r>
                  <a:rPr lang="en-US" sz="1600" dirty="0"/>
                  <a:t> and </a:t>
                </a:r>
              </a:p>
              <a:p>
                <a:pPr lvl="1"/>
                <a:endParaRPr lang="en-US" dirty="0"/>
              </a:p>
              <a:p>
                <a:pPr marL="0" indent="0">
                  <a:buNone/>
                </a:pPr>
                <a:r>
                  <a:rPr lang="en-US" sz="1600" dirty="0" smtClean="0"/>
                  <a:t>To determine </a:t>
                </a:r>
                <a:r>
                  <a:rPr lang="en-US" sz="1600" dirty="0"/>
                  <a:t>information about the unknown mean, we consider the sample </a:t>
                </a:r>
                <a:r>
                  <a:rPr lang="en-US" sz="1600" dirty="0" smtClean="0"/>
                  <a:t>mean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oMath>
                </a14:m>
                <a:r>
                  <a:rPr lang="en-US" sz="1600" dirty="0" smtClean="0"/>
                  <a:t>. 95% </a:t>
                </a:r>
                <a:r>
                  <a:rPr lang="en-US" sz="1600" dirty="0"/>
                  <a:t>of the area of a normal distribution lies within two </a:t>
                </a:r>
                <a:r>
                  <a:rPr lang="en-US" sz="1600" dirty="0" smtClean="0"/>
                  <a:t>standard </a:t>
                </a:r>
                <a:r>
                  <a:rPr lang="en-US" sz="1600" dirty="0"/>
                  <a:t>deviations of the mean</a:t>
                </a:r>
              </a:p>
              <a:p>
                <a:pPr marL="0" indent="0">
                  <a:buNone/>
                </a:pPr>
                <a:r>
                  <a:rPr lang="en-US" sz="1600" dirty="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1" t="-470"/>
                </a:stretch>
              </a:blipFill>
            </p:spPr>
            <p:txBody>
              <a:bodyPr/>
              <a:lstStyle/>
              <a:p>
                <a:r>
                  <a:rPr lang="en-CA">
                    <a:noFill/>
                  </a:rPr>
                  <a:t> </a:t>
                </a:r>
              </a:p>
            </p:txBody>
          </p:sp>
        </mc:Fallback>
      </mc:AlternateContent>
      <p:sp>
        <p:nvSpPr>
          <p:cNvPr id="7" name="TextBox 6"/>
          <p:cNvSpPr txBox="1"/>
          <p:nvPr/>
        </p:nvSpPr>
        <p:spPr>
          <a:xfrm>
            <a:off x="4114800" y="2971800"/>
            <a:ext cx="65" cy="276999"/>
          </a:xfrm>
          <a:prstGeom prst="rect">
            <a:avLst/>
          </a:prstGeom>
          <a:noFill/>
        </p:spPr>
        <p:txBody>
          <a:bodyPr wrap="none" lIns="0" tIns="0" rIns="0" bIns="0" rtlCol="0">
            <a:spAutoFit/>
          </a:bodyPr>
          <a:lstStyle/>
          <a:p>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12454062"/>
              </p:ext>
            </p:extLst>
          </p:nvPr>
        </p:nvGraphicFramePr>
        <p:xfrm>
          <a:off x="1055688" y="3851275"/>
          <a:ext cx="3395662" cy="709613"/>
        </p:xfrm>
        <a:graphic>
          <a:graphicData uri="http://schemas.openxmlformats.org/presentationml/2006/ole">
            <mc:AlternateContent xmlns:mc="http://schemas.openxmlformats.org/markup-compatibility/2006">
              <mc:Choice xmlns:v="urn:schemas-microsoft-com:vml" Requires="v">
                <p:oleObj spid="_x0000_s7204" name="Equation" r:id="rId4" imgW="2006280" imgH="419040" progId="Equation.3">
                  <p:embed/>
                </p:oleObj>
              </mc:Choice>
              <mc:Fallback>
                <p:oleObj name="Equation" r:id="rId4" imgW="2006280" imgH="419040" progId="Equation.3">
                  <p:embed/>
                  <p:pic>
                    <p:nvPicPr>
                      <p:cNvPr id="0" name=""/>
                      <p:cNvPicPr/>
                      <p:nvPr/>
                    </p:nvPicPr>
                    <p:blipFill>
                      <a:blip r:embed="rId5"/>
                      <a:stretch>
                        <a:fillRect/>
                      </a:stretch>
                    </p:blipFill>
                    <p:spPr>
                      <a:xfrm>
                        <a:off x="1055688" y="3851275"/>
                        <a:ext cx="3395662" cy="709613"/>
                      </a:xfrm>
                      <a:prstGeom prst="rect">
                        <a:avLst/>
                      </a:prstGeom>
                    </p:spPr>
                  </p:pic>
                </p:oleObj>
              </mc:Fallback>
            </mc:AlternateContent>
          </a:graphicData>
        </a:graphic>
      </p:graphicFrame>
      <p:pic>
        <p:nvPicPr>
          <p:cNvPr id="7174" name="Picture 6" descr="https://upload.wikimedia.org/wikipedia/commons/thumb/a/a9/Empirical_Rule.PNG/350px-Empirical_Ru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1818" y="3573016"/>
            <a:ext cx="3829868" cy="277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420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Expended Uncertainty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Uncertainty</a:t>
                </a:r>
              </a:p>
              <a:p>
                <a:pPr lvl="1"/>
                <a:r>
                  <a:rPr lang="en-US" dirty="0" smtClean="0"/>
                  <a:t>Systematic (bias) </a:t>
                </a:r>
                <a:r>
                  <a:rPr lang="en-US" i="1" dirty="0" err="1" smtClean="0"/>
                  <a:t>b</a:t>
                </a:r>
                <a:r>
                  <a:rPr lang="en-US" i="1" baseline="-25000" dirty="0" err="1" smtClean="0"/>
                  <a:t>x</a:t>
                </a:r>
                <a:endParaRPr lang="en-US" i="1" baseline="-25000" dirty="0" smtClean="0"/>
              </a:p>
              <a:p>
                <a:pPr lvl="1"/>
                <a:r>
                  <a:rPr lang="en-US" dirty="0" smtClean="0"/>
                  <a:t>Random (standard deviation): </a:t>
                </a:r>
                <a:r>
                  <a:rPr lang="en-US" i="1" dirty="0" err="1" smtClean="0"/>
                  <a:t>s</a:t>
                </a:r>
                <a:r>
                  <a:rPr lang="en-US" i="1" baseline="-25000" dirty="0" err="1" smtClean="0"/>
                  <a:t>x</a:t>
                </a:r>
                <a:endParaRPr lang="en-US" i="1" baseline="-25000" dirty="0" smtClean="0"/>
              </a:p>
              <a:p>
                <a:r>
                  <a:rPr lang="en-US" dirty="0" smtClean="0"/>
                  <a:t>Uncertainty can be defined as</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𝑏</m:t>
                        </m:r>
                      </m:e>
                      <m:sub>
                        <m:r>
                          <a:rPr lang="en-US" i="1">
                            <a:latin typeface="Cambria Math" panose="02040503050406030204" pitchFamily="18" charset="0"/>
                          </a:rPr>
                          <m:t>𝑥</m:t>
                        </m:r>
                      </m:sub>
                      <m:sup>
                        <m:r>
                          <a:rPr lang="en-US" i="1">
                            <a:latin typeface="Cambria Math" panose="02040503050406030204" pitchFamily="18" charset="0"/>
                          </a:rPr>
                          <m:t>2</m:t>
                        </m:r>
                      </m:sup>
                    </m:sSubSup>
                  </m:oMath>
                </a14:m>
                <a:r>
                  <a:rPr lang="en-US" dirty="0" smtClean="0"/>
                  <a:t>+</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𝑠</m:t>
                        </m:r>
                      </m:e>
                      <m:sub>
                        <m:r>
                          <a:rPr lang="en-US" i="1">
                            <a:latin typeface="Cambria Math" panose="02040503050406030204" pitchFamily="18" charset="0"/>
                          </a:rPr>
                          <m:t>𝑥</m:t>
                        </m:r>
                      </m:sub>
                      <m:sup>
                        <m:r>
                          <a:rPr lang="en-US" i="1">
                            <a:latin typeface="Cambria Math" panose="02040503050406030204" pitchFamily="18" charset="0"/>
                          </a:rPr>
                          <m:t>2</m:t>
                        </m:r>
                      </m:sup>
                    </m:sSubSup>
                  </m:oMath>
                </a14:m>
                <a:endParaRPr lang="en-US" dirty="0"/>
              </a:p>
              <a:p>
                <a:pPr lvl="1"/>
                <a:endParaRPr lang="en-US" dirty="0" smtClean="0"/>
              </a:p>
              <a:p>
                <a:pPr lvl="1"/>
                <a:endParaRPr lang="en-US" dirty="0"/>
              </a:p>
              <a:p>
                <a:r>
                  <a:rPr lang="en-US" dirty="0" smtClean="0"/>
                  <a:t>Expended uncertainty is </a:t>
                </a:r>
                <a:br>
                  <a:rPr lang="en-US" dirty="0" smtClean="0"/>
                </a:br>
                <a:r>
                  <a:rPr lang="en-US" dirty="0" smtClean="0"/>
                  <a:t>defined as</a:t>
                </a:r>
              </a:p>
              <a:p>
                <a:pPr lvl="1"/>
                <a14:m>
                  <m:oMath xmlns:m="http://schemas.openxmlformats.org/officeDocument/2006/math">
                    <m:r>
                      <a:rPr lang="en-US" b="0" i="1" smtClean="0">
                        <a:latin typeface="Cambria Math" panose="02040503050406030204" pitchFamily="18" charset="0"/>
                      </a:rPr>
                      <m:t>𝑈</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m:t>
                        </m:r>
                      </m:sub>
                    </m:sSub>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𝑥</m:t>
                        </m:r>
                      </m:sub>
                    </m:sSub>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63" t="-1097"/>
                </a:stretch>
              </a:blipFill>
            </p:spPr>
            <p:txBody>
              <a:bodyPr/>
              <a:lstStyle/>
              <a:p>
                <a:r>
                  <a:rPr lang="en-CA">
                    <a:noFill/>
                  </a:rPr>
                  <a:t> </a:t>
                </a:r>
              </a:p>
            </p:txBody>
          </p:sp>
        </mc:Fallback>
      </mc:AlternateContent>
      <p:pic>
        <p:nvPicPr>
          <p:cNvPr id="11" name="Picture 6" descr="https://upload.wikimedia.org/wikipedia/commons/thumb/a/a9/Empirical_Rule.PNG/350px-Empirical_Ru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859409"/>
            <a:ext cx="3829868" cy="277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926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noChangeArrowheads="1"/>
          </p:cNvSpPr>
          <p:nvPr>
            <p:ph type="sldNum" sz="quarter" idx="4294967295"/>
          </p:nvPr>
        </p:nvSpPr>
        <p:spPr>
          <a:xfrm>
            <a:off x="6553200" y="6248400"/>
            <a:ext cx="2133600" cy="457200"/>
          </a:xfrm>
          <a:prstGeom prst="rect">
            <a:avLst/>
          </a:prstGeom>
          <a:ln/>
        </p:spPr>
        <p:txBody>
          <a:bodyPr/>
          <a:lstStyle/>
          <a:p>
            <a:fld id="{9A03D482-F80F-43EE-8416-5B436A5188DA}" type="slidenum">
              <a:rPr lang="en-US" altLang="en-US"/>
              <a:pPr/>
              <a:t>14</a:t>
            </a:fld>
            <a:endParaRPr lang="en-US" altLang="en-US"/>
          </a:p>
        </p:txBody>
      </p:sp>
      <p:sp>
        <p:nvSpPr>
          <p:cNvPr id="218114" name="Rectangle 2"/>
          <p:cNvSpPr>
            <a:spLocks noGrp="1" noChangeArrowheads="1"/>
          </p:cNvSpPr>
          <p:nvPr>
            <p:ph type="title"/>
          </p:nvPr>
        </p:nvSpPr>
        <p:spPr>
          <a:xfrm>
            <a:off x="457200" y="457200"/>
            <a:ext cx="8229600" cy="838200"/>
          </a:xfrm>
        </p:spPr>
        <p:txBody>
          <a:bodyPr/>
          <a:lstStyle/>
          <a:p>
            <a:r>
              <a:rPr lang="en-US" altLang="en-US" dirty="0" smtClean="0"/>
              <a:t>Definitions</a:t>
            </a:r>
          </a:p>
        </p:txBody>
      </p:sp>
      <p:sp>
        <p:nvSpPr>
          <p:cNvPr id="218115" name="Rectangle 3"/>
          <p:cNvSpPr>
            <a:spLocks noGrp="1" noChangeArrowheads="1"/>
          </p:cNvSpPr>
          <p:nvPr>
            <p:ph type="body" idx="1"/>
          </p:nvPr>
        </p:nvSpPr>
        <p:spPr>
          <a:xfrm>
            <a:off x="381000" y="1524000"/>
            <a:ext cx="8305800" cy="4724400"/>
          </a:xfrm>
        </p:spPr>
        <p:txBody>
          <a:bodyPr/>
          <a:lstStyle/>
          <a:p>
            <a:pPr>
              <a:lnSpc>
                <a:spcPct val="80000"/>
              </a:lnSpc>
            </a:pPr>
            <a:r>
              <a:rPr lang="en-US" altLang="en-US" dirty="0" smtClean="0"/>
              <a:t>Standard uncertainty</a:t>
            </a:r>
          </a:p>
          <a:p>
            <a:pPr lvl="1">
              <a:lnSpc>
                <a:spcPct val="80000"/>
              </a:lnSpc>
            </a:pPr>
            <a:r>
              <a:rPr lang="en-US" altLang="en-US" dirty="0" smtClean="0"/>
              <a:t>uncertainty of the result of a single type of measurement includes Type A and/or Type B uncertainties</a:t>
            </a:r>
          </a:p>
          <a:p>
            <a:pPr marL="457200" lvl="1" indent="0">
              <a:lnSpc>
                <a:spcPct val="80000"/>
              </a:lnSpc>
              <a:buNone/>
            </a:pPr>
            <a:endParaRPr lang="en-US" altLang="en-US" dirty="0" smtClean="0"/>
          </a:p>
          <a:p>
            <a:pPr>
              <a:lnSpc>
                <a:spcPct val="80000"/>
              </a:lnSpc>
            </a:pPr>
            <a:r>
              <a:rPr lang="en-US" altLang="en-US" dirty="0" smtClean="0"/>
              <a:t>Expanded uncertainty</a:t>
            </a:r>
          </a:p>
          <a:p>
            <a:pPr lvl="1">
              <a:lnSpc>
                <a:spcPct val="80000"/>
              </a:lnSpc>
            </a:pPr>
            <a:r>
              <a:rPr lang="en-US" altLang="en-US" dirty="0" smtClean="0"/>
              <a:t>the standard uncertainty multiplied by a coverage factor</a:t>
            </a:r>
          </a:p>
          <a:p>
            <a:pPr lvl="1">
              <a:lnSpc>
                <a:spcPct val="80000"/>
              </a:lnSpc>
            </a:pPr>
            <a:endParaRPr lang="en-US" altLang="en-US" dirty="0"/>
          </a:p>
          <a:p>
            <a:pPr>
              <a:lnSpc>
                <a:spcPct val="80000"/>
              </a:lnSpc>
            </a:pPr>
            <a:r>
              <a:rPr lang="en-US" altLang="en-US" dirty="0" smtClean="0"/>
              <a:t>Standard </a:t>
            </a:r>
            <a:r>
              <a:rPr lang="en-US" altLang="en-US" dirty="0"/>
              <a:t>error SE </a:t>
            </a:r>
            <a:endParaRPr lang="en-US" altLang="en-US" dirty="0" smtClean="0"/>
          </a:p>
          <a:p>
            <a:pPr lvl="1">
              <a:lnSpc>
                <a:spcPct val="80000"/>
              </a:lnSpc>
            </a:pPr>
            <a:r>
              <a:rPr lang="en-US" altLang="en-US" dirty="0" smtClean="0"/>
              <a:t>Standard deviation of the sample statistics</a:t>
            </a:r>
          </a:p>
          <a:p>
            <a:pPr>
              <a:lnSpc>
                <a:spcPct val="80000"/>
              </a:lnSpc>
            </a:pPr>
            <a:endParaRPr lang="en-US" altLang="en-US" sz="2400" dirty="0" smtClean="0"/>
          </a:p>
        </p:txBody>
      </p:sp>
    </p:spTree>
    <p:extLst>
      <p:ext uri="{BB962C8B-B14F-4D97-AF65-F5344CB8AC3E}">
        <p14:creationId xmlns:p14="http://schemas.microsoft.com/office/powerpoint/2010/main" val="375397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630616" cy="914400"/>
          </a:xfrm>
        </p:spPr>
        <p:txBody>
          <a:bodyPr/>
          <a:lstStyle/>
          <a:p>
            <a:r>
              <a:rPr lang="en-US" dirty="0"/>
              <a:t>Confidence interval for the mean of Normal distribution with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a:t>
            </a:r>
            <a:r>
              <a:rPr lang="en-US" dirty="0" smtClean="0"/>
              <a:t>unknown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523999"/>
                <a:ext cx="7772400" cy="4072489"/>
              </a:xfrm>
            </p:spPr>
            <p:txBody>
              <a:bodyPr/>
              <a:lstStyle/>
              <a:p>
                <a:pPr>
                  <a:lnSpc>
                    <a:spcPct val="150000"/>
                  </a:lnSpc>
                </a:pPr>
                <a:r>
                  <a:rPr lang="en-US" sz="1800" dirty="0"/>
                  <a:t>Empirical mean      </a:t>
                </a:r>
                <a:r>
                  <a:rPr lang="en-US" sz="1800" dirty="0" smtClean="0"/>
                  <a:t>                  </a:t>
                </a:r>
                <a:r>
                  <a:rPr lang="en-US" sz="1800" dirty="0"/>
                  <a:t>and</a:t>
                </a:r>
              </a:p>
              <a:p>
                <a:pPr>
                  <a:lnSpc>
                    <a:spcPct val="150000"/>
                  </a:lnSpc>
                </a:pPr>
                <a:r>
                  <a:rPr lang="en-US" sz="1800" dirty="0"/>
                  <a:t>Empirical standard deviation   </a:t>
                </a:r>
              </a:p>
              <a:p>
                <a:endParaRPr lang="en-US" sz="1800" dirty="0"/>
              </a:p>
              <a:p>
                <a:r>
                  <a:rPr lang="en-US" sz="1800" dirty="0" smtClean="0"/>
                  <a:t>Variable               </a:t>
                </a:r>
                <a:r>
                  <a:rPr lang="en-CA" sz="1800" kern="1200" dirty="0"/>
                  <a:t>has a Student's </a:t>
                </a:r>
                <a:r>
                  <a:rPr lang="en-CA" sz="1800" i="1" kern="1200" dirty="0"/>
                  <a:t>t</a:t>
                </a:r>
                <a:r>
                  <a:rPr lang="en-CA" sz="1800" kern="1200" dirty="0"/>
                  <a:t>-distribution with </a:t>
                </a:r>
                <a:r>
                  <a:rPr lang="en-CA" sz="1800" i="1" kern="1200" dirty="0"/>
                  <a:t>n</a:t>
                </a:r>
                <a:r>
                  <a:rPr lang="en-CA" sz="1800" kern="1200" dirty="0"/>
                  <a:t> − 1 </a:t>
                </a:r>
                <a:r>
                  <a:rPr lang="en-CA" sz="1800" kern="1200" dirty="0" smtClean="0"/>
                  <a:t/>
                </a:r>
                <a:br>
                  <a:rPr lang="en-CA" sz="1800" kern="1200" dirty="0" smtClean="0"/>
                </a:br>
                <a:endParaRPr lang="en-CA" sz="1800" kern="1200" dirty="0" smtClean="0"/>
              </a:p>
              <a:p>
                <a:pPr marL="0" indent="0">
                  <a:buNone/>
                </a:pPr>
                <a:r>
                  <a:rPr lang="en-CA" sz="1800" kern="1200" dirty="0" smtClean="0"/>
                  <a:t>    degrees </a:t>
                </a:r>
                <a:r>
                  <a:rPr lang="en-CA" sz="1800" kern="1200" dirty="0"/>
                  <a:t>of freedom</a:t>
                </a:r>
                <a:endParaRPr lang="en-US" sz="1800" dirty="0" smtClean="0"/>
              </a:p>
              <a:p>
                <a:endParaRPr lang="en-US" sz="1800" dirty="0" smtClean="0"/>
              </a:p>
              <a:p>
                <a:r>
                  <a:rPr lang="en-US" sz="1800" dirty="0" smtClean="0"/>
                  <a:t>We </a:t>
                </a:r>
                <a:r>
                  <a:rPr lang="en-US" sz="1800" dirty="0"/>
                  <a:t>denote by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r>
                          <a:rPr lang="en-US" sz="1800" i="1">
                            <a:latin typeface="Cambria Math" panose="02040503050406030204" pitchFamily="18" charset="0"/>
                          </a:rPr>
                          <m:t>−1,1−</m:t>
                        </m:r>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/2</m:t>
                        </m:r>
                      </m:sub>
                    </m:sSub>
                  </m:oMath>
                </a14:m>
                <a:r>
                  <a:rPr lang="en-US" sz="1800" dirty="0"/>
                  <a:t> to reflect the n-1 degrees of freedom and probability 1-</a:t>
                </a:r>
                <a14:m>
                  <m:oMath xmlns:m="http://schemas.openxmlformats.org/officeDocument/2006/math">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/2</m:t>
                    </m:r>
                  </m:oMath>
                </a14:m>
                <a:r>
                  <a:rPr lang="en-US" sz="1800" dirty="0" smtClean="0"/>
                  <a:t>. </a:t>
                </a:r>
                <a:endParaRPr lang="en-US" sz="1800" dirty="0"/>
              </a:p>
              <a:p>
                <a:endParaRPr lang="en-US" sz="1800" dirty="0" smtClean="0"/>
              </a:p>
              <a:p>
                <a:endParaRPr lang="en-US" sz="1800" dirty="0" smtClean="0"/>
              </a:p>
              <a:p>
                <a:pPr>
                  <a:lnSpc>
                    <a:spcPct val="150000"/>
                  </a:lnSpc>
                </a:pPr>
                <a:endParaRPr lang="en-US" sz="1800" dirty="0" smtClean="0"/>
              </a:p>
              <a:p>
                <a:pPr>
                  <a:lnSpc>
                    <a:spcPct val="150000"/>
                  </a:lnSpc>
                </a:pPr>
                <a:endParaRPr lang="en-US" sz="1800" dirty="0"/>
              </a:p>
              <a:p>
                <a:pPr>
                  <a:lnSpc>
                    <a:spcPct val="150000"/>
                  </a:lnSpc>
                </a:pPr>
                <a:r>
                  <a:rPr lang="en-US" sz="1800" dirty="0" smtClean="0"/>
                  <a:t>the (1-</a:t>
                </a:r>
                <a14:m>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m:t>
                    </m:r>
                  </m:oMath>
                </a14:m>
                <a:r>
                  <a:rPr lang="en-US" sz="1800" dirty="0" smtClean="0"/>
                  <a:t> x 100% confidence</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523999"/>
                <a:ext cx="7772400" cy="4072489"/>
              </a:xfrm>
              <a:blipFill rotWithShape="0">
                <a:blip r:embed="rId4"/>
                <a:stretch>
                  <a:fillRect l="-706" b="-29940"/>
                </a:stretch>
              </a:blipFill>
            </p:spPr>
            <p:txBody>
              <a:bodyPr/>
              <a:lstStyle/>
              <a:p>
                <a:r>
                  <a:rPr lang="en-CA">
                    <a:noFill/>
                  </a:rPr>
                  <a:t> </a:t>
                </a:r>
              </a:p>
            </p:txBody>
          </p:sp>
        </mc:Fallback>
      </mc:AlternateContent>
      <p:pic>
        <p:nvPicPr>
          <p:cNvPr id="5" name="Picture 4"/>
          <p:cNvPicPr>
            <a:picLocks noChangeAspect="1"/>
          </p:cNvPicPr>
          <p:nvPr/>
        </p:nvPicPr>
        <p:blipFill>
          <a:blip r:embed="rId5"/>
          <a:stretch>
            <a:fillRect/>
          </a:stretch>
        </p:blipFill>
        <p:spPr>
          <a:xfrm>
            <a:off x="3185788" y="1458319"/>
            <a:ext cx="1315320" cy="647799"/>
          </a:xfrm>
          <a:prstGeom prst="rect">
            <a:avLst/>
          </a:prstGeom>
        </p:spPr>
      </p:pic>
      <p:pic>
        <p:nvPicPr>
          <p:cNvPr id="6" name="Picture 5"/>
          <p:cNvPicPr>
            <a:picLocks noChangeAspect="1"/>
          </p:cNvPicPr>
          <p:nvPr/>
        </p:nvPicPr>
        <p:blipFill>
          <a:blip r:embed="rId6"/>
          <a:stretch>
            <a:fillRect/>
          </a:stretch>
        </p:blipFill>
        <p:spPr>
          <a:xfrm>
            <a:off x="4579351" y="1903912"/>
            <a:ext cx="2650923" cy="733000"/>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3356740464"/>
              </p:ext>
            </p:extLst>
          </p:nvPr>
        </p:nvGraphicFramePr>
        <p:xfrm>
          <a:off x="2164263" y="2471501"/>
          <a:ext cx="1021525" cy="945343"/>
        </p:xfrm>
        <a:graphic>
          <a:graphicData uri="http://schemas.openxmlformats.org/presentationml/2006/ole">
            <mc:AlternateContent xmlns:mc="http://schemas.openxmlformats.org/markup-compatibility/2006">
              <mc:Choice xmlns:v="urn:schemas-microsoft-com:vml" Requires="v">
                <p:oleObj spid="_x0000_s10288" name="Equation" r:id="rId7" imgW="393480" imgH="634680" progId="Equation.3">
                  <p:embed/>
                </p:oleObj>
              </mc:Choice>
              <mc:Fallback>
                <p:oleObj name="Equation" r:id="rId7" imgW="393480" imgH="634680" progId="Equation.3">
                  <p:embed/>
                  <p:pic>
                    <p:nvPicPr>
                      <p:cNvPr id="0" name=""/>
                      <p:cNvPicPr/>
                      <p:nvPr/>
                    </p:nvPicPr>
                    <p:blipFill>
                      <a:blip r:embed="rId8"/>
                      <a:stretch>
                        <a:fillRect/>
                      </a:stretch>
                    </p:blipFill>
                    <p:spPr>
                      <a:xfrm>
                        <a:off x="2164263" y="2471501"/>
                        <a:ext cx="1021525" cy="945343"/>
                      </a:xfrm>
                      <a:prstGeom prst="rect">
                        <a:avLst/>
                      </a:prstGeom>
                    </p:spPr>
                  </p:pic>
                </p:oleObj>
              </mc:Fallback>
            </mc:AlternateContent>
          </a:graphicData>
        </a:graphic>
      </p:graphicFrame>
    </p:spTree>
    <p:extLst>
      <p:ext uri="{BB962C8B-B14F-4D97-AF65-F5344CB8AC3E}">
        <p14:creationId xmlns:p14="http://schemas.microsoft.com/office/powerpoint/2010/main" val="3595440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51520" y="255157"/>
            <a:ext cx="7774632" cy="914400"/>
          </a:xfrm>
        </p:spPr>
        <p:txBody>
          <a:bodyPr/>
          <a:lstStyle/>
          <a:p>
            <a:r>
              <a:rPr lang="en-US" dirty="0"/>
              <a:t>Confidence interval for the mean of Normal distribution with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a:t>
            </a:r>
            <a:r>
              <a:rPr lang="en-US" dirty="0" smtClean="0"/>
              <a:t>unknown, cont.</a:t>
            </a:r>
            <a:endParaRPr lang="en-CA"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063174024"/>
              </p:ext>
            </p:extLst>
          </p:nvPr>
        </p:nvGraphicFramePr>
        <p:xfrm>
          <a:off x="827584" y="3330671"/>
          <a:ext cx="4103688" cy="719137"/>
        </p:xfrm>
        <a:graphic>
          <a:graphicData uri="http://schemas.openxmlformats.org/presentationml/2006/ole">
            <mc:AlternateContent xmlns:mc="http://schemas.openxmlformats.org/markup-compatibility/2006">
              <mc:Choice xmlns:v="urn:schemas-microsoft-com:vml" Requires="v">
                <p:oleObj spid="_x0000_s14371" name="Equation" r:id="rId3" imgW="2463480" imgH="431640" progId="Equation.3">
                  <p:embed/>
                </p:oleObj>
              </mc:Choice>
              <mc:Fallback>
                <p:oleObj name="Equation" r:id="rId3" imgW="2463480" imgH="431640" progId="Equation.3">
                  <p:embed/>
                  <p:pic>
                    <p:nvPicPr>
                      <p:cNvPr id="0" name=""/>
                      <p:cNvPicPr/>
                      <p:nvPr/>
                    </p:nvPicPr>
                    <p:blipFill>
                      <a:blip r:embed="rId4"/>
                      <a:stretch>
                        <a:fillRect/>
                      </a:stretch>
                    </p:blipFill>
                    <p:spPr>
                      <a:xfrm>
                        <a:off x="827584" y="3330671"/>
                        <a:ext cx="4103688" cy="7191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99301166"/>
              </p:ext>
            </p:extLst>
          </p:nvPr>
        </p:nvGraphicFramePr>
        <p:xfrm>
          <a:off x="4416425" y="4545013"/>
          <a:ext cx="3984625" cy="793750"/>
        </p:xfrm>
        <a:graphic>
          <a:graphicData uri="http://schemas.openxmlformats.org/presentationml/2006/ole">
            <mc:AlternateContent xmlns:mc="http://schemas.openxmlformats.org/markup-compatibility/2006">
              <mc:Choice xmlns:v="urn:schemas-microsoft-com:vml" Requires="v">
                <p:oleObj spid="_x0000_s14372" name="Equation" r:id="rId5" imgW="1676160" imgH="431640" progId="Equation.3">
                  <p:embed/>
                </p:oleObj>
              </mc:Choice>
              <mc:Fallback>
                <p:oleObj name="Equation" r:id="rId5" imgW="1676160" imgH="431640" progId="Equation.3">
                  <p:embed/>
                  <p:pic>
                    <p:nvPicPr>
                      <p:cNvPr id="0" name=""/>
                      <p:cNvPicPr/>
                      <p:nvPr/>
                    </p:nvPicPr>
                    <p:blipFill>
                      <a:blip r:embed="rId6"/>
                      <a:stretch>
                        <a:fillRect/>
                      </a:stretch>
                    </p:blipFill>
                    <p:spPr>
                      <a:xfrm>
                        <a:off x="4416425" y="4545013"/>
                        <a:ext cx="3984625" cy="7937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60649492"/>
              </p:ext>
            </p:extLst>
          </p:nvPr>
        </p:nvGraphicFramePr>
        <p:xfrm>
          <a:off x="887033" y="1694741"/>
          <a:ext cx="4602310" cy="1162543"/>
        </p:xfrm>
        <a:graphic>
          <a:graphicData uri="http://schemas.openxmlformats.org/presentationml/2006/ole">
            <mc:AlternateContent xmlns:mc="http://schemas.openxmlformats.org/markup-compatibility/2006">
              <mc:Choice xmlns:v="urn:schemas-microsoft-com:vml" Requires="v">
                <p:oleObj spid="_x0000_s14373" name="Equation" r:id="rId7" imgW="2336760" imgH="685800" progId="Equation.3">
                  <p:embed/>
                </p:oleObj>
              </mc:Choice>
              <mc:Fallback>
                <p:oleObj name="Equation" r:id="rId7" imgW="2336760" imgH="685800" progId="Equation.3">
                  <p:embed/>
                  <p:pic>
                    <p:nvPicPr>
                      <p:cNvPr id="0" name=""/>
                      <p:cNvPicPr/>
                      <p:nvPr/>
                    </p:nvPicPr>
                    <p:blipFill>
                      <a:blip r:embed="rId8"/>
                      <a:stretch>
                        <a:fillRect/>
                      </a:stretch>
                    </p:blipFill>
                    <p:spPr>
                      <a:xfrm>
                        <a:off x="887033" y="1694741"/>
                        <a:ext cx="4602310" cy="1162543"/>
                      </a:xfrm>
                      <a:prstGeom prst="rect">
                        <a:avLst/>
                      </a:prstGeom>
                    </p:spPr>
                  </p:pic>
                </p:oleObj>
              </mc:Fallback>
            </mc:AlternateContent>
          </a:graphicData>
        </a:graphic>
      </p:graphicFrame>
      <p:sp>
        <p:nvSpPr>
          <p:cNvPr id="9" name="Rectangle 8"/>
          <p:cNvSpPr/>
          <p:nvPr/>
        </p:nvSpPr>
        <p:spPr>
          <a:xfrm>
            <a:off x="858433" y="4725144"/>
            <a:ext cx="3498137" cy="369332"/>
          </a:xfrm>
          <a:prstGeom prst="rect">
            <a:avLst/>
          </a:prstGeom>
        </p:spPr>
        <p:txBody>
          <a:bodyPr wrap="none">
            <a:spAutoFit/>
          </a:bodyPr>
          <a:lstStyle/>
          <a:p>
            <a:r>
              <a:rPr lang="en-CA" dirty="0" smtClean="0">
                <a:solidFill>
                  <a:srgbClr val="222222"/>
                </a:solidFill>
                <a:latin typeface="Arial" panose="020B0604020202020204" pitchFamily="34" charset="0"/>
              </a:rPr>
              <a:t>A 95%</a:t>
            </a:r>
            <a:r>
              <a:rPr lang="en-CA" dirty="0">
                <a:solidFill>
                  <a:srgbClr val="222222"/>
                </a:solidFill>
                <a:latin typeface="Arial" panose="020B0604020202020204" pitchFamily="34" charset="0"/>
              </a:rPr>
              <a:t> </a:t>
            </a:r>
            <a:r>
              <a:rPr lang="en-CA" dirty="0">
                <a:solidFill>
                  <a:srgbClr val="0B0080"/>
                </a:solidFill>
                <a:latin typeface="Arial" panose="020B0604020202020204" pitchFamily="34" charset="0"/>
                <a:hlinkClick r:id="rId9" tooltip="Confidence interval"/>
              </a:rPr>
              <a:t>confidence interval</a:t>
            </a:r>
            <a:r>
              <a:rPr lang="en-CA" dirty="0">
                <a:solidFill>
                  <a:srgbClr val="222222"/>
                </a:solidFill>
                <a:latin typeface="Arial" panose="020B0604020202020204" pitchFamily="34" charset="0"/>
              </a:rPr>
              <a:t> for </a:t>
            </a:r>
            <a:r>
              <a:rPr lang="en-CA" dirty="0" smtClean="0">
                <a:solidFill>
                  <a:srgbClr val="222222"/>
                </a:solidFill>
                <a:latin typeface="Arial" panose="020B0604020202020204" pitchFamily="34" charset="0"/>
              </a:rPr>
              <a:t>μ: </a:t>
            </a:r>
            <a:endParaRPr lang="en-CA" dirty="0"/>
          </a:p>
        </p:txBody>
      </p:sp>
    </p:spTree>
    <p:extLst>
      <p:ext uri="{BB962C8B-B14F-4D97-AF65-F5344CB8AC3E}">
        <p14:creationId xmlns:p14="http://schemas.microsoft.com/office/powerpoint/2010/main" val="138691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statistical intervals	</a:t>
            </a:r>
            <a:endParaRPr lang="en-CA" dirty="0"/>
          </a:p>
        </p:txBody>
      </p:sp>
      <p:sp>
        <p:nvSpPr>
          <p:cNvPr id="3" name="Content Placeholder 2"/>
          <p:cNvSpPr>
            <a:spLocks noGrp="1"/>
          </p:cNvSpPr>
          <p:nvPr>
            <p:ph idx="1"/>
          </p:nvPr>
        </p:nvSpPr>
        <p:spPr>
          <a:xfrm>
            <a:off x="685800" y="1324949"/>
            <a:ext cx="7772400" cy="3886200"/>
          </a:xfrm>
        </p:spPr>
        <p:txBody>
          <a:bodyPr/>
          <a:lstStyle/>
          <a:p>
            <a:r>
              <a:rPr lang="en-US" dirty="0" smtClean="0"/>
              <a:t>Prediction intervals</a:t>
            </a:r>
          </a:p>
          <a:p>
            <a:pPr lvl="1"/>
            <a:r>
              <a:rPr lang="en-US" dirty="0" smtClean="0"/>
              <a:t>An intervals that would contain a future randomly selected observation from the distribution, with a specific degree of confidence.</a:t>
            </a:r>
          </a:p>
          <a:p>
            <a:pPr lvl="1"/>
            <a:r>
              <a:rPr lang="en-US" dirty="0" smtClean="0"/>
              <a:t>Example: predict sample mean of </a:t>
            </a:r>
            <a:r>
              <a:rPr lang="en-US" i="1" dirty="0" smtClean="0"/>
              <a:t>m</a:t>
            </a:r>
            <a:r>
              <a:rPr lang="en-US" dirty="0" smtClean="0"/>
              <a:t> future samples</a:t>
            </a:r>
          </a:p>
          <a:p>
            <a:r>
              <a:rPr lang="en-CA" dirty="0"/>
              <a:t>Statistical tolerance limits create an interval that bounds a specified percentage of the population at a given level of confidence.</a:t>
            </a:r>
          </a:p>
          <a:p>
            <a:pPr lvl="1"/>
            <a:r>
              <a:rPr lang="en-CA" dirty="0"/>
              <a:t>(such as 99% of the population with 95% confidence)</a:t>
            </a:r>
          </a:p>
          <a:p>
            <a:pPr lvl="1"/>
            <a:r>
              <a:rPr lang="en-CA" dirty="0" smtClean="0"/>
              <a:t>These </a:t>
            </a:r>
            <a:r>
              <a:rPr lang="en-CA" dirty="0"/>
              <a:t>intervals are often used to demonstrate compliance with a set of requirements or specification limits.</a:t>
            </a:r>
            <a:endParaRPr lang="en-US" dirty="0" smtClean="0"/>
          </a:p>
          <a:p>
            <a:pPr marL="0" indent="0">
              <a:buNone/>
            </a:pPr>
            <a:endParaRPr lang="en-CA" dirty="0"/>
          </a:p>
        </p:txBody>
      </p:sp>
    </p:spTree>
    <p:extLst>
      <p:ext uri="{BB962C8B-B14F-4D97-AF65-F5344CB8AC3E}">
        <p14:creationId xmlns:p14="http://schemas.microsoft.com/office/powerpoint/2010/main" val="363758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inference method</a:t>
            </a:r>
            <a:endParaRPr lang="en-CA" dirty="0"/>
          </a:p>
        </p:txBody>
      </p:sp>
      <p:sp>
        <p:nvSpPr>
          <p:cNvPr id="3" name="Content Placeholder 2"/>
          <p:cNvSpPr>
            <a:spLocks noGrp="1"/>
          </p:cNvSpPr>
          <p:nvPr>
            <p:ph idx="1"/>
          </p:nvPr>
        </p:nvSpPr>
        <p:spPr/>
        <p:txBody>
          <a:bodyPr/>
          <a:lstStyle/>
          <a:p>
            <a:endParaRPr lang="en-CA" dirty="0"/>
          </a:p>
        </p:txBody>
      </p:sp>
      <p:sp>
        <p:nvSpPr>
          <p:cNvPr id="4" name="Flowchart: Process 3"/>
          <p:cNvSpPr/>
          <p:nvPr/>
        </p:nvSpPr>
        <p:spPr bwMode="auto">
          <a:xfrm>
            <a:off x="467544" y="1700808"/>
            <a:ext cx="1512168" cy="720080"/>
          </a:xfrm>
          <a:prstGeom prst="flowChartProcess">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Model for data</a:t>
            </a:r>
            <a:endParaRPr kumimoji="0" lang="en-CA" sz="2000" b="0" i="0" u="none" strike="noStrike" cap="none" normalizeH="0" baseline="0" dirty="0">
              <a:ln>
                <a:noFill/>
              </a:ln>
              <a:solidFill>
                <a:schemeClr val="tx1"/>
              </a:solidFill>
              <a:effectLst/>
              <a:latin typeface="Times" pitchFamily="-110" charset="0"/>
            </a:endParaRPr>
          </a:p>
        </p:txBody>
      </p:sp>
      <p:sp>
        <p:nvSpPr>
          <p:cNvPr id="5" name="Flowchart: Process 4"/>
          <p:cNvSpPr/>
          <p:nvPr/>
        </p:nvSpPr>
        <p:spPr bwMode="auto">
          <a:xfrm>
            <a:off x="467544" y="2751604"/>
            <a:ext cx="1512168" cy="720080"/>
          </a:xfrm>
          <a:prstGeom prst="flowChartProcess">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Data</a:t>
            </a:r>
            <a:endParaRPr kumimoji="0" lang="en-CA" sz="2000" b="0" i="0" u="none" strike="noStrike" cap="none" normalizeH="0" baseline="0" dirty="0">
              <a:ln>
                <a:noFill/>
              </a:ln>
              <a:solidFill>
                <a:schemeClr val="tx1"/>
              </a:solidFill>
              <a:effectLst/>
              <a:latin typeface="Times" pitchFamily="-110" charset="0"/>
            </a:endParaRPr>
          </a:p>
        </p:txBody>
      </p:sp>
      <p:sp>
        <p:nvSpPr>
          <p:cNvPr id="6" name="Flowchart: Process 5"/>
          <p:cNvSpPr/>
          <p:nvPr/>
        </p:nvSpPr>
        <p:spPr bwMode="auto">
          <a:xfrm>
            <a:off x="440544" y="4365104"/>
            <a:ext cx="1512168" cy="720080"/>
          </a:xfrm>
          <a:prstGeom prst="flowChartProcess">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Prior information</a:t>
            </a:r>
            <a:endParaRPr kumimoji="0" lang="en-CA" sz="2000" b="0" i="0" u="none" strike="noStrike" cap="none" normalizeH="0" baseline="0" dirty="0">
              <a:ln>
                <a:noFill/>
              </a:ln>
              <a:solidFill>
                <a:schemeClr val="tx1"/>
              </a:solidFill>
              <a:effectLst/>
              <a:latin typeface="Times" pitchFamily="-110" charset="0"/>
            </a:endParaRPr>
          </a:p>
        </p:txBody>
      </p:sp>
      <p:sp>
        <p:nvSpPr>
          <p:cNvPr id="7" name="Flowchart: Process 6"/>
          <p:cNvSpPr/>
          <p:nvPr/>
        </p:nvSpPr>
        <p:spPr bwMode="auto">
          <a:xfrm>
            <a:off x="2487592" y="2276872"/>
            <a:ext cx="1512168" cy="720080"/>
          </a:xfrm>
          <a:prstGeom prst="flowChartProcess">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Likelihood</a:t>
            </a:r>
            <a:endParaRPr kumimoji="0" lang="en-CA" sz="2000" b="0" i="0" u="none" strike="noStrike" cap="none" normalizeH="0" baseline="0" dirty="0">
              <a:ln>
                <a:noFill/>
              </a:ln>
              <a:solidFill>
                <a:schemeClr val="tx1"/>
              </a:solidFill>
              <a:effectLst/>
              <a:latin typeface="Times" pitchFamily="-110" charset="0"/>
            </a:endParaRPr>
          </a:p>
        </p:txBody>
      </p:sp>
      <p:sp>
        <p:nvSpPr>
          <p:cNvPr id="8" name="Flowchart: Process 7"/>
          <p:cNvSpPr/>
          <p:nvPr/>
        </p:nvSpPr>
        <p:spPr bwMode="auto">
          <a:xfrm>
            <a:off x="5726832" y="3501008"/>
            <a:ext cx="1512168" cy="720080"/>
          </a:xfrm>
          <a:prstGeom prst="flowChartProcess">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Posterior distribution</a:t>
            </a:r>
            <a:endParaRPr kumimoji="0" lang="en-CA" sz="2000" b="0" i="0" u="none" strike="noStrike" cap="none" normalizeH="0" baseline="0" dirty="0">
              <a:ln>
                <a:noFill/>
              </a:ln>
              <a:solidFill>
                <a:schemeClr val="tx1"/>
              </a:solidFill>
              <a:effectLst/>
              <a:latin typeface="Times" pitchFamily="-110" charset="0"/>
            </a:endParaRPr>
          </a:p>
        </p:txBody>
      </p:sp>
      <p:sp>
        <p:nvSpPr>
          <p:cNvPr id="10" name="Flowchart: Alternate Process 9"/>
          <p:cNvSpPr/>
          <p:nvPr/>
        </p:nvSpPr>
        <p:spPr bwMode="auto">
          <a:xfrm>
            <a:off x="3999760" y="3429000"/>
            <a:ext cx="1385716" cy="864096"/>
          </a:xfrm>
          <a:prstGeom prst="flowChartAlternateProcess">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Bayes theorem</a:t>
            </a:r>
            <a:endParaRPr kumimoji="0" lang="en-CA" sz="2000" b="0" i="0" u="none" strike="noStrike" cap="none" normalizeH="0" baseline="0" dirty="0">
              <a:ln>
                <a:noFill/>
              </a:ln>
              <a:solidFill>
                <a:schemeClr val="tx1"/>
              </a:solidFill>
              <a:effectLst/>
              <a:latin typeface="Times" pitchFamily="-110" charset="0"/>
            </a:endParaRPr>
          </a:p>
        </p:txBody>
      </p:sp>
      <p:sp>
        <p:nvSpPr>
          <p:cNvPr id="11" name="Flowchart: Alternate Process 10"/>
          <p:cNvSpPr/>
          <p:nvPr/>
        </p:nvSpPr>
        <p:spPr bwMode="auto">
          <a:xfrm>
            <a:off x="7596336" y="3429000"/>
            <a:ext cx="1318106" cy="864096"/>
          </a:xfrm>
          <a:prstGeom prst="flowChartAlternateProcess">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Inference</a:t>
            </a:r>
            <a:endParaRPr kumimoji="0" lang="en-CA" sz="2000" b="0" i="0" u="none" strike="noStrike" cap="none" normalizeH="0" baseline="0" dirty="0">
              <a:ln>
                <a:noFill/>
              </a:ln>
              <a:solidFill>
                <a:schemeClr val="tx1"/>
              </a:solidFill>
              <a:effectLst/>
              <a:latin typeface="Times" pitchFamily="-110" charset="0"/>
            </a:endParaRPr>
          </a:p>
        </p:txBody>
      </p:sp>
      <p:cxnSp>
        <p:nvCxnSpPr>
          <p:cNvPr id="13" name="Elbow Connector 12"/>
          <p:cNvCxnSpPr>
            <a:stCxn id="4" idx="3"/>
            <a:endCxn id="7" idx="1"/>
          </p:cNvCxnSpPr>
          <p:nvPr/>
        </p:nvCxnSpPr>
        <p:spPr bwMode="auto">
          <a:xfrm>
            <a:off x="1979712" y="2060848"/>
            <a:ext cx="507880" cy="576064"/>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5" name="Elbow Connector 14"/>
          <p:cNvCxnSpPr>
            <a:stCxn id="5" idx="3"/>
            <a:endCxn id="7" idx="1"/>
          </p:cNvCxnSpPr>
          <p:nvPr/>
        </p:nvCxnSpPr>
        <p:spPr bwMode="auto">
          <a:xfrm flipV="1">
            <a:off x="1979712" y="2636912"/>
            <a:ext cx="507880" cy="474732"/>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7" name="Elbow Connector 16"/>
          <p:cNvCxnSpPr>
            <a:endCxn id="10" idx="0"/>
          </p:cNvCxnSpPr>
          <p:nvPr/>
        </p:nvCxnSpPr>
        <p:spPr bwMode="auto">
          <a:xfrm>
            <a:off x="3999760" y="2739008"/>
            <a:ext cx="692858" cy="689992"/>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9" name="Elbow Connector 18"/>
          <p:cNvCxnSpPr>
            <a:stCxn id="10" idx="3"/>
            <a:endCxn id="8" idx="1"/>
          </p:cNvCxnSpPr>
          <p:nvPr/>
        </p:nvCxnSpPr>
        <p:spPr bwMode="auto">
          <a:xfrm>
            <a:off x="5385476" y="3861048"/>
            <a:ext cx="341356" cy="12700"/>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1" name="Elbow Connector 20"/>
          <p:cNvCxnSpPr>
            <a:stCxn id="8" idx="3"/>
            <a:endCxn id="11" idx="1"/>
          </p:cNvCxnSpPr>
          <p:nvPr/>
        </p:nvCxnSpPr>
        <p:spPr bwMode="auto">
          <a:xfrm>
            <a:off x="7239000" y="3861048"/>
            <a:ext cx="357336" cy="12700"/>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7" name="Elbow Connector 26"/>
          <p:cNvCxnSpPr>
            <a:stCxn id="6" idx="3"/>
            <a:endCxn id="10" idx="2"/>
          </p:cNvCxnSpPr>
          <p:nvPr/>
        </p:nvCxnSpPr>
        <p:spPr bwMode="auto">
          <a:xfrm flipV="1">
            <a:off x="1952712" y="4293096"/>
            <a:ext cx="2739906" cy="432048"/>
          </a:xfrm>
          <a:prstGeom prst="bentConnector2">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9" name="Object 6"/>
          <p:cNvGraphicFramePr>
            <a:graphicFrameLocks noChangeAspect="1"/>
          </p:cNvGraphicFramePr>
          <p:nvPr>
            <p:extLst>
              <p:ext uri="{D42A27DB-BD31-4B8C-83A1-F6EECF244321}">
                <p14:modId xmlns:p14="http://schemas.microsoft.com/office/powerpoint/2010/main" val="595345075"/>
              </p:ext>
            </p:extLst>
          </p:nvPr>
        </p:nvGraphicFramePr>
        <p:xfrm>
          <a:off x="3577830" y="1506463"/>
          <a:ext cx="2470150" cy="733425"/>
        </p:xfrm>
        <a:graphic>
          <a:graphicData uri="http://schemas.openxmlformats.org/presentationml/2006/ole">
            <mc:AlternateContent xmlns:mc="http://schemas.openxmlformats.org/markup-compatibility/2006">
              <mc:Choice xmlns:v="urn:schemas-microsoft-com:vml" Requires="v">
                <p:oleObj spid="_x0000_s5230" name="Equation" r:id="rId4" imgW="1409400" imgH="419040" progId="Equation.3">
                  <p:embed/>
                </p:oleObj>
              </mc:Choice>
              <mc:Fallback>
                <p:oleObj name="Equation" r:id="rId4" imgW="1409400" imgH="419040" progId="Equation.3">
                  <p:embed/>
                  <p:pic>
                    <p:nvPicPr>
                      <p:cNvPr id="0" name=""/>
                      <p:cNvPicPr>
                        <a:picLocks noChangeAspect="1" noChangeArrowheads="1"/>
                      </p:cNvPicPr>
                      <p:nvPr/>
                    </p:nvPicPr>
                    <p:blipFill>
                      <a:blip r:embed="rId5"/>
                      <a:srcRect/>
                      <a:stretch>
                        <a:fillRect/>
                      </a:stretch>
                    </p:blipFill>
                    <p:spPr bwMode="auto">
                      <a:xfrm>
                        <a:off x="3577830" y="1506463"/>
                        <a:ext cx="247015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29"/>
          <p:cNvSpPr/>
          <p:nvPr/>
        </p:nvSpPr>
        <p:spPr>
          <a:xfrm>
            <a:off x="4816305" y="4659922"/>
            <a:ext cx="4572000" cy="646331"/>
          </a:xfrm>
          <a:prstGeom prst="rect">
            <a:avLst/>
          </a:prstGeom>
        </p:spPr>
        <p:txBody>
          <a:bodyPr>
            <a:spAutoFit/>
          </a:bodyPr>
          <a:lstStyle/>
          <a:p>
            <a:r>
              <a:rPr lang="en-US" altLang="en-US" dirty="0"/>
              <a:t>By knowing posterior distribution all kinds of estimates can be computed:</a:t>
            </a:r>
          </a:p>
        </p:txBody>
      </p:sp>
      <p:graphicFrame>
        <p:nvGraphicFramePr>
          <p:cNvPr id="31" name="Object 5"/>
          <p:cNvGraphicFramePr>
            <a:graphicFrameLocks noChangeAspect="1"/>
          </p:cNvGraphicFramePr>
          <p:nvPr>
            <p:extLst>
              <p:ext uri="{D42A27DB-BD31-4B8C-83A1-F6EECF244321}">
                <p14:modId xmlns:p14="http://schemas.microsoft.com/office/powerpoint/2010/main" val="2222550625"/>
              </p:ext>
            </p:extLst>
          </p:nvPr>
        </p:nvGraphicFramePr>
        <p:xfrm>
          <a:off x="5286764" y="5472121"/>
          <a:ext cx="2968625" cy="498475"/>
        </p:xfrm>
        <a:graphic>
          <a:graphicData uri="http://schemas.openxmlformats.org/presentationml/2006/ole">
            <mc:AlternateContent xmlns:mc="http://schemas.openxmlformats.org/markup-compatibility/2006">
              <mc:Choice xmlns:v="urn:schemas-microsoft-com:vml" Requires="v">
                <p:oleObj spid="_x0000_s5231" name="Equation" r:id="rId6" imgW="1663560" imgH="279360" progId="Equation.3">
                  <p:embed/>
                </p:oleObj>
              </mc:Choice>
              <mc:Fallback>
                <p:oleObj name="Equation" r:id="rId6" imgW="1663560" imgH="279360" progId="Equation.3">
                  <p:embed/>
                  <p:pic>
                    <p:nvPicPr>
                      <p:cNvPr id="0" name=""/>
                      <p:cNvPicPr>
                        <a:picLocks noChangeAspect="1" noChangeArrowheads="1"/>
                      </p:cNvPicPr>
                      <p:nvPr/>
                    </p:nvPicPr>
                    <p:blipFill>
                      <a:blip r:embed="rId7"/>
                      <a:srcRect/>
                      <a:stretch>
                        <a:fillRect/>
                      </a:stretch>
                    </p:blipFill>
                    <p:spPr bwMode="auto">
                      <a:xfrm>
                        <a:off x="5286764" y="5472121"/>
                        <a:ext cx="29686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0352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Credible intervals</a:t>
            </a:r>
            <a:endParaRPr lang="en-CA" dirty="0"/>
          </a:p>
        </p:txBody>
      </p:sp>
      <p:sp>
        <p:nvSpPr>
          <p:cNvPr id="3" name="Content Placeholder 2"/>
          <p:cNvSpPr>
            <a:spLocks noGrp="1"/>
          </p:cNvSpPr>
          <p:nvPr>
            <p:ph idx="1"/>
          </p:nvPr>
        </p:nvSpPr>
        <p:spPr>
          <a:xfrm>
            <a:off x="685800" y="1562293"/>
            <a:ext cx="7772400" cy="3886200"/>
          </a:xfrm>
        </p:spPr>
        <p:txBody>
          <a:bodyPr/>
          <a:lstStyle/>
          <a:p>
            <a:r>
              <a:rPr lang="en-US" dirty="0" smtClean="0"/>
              <a:t>Interpretation: the probability that the true mean is contained within the given interval is 95%.</a:t>
            </a:r>
            <a:endParaRPr lang="en-CA" dirty="0"/>
          </a:p>
        </p:txBody>
      </p:sp>
      <p:sp>
        <p:nvSpPr>
          <p:cNvPr id="5" name="Line 7"/>
          <p:cNvSpPr>
            <a:spLocks noChangeShapeType="1"/>
          </p:cNvSpPr>
          <p:nvPr/>
        </p:nvSpPr>
        <p:spPr bwMode="auto">
          <a:xfrm>
            <a:off x="2666628" y="2636912"/>
            <a:ext cx="24680" cy="30147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 name="Line 8"/>
          <p:cNvSpPr>
            <a:spLocks noChangeShapeType="1"/>
          </p:cNvSpPr>
          <p:nvPr/>
        </p:nvSpPr>
        <p:spPr bwMode="auto">
          <a:xfrm>
            <a:off x="2386507" y="5423092"/>
            <a:ext cx="32622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 name="Freeform 9"/>
          <p:cNvSpPr>
            <a:spLocks/>
          </p:cNvSpPr>
          <p:nvPr/>
        </p:nvSpPr>
        <p:spPr bwMode="auto">
          <a:xfrm>
            <a:off x="2996108" y="2756093"/>
            <a:ext cx="2487488" cy="2692400"/>
          </a:xfrm>
          <a:custGeom>
            <a:avLst/>
            <a:gdLst>
              <a:gd name="T0" fmla="*/ 0 w 1281"/>
              <a:gd name="T1" fmla="*/ 737 h 753"/>
              <a:gd name="T2" fmla="*/ 144 w 1281"/>
              <a:gd name="T3" fmla="*/ 737 h 753"/>
              <a:gd name="T4" fmla="*/ 336 w 1281"/>
              <a:gd name="T5" fmla="*/ 641 h 753"/>
              <a:gd name="T6" fmla="*/ 432 w 1281"/>
              <a:gd name="T7" fmla="*/ 353 h 753"/>
              <a:gd name="T8" fmla="*/ 546 w 1281"/>
              <a:gd name="T9" fmla="*/ 49 h 753"/>
              <a:gd name="T10" fmla="*/ 723 w 1281"/>
              <a:gd name="T11" fmla="*/ 58 h 753"/>
              <a:gd name="T12" fmla="*/ 829 w 1281"/>
              <a:gd name="T13" fmla="*/ 350 h 753"/>
              <a:gd name="T14" fmla="*/ 944 w 1281"/>
              <a:gd name="T15" fmla="*/ 642 h 753"/>
              <a:gd name="T16" fmla="*/ 1139 w 1281"/>
              <a:gd name="T17" fmla="*/ 731 h 753"/>
              <a:gd name="T18" fmla="*/ 1281 w 1281"/>
              <a:gd name="T19" fmla="*/ 74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1" h="753">
                <a:moveTo>
                  <a:pt x="0" y="737"/>
                </a:moveTo>
                <a:cubicBezTo>
                  <a:pt x="44" y="745"/>
                  <a:pt x="88" y="753"/>
                  <a:pt x="144" y="737"/>
                </a:cubicBezTo>
                <a:cubicBezTo>
                  <a:pt x="200" y="721"/>
                  <a:pt x="288" y="705"/>
                  <a:pt x="336" y="641"/>
                </a:cubicBezTo>
                <a:cubicBezTo>
                  <a:pt x="384" y="577"/>
                  <a:pt x="397" y="452"/>
                  <a:pt x="432" y="353"/>
                </a:cubicBezTo>
                <a:cubicBezTo>
                  <a:pt x="467" y="254"/>
                  <a:pt x="498" y="98"/>
                  <a:pt x="546" y="49"/>
                </a:cubicBezTo>
                <a:cubicBezTo>
                  <a:pt x="594" y="0"/>
                  <a:pt x="676" y="8"/>
                  <a:pt x="723" y="58"/>
                </a:cubicBezTo>
                <a:cubicBezTo>
                  <a:pt x="770" y="108"/>
                  <a:pt x="792" y="253"/>
                  <a:pt x="829" y="350"/>
                </a:cubicBezTo>
                <a:cubicBezTo>
                  <a:pt x="866" y="447"/>
                  <a:pt x="892" y="579"/>
                  <a:pt x="944" y="642"/>
                </a:cubicBezTo>
                <a:cubicBezTo>
                  <a:pt x="996" y="705"/>
                  <a:pt x="1083" y="715"/>
                  <a:pt x="1139" y="731"/>
                </a:cubicBezTo>
                <a:cubicBezTo>
                  <a:pt x="1195" y="747"/>
                  <a:pt x="1252" y="738"/>
                  <a:pt x="1281" y="7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9" name="Line 10"/>
          <p:cNvSpPr>
            <a:spLocks noChangeShapeType="1"/>
          </p:cNvSpPr>
          <p:nvPr/>
        </p:nvSpPr>
        <p:spPr bwMode="auto">
          <a:xfrm flipH="1">
            <a:off x="3635896" y="3153485"/>
            <a:ext cx="0" cy="25744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 name="Line 11"/>
          <p:cNvSpPr>
            <a:spLocks noChangeShapeType="1"/>
          </p:cNvSpPr>
          <p:nvPr/>
        </p:nvSpPr>
        <p:spPr bwMode="auto">
          <a:xfrm flipH="1">
            <a:off x="4835524" y="3153485"/>
            <a:ext cx="0" cy="25744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 name="Line Callout 1 10"/>
          <p:cNvSpPr/>
          <p:nvPr/>
        </p:nvSpPr>
        <p:spPr bwMode="auto">
          <a:xfrm>
            <a:off x="5224536" y="3001421"/>
            <a:ext cx="2587824" cy="648072"/>
          </a:xfrm>
          <a:prstGeom prst="borderCallout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95% probability the parameter</a:t>
            </a:r>
            <a:r>
              <a:rPr kumimoji="0" lang="en-US" sz="2000" b="0" i="0" u="none" strike="noStrike" cap="none" normalizeH="0" dirty="0" smtClean="0">
                <a:ln>
                  <a:noFill/>
                </a:ln>
                <a:solidFill>
                  <a:schemeClr val="tx1"/>
                </a:solidFill>
                <a:effectLst/>
                <a:latin typeface="Times" pitchFamily="-110" charset="0"/>
              </a:rPr>
              <a:t> is here</a:t>
            </a:r>
            <a:endParaRPr kumimoji="0" lang="en-CA" sz="2000" b="0" i="0" u="none" strike="noStrike" cap="none" normalizeH="0" baseline="0" dirty="0">
              <a:ln>
                <a:noFill/>
              </a:ln>
              <a:solidFill>
                <a:schemeClr val="tx1"/>
              </a:solidFill>
              <a:effectLst/>
              <a:latin typeface="Times" pitchFamily="-110" charset="0"/>
            </a:endParaRPr>
          </a:p>
        </p:txBody>
      </p:sp>
      <p:sp>
        <p:nvSpPr>
          <p:cNvPr id="12" name="Line Callout 1 11"/>
          <p:cNvSpPr/>
          <p:nvPr/>
        </p:nvSpPr>
        <p:spPr bwMode="auto">
          <a:xfrm>
            <a:off x="2627784" y="4569720"/>
            <a:ext cx="721129" cy="432048"/>
          </a:xfrm>
          <a:prstGeom prst="borderCallout1">
            <a:avLst>
              <a:gd name="adj1" fmla="val 48318"/>
              <a:gd name="adj2" fmla="val 97878"/>
              <a:gd name="adj3" fmla="val 178379"/>
              <a:gd name="adj4" fmla="val 13090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2.5%</a:t>
            </a:r>
            <a:endParaRPr kumimoji="0" lang="en-CA" sz="2000" b="0" i="0" u="none" strike="noStrike" cap="none" normalizeH="0" baseline="0" dirty="0">
              <a:ln>
                <a:noFill/>
              </a:ln>
              <a:solidFill>
                <a:schemeClr val="tx1"/>
              </a:solidFill>
              <a:effectLst/>
              <a:latin typeface="Times" pitchFamily="-110" charset="0"/>
            </a:endParaRPr>
          </a:p>
        </p:txBody>
      </p:sp>
      <p:sp>
        <p:nvSpPr>
          <p:cNvPr id="13" name="TextBox 12"/>
          <p:cNvSpPr txBox="1"/>
          <p:nvPr/>
        </p:nvSpPr>
        <p:spPr>
          <a:xfrm>
            <a:off x="1392395" y="2368228"/>
            <a:ext cx="2390398" cy="369332"/>
          </a:xfrm>
          <a:prstGeom prst="rect">
            <a:avLst/>
          </a:prstGeom>
          <a:noFill/>
        </p:spPr>
        <p:txBody>
          <a:bodyPr wrap="none" rtlCol="0">
            <a:spAutoFit/>
          </a:bodyPr>
          <a:lstStyle/>
          <a:p>
            <a:r>
              <a:rPr lang="en-US" dirty="0" smtClean="0"/>
              <a:t>Posterior Distribution </a:t>
            </a:r>
            <a:endParaRPr lang="en-CA" dirty="0"/>
          </a:p>
        </p:txBody>
      </p:sp>
      <p:sp>
        <p:nvSpPr>
          <p:cNvPr id="14" name="Line Callout 1 13"/>
          <p:cNvSpPr/>
          <p:nvPr/>
        </p:nvSpPr>
        <p:spPr bwMode="auto">
          <a:xfrm>
            <a:off x="5924027" y="5021560"/>
            <a:ext cx="759195" cy="432048"/>
          </a:xfrm>
          <a:prstGeom prst="borderCallout1">
            <a:avLst>
              <a:gd name="adj1" fmla="val 18750"/>
              <a:gd name="adj2" fmla="val -8333"/>
              <a:gd name="adj3" fmla="val 73180"/>
              <a:gd name="adj4" fmla="val -1215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pitchFamily="-110" charset="0"/>
              </a:rPr>
              <a:t>2.5%</a:t>
            </a:r>
            <a:endParaRPr kumimoji="0" lang="en-CA" sz="2000" b="0" i="0" u="none" strike="noStrike" cap="none" normalizeH="0" baseline="0" dirty="0">
              <a:ln>
                <a:noFill/>
              </a:ln>
              <a:solidFill>
                <a:schemeClr val="tx1"/>
              </a:solidFill>
              <a:effectLst/>
              <a:latin typeface="Times" pitchFamily="-110" charset="0"/>
            </a:endParaRPr>
          </a:p>
        </p:txBody>
      </p:sp>
    </p:spTree>
    <p:extLst>
      <p:ext uri="{BB962C8B-B14F-4D97-AF65-F5344CB8AC3E}">
        <p14:creationId xmlns:p14="http://schemas.microsoft.com/office/powerpoint/2010/main" val="221155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idx="1"/>
          </p:nvPr>
        </p:nvSpPr>
        <p:spPr>
          <a:xfrm>
            <a:off x="685800" y="1524000"/>
            <a:ext cx="7772400" cy="3633192"/>
          </a:xfrm>
        </p:spPr>
        <p:txBody>
          <a:bodyPr/>
          <a:lstStyle/>
          <a:p>
            <a:pPr>
              <a:spcBef>
                <a:spcPts val="600"/>
              </a:spcBef>
            </a:pPr>
            <a:r>
              <a:rPr lang="en-US" sz="1600" dirty="0" smtClean="0">
                <a:solidFill>
                  <a:srgbClr val="FFC000"/>
                </a:solidFill>
              </a:rPr>
              <a:t>Motivation: pervasive healthcare</a:t>
            </a:r>
          </a:p>
          <a:p>
            <a:pPr>
              <a:spcBef>
                <a:spcPts val="600"/>
              </a:spcBef>
            </a:pPr>
            <a:r>
              <a:rPr lang="en-US" sz="1600" dirty="0" smtClean="0"/>
              <a:t>Introduction</a:t>
            </a:r>
          </a:p>
          <a:p>
            <a:pPr lvl="1">
              <a:spcBef>
                <a:spcPts val="600"/>
              </a:spcBef>
            </a:pPr>
            <a:r>
              <a:rPr lang="en-US" sz="1600" dirty="0" smtClean="0"/>
              <a:t>Uncertainty framework, types of uncertainty</a:t>
            </a:r>
          </a:p>
          <a:p>
            <a:pPr>
              <a:spcBef>
                <a:spcPts val="600"/>
              </a:spcBef>
            </a:pPr>
            <a:r>
              <a:rPr lang="en-CA" sz="1600" dirty="0"/>
              <a:t>Some mathematical methods for uncertainty evaluation</a:t>
            </a:r>
            <a:endParaRPr lang="en-US" sz="1600" dirty="0" smtClean="0"/>
          </a:p>
          <a:p>
            <a:pPr lvl="1">
              <a:spcBef>
                <a:spcPts val="600"/>
              </a:spcBef>
            </a:pPr>
            <a:r>
              <a:rPr lang="en-US" sz="1600" dirty="0" smtClean="0"/>
              <a:t>Confidence intervals</a:t>
            </a:r>
          </a:p>
          <a:p>
            <a:pPr lvl="1">
              <a:spcBef>
                <a:spcPts val="600"/>
              </a:spcBef>
            </a:pPr>
            <a:r>
              <a:rPr lang="en-US" sz="1600" dirty="0" smtClean="0"/>
              <a:t>Resampling: Bootstrap and Monte Carlo</a:t>
            </a:r>
          </a:p>
          <a:p>
            <a:pPr>
              <a:spcBef>
                <a:spcPts val="600"/>
              </a:spcBef>
            </a:pPr>
            <a:r>
              <a:rPr lang="en-US" sz="1600" dirty="0" smtClean="0"/>
              <a:t>Uncertainty framework</a:t>
            </a:r>
          </a:p>
          <a:p>
            <a:pPr lvl="1">
              <a:spcBef>
                <a:spcPts val="600"/>
              </a:spcBef>
            </a:pPr>
            <a:r>
              <a:rPr lang="en-US" sz="1600" dirty="0" smtClean="0"/>
              <a:t>Uncertainty propagation</a:t>
            </a:r>
          </a:p>
          <a:p>
            <a:pPr lvl="1">
              <a:spcBef>
                <a:spcPts val="600"/>
              </a:spcBef>
            </a:pPr>
            <a:r>
              <a:rPr lang="en-US" sz="1600" dirty="0" smtClean="0"/>
              <a:t>Sensitivity analysis</a:t>
            </a:r>
          </a:p>
          <a:p>
            <a:pPr>
              <a:spcBef>
                <a:spcPts val="600"/>
              </a:spcBef>
            </a:pPr>
            <a:r>
              <a:rPr lang="en-US" sz="1600" dirty="0" smtClean="0"/>
              <a:t>Conclusion</a:t>
            </a:r>
          </a:p>
          <a:p>
            <a:pPr>
              <a:spcBef>
                <a:spcPts val="600"/>
              </a:spcBef>
            </a:pPr>
            <a:endParaRPr lang="en-US" sz="1600" dirty="0"/>
          </a:p>
        </p:txBody>
      </p:sp>
    </p:spTree>
    <p:extLst>
      <p:ext uri="{BB962C8B-B14F-4D97-AF65-F5344CB8AC3E}">
        <p14:creationId xmlns:p14="http://schemas.microsoft.com/office/powerpoint/2010/main" val="3858223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methods</a:t>
            </a:r>
            <a:endParaRPr lang="en-CA" dirty="0"/>
          </a:p>
        </p:txBody>
      </p:sp>
      <p:sp>
        <p:nvSpPr>
          <p:cNvPr id="3" name="Content Placeholder 2"/>
          <p:cNvSpPr>
            <a:spLocks noGrp="1"/>
          </p:cNvSpPr>
          <p:nvPr>
            <p:ph idx="1"/>
          </p:nvPr>
        </p:nvSpPr>
        <p:spPr>
          <a:xfrm>
            <a:off x="685800" y="1524000"/>
            <a:ext cx="4318248" cy="3886200"/>
          </a:xfrm>
        </p:spPr>
        <p:txBody>
          <a:bodyPr/>
          <a:lstStyle/>
          <a:p>
            <a:r>
              <a:rPr lang="en-US" dirty="0" smtClean="0"/>
              <a:t>Use</a:t>
            </a:r>
          </a:p>
          <a:p>
            <a:pPr lvl="1"/>
            <a:r>
              <a:rPr lang="en-US" dirty="0" smtClean="0"/>
              <a:t>Solving integrals</a:t>
            </a:r>
          </a:p>
          <a:p>
            <a:pPr lvl="1"/>
            <a:r>
              <a:rPr lang="en-US" dirty="0" smtClean="0"/>
              <a:t>Propagating uncertainties</a:t>
            </a:r>
          </a:p>
          <a:p>
            <a:pPr lvl="1"/>
            <a:r>
              <a:rPr lang="en-US" dirty="0" smtClean="0"/>
              <a:t>Sequential Monte Carlo methods for parameter estimation</a:t>
            </a:r>
            <a:endParaRPr lang="en-CA" dirty="0"/>
          </a:p>
        </p:txBody>
      </p:sp>
      <p:sp>
        <p:nvSpPr>
          <p:cNvPr id="4" name="Text Box 5"/>
          <p:cNvSpPr txBox="1">
            <a:spLocks noChangeArrowheads="1"/>
          </p:cNvSpPr>
          <p:nvPr/>
        </p:nvSpPr>
        <p:spPr bwMode="auto">
          <a:xfrm>
            <a:off x="4994896" y="1615778"/>
            <a:ext cx="996950" cy="36671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u="sng">
                <a:latin typeface="Times New Roman" panose="02020603050405020304" pitchFamily="18" charset="0"/>
              </a:rPr>
              <a:t>Solution</a:t>
            </a:r>
          </a:p>
        </p:txBody>
      </p:sp>
      <p:sp>
        <p:nvSpPr>
          <p:cNvPr id="5" name="Text Box 6"/>
          <p:cNvSpPr txBox="1">
            <a:spLocks noChangeArrowheads="1"/>
          </p:cNvSpPr>
          <p:nvPr/>
        </p:nvSpPr>
        <p:spPr bwMode="auto">
          <a:xfrm>
            <a:off x="7214221" y="1579265"/>
            <a:ext cx="1022350" cy="3667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u="sng">
                <a:latin typeface="Times New Roman" panose="02020603050405020304" pitchFamily="18" charset="0"/>
              </a:rPr>
              <a:t>Problem</a:t>
            </a:r>
          </a:p>
        </p:txBody>
      </p:sp>
      <p:sp>
        <p:nvSpPr>
          <p:cNvPr id="6" name="AutoShape 7"/>
          <p:cNvSpPr>
            <a:spLocks noChangeAspect="1" noChangeArrowheads="1"/>
          </p:cNvSpPr>
          <p:nvPr/>
        </p:nvSpPr>
        <p:spPr bwMode="auto">
          <a:xfrm>
            <a:off x="5140946" y="1988840"/>
            <a:ext cx="1611313" cy="596900"/>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latin typeface="Times New Roman" panose="02020603050405020304" pitchFamily="18" charset="0"/>
              </a:rPr>
              <a:t>Estimate </a:t>
            </a:r>
          </a:p>
          <a:p>
            <a:pPr algn="ctr"/>
            <a:r>
              <a:rPr lang="en-US" altLang="en-US" sz="1800" dirty="0">
                <a:latin typeface="Times New Roman" panose="02020603050405020304" pitchFamily="18" charset="0"/>
              </a:rPr>
              <a:t>posterior</a:t>
            </a:r>
          </a:p>
        </p:txBody>
      </p:sp>
      <p:sp>
        <p:nvSpPr>
          <p:cNvPr id="7" name="AutoShape 9"/>
          <p:cNvSpPr>
            <a:spLocks noChangeAspect="1" noChangeArrowheads="1"/>
          </p:cNvSpPr>
          <p:nvPr/>
        </p:nvSpPr>
        <p:spPr bwMode="auto">
          <a:xfrm>
            <a:off x="7269784" y="2908003"/>
            <a:ext cx="1609725" cy="596900"/>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Times New Roman" panose="02020603050405020304" pitchFamily="18" charset="0"/>
              </a:rPr>
              <a:t>Difficult to </a:t>
            </a:r>
          </a:p>
          <a:p>
            <a:pPr algn="ctr"/>
            <a:r>
              <a:rPr lang="en-US" altLang="en-US" sz="1800">
                <a:latin typeface="Times New Roman" panose="02020603050405020304" pitchFamily="18" charset="0"/>
              </a:rPr>
              <a:t>draw samples</a:t>
            </a:r>
          </a:p>
        </p:txBody>
      </p:sp>
      <p:cxnSp>
        <p:nvCxnSpPr>
          <p:cNvPr id="8" name="AutoShape 10"/>
          <p:cNvCxnSpPr>
            <a:cxnSpLocks noChangeShapeType="1"/>
            <a:stCxn id="11" idx="3"/>
            <a:endCxn id="7" idx="1"/>
          </p:cNvCxnSpPr>
          <p:nvPr/>
        </p:nvCxnSpPr>
        <p:spPr bwMode="auto">
          <a:xfrm>
            <a:off x="6752259" y="3206453"/>
            <a:ext cx="5175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11"/>
          <p:cNvSpPr>
            <a:spLocks noChangeAspect="1" noChangeArrowheads="1"/>
          </p:cNvSpPr>
          <p:nvPr/>
        </p:nvSpPr>
        <p:spPr bwMode="auto">
          <a:xfrm>
            <a:off x="7269784" y="1990428"/>
            <a:ext cx="1609725" cy="596900"/>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Times New Roman" panose="02020603050405020304" pitchFamily="18" charset="0"/>
              </a:rPr>
              <a:t>Integrals are </a:t>
            </a:r>
          </a:p>
          <a:p>
            <a:pPr algn="ctr"/>
            <a:r>
              <a:rPr lang="en-US" altLang="en-US" sz="1800">
                <a:latin typeface="Times New Roman" panose="02020603050405020304" pitchFamily="18" charset="0"/>
              </a:rPr>
              <a:t>not tractable</a:t>
            </a:r>
          </a:p>
        </p:txBody>
      </p:sp>
      <p:cxnSp>
        <p:nvCxnSpPr>
          <p:cNvPr id="10" name="AutoShape 12"/>
          <p:cNvCxnSpPr>
            <a:cxnSpLocks noChangeShapeType="1"/>
            <a:endCxn id="9" idx="1"/>
          </p:cNvCxnSpPr>
          <p:nvPr/>
        </p:nvCxnSpPr>
        <p:spPr bwMode="auto">
          <a:xfrm>
            <a:off x="6752259" y="2288878"/>
            <a:ext cx="5175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utoShape 13"/>
          <p:cNvSpPr>
            <a:spLocks noChangeAspect="1" noChangeArrowheads="1"/>
          </p:cNvSpPr>
          <p:nvPr/>
        </p:nvSpPr>
        <p:spPr bwMode="auto">
          <a:xfrm>
            <a:off x="5140946" y="2908003"/>
            <a:ext cx="1611313" cy="596900"/>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dirty="0">
                <a:latin typeface="Times New Roman" panose="02020603050405020304" pitchFamily="18" charset="0"/>
              </a:rPr>
              <a:t>Monte Carlo </a:t>
            </a:r>
          </a:p>
          <a:p>
            <a:pPr algn="ctr"/>
            <a:r>
              <a:rPr lang="en-US" altLang="en-US" sz="1800" dirty="0">
                <a:latin typeface="Times New Roman" panose="02020603050405020304" pitchFamily="18" charset="0"/>
              </a:rPr>
              <a:t>Sampling</a:t>
            </a:r>
          </a:p>
        </p:txBody>
      </p:sp>
      <p:cxnSp>
        <p:nvCxnSpPr>
          <p:cNvPr id="12" name="AutoShape 14"/>
          <p:cNvCxnSpPr>
            <a:cxnSpLocks noChangeShapeType="1"/>
            <a:endCxn id="11" idx="0"/>
          </p:cNvCxnSpPr>
          <p:nvPr/>
        </p:nvCxnSpPr>
        <p:spPr bwMode="auto">
          <a:xfrm>
            <a:off x="5947396" y="2587328"/>
            <a:ext cx="0" cy="320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15"/>
          <p:cNvSpPr>
            <a:spLocks noChangeAspect="1" noChangeArrowheads="1"/>
          </p:cNvSpPr>
          <p:nvPr/>
        </p:nvSpPr>
        <p:spPr bwMode="auto">
          <a:xfrm>
            <a:off x="5140946" y="3892253"/>
            <a:ext cx="1611313" cy="595312"/>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Times New Roman" panose="02020603050405020304" pitchFamily="18" charset="0"/>
              </a:rPr>
              <a:t>Importance</a:t>
            </a:r>
          </a:p>
          <a:p>
            <a:pPr algn="ctr"/>
            <a:r>
              <a:rPr lang="en-US" altLang="en-US" sz="1800">
                <a:latin typeface="Times New Roman" panose="02020603050405020304" pitchFamily="18" charset="0"/>
              </a:rPr>
              <a:t>Sampling</a:t>
            </a:r>
          </a:p>
        </p:txBody>
      </p:sp>
      <p:cxnSp>
        <p:nvCxnSpPr>
          <p:cNvPr id="14" name="AutoShape 16"/>
          <p:cNvCxnSpPr>
            <a:cxnSpLocks noChangeShapeType="1"/>
            <a:stCxn id="11" idx="2"/>
            <a:endCxn id="13" idx="0"/>
          </p:cNvCxnSpPr>
          <p:nvPr/>
        </p:nvCxnSpPr>
        <p:spPr bwMode="auto">
          <a:xfrm>
            <a:off x="5948984" y="3504903"/>
            <a:ext cx="0" cy="387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7"/>
          <p:cNvSpPr>
            <a:spLocks noChangeShapeType="1"/>
          </p:cNvSpPr>
          <p:nvPr/>
        </p:nvSpPr>
        <p:spPr bwMode="auto">
          <a:xfrm flipH="1">
            <a:off x="6734796" y="2560340"/>
            <a:ext cx="571500" cy="377825"/>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 name="Line 18"/>
          <p:cNvSpPr>
            <a:spLocks noChangeShapeType="1"/>
          </p:cNvSpPr>
          <p:nvPr/>
        </p:nvSpPr>
        <p:spPr bwMode="auto">
          <a:xfrm flipH="1">
            <a:off x="6734796" y="3484265"/>
            <a:ext cx="571500" cy="404813"/>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512070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p:txBody>
          <a:bodyPr/>
          <a:lstStyle/>
          <a:p>
            <a:fld id="{00C3A38F-D136-4DDA-8723-F047BC8AEA6C}" type="slidenum">
              <a:rPr lang="en-US" altLang="en-US"/>
              <a:pPr/>
              <a:t>21</a:t>
            </a:fld>
            <a:endParaRPr lang="en-US" altLang="en-US"/>
          </a:p>
        </p:txBody>
      </p:sp>
      <p:sp>
        <p:nvSpPr>
          <p:cNvPr id="137218" name="Rectangle 2"/>
          <p:cNvSpPr>
            <a:spLocks noGrp="1" noChangeArrowheads="1"/>
          </p:cNvSpPr>
          <p:nvPr>
            <p:ph type="title"/>
          </p:nvPr>
        </p:nvSpPr>
        <p:spPr/>
        <p:txBody>
          <a:bodyPr/>
          <a:lstStyle/>
          <a:p>
            <a:r>
              <a:rPr lang="en-US" dirty="0"/>
              <a:t>Evaluating integrals using Monte Carlo methods</a:t>
            </a:r>
            <a:endParaRPr lang="en-US" altLang="en-US" dirty="0"/>
          </a:p>
        </p:txBody>
      </p:sp>
      <p:sp>
        <p:nvSpPr>
          <p:cNvPr id="137219" name="Rectangle 3"/>
          <p:cNvSpPr>
            <a:spLocks noGrp="1" noChangeArrowheads="1"/>
          </p:cNvSpPr>
          <p:nvPr>
            <p:ph type="body" sz="half" idx="1"/>
          </p:nvPr>
        </p:nvSpPr>
        <p:spPr>
          <a:xfrm>
            <a:off x="457200" y="1600201"/>
            <a:ext cx="7067128" cy="3917032"/>
          </a:xfrm>
        </p:spPr>
        <p:txBody>
          <a:bodyPr/>
          <a:lstStyle/>
          <a:p>
            <a:pPr marL="571500" indent="-571500"/>
            <a:r>
              <a:rPr lang="en-US" altLang="en-US" dirty="0"/>
              <a:t>Example: Estimate the variance of a zero mean Gaussian process</a:t>
            </a:r>
          </a:p>
          <a:p>
            <a:pPr marL="571500" indent="-571500"/>
            <a:endParaRPr lang="en-US" altLang="en-US" dirty="0"/>
          </a:p>
          <a:p>
            <a:pPr marL="571500" indent="-571500"/>
            <a:endParaRPr lang="en-US" altLang="en-US" dirty="0"/>
          </a:p>
          <a:p>
            <a:pPr marL="571500" indent="-571500"/>
            <a:r>
              <a:rPr lang="en-US" altLang="en-US" dirty="0"/>
              <a:t>Monte Carlo approach:</a:t>
            </a:r>
          </a:p>
          <a:p>
            <a:pPr marL="571500" indent="-571500">
              <a:buSzTx/>
              <a:buFont typeface="Wingdings" panose="05000000000000000000" pitchFamily="2" charset="2"/>
              <a:buAutoNum type="arabicPeriod"/>
            </a:pPr>
            <a:r>
              <a:rPr lang="en-US" altLang="en-US" dirty="0"/>
              <a:t>Simulate M random variables from a Gaussian distribution</a:t>
            </a:r>
          </a:p>
          <a:p>
            <a:pPr marL="571500" indent="-571500">
              <a:buFont typeface="Wingdings" panose="05000000000000000000" pitchFamily="2" charset="2"/>
              <a:buNone/>
            </a:pPr>
            <a:endParaRPr lang="en-US" altLang="en-US" dirty="0"/>
          </a:p>
          <a:p>
            <a:pPr marL="571500" indent="-571500">
              <a:buSzTx/>
              <a:buFont typeface="Wingdings" panose="05000000000000000000" pitchFamily="2" charset="2"/>
              <a:buAutoNum type="arabicPeriod" startAt="2"/>
            </a:pPr>
            <a:r>
              <a:rPr lang="en-US" altLang="en-US" dirty="0" smtClean="0"/>
              <a:t>Compute </a:t>
            </a:r>
            <a:r>
              <a:rPr lang="en-US" altLang="en-US" dirty="0"/>
              <a:t>the average</a:t>
            </a:r>
          </a:p>
        </p:txBody>
      </p:sp>
      <p:graphicFrame>
        <p:nvGraphicFramePr>
          <p:cNvPr id="137220" name="Object 4"/>
          <p:cNvGraphicFramePr>
            <a:graphicFrameLocks noGrp="1" noChangeAspect="1"/>
          </p:cNvGraphicFramePr>
          <p:nvPr>
            <p:ph sz="quarter" idx="2"/>
            <p:extLst>
              <p:ext uri="{D42A27DB-BD31-4B8C-83A1-F6EECF244321}">
                <p14:modId xmlns:p14="http://schemas.microsoft.com/office/powerpoint/2010/main" val="2867937122"/>
              </p:ext>
            </p:extLst>
          </p:nvPr>
        </p:nvGraphicFramePr>
        <p:xfrm>
          <a:off x="3851920" y="2132856"/>
          <a:ext cx="1828800" cy="900113"/>
        </p:xfrm>
        <a:graphic>
          <a:graphicData uri="http://schemas.openxmlformats.org/presentationml/2006/ole">
            <mc:AlternateContent xmlns:mc="http://schemas.openxmlformats.org/markup-compatibility/2006">
              <mc:Choice xmlns:v="urn:schemas-microsoft-com:vml" Requires="v">
                <p:oleObj spid="_x0000_s2221" name="Equation" r:id="rId3" imgW="952200" imgH="469800" progId="Equation.3">
                  <p:embed/>
                </p:oleObj>
              </mc:Choice>
              <mc:Fallback>
                <p:oleObj name="Equation" r:id="rId3" imgW="95220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132856"/>
                        <a:ext cx="18288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2" name="Object 6"/>
          <p:cNvGraphicFramePr>
            <a:graphicFrameLocks noGrp="1" noChangeAspect="1"/>
          </p:cNvGraphicFramePr>
          <p:nvPr>
            <p:ph sz="quarter" idx="3"/>
            <p:extLst>
              <p:ext uri="{D42A27DB-BD31-4B8C-83A1-F6EECF244321}">
                <p14:modId xmlns:p14="http://schemas.microsoft.com/office/powerpoint/2010/main" val="3794152928"/>
              </p:ext>
            </p:extLst>
          </p:nvPr>
        </p:nvGraphicFramePr>
        <p:xfrm>
          <a:off x="3713807" y="3958334"/>
          <a:ext cx="2105025" cy="492125"/>
        </p:xfrm>
        <a:graphic>
          <a:graphicData uri="http://schemas.openxmlformats.org/presentationml/2006/ole">
            <mc:AlternateContent xmlns:mc="http://schemas.openxmlformats.org/markup-compatibility/2006">
              <mc:Choice xmlns:v="urn:schemas-microsoft-com:vml" Requires="v">
                <p:oleObj spid="_x0000_s2222" name="Equation" r:id="rId5" imgW="977760" imgH="228600" progId="Equation.3">
                  <p:embed/>
                </p:oleObj>
              </mc:Choice>
              <mc:Fallback>
                <p:oleObj name="Equation" r:id="rId5" imgW="9777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3807" y="3958334"/>
                        <a:ext cx="21050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4" name="Object 8"/>
          <p:cNvGraphicFramePr>
            <a:graphicFrameLocks noChangeAspect="1"/>
          </p:cNvGraphicFramePr>
          <p:nvPr>
            <p:extLst>
              <p:ext uri="{D42A27DB-BD31-4B8C-83A1-F6EECF244321}">
                <p14:modId xmlns:p14="http://schemas.microsoft.com/office/powerpoint/2010/main" val="1185850027"/>
              </p:ext>
            </p:extLst>
          </p:nvPr>
        </p:nvGraphicFramePr>
        <p:xfrm>
          <a:off x="3440756" y="4767127"/>
          <a:ext cx="2651125" cy="855662"/>
        </p:xfrm>
        <a:graphic>
          <a:graphicData uri="http://schemas.openxmlformats.org/presentationml/2006/ole">
            <mc:AlternateContent xmlns:mc="http://schemas.openxmlformats.org/markup-compatibility/2006">
              <mc:Choice xmlns:v="urn:schemas-microsoft-com:vml" Requires="v">
                <p:oleObj spid="_x0000_s2223" name="Equation" r:id="rId7" imgW="1218960" imgH="393480" progId="Equation.3">
                  <p:embed/>
                </p:oleObj>
              </mc:Choice>
              <mc:Fallback>
                <p:oleObj name="Equation" r:id="rId7" imgW="12189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0756" y="4767127"/>
                        <a:ext cx="2651125"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24153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3638"/>
            <a:ext cx="2133600" cy="457200"/>
          </a:xfrm>
          <a:prstGeom prst="rect">
            <a:avLst/>
          </a:prstGeom>
        </p:spPr>
        <p:txBody>
          <a:bodyPr/>
          <a:lstStyle/>
          <a:p>
            <a:fld id="{5A6E58B9-5B5A-4402-9F6E-F3C95B4E70D7}" type="slidenum">
              <a:rPr lang="en-US" altLang="en-US"/>
              <a:pPr/>
              <a:t>22</a:t>
            </a:fld>
            <a:endParaRPr lang="en-US" altLang="en-US"/>
          </a:p>
        </p:txBody>
      </p:sp>
      <p:sp>
        <p:nvSpPr>
          <p:cNvPr id="143362" name="Rectangle 2"/>
          <p:cNvSpPr>
            <a:spLocks noGrp="1" noChangeArrowheads="1"/>
          </p:cNvSpPr>
          <p:nvPr>
            <p:ph type="title"/>
          </p:nvPr>
        </p:nvSpPr>
        <p:spPr/>
        <p:txBody>
          <a:bodyPr/>
          <a:lstStyle/>
          <a:p>
            <a:r>
              <a:rPr lang="en-US" altLang="en-US"/>
              <a:t>Importance sampling</a:t>
            </a:r>
          </a:p>
        </p:txBody>
      </p:sp>
      <p:sp>
        <p:nvSpPr>
          <p:cNvPr id="143363" name="Rectangle 3"/>
          <p:cNvSpPr>
            <a:spLocks noGrp="1" noChangeArrowheads="1"/>
          </p:cNvSpPr>
          <p:nvPr>
            <p:ph type="body" idx="1"/>
          </p:nvPr>
        </p:nvSpPr>
        <p:spPr>
          <a:xfrm>
            <a:off x="457200" y="1676400"/>
            <a:ext cx="8686800" cy="4530725"/>
          </a:xfrm>
        </p:spPr>
        <p:txBody>
          <a:bodyPr/>
          <a:lstStyle/>
          <a:p>
            <a:pPr marL="571500" indent="-571500">
              <a:lnSpc>
                <a:spcPct val="90000"/>
              </a:lnSpc>
            </a:pPr>
            <a:r>
              <a:rPr lang="en-US" altLang="en-US" dirty="0"/>
              <a:t>Classical Monte Carlo integration – Difficult to draw samples from the desired distribution</a:t>
            </a:r>
          </a:p>
          <a:p>
            <a:pPr marL="571500" indent="-571500">
              <a:lnSpc>
                <a:spcPct val="90000"/>
              </a:lnSpc>
            </a:pPr>
            <a:r>
              <a:rPr lang="en-US" altLang="en-US" dirty="0"/>
              <a:t>Importance sampling solution: </a:t>
            </a:r>
          </a:p>
          <a:p>
            <a:pPr marL="839788" lvl="1" indent="-495300">
              <a:lnSpc>
                <a:spcPct val="90000"/>
              </a:lnSpc>
              <a:buFont typeface="Wingdings" panose="05000000000000000000" pitchFamily="2" charset="2"/>
              <a:buAutoNum type="arabicPeriod"/>
            </a:pPr>
            <a:r>
              <a:rPr lang="en-US" altLang="en-US" sz="1800" dirty="0"/>
              <a:t>Draw samples from another (proposal) distribution </a:t>
            </a:r>
          </a:p>
          <a:p>
            <a:pPr marL="839788" lvl="1" indent="-495300">
              <a:lnSpc>
                <a:spcPct val="90000"/>
              </a:lnSpc>
              <a:buFont typeface="Wingdings" panose="05000000000000000000" pitchFamily="2" charset="2"/>
              <a:buAutoNum type="arabicPeriod"/>
            </a:pPr>
            <a:r>
              <a:rPr lang="en-US" altLang="en-US" sz="1800" dirty="0"/>
              <a:t>Weight them according to how they fit the original distribution</a:t>
            </a:r>
          </a:p>
          <a:p>
            <a:pPr marL="839788" lvl="1" indent="-495300">
              <a:lnSpc>
                <a:spcPct val="90000"/>
              </a:lnSpc>
              <a:buFont typeface="Wingdings" panose="05000000000000000000" pitchFamily="2" charset="2"/>
              <a:buNone/>
            </a:pPr>
            <a:endParaRPr lang="en-US" altLang="en-US" sz="1800" dirty="0"/>
          </a:p>
          <a:p>
            <a:pPr marL="571500" indent="-571500">
              <a:lnSpc>
                <a:spcPct val="90000"/>
              </a:lnSpc>
            </a:pPr>
            <a:r>
              <a:rPr lang="en-US" altLang="en-US" u="sng" dirty="0"/>
              <a:t>Free to choose the proposal density</a:t>
            </a:r>
          </a:p>
          <a:p>
            <a:pPr marL="571500" indent="-571500">
              <a:lnSpc>
                <a:spcPct val="90000"/>
              </a:lnSpc>
            </a:pPr>
            <a:r>
              <a:rPr lang="en-US" altLang="en-US" dirty="0"/>
              <a:t>Important:</a:t>
            </a:r>
          </a:p>
          <a:p>
            <a:pPr marL="839788" lvl="1" indent="-495300">
              <a:lnSpc>
                <a:spcPct val="90000"/>
              </a:lnSpc>
            </a:pPr>
            <a:r>
              <a:rPr lang="en-US" altLang="en-US" sz="1800" dirty="0"/>
              <a:t>It should be easy to sample from the proposal density</a:t>
            </a:r>
          </a:p>
          <a:p>
            <a:pPr marL="839788" lvl="1" indent="-495300">
              <a:lnSpc>
                <a:spcPct val="90000"/>
              </a:lnSpc>
            </a:pPr>
            <a:r>
              <a:rPr lang="en-US" altLang="en-US" sz="1800" dirty="0"/>
              <a:t>Proposal density should resemble the original density as closely as possible</a:t>
            </a:r>
          </a:p>
          <a:p>
            <a:pPr marL="571500" indent="-571500">
              <a:lnSpc>
                <a:spcPct val="90000"/>
              </a:lnSpc>
            </a:pPr>
            <a:endParaRPr lang="en-US" altLang="en-US" sz="1800" dirty="0"/>
          </a:p>
        </p:txBody>
      </p:sp>
    </p:spTree>
    <p:extLst>
      <p:ext uri="{BB962C8B-B14F-4D97-AF65-F5344CB8AC3E}">
        <p14:creationId xmlns:p14="http://schemas.microsoft.com/office/powerpoint/2010/main" val="4257721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78A83CAE-A2C6-41A7-A058-9270001437AA}" type="slidenum">
              <a:rPr lang="en-US" altLang="en-US"/>
              <a:pPr/>
              <a:t>23</a:t>
            </a:fld>
            <a:endParaRPr lang="en-US" altLang="en-US"/>
          </a:p>
        </p:txBody>
      </p:sp>
      <p:sp>
        <p:nvSpPr>
          <p:cNvPr id="141314" name="Rectangle 2"/>
          <p:cNvSpPr>
            <a:spLocks noGrp="1" noChangeArrowheads="1"/>
          </p:cNvSpPr>
          <p:nvPr>
            <p:ph type="title"/>
          </p:nvPr>
        </p:nvSpPr>
        <p:spPr/>
        <p:txBody>
          <a:bodyPr/>
          <a:lstStyle/>
          <a:p>
            <a:r>
              <a:rPr lang="en-US" altLang="en-US"/>
              <a:t>Importance sampling	</a:t>
            </a:r>
          </a:p>
        </p:txBody>
      </p:sp>
      <p:sp>
        <p:nvSpPr>
          <p:cNvPr id="141315" name="Rectangle 3"/>
          <p:cNvSpPr>
            <a:spLocks noGrp="1" noChangeArrowheads="1"/>
          </p:cNvSpPr>
          <p:nvPr>
            <p:ph type="body" sz="half" idx="1"/>
          </p:nvPr>
        </p:nvSpPr>
        <p:spPr>
          <a:xfrm>
            <a:off x="457200" y="1143000"/>
            <a:ext cx="8686800" cy="4987925"/>
          </a:xfrm>
        </p:spPr>
        <p:txBody>
          <a:bodyPr/>
          <a:lstStyle/>
          <a:p>
            <a:pPr marL="495300" indent="-495300"/>
            <a:endParaRPr lang="en-US" altLang="en-US" dirty="0"/>
          </a:p>
          <a:p>
            <a:pPr marL="495300" indent="-495300"/>
            <a:r>
              <a:rPr lang="en-US" altLang="en-US" dirty="0"/>
              <a:t>Evaluation of integrals</a:t>
            </a:r>
          </a:p>
          <a:p>
            <a:pPr marL="495300" indent="-495300"/>
            <a:endParaRPr lang="en-US" altLang="en-US" dirty="0"/>
          </a:p>
          <a:p>
            <a:pPr marL="495300" indent="-495300"/>
            <a:endParaRPr lang="en-US" altLang="en-US" dirty="0"/>
          </a:p>
          <a:p>
            <a:pPr marL="495300" indent="-495300"/>
            <a:r>
              <a:rPr lang="en-US" altLang="en-US" dirty="0"/>
              <a:t>Monte Carlo approach:</a:t>
            </a:r>
          </a:p>
          <a:p>
            <a:pPr marL="495300" indent="-495300">
              <a:buSzTx/>
              <a:buFont typeface="Wingdings" panose="05000000000000000000" pitchFamily="2" charset="2"/>
              <a:buAutoNum type="arabicPeriod"/>
            </a:pPr>
            <a:r>
              <a:rPr lang="en-US" altLang="en-US" dirty="0"/>
              <a:t>Simulate M random variables from proposal density </a:t>
            </a:r>
            <a:r>
              <a:rPr lang="en-US" altLang="en-US" dirty="0">
                <a:sym typeface="Symbol" panose="05050102010706020507" pitchFamily="18" charset="2"/>
              </a:rPr>
              <a:t>(x)</a:t>
            </a:r>
            <a:br>
              <a:rPr lang="en-US" altLang="en-US" dirty="0">
                <a:sym typeface="Symbol" panose="05050102010706020507" pitchFamily="18" charset="2"/>
              </a:rPr>
            </a:br>
            <a:endParaRPr lang="en-US" altLang="en-US" dirty="0">
              <a:sym typeface="Symbol" panose="05050102010706020507" pitchFamily="18" charset="2"/>
            </a:endParaRPr>
          </a:p>
          <a:p>
            <a:pPr marL="495300" indent="-495300">
              <a:buSzTx/>
              <a:buFont typeface="Wingdings" panose="05000000000000000000" pitchFamily="2" charset="2"/>
              <a:buAutoNum type="arabicPeriod"/>
            </a:pPr>
            <a:endParaRPr lang="en-US" altLang="en-US" dirty="0" smtClean="0"/>
          </a:p>
          <a:p>
            <a:pPr marL="495300" indent="-495300">
              <a:buSzTx/>
              <a:buFont typeface="Wingdings" panose="05000000000000000000" pitchFamily="2" charset="2"/>
              <a:buAutoNum type="arabicPeriod"/>
            </a:pPr>
            <a:r>
              <a:rPr lang="en-US" altLang="en-US" dirty="0" smtClean="0"/>
              <a:t>Compute </a:t>
            </a:r>
            <a:r>
              <a:rPr lang="en-US" altLang="en-US" dirty="0"/>
              <a:t>the average</a:t>
            </a:r>
          </a:p>
          <a:p>
            <a:pPr marL="495300" indent="-495300"/>
            <a:endParaRPr lang="en-US" altLang="en-US" sz="2400" dirty="0"/>
          </a:p>
        </p:txBody>
      </p:sp>
      <p:graphicFrame>
        <p:nvGraphicFramePr>
          <p:cNvPr id="141316" name="Object 4"/>
          <p:cNvGraphicFramePr>
            <a:graphicFrameLocks noChangeAspect="1"/>
          </p:cNvGraphicFramePr>
          <p:nvPr>
            <p:extLst>
              <p:ext uri="{D42A27DB-BD31-4B8C-83A1-F6EECF244321}">
                <p14:modId xmlns:p14="http://schemas.microsoft.com/office/powerpoint/2010/main" val="3111635606"/>
              </p:ext>
            </p:extLst>
          </p:nvPr>
        </p:nvGraphicFramePr>
        <p:xfrm>
          <a:off x="1808162" y="1835149"/>
          <a:ext cx="5659437" cy="925513"/>
        </p:xfrm>
        <a:graphic>
          <a:graphicData uri="http://schemas.openxmlformats.org/presentationml/2006/ole">
            <mc:AlternateContent xmlns:mc="http://schemas.openxmlformats.org/markup-compatibility/2006">
              <mc:Choice xmlns:v="urn:schemas-microsoft-com:vml" Requires="v">
                <p:oleObj spid="_x0000_s3245" name="Equation" r:id="rId3" imgW="2869920" imgH="469800" progId="Equation.3">
                  <p:embed/>
                </p:oleObj>
              </mc:Choice>
              <mc:Fallback>
                <p:oleObj name="Equation" r:id="rId3" imgW="286992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162" y="1835149"/>
                        <a:ext cx="5659437"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7" name="Object 5"/>
          <p:cNvGraphicFramePr>
            <a:graphicFrameLocks noChangeAspect="1"/>
          </p:cNvGraphicFramePr>
          <p:nvPr>
            <p:extLst>
              <p:ext uri="{D42A27DB-BD31-4B8C-83A1-F6EECF244321}">
                <p14:modId xmlns:p14="http://schemas.microsoft.com/office/powerpoint/2010/main" val="4050358230"/>
              </p:ext>
            </p:extLst>
          </p:nvPr>
        </p:nvGraphicFramePr>
        <p:xfrm>
          <a:off x="3199227" y="3545306"/>
          <a:ext cx="1631950" cy="515938"/>
        </p:xfrm>
        <a:graphic>
          <a:graphicData uri="http://schemas.openxmlformats.org/presentationml/2006/ole">
            <mc:AlternateContent xmlns:mc="http://schemas.openxmlformats.org/markup-compatibility/2006">
              <mc:Choice xmlns:v="urn:schemas-microsoft-com:vml" Requires="v">
                <p:oleObj spid="_x0000_s3246" name="Equation" r:id="rId5" imgW="723600" imgH="228600" progId="Equation.3">
                  <p:embed/>
                </p:oleObj>
              </mc:Choice>
              <mc:Fallback>
                <p:oleObj name="Equation" r:id="rId5" imgW="723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9227" y="3545306"/>
                        <a:ext cx="16319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8" name="Object 6"/>
          <p:cNvGraphicFramePr>
            <a:graphicFrameLocks noChangeAspect="1"/>
          </p:cNvGraphicFramePr>
          <p:nvPr>
            <p:extLst>
              <p:ext uri="{D42A27DB-BD31-4B8C-83A1-F6EECF244321}">
                <p14:modId xmlns:p14="http://schemas.microsoft.com/office/powerpoint/2010/main" val="362828310"/>
              </p:ext>
            </p:extLst>
          </p:nvPr>
        </p:nvGraphicFramePr>
        <p:xfrm>
          <a:off x="1861758" y="4581128"/>
          <a:ext cx="4306887" cy="1258888"/>
        </p:xfrm>
        <a:graphic>
          <a:graphicData uri="http://schemas.openxmlformats.org/presentationml/2006/ole">
            <mc:AlternateContent xmlns:mc="http://schemas.openxmlformats.org/markup-compatibility/2006">
              <mc:Choice xmlns:v="urn:schemas-microsoft-com:vml" Requires="v">
                <p:oleObj spid="_x0000_s3247" name="Equation" r:id="rId7" imgW="2171520" imgH="634680" progId="Equation.3">
                  <p:embed/>
                </p:oleObj>
              </mc:Choice>
              <mc:Fallback>
                <p:oleObj name="Equation" r:id="rId7" imgW="2171520" imgH="634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1758" y="4581128"/>
                        <a:ext cx="4306887"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50295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workflow of Uncertainty Quantification</a:t>
            </a:r>
          </a:p>
        </p:txBody>
      </p:sp>
      <p:sp>
        <p:nvSpPr>
          <p:cNvPr id="3" name="Content Placeholder 2"/>
          <p:cNvSpPr>
            <a:spLocks noGrp="1"/>
          </p:cNvSpPr>
          <p:nvPr>
            <p:ph idx="1"/>
          </p:nvPr>
        </p:nvSpPr>
        <p:spPr/>
        <p:txBody>
          <a:bodyPr/>
          <a:lstStyle/>
          <a:p>
            <a:endParaRPr lang="en-CA" dirty="0"/>
          </a:p>
        </p:txBody>
      </p:sp>
      <p:sp>
        <p:nvSpPr>
          <p:cNvPr id="4" name="Rectangle 3"/>
          <p:cNvSpPr/>
          <p:nvPr/>
        </p:nvSpPr>
        <p:spPr bwMode="auto">
          <a:xfrm>
            <a:off x="2959449" y="2564904"/>
            <a:ext cx="5247839" cy="168601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dirty="0">
              <a:ln>
                <a:noFill/>
              </a:ln>
              <a:solidFill>
                <a:schemeClr val="tx1"/>
              </a:solidFill>
              <a:effectLst/>
              <a:latin typeface="Times" pitchFamily="-110" charset="0"/>
            </a:endParaRPr>
          </a:p>
        </p:txBody>
      </p:sp>
      <p:sp>
        <p:nvSpPr>
          <p:cNvPr id="5" name="TextBox 4"/>
          <p:cNvSpPr txBox="1"/>
          <p:nvPr/>
        </p:nvSpPr>
        <p:spPr>
          <a:xfrm>
            <a:off x="3134544" y="2564904"/>
            <a:ext cx="3597696" cy="369332"/>
          </a:xfrm>
          <a:prstGeom prst="rect">
            <a:avLst/>
          </a:prstGeom>
          <a:noFill/>
        </p:spPr>
        <p:txBody>
          <a:bodyPr wrap="square" rtlCol="0">
            <a:spAutoFit/>
          </a:bodyPr>
          <a:lstStyle/>
          <a:p>
            <a:r>
              <a:rPr lang="en-US" dirty="0" smtClean="0"/>
              <a:t>Step A: Definition of the model</a:t>
            </a:r>
            <a:endParaRPr lang="en-CA" dirty="0"/>
          </a:p>
        </p:txBody>
      </p:sp>
      <p:sp>
        <p:nvSpPr>
          <p:cNvPr id="7" name="Flowchart: Alternate Process 6"/>
          <p:cNvSpPr/>
          <p:nvPr/>
        </p:nvSpPr>
        <p:spPr bwMode="auto">
          <a:xfrm>
            <a:off x="4370686" y="2934236"/>
            <a:ext cx="827682" cy="1163607"/>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pitchFamily="-110" charset="0"/>
              </a:rPr>
              <a:t>Model</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pitchFamily="-110" charset="0"/>
              </a:rPr>
              <a:t>G(</a:t>
            </a:r>
            <a:r>
              <a:rPr lang="en-US" sz="1600" dirty="0" err="1" smtClean="0">
                <a:latin typeface="Times" pitchFamily="-110" charset="0"/>
              </a:rPr>
              <a:t>x,u</a:t>
            </a:r>
            <a:r>
              <a:rPr lang="en-US" sz="1600" dirty="0" smtClean="0">
                <a:latin typeface="Times" pitchFamily="-110" charset="0"/>
              </a:rPr>
              <a:t>)</a:t>
            </a:r>
            <a:endParaRPr kumimoji="0" lang="en-CA" sz="1600" b="0" i="0" u="none" strike="noStrike" cap="none" normalizeH="0" baseline="0" dirty="0">
              <a:ln>
                <a:noFill/>
              </a:ln>
              <a:solidFill>
                <a:schemeClr val="tx1"/>
              </a:solidFill>
              <a:effectLst/>
              <a:latin typeface="Times" pitchFamily="-110" charset="0"/>
            </a:endParaRPr>
          </a:p>
        </p:txBody>
      </p:sp>
      <p:sp>
        <p:nvSpPr>
          <p:cNvPr id="10" name="Flowchart: Process 9"/>
          <p:cNvSpPr/>
          <p:nvPr/>
        </p:nvSpPr>
        <p:spPr bwMode="auto">
          <a:xfrm>
            <a:off x="689273" y="2825547"/>
            <a:ext cx="2247504" cy="1291614"/>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pitchFamily="-110" charset="0"/>
              </a:rPr>
              <a:t>Step B: Quantifying sources</a:t>
            </a:r>
            <a:r>
              <a:rPr kumimoji="0" lang="en-US" b="0" i="0" u="none" strike="noStrike" cap="none" normalizeH="0" dirty="0" smtClean="0">
                <a:ln>
                  <a:noFill/>
                </a:ln>
                <a:solidFill>
                  <a:schemeClr val="tx1"/>
                </a:solidFill>
                <a:effectLst/>
                <a:latin typeface="Times" pitchFamily="-110" charset="0"/>
              </a:rPr>
              <a:t> of uncertainty</a:t>
            </a:r>
          </a:p>
          <a:p>
            <a:pPr marL="0" marR="0" indent="0" defTabSz="914400" rtl="0" eaLnBrk="0" fontAlgn="base" latinLnBrk="0" hangingPunct="0">
              <a:lnSpc>
                <a:spcPct val="100000"/>
              </a:lnSpc>
              <a:spcBef>
                <a:spcPct val="0"/>
              </a:spcBef>
              <a:spcAft>
                <a:spcPct val="0"/>
              </a:spcAft>
              <a:buClrTx/>
              <a:buSzTx/>
              <a:buFontTx/>
              <a:buNone/>
              <a:tabLst/>
            </a:pPr>
            <a:r>
              <a:rPr lang="en-US" sz="2400" baseline="0" dirty="0" smtClean="0">
                <a:latin typeface="Times" pitchFamily="-110" charset="0"/>
              </a:rPr>
              <a:t>- </a:t>
            </a:r>
            <a:r>
              <a:rPr lang="en-US" sz="1600" baseline="0" dirty="0" smtClean="0">
                <a:latin typeface="Times" pitchFamily="-110" charset="0"/>
              </a:rPr>
              <a:t>Modeling with probability distributions</a:t>
            </a:r>
            <a:r>
              <a:rPr kumimoji="0" lang="en-US" sz="1600" b="0" i="0" u="none" strike="noStrike" cap="none" normalizeH="0" baseline="0" dirty="0" smtClean="0">
                <a:ln>
                  <a:noFill/>
                </a:ln>
                <a:solidFill>
                  <a:schemeClr val="tx1"/>
                </a:solidFill>
                <a:effectLst/>
                <a:latin typeface="Times" pitchFamily="-110" charset="0"/>
              </a:rPr>
              <a:t> </a:t>
            </a:r>
            <a:endParaRPr kumimoji="0" lang="en-CA" sz="1600" b="0" i="0" u="none" strike="noStrike" cap="none" normalizeH="0" baseline="0" dirty="0">
              <a:ln>
                <a:noFill/>
              </a:ln>
              <a:solidFill>
                <a:schemeClr val="tx1"/>
              </a:solidFill>
              <a:effectLst/>
              <a:latin typeface="Times" pitchFamily="-110" charset="0"/>
            </a:endParaRPr>
          </a:p>
        </p:txBody>
      </p:sp>
      <p:sp>
        <p:nvSpPr>
          <p:cNvPr id="11" name="Flowchart: Process 10"/>
          <p:cNvSpPr/>
          <p:nvPr/>
        </p:nvSpPr>
        <p:spPr bwMode="auto">
          <a:xfrm>
            <a:off x="6645522" y="2995687"/>
            <a:ext cx="1382862" cy="1062989"/>
          </a:xfrm>
          <a:prstGeom prst="flowChart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600" dirty="0" smtClean="0">
                <a:latin typeface="Times" pitchFamily="-110" charset="0"/>
              </a:rPr>
              <a:t>Quantity of interest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pitchFamily="-110" charset="0"/>
              </a:rPr>
              <a:t>Probability</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pitchFamily="-110" charset="0"/>
              </a:rPr>
              <a:t>CI</a:t>
            </a:r>
            <a:endParaRPr kumimoji="0" lang="en-CA" sz="1600" b="0" i="0" u="none" strike="noStrike" cap="none" normalizeH="0" baseline="0" dirty="0">
              <a:ln>
                <a:noFill/>
              </a:ln>
              <a:solidFill>
                <a:schemeClr val="tx1"/>
              </a:solidFill>
              <a:effectLst/>
              <a:latin typeface="Times" pitchFamily="-110" charset="0"/>
            </a:endParaRPr>
          </a:p>
        </p:txBody>
      </p:sp>
      <p:sp>
        <p:nvSpPr>
          <p:cNvPr id="13" name="Flowchart: Process 12"/>
          <p:cNvSpPr/>
          <p:nvPr/>
        </p:nvSpPr>
        <p:spPr bwMode="auto">
          <a:xfrm>
            <a:off x="3419872" y="1839680"/>
            <a:ext cx="3312368" cy="430401"/>
          </a:xfrm>
          <a:prstGeom prst="flowChartProcess">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pitchFamily="-110" charset="0"/>
              </a:rPr>
              <a:t>Step C: Uncertainty</a:t>
            </a:r>
            <a:r>
              <a:rPr kumimoji="0" lang="en-US" b="0" i="0" u="none" strike="noStrike" cap="none" normalizeH="0" dirty="0" smtClean="0">
                <a:ln>
                  <a:noFill/>
                </a:ln>
                <a:solidFill>
                  <a:schemeClr val="tx1"/>
                </a:solidFill>
                <a:effectLst/>
                <a:latin typeface="Times" pitchFamily="-110" charset="0"/>
              </a:rPr>
              <a:t> p</a:t>
            </a:r>
            <a:r>
              <a:rPr kumimoji="0" lang="en-US" b="0" i="0" u="none" strike="noStrike" cap="none" normalizeH="0" baseline="0" dirty="0" smtClean="0">
                <a:ln>
                  <a:noFill/>
                </a:ln>
                <a:solidFill>
                  <a:schemeClr val="tx1"/>
                </a:solidFill>
                <a:effectLst/>
                <a:latin typeface="Times" pitchFamily="-110" charset="0"/>
              </a:rPr>
              <a:t>ropagation</a:t>
            </a:r>
            <a:endParaRPr kumimoji="0" lang="en-CA" sz="2400" b="0" i="0" u="none" strike="noStrike" cap="none" normalizeH="0" baseline="0" dirty="0">
              <a:ln>
                <a:noFill/>
              </a:ln>
              <a:solidFill>
                <a:schemeClr val="tx1"/>
              </a:solidFill>
              <a:effectLst/>
              <a:latin typeface="Times" pitchFamily="-110" charset="0"/>
            </a:endParaRPr>
          </a:p>
        </p:txBody>
      </p:sp>
      <p:sp>
        <p:nvSpPr>
          <p:cNvPr id="15" name="Flowchart: Process 14"/>
          <p:cNvSpPr/>
          <p:nvPr/>
        </p:nvSpPr>
        <p:spPr bwMode="auto">
          <a:xfrm>
            <a:off x="3419872" y="1290682"/>
            <a:ext cx="3312368" cy="436766"/>
          </a:xfrm>
          <a:prstGeom prst="flowChartProcess">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pitchFamily="-110" charset="0"/>
              </a:rPr>
              <a:t>Step C’: Sensitivity analysis</a:t>
            </a:r>
            <a:endParaRPr kumimoji="0" lang="en-CA" sz="2400" b="0" i="0" u="none" strike="noStrike" cap="none" normalizeH="0" baseline="0" dirty="0">
              <a:ln>
                <a:noFill/>
              </a:ln>
              <a:solidFill>
                <a:schemeClr val="tx1"/>
              </a:solidFill>
              <a:effectLst/>
              <a:latin typeface="Times" pitchFamily="-110" charset="0"/>
            </a:endParaRPr>
          </a:p>
        </p:txBody>
      </p:sp>
      <p:sp>
        <p:nvSpPr>
          <p:cNvPr id="16" name="Flowchart: Process 15"/>
          <p:cNvSpPr/>
          <p:nvPr/>
        </p:nvSpPr>
        <p:spPr bwMode="auto">
          <a:xfrm>
            <a:off x="3419872" y="4583278"/>
            <a:ext cx="3240360" cy="77974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pitchFamily="-110" charset="0"/>
              </a:rPr>
              <a:t>Step B’: M</a:t>
            </a:r>
            <a:r>
              <a:rPr kumimoji="0" lang="en-US" b="0" i="0" u="none" strike="noStrike" cap="none" normalizeH="0" dirty="0" smtClean="0">
                <a:ln>
                  <a:noFill/>
                </a:ln>
                <a:solidFill>
                  <a:schemeClr val="tx1"/>
                </a:solidFill>
                <a:effectLst/>
                <a:latin typeface="Times" pitchFamily="-110" charset="0"/>
              </a:rPr>
              <a:t>odel calibration, model validation</a:t>
            </a:r>
            <a:endParaRPr kumimoji="0" lang="en-CA" sz="2400" b="0" i="0" u="none" strike="noStrike" cap="none" normalizeH="0" baseline="0" dirty="0">
              <a:ln>
                <a:noFill/>
              </a:ln>
              <a:solidFill>
                <a:schemeClr val="tx1"/>
              </a:solidFill>
              <a:effectLst/>
              <a:latin typeface="Times" pitchFamily="-110" charset="0"/>
            </a:endParaRPr>
          </a:p>
        </p:txBody>
      </p:sp>
      <p:sp>
        <p:nvSpPr>
          <p:cNvPr id="17" name="Flowchart: Process 16"/>
          <p:cNvSpPr/>
          <p:nvPr/>
        </p:nvSpPr>
        <p:spPr bwMode="auto">
          <a:xfrm>
            <a:off x="6911144" y="4882907"/>
            <a:ext cx="1296144" cy="38987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pitchFamily="-110" charset="0"/>
              </a:rPr>
              <a:t>Test data</a:t>
            </a:r>
            <a:endParaRPr kumimoji="0" lang="en-CA" sz="1600" b="0" i="0" u="none" strike="noStrike" cap="none" normalizeH="0" baseline="0" dirty="0">
              <a:ln>
                <a:noFill/>
              </a:ln>
              <a:solidFill>
                <a:schemeClr val="tx1"/>
              </a:solidFill>
              <a:effectLst/>
              <a:latin typeface="Times" pitchFamily="-110" charset="0"/>
            </a:endParaRPr>
          </a:p>
        </p:txBody>
      </p:sp>
      <p:sp>
        <p:nvSpPr>
          <p:cNvPr id="18" name="Flowchart: Alternate Process 17"/>
          <p:cNvSpPr/>
          <p:nvPr/>
        </p:nvSpPr>
        <p:spPr bwMode="auto">
          <a:xfrm>
            <a:off x="5204816" y="2934236"/>
            <a:ext cx="1189794" cy="1182925"/>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t>Variables</a:t>
            </a:r>
          </a:p>
          <a:p>
            <a:r>
              <a:rPr lang="en-US" sz="1600" dirty="0"/>
              <a:t>of </a:t>
            </a:r>
            <a:r>
              <a:rPr lang="en-US" sz="1600" dirty="0" smtClean="0"/>
              <a:t>interest</a:t>
            </a:r>
          </a:p>
          <a:p>
            <a:r>
              <a:rPr lang="en-US" i="1" dirty="0" smtClean="0"/>
              <a:t>Z=</a:t>
            </a:r>
            <a:r>
              <a:rPr lang="en-US" dirty="0">
                <a:latin typeface="Times" pitchFamily="-110" charset="0"/>
              </a:rPr>
              <a:t>G(</a:t>
            </a:r>
            <a:r>
              <a:rPr lang="en-US" dirty="0" err="1">
                <a:latin typeface="Times" pitchFamily="-110" charset="0"/>
              </a:rPr>
              <a:t>x,u</a:t>
            </a:r>
            <a:r>
              <a:rPr lang="en-US" dirty="0">
                <a:latin typeface="Times" pitchFamily="-110" charset="0"/>
              </a:rPr>
              <a:t>)</a:t>
            </a:r>
            <a:endParaRPr lang="en-CA" dirty="0">
              <a:latin typeface="Times" pitchFamily="-110" charset="0"/>
            </a:endParaRPr>
          </a:p>
          <a:p>
            <a:endParaRPr lang="en-CA" sz="1400" i="1" dirty="0"/>
          </a:p>
        </p:txBody>
      </p:sp>
      <p:sp>
        <p:nvSpPr>
          <p:cNvPr id="19" name="Flowchart: Alternate Process 18"/>
          <p:cNvSpPr/>
          <p:nvPr/>
        </p:nvSpPr>
        <p:spPr bwMode="auto">
          <a:xfrm>
            <a:off x="3131840" y="2934236"/>
            <a:ext cx="1232398" cy="1152783"/>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t>Input </a:t>
            </a:r>
          </a:p>
          <a:p>
            <a:r>
              <a:rPr lang="en-US" sz="1600" dirty="0" smtClean="0"/>
              <a:t>Variables</a:t>
            </a:r>
          </a:p>
          <a:p>
            <a:r>
              <a:rPr lang="en-US" sz="1300" dirty="0" smtClean="0"/>
              <a:t>Uncertain: x</a:t>
            </a:r>
          </a:p>
          <a:p>
            <a:r>
              <a:rPr lang="en-US" sz="1300" dirty="0" smtClean="0"/>
              <a:t>Fixed: u</a:t>
            </a:r>
            <a:endParaRPr lang="en-CA" sz="1300" dirty="0"/>
          </a:p>
          <a:p>
            <a:pPr marL="0" marR="0" indent="0" algn="ctr" defTabSz="914400" rtl="0" eaLnBrk="0" fontAlgn="base" latinLnBrk="0" hangingPunct="0">
              <a:lnSpc>
                <a:spcPct val="100000"/>
              </a:lnSpc>
              <a:spcBef>
                <a:spcPct val="0"/>
              </a:spcBef>
              <a:spcAft>
                <a:spcPct val="0"/>
              </a:spcAft>
              <a:buClrTx/>
              <a:buSzTx/>
              <a:buFontTx/>
              <a:buNone/>
              <a:tabLst/>
            </a:pPr>
            <a:endParaRPr kumimoji="0" lang="en-CA" b="0" i="0" u="none" strike="noStrike" cap="none" normalizeH="0" baseline="0" dirty="0">
              <a:ln>
                <a:noFill/>
              </a:ln>
              <a:solidFill>
                <a:schemeClr val="tx1"/>
              </a:solidFill>
              <a:effectLst/>
              <a:latin typeface="Times" pitchFamily="-110" charset="0"/>
            </a:endParaRPr>
          </a:p>
        </p:txBody>
      </p:sp>
      <p:sp>
        <p:nvSpPr>
          <p:cNvPr id="20" name="Down Arrow 19"/>
          <p:cNvSpPr/>
          <p:nvPr/>
        </p:nvSpPr>
        <p:spPr bwMode="auto">
          <a:xfrm>
            <a:off x="5724128" y="4117160"/>
            <a:ext cx="144016" cy="47654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cxnSp>
        <p:nvCxnSpPr>
          <p:cNvPr id="22" name="Straight Arrow Connector 21"/>
          <p:cNvCxnSpPr/>
          <p:nvPr/>
        </p:nvCxnSpPr>
        <p:spPr bwMode="auto">
          <a:xfrm flipH="1">
            <a:off x="6660232" y="5077843"/>
            <a:ext cx="2509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a:stCxn id="18" idx="3"/>
          </p:cNvCxnSpPr>
          <p:nvPr/>
        </p:nvCxnSpPr>
        <p:spPr bwMode="auto">
          <a:xfrm flipV="1">
            <a:off x="6394610" y="3525698"/>
            <a:ext cx="26562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Right Arrow 24"/>
          <p:cNvSpPr/>
          <p:nvPr/>
        </p:nvSpPr>
        <p:spPr bwMode="auto">
          <a:xfrm>
            <a:off x="3242331" y="2352979"/>
            <a:ext cx="4608804" cy="112039"/>
          </a:xfrm>
          <a:prstGeom prst="rightArrow">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sp>
        <p:nvSpPr>
          <p:cNvPr id="26" name="Left Arrow 25"/>
          <p:cNvSpPr/>
          <p:nvPr/>
        </p:nvSpPr>
        <p:spPr bwMode="auto">
          <a:xfrm>
            <a:off x="3239706" y="4359716"/>
            <a:ext cx="4608804" cy="126777"/>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cxnSp>
        <p:nvCxnSpPr>
          <p:cNvPr id="28" name="Straight Arrow Connector 27"/>
          <p:cNvCxnSpPr/>
          <p:nvPr/>
        </p:nvCxnSpPr>
        <p:spPr bwMode="auto">
          <a:xfrm>
            <a:off x="2936777" y="3498438"/>
            <a:ext cx="1950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Elbow Connector 29"/>
          <p:cNvCxnSpPr>
            <a:stCxn id="13" idx="3"/>
          </p:cNvCxnSpPr>
          <p:nvPr/>
        </p:nvCxnSpPr>
        <p:spPr bwMode="auto">
          <a:xfrm>
            <a:off x="6732240" y="2054881"/>
            <a:ext cx="657940" cy="145574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35" name="Elbow Connector 34"/>
          <p:cNvCxnSpPr/>
          <p:nvPr/>
        </p:nvCxnSpPr>
        <p:spPr bwMode="auto">
          <a:xfrm rot="16200000" flipH="1">
            <a:off x="6431775" y="1815842"/>
            <a:ext cx="1482527" cy="868700"/>
          </a:xfrm>
          <a:prstGeom prst="bentConnector3">
            <a:avLst>
              <a:gd name="adj1" fmla="val 1171"/>
            </a:avLst>
          </a:prstGeom>
          <a:solidFill>
            <a:schemeClr val="accent1"/>
          </a:solidFill>
          <a:ln w="9525" cap="flat" cmpd="sng" algn="ctr">
            <a:solidFill>
              <a:schemeClr val="tx1"/>
            </a:solidFill>
            <a:prstDash val="solid"/>
            <a:round/>
            <a:headEnd type="none" w="med" len="med"/>
            <a:tailEnd type="triangle"/>
          </a:ln>
          <a:effectLst/>
        </p:spPr>
      </p:cxnSp>
      <p:sp>
        <p:nvSpPr>
          <p:cNvPr id="41" name="Flowchart: Process 40"/>
          <p:cNvSpPr/>
          <p:nvPr/>
        </p:nvSpPr>
        <p:spPr bwMode="auto">
          <a:xfrm>
            <a:off x="685800" y="4593703"/>
            <a:ext cx="1869976" cy="389873"/>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pitchFamily="-110" charset="0"/>
              </a:rPr>
              <a:t>Measurement  data</a:t>
            </a:r>
            <a:endParaRPr kumimoji="0" lang="en-CA" sz="1600" b="0" i="0" u="none" strike="noStrike" cap="none" normalizeH="0" baseline="0" dirty="0">
              <a:ln>
                <a:noFill/>
              </a:ln>
              <a:solidFill>
                <a:schemeClr val="tx1"/>
              </a:solidFill>
              <a:effectLst/>
              <a:latin typeface="Times" pitchFamily="-110" charset="0"/>
            </a:endParaRPr>
          </a:p>
        </p:txBody>
      </p:sp>
      <p:sp>
        <p:nvSpPr>
          <p:cNvPr id="42" name="Flowchart: Process 41"/>
          <p:cNvSpPr/>
          <p:nvPr/>
        </p:nvSpPr>
        <p:spPr bwMode="auto">
          <a:xfrm>
            <a:off x="3423344" y="5584595"/>
            <a:ext cx="4425165" cy="654584"/>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pitchFamily="-110" charset="0"/>
              </a:rPr>
              <a:t>Step D: Decision and prediction under uncertainty (in real time)</a:t>
            </a:r>
            <a:endParaRPr kumimoji="0" lang="en-CA" b="0" i="0" u="none" strike="noStrike" cap="none" normalizeH="0" baseline="0" dirty="0">
              <a:ln>
                <a:noFill/>
              </a:ln>
              <a:solidFill>
                <a:schemeClr val="tx1"/>
              </a:solidFill>
              <a:effectLst/>
              <a:latin typeface="Times" pitchFamily="-110" charset="0"/>
            </a:endParaRPr>
          </a:p>
        </p:txBody>
      </p:sp>
      <p:cxnSp>
        <p:nvCxnSpPr>
          <p:cNvPr id="47" name="Elbow Connector 46"/>
          <p:cNvCxnSpPr>
            <a:endCxn id="42" idx="1"/>
          </p:cNvCxnSpPr>
          <p:nvPr/>
        </p:nvCxnSpPr>
        <p:spPr bwMode="auto">
          <a:xfrm>
            <a:off x="1619672" y="4983576"/>
            <a:ext cx="1803672" cy="928311"/>
          </a:xfrm>
          <a:prstGeom prst="bentConnector3">
            <a:avLst>
              <a:gd name="adj1" fmla="val -168"/>
            </a:avLst>
          </a:prstGeom>
          <a:solidFill>
            <a:schemeClr val="accent1"/>
          </a:solidFill>
          <a:ln w="9525" cap="flat" cmpd="sng" algn="ctr">
            <a:solidFill>
              <a:schemeClr val="tx1"/>
            </a:solidFill>
            <a:prstDash val="solid"/>
            <a:round/>
            <a:headEnd type="none" w="med" len="med"/>
            <a:tailEnd type="triangle"/>
          </a:ln>
          <a:effectLst/>
        </p:spPr>
      </p:cxnSp>
      <p:cxnSp>
        <p:nvCxnSpPr>
          <p:cNvPr id="53" name="Elbow Connector 52"/>
          <p:cNvCxnSpPr>
            <a:stCxn id="11" idx="3"/>
            <a:endCxn id="42" idx="3"/>
          </p:cNvCxnSpPr>
          <p:nvPr/>
        </p:nvCxnSpPr>
        <p:spPr bwMode="auto">
          <a:xfrm flipH="1">
            <a:off x="7848509" y="3527182"/>
            <a:ext cx="179875" cy="2384705"/>
          </a:xfrm>
          <a:prstGeom prst="bentConnector3">
            <a:avLst>
              <a:gd name="adj1" fmla="val -127088"/>
            </a:avLst>
          </a:prstGeom>
          <a:solidFill>
            <a:schemeClr val="accent1"/>
          </a:solidFill>
          <a:ln w="9525" cap="flat" cmpd="sng" algn="ctr">
            <a:solidFill>
              <a:schemeClr val="tx1"/>
            </a:solidFill>
            <a:prstDash val="solid"/>
            <a:round/>
            <a:headEnd type="none" w="med" len="med"/>
            <a:tailEnd type="triangle"/>
          </a:ln>
          <a:effectLst/>
        </p:spPr>
      </p:cxnSp>
      <p:cxnSp>
        <p:nvCxnSpPr>
          <p:cNvPr id="56" name="Elbow Connector 55"/>
          <p:cNvCxnSpPr>
            <a:stCxn id="10" idx="0"/>
            <a:endCxn id="13" idx="1"/>
          </p:cNvCxnSpPr>
          <p:nvPr/>
        </p:nvCxnSpPr>
        <p:spPr bwMode="auto">
          <a:xfrm rot="5400000" flipH="1" flipV="1">
            <a:off x="2231115" y="1636791"/>
            <a:ext cx="770666" cy="160684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58" name="Elbow Connector 57"/>
          <p:cNvCxnSpPr/>
          <p:nvPr/>
        </p:nvCxnSpPr>
        <p:spPr bwMode="auto">
          <a:xfrm flipV="1">
            <a:off x="1835696" y="1508929"/>
            <a:ext cx="1584176" cy="1316618"/>
          </a:xfrm>
          <a:prstGeom prst="bentConnector3">
            <a:avLst>
              <a:gd name="adj1" fmla="val -1708"/>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61822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342584" cy="914400"/>
          </a:xfrm>
        </p:spPr>
        <p:txBody>
          <a:bodyPr/>
          <a:lstStyle/>
          <a:p>
            <a:r>
              <a:rPr lang="en-US" dirty="0" smtClean="0"/>
              <a:t>Step A: Focus on the quantity of interest</a:t>
            </a:r>
            <a:endParaRPr lang="en-CA" dirty="0"/>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3"/>
          <a:stretch>
            <a:fillRect/>
          </a:stretch>
        </p:blipFill>
        <p:spPr>
          <a:xfrm>
            <a:off x="395536" y="1543408"/>
            <a:ext cx="7888600" cy="4968552"/>
          </a:xfrm>
          <a:prstGeom prst="rect">
            <a:avLst/>
          </a:prstGeom>
        </p:spPr>
      </p:pic>
    </p:spTree>
    <p:extLst>
      <p:ext uri="{BB962C8B-B14F-4D97-AF65-F5344CB8AC3E}">
        <p14:creationId xmlns:p14="http://schemas.microsoft.com/office/powerpoint/2010/main" val="2894086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 </a:t>
            </a:r>
            <a:r>
              <a:rPr lang="en-CA" dirty="0"/>
              <a:t>Quantification of uncertainty sources</a:t>
            </a:r>
          </a:p>
        </p:txBody>
      </p:sp>
      <p:sp>
        <p:nvSpPr>
          <p:cNvPr id="3" name="Content Placeholder 2"/>
          <p:cNvSpPr>
            <a:spLocks noGrp="1"/>
          </p:cNvSpPr>
          <p:nvPr>
            <p:ph idx="1"/>
          </p:nvPr>
        </p:nvSpPr>
        <p:spPr/>
        <p:txBody>
          <a:bodyPr/>
          <a:lstStyle/>
          <a:p>
            <a:r>
              <a:rPr lang="en-CA" sz="1800" dirty="0"/>
              <a:t>A lot of data</a:t>
            </a:r>
          </a:p>
          <a:p>
            <a:pPr lvl="1"/>
            <a:r>
              <a:rPr lang="en-CA" sz="1800" dirty="0" smtClean="0"/>
              <a:t>Fitting </a:t>
            </a:r>
            <a:r>
              <a:rPr lang="en-CA" sz="1800" dirty="0"/>
              <a:t>of probability distributions</a:t>
            </a:r>
          </a:p>
          <a:p>
            <a:pPr lvl="1"/>
            <a:r>
              <a:rPr lang="en-CA" sz="1800" dirty="0" smtClean="0"/>
              <a:t>Statistical </a:t>
            </a:r>
            <a:r>
              <a:rPr lang="en-CA" sz="1800" dirty="0"/>
              <a:t>hypothesis test </a:t>
            </a:r>
            <a:endParaRPr lang="en-CA" sz="1800" dirty="0" smtClean="0"/>
          </a:p>
          <a:p>
            <a:r>
              <a:rPr lang="en-CA" sz="1800" dirty="0" smtClean="0"/>
              <a:t>Few </a:t>
            </a:r>
            <a:r>
              <a:rPr lang="en-CA" sz="1800" dirty="0"/>
              <a:t>data (n &lt; 10)</a:t>
            </a:r>
          </a:p>
          <a:p>
            <a:pPr lvl="1"/>
            <a:r>
              <a:rPr lang="en-CA" sz="1800" dirty="0" smtClean="0"/>
              <a:t>Hypothesis </a:t>
            </a:r>
            <a:r>
              <a:rPr lang="en-CA" sz="1800" dirty="0"/>
              <a:t>on parametric probability </a:t>
            </a:r>
            <a:r>
              <a:rPr lang="en-CA" sz="1800" dirty="0" smtClean="0"/>
              <a:t>distribution</a:t>
            </a:r>
            <a:endParaRPr lang="en-CA" sz="1800" dirty="0"/>
          </a:p>
          <a:p>
            <a:pPr lvl="1"/>
            <a:r>
              <a:rPr lang="en-CA" sz="1800" dirty="0" smtClean="0"/>
              <a:t>Expert </a:t>
            </a:r>
            <a:r>
              <a:rPr lang="en-CA" sz="1800" dirty="0"/>
              <a:t>judgement, then Bayesian inference</a:t>
            </a:r>
          </a:p>
          <a:p>
            <a:r>
              <a:rPr lang="en-CA" sz="1800" dirty="0" smtClean="0"/>
              <a:t>No </a:t>
            </a:r>
            <a:r>
              <a:rPr lang="en-CA" sz="1800" dirty="0"/>
              <a:t>data</a:t>
            </a:r>
          </a:p>
          <a:p>
            <a:pPr lvl="1"/>
            <a:r>
              <a:rPr lang="en-CA" sz="1800" dirty="0" smtClean="0"/>
              <a:t>Expert </a:t>
            </a:r>
            <a:r>
              <a:rPr lang="en-CA" sz="1800" dirty="0"/>
              <a:t>judgment </a:t>
            </a:r>
            <a:r>
              <a:rPr lang="en-CA" sz="1800" dirty="0" smtClean="0"/>
              <a:t>techniques</a:t>
            </a:r>
          </a:p>
          <a:p>
            <a:pPr lvl="1"/>
            <a:endParaRPr lang="en-US" sz="1800" dirty="0"/>
          </a:p>
          <a:p>
            <a:r>
              <a:rPr lang="en-CA" sz="1800" dirty="0"/>
              <a:t>Taking into account the dependency between inputs is a</a:t>
            </a:r>
          </a:p>
          <a:p>
            <a:pPr marL="0" indent="0">
              <a:buNone/>
            </a:pPr>
            <a:r>
              <a:rPr lang="en-CA" sz="1800" dirty="0"/>
              <a:t>crucial issue in uncertainty analysis</a:t>
            </a:r>
          </a:p>
        </p:txBody>
      </p:sp>
    </p:spTree>
    <p:extLst>
      <p:ext uri="{BB962C8B-B14F-4D97-AF65-F5344CB8AC3E}">
        <p14:creationId xmlns:p14="http://schemas.microsoft.com/office/powerpoint/2010/main" val="816810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 Model Calibration </a:t>
            </a:r>
            <a:endParaRPr lang="en-CA" dirty="0"/>
          </a:p>
        </p:txBody>
      </p:sp>
      <p:sp>
        <p:nvSpPr>
          <p:cNvPr id="3" name="Content Placeholder 2"/>
          <p:cNvSpPr>
            <a:spLocks noGrp="1"/>
          </p:cNvSpPr>
          <p:nvPr>
            <p:ph idx="1"/>
          </p:nvPr>
        </p:nvSpPr>
        <p:spPr>
          <a:xfrm>
            <a:off x="685800" y="1524000"/>
            <a:ext cx="8350696" cy="3886200"/>
          </a:xfrm>
        </p:spPr>
        <p:txBody>
          <a:bodyPr/>
          <a:lstStyle/>
          <a:p>
            <a:r>
              <a:rPr lang="en-CA" sz="1800" dirty="0" smtClean="0"/>
              <a:t>Model </a:t>
            </a:r>
            <a:r>
              <a:rPr lang="en-CA" sz="1800" dirty="0"/>
              <a:t>calibration is the process of adjusting unknown model parameters in order to improve the agreement between model output and observed </a:t>
            </a:r>
            <a:r>
              <a:rPr lang="en-CA" sz="1800" dirty="0" smtClean="0"/>
              <a:t>data</a:t>
            </a:r>
          </a:p>
          <a:p>
            <a:r>
              <a:rPr lang="en-US" sz="1800" dirty="0"/>
              <a:t>Involves “tuning” values of the parameters of the model to best match the observed data</a:t>
            </a:r>
          </a:p>
          <a:p>
            <a:r>
              <a:rPr lang="en-US" sz="1800" dirty="0" smtClean="0"/>
              <a:t>Methods</a:t>
            </a:r>
          </a:p>
          <a:p>
            <a:pPr lvl="1"/>
            <a:r>
              <a:rPr lang="en-US" sz="1800" dirty="0" smtClean="0"/>
              <a:t>Maximum likelihood methods</a:t>
            </a:r>
          </a:p>
          <a:p>
            <a:pPr lvl="2"/>
            <a:r>
              <a:rPr lang="en-US" sz="1800" dirty="0" smtClean="0"/>
              <a:t>Model is used with fitted parameters to predict future behavior of the system</a:t>
            </a:r>
          </a:p>
          <a:p>
            <a:pPr lvl="1"/>
            <a:r>
              <a:rPr lang="en-US" sz="1800" dirty="0" smtClean="0"/>
              <a:t>Bayesian methods for parameter estimation </a:t>
            </a:r>
          </a:p>
          <a:p>
            <a:pPr lvl="2"/>
            <a:r>
              <a:rPr lang="en-CA" sz="1800" dirty="0" smtClean="0"/>
              <a:t>the </a:t>
            </a:r>
            <a:r>
              <a:rPr lang="en-CA" sz="1800" dirty="0"/>
              <a:t>predictions allow for all sources of </a:t>
            </a:r>
            <a:r>
              <a:rPr lang="en-CA" sz="1800" dirty="0" smtClean="0"/>
              <a:t>uncertainty</a:t>
            </a:r>
            <a:r>
              <a:rPr lang="en-CA" sz="1800" dirty="0"/>
              <a:t>, including the remaining uncertainty over the </a:t>
            </a:r>
            <a:r>
              <a:rPr lang="en-CA" sz="1800" dirty="0" smtClean="0"/>
              <a:t>fitted parameters</a:t>
            </a:r>
            <a:endParaRPr lang="en-CA" sz="1800" dirty="0"/>
          </a:p>
        </p:txBody>
      </p:sp>
    </p:spTree>
    <p:extLst>
      <p:ext uri="{BB962C8B-B14F-4D97-AF65-F5344CB8AC3E}">
        <p14:creationId xmlns:p14="http://schemas.microsoft.com/office/powerpoint/2010/main" val="2412431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553200" cy="599728"/>
          </a:xfrm>
        </p:spPr>
        <p:txBody>
          <a:bodyPr/>
          <a:lstStyle/>
          <a:p>
            <a:r>
              <a:rPr lang="en-US" dirty="0" smtClean="0"/>
              <a:t>The likelihood of a model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96752"/>
                <a:ext cx="7772400" cy="4213448"/>
              </a:xfrm>
            </p:spPr>
            <p:txBody>
              <a:bodyPr/>
              <a:lstStyle/>
              <a:p>
                <a:r>
                  <a:rPr lang="en-US" dirty="0" smtClean="0"/>
                  <a:t>Data/observations: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𝒊</m:t>
                        </m:r>
                      </m:sub>
                    </m:sSub>
                  </m:oMath>
                </a14:m>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r>
                  <a:rPr lang="en-US" dirty="0" smtClean="0"/>
                  <a:t> </a:t>
                </a:r>
              </a:p>
              <a:p>
                <a:pPr marL="57150" indent="0">
                  <a:buNone/>
                </a:pPr>
                <a:r>
                  <a:rPr lang="en-US" dirty="0" smtClean="0"/>
                  <a:t>    may be vectors</a:t>
                </a:r>
              </a:p>
              <a:p>
                <a:r>
                  <a:rPr lang="en-US" dirty="0" smtClean="0"/>
                  <a:t>Parametric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 f(</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r>
                  <a:rPr lang="en-US" b="1"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𝜷</m:t>
                    </m:r>
                  </m:oMath>
                </a14:m>
                <a:r>
                  <a:rPr lang="en-US" dirty="0" smtClean="0"/>
                  <a:t>)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ℰ</m:t>
                        </m:r>
                      </m:e>
                      <m:sub>
                        <m:r>
                          <a:rPr lang="en-US" b="0" i="1" smtClean="0">
                            <a:latin typeface="Cambria Math" panose="02040503050406030204" pitchFamily="18" charset="0"/>
                            <a:ea typeface="Cambria Math" panose="02040503050406030204" pitchFamily="18" charset="0"/>
                          </a:rPr>
                          <m:t>𝑖</m:t>
                        </m:r>
                      </m:sub>
                    </m:sSub>
                  </m:oMath>
                </a14:m>
                <a:r>
                  <a:rPr lang="en-US" dirty="0" smtClean="0"/>
                  <a:t>	</a:t>
                </a:r>
              </a:p>
              <a:p>
                <a14:m>
                  <m:oMath xmlns:m="http://schemas.openxmlformats.org/officeDocument/2006/math">
                    <m:r>
                      <a:rPr lang="en-US" b="1" i="1">
                        <a:latin typeface="Cambria Math" panose="02040503050406030204" pitchFamily="18" charset="0"/>
                        <a:ea typeface="Cambria Math" panose="02040503050406030204" pitchFamily="18" charset="0"/>
                      </a:rPr>
                      <m:t>𝜷</m:t>
                    </m:r>
                  </m:oMath>
                </a14:m>
                <a:r>
                  <a:rPr lang="en-US" dirty="0" smtClean="0"/>
                  <a:t> is a vector of (undetermined) </a:t>
                </a:r>
              </a:p>
              <a:p>
                <a:pPr marL="57150" indent="0">
                  <a:buNone/>
                </a:pPr>
                <a:r>
                  <a:rPr lang="en-US" dirty="0"/>
                  <a:t> </a:t>
                </a:r>
                <a:r>
                  <a:rPr lang="en-US" dirty="0" smtClean="0"/>
                  <a:t>   parameters for the model </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ℰ</m:t>
                        </m:r>
                      </m:e>
                      <m:sub>
                        <m:r>
                          <a:rPr lang="en-US" i="1">
                            <a:latin typeface="Cambria Math" panose="02040503050406030204" pitchFamily="18" charset="0"/>
                            <a:ea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f(</a:t>
                </a:r>
                <a:r>
                  <a:rPr lang="en-US" b="1" dirty="0" smtClean="0"/>
                  <a:t>X</a:t>
                </a:r>
                <a:r>
                  <a:rPr lang="en-US" b="1" baseline="-25000" dirty="0" smtClean="0"/>
                  <a:t>i</a:t>
                </a:r>
                <a:r>
                  <a:rPr lang="en-US" b="1" dirty="0" smtClean="0"/>
                  <a:t>, </a:t>
                </a:r>
                <a14:m>
                  <m:oMath xmlns:m="http://schemas.openxmlformats.org/officeDocument/2006/math">
                    <m:r>
                      <a:rPr lang="en-US" b="1" i="1">
                        <a:latin typeface="Cambria Math" panose="02040503050406030204" pitchFamily="18" charset="0"/>
                        <a:ea typeface="Cambria Math" panose="02040503050406030204" pitchFamily="18" charset="0"/>
                      </a:rPr>
                      <m:t>𝜷</m:t>
                    </m:r>
                  </m:oMath>
                </a14:m>
                <a:r>
                  <a:rPr lang="en-US" dirty="0" smtClean="0"/>
                  <a:t>) are ‘residuals’, assumed</a:t>
                </a:r>
              </a:p>
              <a:p>
                <a:pPr marL="57150" indent="0">
                  <a:buNone/>
                </a:pPr>
                <a:r>
                  <a:rPr lang="en-US" dirty="0" smtClean="0"/>
                  <a:t>    to follow some error distribution, </a:t>
                </a:r>
              </a:p>
              <a:p>
                <a:pPr marL="57150" indent="0">
                  <a:buNone/>
                </a:pPr>
                <a:r>
                  <a:rPr lang="en-US" dirty="0" smtClean="0"/>
                  <a:t>    </a:t>
                </a:r>
                <a:r>
                  <a:rPr lang="en-US" dirty="0" err="1" smtClean="0"/>
                  <a:t>eg</a:t>
                </a:r>
                <a:r>
                  <a:rPr lang="en-US" dirty="0" smtClean="0"/>
                  <a:t>: a normal distribution.</a:t>
                </a:r>
              </a:p>
              <a:p>
                <a:pPr marL="457200" lvl="1" indent="0">
                  <a:buNone/>
                </a:pPr>
                <a:endParaRPr lang="en-US" dirty="0" smtClean="0"/>
              </a:p>
              <a:p>
                <a:pPr marL="457200" lvl="1" indent="0">
                  <a:buNone/>
                </a:pPr>
                <a:r>
                  <a:rPr lang="en-US" dirty="0" smtClean="0"/>
                  <a:t>How can we choose </a:t>
                </a:r>
                <a14:m>
                  <m:oMath xmlns:m="http://schemas.openxmlformats.org/officeDocument/2006/math">
                    <m:r>
                      <a:rPr lang="en-US" b="1" i="1">
                        <a:latin typeface="Cambria Math" panose="02040503050406030204" pitchFamily="18" charset="0"/>
                        <a:ea typeface="Cambria Math" panose="02040503050406030204" pitchFamily="18" charset="0"/>
                      </a:rPr>
                      <m:t>𝜷</m:t>
                    </m:r>
                  </m:oMath>
                </a14:m>
                <a:r>
                  <a:rPr lang="en-US" dirty="0" smtClean="0"/>
                  <a:t> such that the predictions </a:t>
                </a:r>
                <a:r>
                  <a:rPr lang="en-US" dirty="0"/>
                  <a:t>f(</a:t>
                </a:r>
                <a:r>
                  <a:rPr lang="en-US" b="1" dirty="0"/>
                  <a:t>X</a:t>
                </a:r>
                <a:r>
                  <a:rPr lang="en-US" b="1" baseline="-25000" dirty="0"/>
                  <a:t>i</a:t>
                </a:r>
                <a:r>
                  <a:rPr lang="en-US" b="1" dirty="0"/>
                  <a:t>, </a:t>
                </a:r>
                <a14:m>
                  <m:oMath xmlns:m="http://schemas.openxmlformats.org/officeDocument/2006/math">
                    <m:r>
                      <a:rPr lang="en-US" b="1" i="1">
                        <a:latin typeface="Cambria Math" panose="02040503050406030204" pitchFamily="18" charset="0"/>
                        <a:ea typeface="Cambria Math" panose="02040503050406030204" pitchFamily="18" charset="0"/>
                      </a:rPr>
                      <m:t>𝜷</m:t>
                    </m:r>
                  </m:oMath>
                </a14:m>
                <a:r>
                  <a:rPr lang="en-US" dirty="0" smtClean="0"/>
                  <a:t>) most closely resemble the data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endParaRPr lang="en-US" dirty="0"/>
              </a:p>
              <a:p>
                <a:pPr marL="457200" lvl="1" indent="0">
                  <a:buNone/>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96752"/>
                <a:ext cx="7772400" cy="4213448"/>
              </a:xfrm>
              <a:blipFill rotWithShape="0">
                <a:blip r:embed="rId2"/>
                <a:stretch>
                  <a:fillRect l="-863" t="-867" r="-627"/>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6506801" y="1511808"/>
            <a:ext cx="2605792" cy="1791668"/>
          </a:xfrm>
          <a:prstGeom prst="rect">
            <a:avLst/>
          </a:prstGeom>
        </p:spPr>
      </p:pic>
    </p:spTree>
    <p:extLst>
      <p:ext uri="{BB962C8B-B14F-4D97-AF65-F5344CB8AC3E}">
        <p14:creationId xmlns:p14="http://schemas.microsoft.com/office/powerpoint/2010/main" val="2627632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 biomedical engineering</a:t>
            </a:r>
            <a:endParaRPr lang="en-CA" dirty="0"/>
          </a:p>
        </p:txBody>
      </p:sp>
      <p:sp>
        <p:nvSpPr>
          <p:cNvPr id="3" name="Content Placeholder 2"/>
          <p:cNvSpPr>
            <a:spLocks noGrp="1"/>
          </p:cNvSpPr>
          <p:nvPr>
            <p:ph idx="1"/>
          </p:nvPr>
        </p:nvSpPr>
        <p:spPr/>
        <p:txBody>
          <a:bodyPr/>
          <a:lstStyle/>
          <a:p>
            <a:r>
              <a:rPr lang="en-US" dirty="0" err="1" smtClean="0"/>
              <a:t>Bioimpedance</a:t>
            </a:r>
            <a:r>
              <a:rPr lang="en-US" dirty="0" smtClean="0"/>
              <a:t> measurements</a:t>
            </a:r>
          </a:p>
          <a:p>
            <a:pPr lvl="1"/>
            <a:r>
              <a:rPr lang="en-US" dirty="0" smtClean="0"/>
              <a:t>Nonlinear fitting </a:t>
            </a:r>
            <a:r>
              <a:rPr lang="en-US" dirty="0"/>
              <a:t>to Cole </a:t>
            </a:r>
            <a:r>
              <a:rPr lang="en-US" dirty="0" smtClean="0"/>
              <a:t>model</a:t>
            </a:r>
          </a:p>
          <a:p>
            <a:r>
              <a:rPr lang="en-US" dirty="0" smtClean="0"/>
              <a:t>Calibration of the blood pressure monitoring devices</a:t>
            </a:r>
          </a:p>
          <a:p>
            <a:pPr lvl="1"/>
            <a:r>
              <a:rPr lang="en-US" dirty="0" smtClean="0"/>
              <a:t>SP10 </a:t>
            </a:r>
            <a:endParaRPr lang="en-CA" dirty="0"/>
          </a:p>
        </p:txBody>
      </p:sp>
    </p:spTree>
    <p:extLst>
      <p:ext uri="{BB962C8B-B14F-4D97-AF65-F5344CB8AC3E}">
        <p14:creationId xmlns:p14="http://schemas.microsoft.com/office/powerpoint/2010/main" val="107030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Unresolved uncertainty questions</a:t>
            </a:r>
            <a:endParaRPr lang="en-CA" dirty="0"/>
          </a:p>
        </p:txBody>
      </p:sp>
      <p:sp>
        <p:nvSpPr>
          <p:cNvPr id="3" name="Content Placeholder 2"/>
          <p:cNvSpPr>
            <a:spLocks noGrp="1"/>
          </p:cNvSpPr>
          <p:nvPr>
            <p:ph idx="1"/>
          </p:nvPr>
        </p:nvSpPr>
        <p:spPr/>
        <p:txBody>
          <a:bodyPr/>
          <a:lstStyle/>
          <a:p>
            <a:r>
              <a:rPr lang="en-CA" dirty="0"/>
              <a:t>How accurate are </a:t>
            </a:r>
            <a:r>
              <a:rPr lang="en-CA" dirty="0" smtClean="0"/>
              <a:t>the resulting </a:t>
            </a:r>
            <a:r>
              <a:rPr lang="en-CA" dirty="0"/>
              <a:t>predictions? </a:t>
            </a:r>
            <a:endParaRPr lang="en-CA" dirty="0" smtClean="0"/>
          </a:p>
          <a:p>
            <a:r>
              <a:rPr lang="en-CA" dirty="0" smtClean="0"/>
              <a:t>Are </a:t>
            </a:r>
            <a:r>
              <a:rPr lang="en-CA" dirty="0"/>
              <a:t>the mathematical and physical models correct? </a:t>
            </a:r>
            <a:endParaRPr lang="en-CA" dirty="0" smtClean="0"/>
          </a:p>
          <a:p>
            <a:r>
              <a:rPr lang="en-CA" dirty="0" smtClean="0"/>
              <a:t>In </a:t>
            </a:r>
            <a:r>
              <a:rPr lang="en-CA" dirty="0"/>
              <a:t>general, how can we establish ”error bars” on the results? </a:t>
            </a:r>
            <a:endParaRPr lang="en-CA" dirty="0" smtClean="0"/>
          </a:p>
          <a:p>
            <a:r>
              <a:rPr lang="en-US" dirty="0" smtClean="0"/>
              <a:t>How can we use the knowledge of uncertainties during calibration for prediction?</a:t>
            </a:r>
          </a:p>
          <a:p>
            <a:r>
              <a:rPr lang="en-US" dirty="0" smtClean="0"/>
              <a:t>In systems with multiple processing steps, how does the uncertainty propagate?</a:t>
            </a:r>
            <a:endParaRPr lang="en-CA" dirty="0" smtClean="0"/>
          </a:p>
        </p:txBody>
      </p:sp>
    </p:spTree>
    <p:extLst>
      <p:ext uri="{BB962C8B-B14F-4D97-AF65-F5344CB8AC3E}">
        <p14:creationId xmlns:p14="http://schemas.microsoft.com/office/powerpoint/2010/main" val="4175867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C: </a:t>
            </a:r>
            <a:r>
              <a:rPr lang="en-US" dirty="0"/>
              <a:t>Propagation of uncertainty</a:t>
            </a:r>
            <a:endParaRPr lang="en-CA" dirty="0"/>
          </a:p>
        </p:txBody>
      </p:sp>
      <p:sp>
        <p:nvSpPr>
          <p:cNvPr id="3" name="Content Placeholder 2"/>
          <p:cNvSpPr>
            <a:spLocks noGrp="1"/>
          </p:cNvSpPr>
          <p:nvPr>
            <p:ph idx="1"/>
          </p:nvPr>
        </p:nvSpPr>
        <p:spPr/>
        <p:txBody>
          <a:bodyPr/>
          <a:lstStyle/>
          <a:p>
            <a:endParaRPr lang="en-CA"/>
          </a:p>
        </p:txBody>
      </p:sp>
      <p:pic>
        <p:nvPicPr>
          <p:cNvPr id="5" name="Picture 4"/>
          <p:cNvPicPr>
            <a:picLocks noChangeAspect="1"/>
          </p:cNvPicPr>
          <p:nvPr/>
        </p:nvPicPr>
        <p:blipFill>
          <a:blip r:embed="rId2"/>
          <a:stretch>
            <a:fillRect/>
          </a:stretch>
        </p:blipFill>
        <p:spPr>
          <a:xfrm>
            <a:off x="1466850" y="1100137"/>
            <a:ext cx="6210300" cy="4657725"/>
          </a:xfrm>
          <a:prstGeom prst="rect">
            <a:avLst/>
          </a:prstGeom>
        </p:spPr>
      </p:pic>
    </p:spTree>
    <p:extLst>
      <p:ext uri="{BB962C8B-B14F-4D97-AF65-F5344CB8AC3E}">
        <p14:creationId xmlns:p14="http://schemas.microsoft.com/office/powerpoint/2010/main" val="109534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C: Methods for propagation of uncertainty</a:t>
            </a:r>
            <a:endParaRPr lang="en-CA" dirty="0"/>
          </a:p>
        </p:txBody>
      </p:sp>
      <p:sp>
        <p:nvSpPr>
          <p:cNvPr id="3" name="Content Placeholder 2"/>
          <p:cNvSpPr>
            <a:spLocks noGrp="1"/>
          </p:cNvSpPr>
          <p:nvPr>
            <p:ph idx="1"/>
          </p:nvPr>
        </p:nvSpPr>
        <p:spPr>
          <a:xfrm>
            <a:off x="685800" y="1524000"/>
            <a:ext cx="7774632" cy="3886200"/>
          </a:xfrm>
        </p:spPr>
        <p:txBody>
          <a:bodyPr/>
          <a:lstStyle/>
          <a:p>
            <a:r>
              <a:rPr lang="en-US" dirty="0" smtClean="0"/>
              <a:t>Perturbation </a:t>
            </a:r>
            <a:r>
              <a:rPr lang="en-US" dirty="0"/>
              <a:t>methods</a:t>
            </a:r>
          </a:p>
          <a:p>
            <a:pPr lvl="1"/>
            <a:r>
              <a:rPr lang="en-CA" dirty="0"/>
              <a:t>the solution is expressed using a suitable Taylor series expansion</a:t>
            </a:r>
          </a:p>
          <a:p>
            <a:r>
              <a:rPr lang="en-US" dirty="0" smtClean="0"/>
              <a:t>Sampling techniques</a:t>
            </a:r>
          </a:p>
          <a:p>
            <a:pPr lvl="1"/>
            <a:r>
              <a:rPr lang="en-US" dirty="0" smtClean="0"/>
              <a:t>Monte Carlo based</a:t>
            </a:r>
          </a:p>
        </p:txBody>
      </p:sp>
    </p:spTree>
    <p:extLst>
      <p:ext uri="{BB962C8B-B14F-4D97-AF65-F5344CB8AC3E}">
        <p14:creationId xmlns:p14="http://schemas.microsoft.com/office/powerpoint/2010/main" val="439638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Perturbation methods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268760"/>
                <a:ext cx="7772400" cy="4425280"/>
              </a:xfrm>
            </p:spPr>
            <p:txBody>
              <a:bodyPr/>
              <a:lstStyle/>
              <a:p>
                <a:pPr algn="just" fontAlgn="auto">
                  <a:spcBef>
                    <a:spcPts val="0"/>
                  </a:spcBef>
                  <a:spcAft>
                    <a:spcPts val="0"/>
                  </a:spcAft>
                  <a:defRPr/>
                </a:pPr>
                <a:r>
                  <a:rPr lang="en-CA" sz="1800" dirty="0" smtClean="0"/>
                  <a:t>Measurement depends on </a:t>
                </a:r>
                <a14:m>
                  <m:oMath xmlns:m="http://schemas.openxmlformats.org/officeDocument/2006/math">
                    <m:r>
                      <a:rPr lang="en-CA" sz="1800" b="0" i="1" smtClean="0">
                        <a:latin typeface="Cambria Math" charset="0"/>
                      </a:rPr>
                      <m:t>𝑛</m:t>
                    </m:r>
                  </m:oMath>
                </a14:m>
                <a:r>
                  <a:rPr lang="en-CA" sz="1800" dirty="0" smtClean="0"/>
                  <a:t> parameters being measured, i.e.:</a:t>
                </a:r>
              </a:p>
              <a:p>
                <a:pPr marL="0" marR="0" lvl="0" indent="0" algn="just" defTabSz="914400" eaLnBrk="1" fontAlgn="auto" latinLnBrk="0" hangingPunct="1">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𝑦</m:t>
                      </m:r>
                      <m:r>
                        <a:rPr lang="en-CA" sz="1800" b="0" i="1" smtClean="0">
                          <a:latin typeface="Cambria Math" charset="0"/>
                        </a:rPr>
                        <m:t>=</m:t>
                      </m:r>
                      <m:r>
                        <a:rPr lang="en-CA" sz="1800" b="0" i="1" smtClean="0">
                          <a:latin typeface="Cambria Math" charset="0"/>
                        </a:rPr>
                        <m:t>𝑓</m:t>
                      </m:r>
                      <m:d>
                        <m:dPr>
                          <m:ctrlPr>
                            <a:rPr lang="en-CA"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CA" altLang="zh-CN" sz="1800" b="0" i="1" smtClean="0">
                                  <a:latin typeface="Cambria Math" charset="0"/>
                                </a:rPr>
                                <m:t>1</m:t>
                              </m:r>
                            </m:sub>
                          </m:sSub>
                          <m:r>
                            <a:rPr lang="en-CA" altLang="zh-CN" sz="1800" b="0" i="1" smtClean="0">
                              <a:latin typeface="Cambria Math"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CA" altLang="zh-CN" sz="1800" b="0" i="1" smtClean="0">
                                  <a:latin typeface="Cambria Math" charset="0"/>
                                </a:rPr>
                                <m:t>2</m:t>
                              </m:r>
                            </m:sub>
                          </m:sSub>
                          <m:r>
                            <a:rPr lang="en-CA" altLang="zh-CN" sz="1800" b="0" i="1" smtClean="0">
                              <a:latin typeface="Cambria Math"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CA" altLang="zh-CN" sz="1800" b="0" i="1" smtClean="0">
                                  <a:latin typeface="Cambria Math" charset="0"/>
                                </a:rPr>
                                <m:t>𝑛</m:t>
                              </m:r>
                            </m:sub>
                          </m:sSub>
                        </m:e>
                      </m:d>
                    </m:oMath>
                  </m:oMathPara>
                </a14:m>
                <a:endParaRPr lang="en-CA" altLang="zh-CN" sz="1800" b="0" dirty="0" smtClean="0"/>
              </a:p>
              <a:p>
                <a:pPr marL="0" marR="0" lvl="0" indent="0" algn="just" defTabSz="914400" eaLnBrk="1" fontAlgn="auto" latinLnBrk="0" hangingPunct="1">
                  <a:spcBef>
                    <a:spcPts val="0"/>
                  </a:spcBef>
                  <a:spcAft>
                    <a:spcPts val="0"/>
                  </a:spcAft>
                  <a:buClrTx/>
                  <a:buSzTx/>
                  <a:buFontTx/>
                  <a:buNone/>
                  <a:tabLst/>
                  <a:defRPr/>
                </a:pPr>
                <a:endParaRPr lang="en-CA" altLang="zh-CN" sz="1800" b="0" dirty="0" smtClean="0"/>
              </a:p>
              <a:p>
                <a:pPr algn="just" fontAlgn="auto">
                  <a:spcBef>
                    <a:spcPts val="0"/>
                  </a:spcBef>
                  <a:spcAft>
                    <a:spcPts val="0"/>
                  </a:spcAft>
                  <a:defRPr/>
                </a:pPr>
                <a:r>
                  <a:rPr lang="en-US" altLang="zh-CN" sz="1800" dirty="0" smtClean="0"/>
                  <a:t>Propagate uncertainties by  using  Taylor-series expansion around E(X)</a:t>
                </a:r>
              </a:p>
              <a:p>
                <a:pPr marL="0" marR="0" lvl="0" indent="0" algn="just" defTabSz="914400" eaLnBrk="1" fontAlgn="auto" latinLnBrk="0" hangingPunct="1">
                  <a:spcBef>
                    <a:spcPts val="0"/>
                  </a:spcBef>
                  <a:spcAft>
                    <a:spcPts val="0"/>
                  </a:spcAft>
                  <a:buClrTx/>
                  <a:buSzTx/>
                  <a:buFontTx/>
                  <a:buNone/>
                  <a:tabLst/>
                  <a:defRPr/>
                </a:pPr>
                <a:endParaRPr lang="en-US" altLang="zh-CN" sz="1800" dirty="0" smtClean="0"/>
              </a:p>
              <a:p>
                <a:pPr marL="0" lvl="0" indent="0" algn="ctr" fontAlgn="auto">
                  <a:spcBef>
                    <a:spcPts val="0"/>
                  </a:spcBef>
                  <a:spcAft>
                    <a:spcPts val="0"/>
                  </a:spcAft>
                  <a:buNone/>
                  <a:defRPr/>
                </a:pPr>
                <a14:m>
                  <m:oMath xmlns:m="http://schemas.openxmlformats.org/officeDocument/2006/math">
                    <m:r>
                      <a:rPr lang="en-US" sz="1800" i="1" smtClean="0">
                        <a:latin typeface="Cambria Math" panose="02040503050406030204" pitchFamily="18" charset="0"/>
                        <a:ea typeface="Cambria Math" charset="0"/>
                        <a:cs typeface="Cambria Math" charset="0"/>
                      </a:rPr>
                      <m:t>𝑦</m:t>
                    </m:r>
                    <m:r>
                      <a:rPr lang="en-US" sz="1800" i="1" smtClean="0">
                        <a:latin typeface="Cambria Math" panose="02040503050406030204" pitchFamily="18" charset="0"/>
                        <a:ea typeface="Cambria Math" panose="02040503050406030204" pitchFamily="18" charset="0"/>
                        <a:cs typeface="Cambria Math" charset="0"/>
                      </a:rPr>
                      <m:t>≈</m:t>
                    </m:r>
                    <m:r>
                      <a:rPr lang="en-US" sz="1800" b="0" i="1" smtClean="0">
                        <a:latin typeface="Cambria Math" panose="02040503050406030204" pitchFamily="18" charset="0"/>
                        <a:ea typeface="Cambria Math" panose="02040503050406030204" pitchFamily="18" charset="0"/>
                        <a:cs typeface="Cambria Math" charset="0"/>
                      </a:rPr>
                      <m:t>𝑓</m:t>
                    </m:r>
                    <m:d>
                      <m:dPr>
                        <m:ctrlPr>
                          <a:rPr lang="en-US" sz="1800" b="0" i="1" smtClean="0">
                            <a:latin typeface="Cambria Math" panose="02040503050406030204" pitchFamily="18" charset="0"/>
                            <a:ea typeface="Cambria Math" panose="02040503050406030204" pitchFamily="18" charset="0"/>
                            <a:cs typeface="Cambria Math" charset="0"/>
                          </a:rPr>
                        </m:ctrlPr>
                      </m:dPr>
                      <m:e>
                        <m:r>
                          <a:rPr lang="en-US" sz="1800" b="0" i="1" smtClean="0">
                            <a:latin typeface="Cambria Math" panose="02040503050406030204" pitchFamily="18" charset="0"/>
                            <a:ea typeface="Cambria Math" panose="02040503050406030204" pitchFamily="18" charset="0"/>
                            <a:cs typeface="Cambria Math" charset="0"/>
                          </a:rPr>
                          <m:t>𝐸</m:t>
                        </m:r>
                        <m:d>
                          <m:dPr>
                            <m:ctrlPr>
                              <a:rPr lang="en-US" sz="1800" b="0" i="1" smtClean="0">
                                <a:latin typeface="Cambria Math" panose="02040503050406030204" pitchFamily="18" charset="0"/>
                                <a:ea typeface="Cambria Math" panose="02040503050406030204" pitchFamily="18" charset="0"/>
                                <a:cs typeface="Cambria Math" charset="0"/>
                              </a:rPr>
                            </m:ctrlPr>
                          </m:dPr>
                          <m:e>
                            <m:r>
                              <a:rPr lang="en-US" sz="1800" b="0" i="1" smtClean="0">
                                <a:latin typeface="Cambria Math" panose="02040503050406030204" pitchFamily="18" charset="0"/>
                                <a:ea typeface="Cambria Math" panose="02040503050406030204" pitchFamily="18" charset="0"/>
                                <a:cs typeface="Cambria Math" charset="0"/>
                              </a:rPr>
                              <m:t>𝑋</m:t>
                            </m:r>
                          </m:e>
                        </m:d>
                      </m:e>
                    </m:d>
                    <m:r>
                      <a:rPr lang="en-US" sz="1800" b="0" i="1" smtClean="0">
                        <a:latin typeface="Cambria Math" panose="02040503050406030204" pitchFamily="18" charset="0"/>
                        <a:ea typeface="Cambria Math" panose="02040503050406030204" pitchFamily="18" charset="0"/>
                        <a:cs typeface="Cambria Math"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𝑛</m:t>
                        </m:r>
                      </m:sup>
                      <m:e>
                        <m:f>
                          <m:fPr>
                            <m:ctrlPr>
                              <a:rPr lang="mr-IN" altLang="zh-CN" sz="1800" i="1">
                                <a:latin typeface="Cambria Math" panose="02040503050406030204" pitchFamily="18" charset="0"/>
                                <a:ea typeface="Cambria Math" charset="0"/>
                                <a:cs typeface="Cambria Math" charset="0"/>
                              </a:rPr>
                            </m:ctrlPr>
                          </m:fPr>
                          <m:num>
                            <m:r>
                              <a:rPr lang="mr-IN" altLang="zh-CN" sz="1800" i="1">
                                <a:latin typeface="Cambria Math" charset="0"/>
                                <a:ea typeface="Cambria Math" charset="0"/>
                                <a:cs typeface="Cambria Math" charset="0"/>
                              </a:rPr>
                              <m:t>𝜕</m:t>
                            </m:r>
                            <m:r>
                              <a:rPr lang="en-US" altLang="zh-CN" sz="1800" i="1">
                                <a:latin typeface="Cambria Math" panose="02040503050406030204" pitchFamily="18" charset="0"/>
                                <a:ea typeface="Cambria Math" charset="0"/>
                                <a:cs typeface="Cambria Math" charset="0"/>
                              </a:rPr>
                              <m:t>𝑦</m:t>
                            </m:r>
                          </m:num>
                          <m:den>
                            <m:r>
                              <a:rPr lang="mr-IN" altLang="zh-CN" sz="1800" i="1">
                                <a:latin typeface="Cambria Math"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den>
                        </m:f>
                      </m:e>
                    </m:nary>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m:t>
                        </m:r>
                      </m:e>
                      <m:sub>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𝐸</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𝑋</m:t>
                            </m:r>
                          </m:e>
                        </m:d>
                      </m:sub>
                    </m:sSub>
                    <m:r>
                      <a:rPr lang="en-US" sz="1800" b="0" i="1" smtClean="0">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b="0" i="0" smtClean="0">
                        <a:latin typeface="Cambria Math" panose="02040503050406030204" pitchFamily="18" charset="0"/>
                        <a:ea typeface="Cambria Math" charset="0"/>
                        <a:cs typeface="Cambria Math" charset="0"/>
                      </a:rPr>
                      <m:t>−</m:t>
                    </m:r>
                    <m:r>
                      <m:rPr>
                        <m:sty m:val="p"/>
                      </m:rPr>
                      <a:rPr lang="en-US" altLang="zh-CN" sz="1800" b="0" i="0" smtClean="0">
                        <a:latin typeface="Cambria Math" panose="02040503050406030204" pitchFamily="18" charset="0"/>
                        <a:ea typeface="Cambria Math" charset="0"/>
                        <a:cs typeface="Cambria Math" charset="0"/>
                      </a:rPr>
                      <m:t>E</m:t>
                    </m:r>
                    <m:r>
                      <a:rPr lang="en-US" altLang="zh-CN" sz="1800" b="0" i="0" smtClean="0">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oMath>
                </a14:m>
                <a:r>
                  <a:rPr lang="en-CA" sz="1800" dirty="0" smtClean="0"/>
                  <a:t>))</a:t>
                </a:r>
              </a:p>
              <a:p>
                <a:pPr marL="0" marR="0" lvl="0" indent="0" algn="just" defTabSz="914400" eaLnBrk="1" fontAlgn="auto" latinLnBrk="0" hangingPunct="1">
                  <a:spcBef>
                    <a:spcPts val="0"/>
                  </a:spcBef>
                  <a:spcAft>
                    <a:spcPts val="0"/>
                  </a:spcAft>
                  <a:buClrTx/>
                  <a:buSzTx/>
                  <a:buFontTx/>
                  <a:buNone/>
                  <a:tabLst/>
                  <a:defRPr/>
                </a:pPr>
                <a:endParaRPr lang="en-CA" sz="1800" dirty="0" smtClean="0"/>
              </a:p>
              <a:p>
                <a:pPr algn="just" fontAlgn="auto">
                  <a:spcBef>
                    <a:spcPts val="0"/>
                  </a:spcBef>
                  <a:spcAft>
                    <a:spcPts val="0"/>
                  </a:spcAft>
                  <a:defRPr/>
                </a:pPr>
                <a:r>
                  <a:rPr lang="en-US" sz="1800" dirty="0" smtClean="0"/>
                  <a:t>After arranging the terms, squaring and taking expectations we get</a:t>
                </a:r>
                <a:r>
                  <a:rPr lang="en-CA" sz="1800" dirty="0" smtClean="0"/>
                  <a:t>:</a:t>
                </a:r>
              </a:p>
              <a:p>
                <a:pPr marL="0" indent="0" algn="ctr" fontAlgn="auto">
                  <a:spcBef>
                    <a:spcPts val="0"/>
                  </a:spcBef>
                  <a:spcAft>
                    <a:spcPts val="0"/>
                  </a:spcAft>
                  <a:buNone/>
                </a:pPr>
                <a14:m>
                  <m:oMath xmlns:m="http://schemas.openxmlformats.org/officeDocument/2006/math">
                    <m:r>
                      <a:rPr lang="en-US" sz="1800" i="1" smtClean="0">
                        <a:latin typeface="Cambria Math" panose="02040503050406030204" pitchFamily="18" charset="0"/>
                        <a:ea typeface="Cambria Math" charset="0"/>
                        <a:cs typeface="Cambria Math" charset="0"/>
                      </a:rPr>
                      <m:t>𝑉</m:t>
                    </m:r>
                    <m:r>
                      <a:rPr lang="en-US" sz="1800" b="0" i="1" smtClean="0">
                        <a:latin typeface="Cambria Math" panose="02040503050406030204" pitchFamily="18" charset="0"/>
                        <a:ea typeface="Cambria Math" charset="0"/>
                        <a:cs typeface="Cambria Math" charset="0"/>
                      </a:rPr>
                      <m:t>𝑎𝑟</m:t>
                    </m:r>
                    <m:r>
                      <a:rPr lang="en-US" sz="1800" b="0" i="1" smtClean="0">
                        <a:latin typeface="Cambria Math" panose="02040503050406030204" pitchFamily="18" charset="0"/>
                        <a:ea typeface="Cambria Math" charset="0"/>
                        <a:cs typeface="Cambria Math" charset="0"/>
                      </a:rPr>
                      <m:t>(</m:t>
                    </m:r>
                    <m:r>
                      <a:rPr lang="en-US" sz="1800" b="0" i="1" smtClean="0">
                        <a:latin typeface="Cambria Math" panose="02040503050406030204" pitchFamily="18" charset="0"/>
                        <a:ea typeface="Cambria Math" charset="0"/>
                        <a:cs typeface="Cambria Math" charset="0"/>
                      </a:rPr>
                      <m:t>𝑦</m:t>
                    </m:r>
                    <m:r>
                      <a:rPr lang="en-US" sz="1800" b="0" i="1" smtClean="0">
                        <a:latin typeface="Cambria Math" panose="02040503050406030204" pitchFamily="18" charset="0"/>
                        <a:ea typeface="Cambria Math" charset="0"/>
                        <a:cs typeface="Cambria Math" charset="0"/>
                      </a:rPr>
                      <m:t>)=</m:t>
                    </m:r>
                    <m:nary>
                      <m:naryPr>
                        <m:chr m:val="∑"/>
                        <m:ctrlPr>
                          <a:rPr lang="en-US" sz="1800" i="1" smtClean="0">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𝑛</m:t>
                        </m:r>
                      </m:sup>
                      <m:e>
                        <m:f>
                          <m:fPr>
                            <m:ctrlPr>
                              <a:rPr lang="mr-IN" altLang="zh-CN" sz="1800" i="1">
                                <a:latin typeface="Cambria Math" panose="02040503050406030204" pitchFamily="18" charset="0"/>
                                <a:ea typeface="Cambria Math" charset="0"/>
                                <a:cs typeface="Cambria Math" charset="0"/>
                              </a:rPr>
                            </m:ctrlPr>
                          </m:fPr>
                          <m:num>
                            <m:r>
                              <a:rPr lang="mr-IN" altLang="zh-CN" sz="1800" i="1">
                                <a:latin typeface="Cambria Math" charset="0"/>
                                <a:ea typeface="Cambria Math" charset="0"/>
                                <a:cs typeface="Cambria Math" charset="0"/>
                              </a:rPr>
                              <m:t>𝜕</m:t>
                            </m:r>
                            <m:r>
                              <a:rPr lang="en-US" altLang="zh-CN" sz="1800" i="1">
                                <a:latin typeface="Cambria Math" panose="02040503050406030204" pitchFamily="18" charset="0"/>
                                <a:ea typeface="Cambria Math" charset="0"/>
                                <a:cs typeface="Cambria Math" charset="0"/>
                              </a:rPr>
                              <m:t>𝑦</m:t>
                            </m:r>
                          </m:num>
                          <m:den>
                            <m:r>
                              <a:rPr lang="mr-IN" altLang="zh-CN" sz="1800" i="1">
                                <a:latin typeface="Cambria Math"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den>
                        </m:f>
                      </m:e>
                    </m:nary>
                    <m:f>
                      <m:fPr>
                        <m:ctrlPr>
                          <a:rPr lang="mr-IN" altLang="zh-CN" sz="1800" i="1">
                            <a:latin typeface="Cambria Math" panose="02040503050406030204" pitchFamily="18" charset="0"/>
                            <a:ea typeface="Cambria Math" charset="0"/>
                            <a:cs typeface="Cambria Math" charset="0"/>
                          </a:rPr>
                        </m:ctrlPr>
                      </m:fPr>
                      <m:num>
                        <m:r>
                          <a:rPr lang="mr-IN" altLang="zh-CN" sz="1800" i="1">
                            <a:latin typeface="Cambria Math" charset="0"/>
                            <a:ea typeface="Cambria Math" charset="0"/>
                            <a:cs typeface="Cambria Math" charset="0"/>
                          </a:rPr>
                          <m:t>𝜕</m:t>
                        </m:r>
                        <m:r>
                          <a:rPr lang="en-US" altLang="zh-CN" sz="1800" i="1">
                            <a:latin typeface="Cambria Math" panose="02040503050406030204" pitchFamily="18" charset="0"/>
                            <a:ea typeface="Cambria Math" charset="0"/>
                            <a:cs typeface="Cambria Math" charset="0"/>
                          </a:rPr>
                          <m:t>𝑦</m:t>
                        </m:r>
                      </m:num>
                      <m:den>
                        <m:r>
                          <a:rPr lang="mr-IN" altLang="zh-CN" sz="1800" i="1">
                            <a:latin typeface="Cambria Math"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b="0" i="1" smtClean="0">
                                <a:latin typeface="Cambria Math" panose="02040503050406030204" pitchFamily="18" charset="0"/>
                                <a:ea typeface="Cambria Math" charset="0"/>
                                <a:cs typeface="Cambria Math" charset="0"/>
                              </a:rPr>
                              <m:t>𝑗</m:t>
                            </m:r>
                          </m:sub>
                        </m:sSub>
                      </m:den>
                    </m:f>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b="0" i="1" smtClean="0">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b="0" i="1" smtClean="0">
                                <a:latin typeface="Cambria Math" panose="02040503050406030204" pitchFamily="18" charset="0"/>
                                <a:ea typeface="Cambria Math" charset="0"/>
                                <a:cs typeface="Cambria Math" charset="0"/>
                              </a:rPr>
                              <m:t>𝑗</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𝐸</m:t>
                        </m:r>
                        <m:d>
                          <m:dPr>
                            <m:ctrlPr>
                              <a:rPr lang="en-US" sz="1800" i="1">
                                <a:latin typeface="Cambria Math" panose="02040503050406030204" pitchFamily="18" charset="0"/>
                                <a:ea typeface="Cambria Math" panose="02040503050406030204" pitchFamily="18" charset="0"/>
                              </a:rPr>
                            </m:ctrlPr>
                          </m:dPr>
                          <m:e>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i="1">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𝑗</m:t>
                                </m:r>
                              </m:sub>
                            </m:sSub>
                          </m:e>
                        </m:d>
                      </m:sub>
                    </m:sSub>
                    <m:r>
                      <a:rPr lang="en-US" sz="1800" b="0" i="1" smtClean="0">
                        <a:latin typeface="Cambria Math" panose="02040503050406030204" pitchFamily="18" charset="0"/>
                        <a:ea typeface="Cambria Math" panose="02040503050406030204" pitchFamily="18" charset="0"/>
                      </a:rPr>
                      <m:t>𝐶𝑜𝑣</m:t>
                    </m:r>
                    <m:r>
                      <a:rPr lang="en-US" sz="1800" b="0" i="1" smtClean="0">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i="1">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𝑗</m:t>
                        </m:r>
                      </m:sub>
                    </m:sSub>
                  </m:oMath>
                </a14:m>
                <a:r>
                  <a:rPr lang="en-CA" sz="1800" dirty="0" smtClean="0"/>
                  <a:t>)</a:t>
                </a:r>
              </a:p>
              <a:p>
                <a:pPr marL="0" lvl="0" indent="0" algn="just" fontAlgn="auto">
                  <a:spcBef>
                    <a:spcPts val="0"/>
                  </a:spcBef>
                  <a:spcAft>
                    <a:spcPts val="0"/>
                  </a:spcAft>
                  <a:buNone/>
                </a:pPr>
                <a:endParaRPr lang="en-US" sz="1800" dirty="0" smtClean="0"/>
              </a:p>
              <a:p>
                <a:pPr algn="just" fontAlgn="auto">
                  <a:spcBef>
                    <a:spcPts val="0"/>
                  </a:spcBef>
                  <a:spcAft>
                    <a:spcPts val="0"/>
                  </a:spcAft>
                </a:pPr>
                <a:r>
                  <a:rPr lang="en-US" sz="1800" dirty="0" smtClean="0"/>
                  <a:t>Derivatives can be difficult</a:t>
                </a:r>
              </a:p>
              <a:p>
                <a:pPr algn="just" fontAlgn="auto">
                  <a:spcBef>
                    <a:spcPts val="0"/>
                  </a:spcBef>
                  <a:spcAft>
                    <a:spcPts val="0"/>
                  </a:spcAft>
                </a:pPr>
                <a:r>
                  <a:rPr lang="en-US" sz="1800" dirty="0" err="1" smtClean="0"/>
                  <a:t>Covariances</a:t>
                </a:r>
                <a:r>
                  <a:rPr lang="en-US" sz="1800" dirty="0" smtClean="0"/>
                  <a:t> need to be estimated</a:t>
                </a:r>
                <a:endParaRPr lang="en-CA"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268760"/>
                <a:ext cx="7772400" cy="4425280"/>
              </a:xfrm>
              <a:blipFill rotWithShape="0">
                <a:blip r:embed="rId2"/>
                <a:stretch>
                  <a:fillRect l="-706" t="-689" r="-627"/>
                </a:stretch>
              </a:blipFill>
            </p:spPr>
            <p:txBody>
              <a:bodyPr/>
              <a:lstStyle/>
              <a:p>
                <a:r>
                  <a:rPr lang="en-CA">
                    <a:noFill/>
                  </a:rPr>
                  <a:t> </a:t>
                </a:r>
              </a:p>
            </p:txBody>
          </p:sp>
        </mc:Fallback>
      </mc:AlternateContent>
    </p:spTree>
    <p:extLst>
      <p:ext uri="{BB962C8B-B14F-4D97-AF65-F5344CB8AC3E}">
        <p14:creationId xmlns:p14="http://schemas.microsoft.com/office/powerpoint/2010/main" val="3149710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Propagation of uncertainties based on Monte Carlo</a:t>
            </a:r>
            <a:endParaRPr lang="en-CA" dirty="0"/>
          </a:p>
        </p:txBody>
      </p:sp>
      <p:sp>
        <p:nvSpPr>
          <p:cNvPr id="3" name="Content Placeholder 2"/>
          <p:cNvSpPr>
            <a:spLocks noGrp="1"/>
          </p:cNvSpPr>
          <p:nvPr>
            <p:ph idx="1"/>
          </p:nvPr>
        </p:nvSpPr>
        <p:spPr>
          <a:xfrm>
            <a:off x="395536" y="1524000"/>
            <a:ext cx="4248472" cy="3886200"/>
          </a:xfrm>
        </p:spPr>
        <p:txBody>
          <a:bodyPr/>
          <a:lstStyle/>
          <a:p>
            <a:r>
              <a:rPr lang="en-US" dirty="0" smtClean="0"/>
              <a:t>Propagate of uncertainties “through” function </a:t>
            </a:r>
            <a:r>
              <a:rPr lang="en-US" i="1" dirty="0" smtClean="0"/>
              <a:t>f</a:t>
            </a:r>
          </a:p>
          <a:p>
            <a:endParaRPr lang="en-US" i="1" dirty="0"/>
          </a:p>
          <a:p>
            <a:endParaRPr lang="en-US" i="1" dirty="0" smtClean="0"/>
          </a:p>
          <a:p>
            <a:endParaRPr lang="en-US" i="1" dirty="0"/>
          </a:p>
          <a:p>
            <a:r>
              <a:rPr lang="en-US" dirty="0"/>
              <a:t>Distribution of measurement errors and input uncertainties has been determined</a:t>
            </a:r>
          </a:p>
          <a:p>
            <a:r>
              <a:rPr lang="en-US" dirty="0"/>
              <a:t>Works for non-linear models</a:t>
            </a:r>
          </a:p>
          <a:p>
            <a:r>
              <a:rPr lang="en-US" dirty="0"/>
              <a:t>Disadvantages </a:t>
            </a:r>
          </a:p>
          <a:p>
            <a:pPr lvl="1"/>
            <a:r>
              <a:rPr lang="en-US" dirty="0"/>
              <a:t>Slow convergence</a:t>
            </a:r>
          </a:p>
          <a:p>
            <a:endParaRPr lang="en-CA" i="1" dirty="0"/>
          </a:p>
        </p:txBody>
      </p:sp>
      <mc:AlternateContent xmlns:mc="http://schemas.openxmlformats.org/markup-compatibility/2006" xmlns:a14="http://schemas.microsoft.com/office/drawing/2010/main">
        <mc:Choice Requires="a14">
          <p:sp>
            <p:nvSpPr>
              <p:cNvPr id="6" name="Rectangle 5"/>
              <p:cNvSpPr/>
              <p:nvPr/>
            </p:nvSpPr>
            <p:spPr bwMode="auto">
              <a:xfrm>
                <a:off x="5222670" y="1914875"/>
                <a:ext cx="2448272" cy="72008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pitchFamily="-110" charset="0"/>
                  </a:rPr>
                  <a:t>Draw random number </a:t>
                </a:r>
                <a14:m>
                  <m:oMath xmlns:m="http://schemas.openxmlformats.org/officeDocument/2006/math">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𝑥</m:t>
                        </m:r>
                      </m:e>
                      <m:sup>
                        <m:r>
                          <a:rPr lang="en-CA" altLang="zh-CN" sz="1600" i="1">
                            <a:latin typeface="Cambria Math" charset="0"/>
                          </a:rPr>
                          <m:t>(</m:t>
                        </m:r>
                        <m:r>
                          <a:rPr lang="en-US" altLang="zh-CN" sz="1600" b="0" i="1" smtClean="0">
                            <a:latin typeface="Cambria Math" panose="02040503050406030204" pitchFamily="18" charset="0"/>
                          </a:rPr>
                          <m:t>𝑖</m:t>
                        </m:r>
                        <m:r>
                          <a:rPr lang="en-CA" altLang="zh-CN" sz="1600" i="1">
                            <a:latin typeface="Cambria Math" charset="0"/>
                          </a:rPr>
                          <m:t>)</m:t>
                        </m:r>
                      </m:sup>
                    </m:sSup>
                  </m:oMath>
                </a14:m>
                <a:r>
                  <a:rPr kumimoji="0" lang="en-US" sz="1600" b="0" i="0" u="none" strike="noStrike" cap="none" normalizeH="0" baseline="0" dirty="0" smtClean="0">
                    <a:ln>
                      <a:noFill/>
                    </a:ln>
                    <a:solidFill>
                      <a:schemeClr val="tx1"/>
                    </a:solidFill>
                    <a:effectLst/>
                    <a:latin typeface="Times" pitchFamily="-110" charset="0"/>
                  </a:rPr>
                  <a:t> from the distribution of X</a:t>
                </a:r>
                <a:endParaRPr kumimoji="0" lang="en-CA" sz="1600" b="0" i="0" u="none" strike="noStrike" cap="none" normalizeH="0" baseline="0" dirty="0">
                  <a:ln>
                    <a:noFill/>
                  </a:ln>
                  <a:solidFill>
                    <a:schemeClr val="tx1"/>
                  </a:solidFill>
                  <a:effectLst/>
                  <a:latin typeface="Times" pitchFamily="-110" charset="0"/>
                </a:endParaRPr>
              </a:p>
            </p:txBody>
          </p:sp>
        </mc:Choice>
        <mc:Fallback xmlns="">
          <p:sp>
            <p:nvSpPr>
              <p:cNvPr id="6" name="Rectangle 5"/>
              <p:cNvSpPr>
                <a:spLocks noRot="1" noChangeAspect="1" noMove="1" noResize="1" noEditPoints="1" noAdjustHandles="1" noChangeArrowheads="1" noChangeShapeType="1" noTextEdit="1"/>
              </p:cNvSpPr>
              <p:nvPr/>
            </p:nvSpPr>
            <p:spPr bwMode="auto">
              <a:xfrm>
                <a:off x="5222670" y="1914875"/>
                <a:ext cx="2448272" cy="720080"/>
              </a:xfrm>
              <a:prstGeom prst="rect">
                <a:avLst/>
              </a:prstGeom>
              <a:blipFill rotWithShape="0">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bwMode="auto">
              <a:xfrm>
                <a:off x="5222437" y="2934017"/>
                <a:ext cx="2448272" cy="50452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pitchFamily="-110" charset="0"/>
                  </a:rPr>
                  <a:t>Compute </a:t>
                </a:r>
                <a14:m>
                  <m:oMath xmlns:m="http://schemas.openxmlformats.org/officeDocument/2006/math">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𝑦</m:t>
                        </m:r>
                      </m:e>
                      <m:sup>
                        <m:r>
                          <a:rPr lang="en-CA" altLang="zh-CN" sz="1600" i="1">
                            <a:latin typeface="Cambria Math" charset="0"/>
                          </a:rPr>
                          <m:t>(</m:t>
                        </m:r>
                        <m:r>
                          <a:rPr lang="en-US" altLang="zh-CN" sz="1600" b="0" i="1" smtClean="0">
                            <a:latin typeface="Cambria Math" panose="02040503050406030204" pitchFamily="18" charset="0"/>
                          </a:rPr>
                          <m:t>𝑖</m:t>
                        </m:r>
                        <m:r>
                          <a:rPr lang="en-CA" altLang="zh-CN" sz="1600" i="1">
                            <a:latin typeface="Cambria Math" charset="0"/>
                          </a:rPr>
                          <m:t>)</m:t>
                        </m:r>
                      </m:sup>
                    </m:sSup>
                    <m:r>
                      <a:rPr lang="en-CA" altLang="zh-CN" sz="1600">
                        <a:latin typeface="Cambria Math" charset="0"/>
                      </a:rPr>
                      <m:t>=</m:t>
                    </m:r>
                    <m:r>
                      <a:rPr lang="en-CA" altLang="zh-CN" sz="1600" i="1">
                        <a:latin typeface="Cambria Math" charset="0"/>
                      </a:rPr>
                      <m:t>𝑓</m:t>
                    </m:r>
                    <m:d>
                      <m:dPr>
                        <m:ctrlPr>
                          <a:rPr lang="en-CA" altLang="zh-CN" sz="1600" i="1">
                            <a:latin typeface="Cambria Math" panose="02040503050406030204" pitchFamily="18" charset="0"/>
                          </a:rPr>
                        </m:ctrlPr>
                      </m:dPr>
                      <m:e>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𝑥</m:t>
                            </m:r>
                          </m:e>
                          <m:sup>
                            <m:d>
                              <m:dPr>
                                <m:ctrlPr>
                                  <a:rPr lang="en-CA" altLang="zh-CN" sz="1600" i="1">
                                    <a:latin typeface="Cambria Math" panose="02040503050406030204" pitchFamily="18" charset="0"/>
                                  </a:rPr>
                                </m:ctrlPr>
                              </m:dPr>
                              <m:e>
                                <m:r>
                                  <a:rPr lang="en-US" altLang="zh-CN" sz="1600" b="0" i="1" smtClean="0">
                                    <a:latin typeface="Cambria Math" panose="02040503050406030204" pitchFamily="18" charset="0"/>
                                  </a:rPr>
                                  <m:t>𝑖</m:t>
                                </m:r>
                              </m:e>
                            </m:d>
                          </m:sup>
                        </m:sSup>
                      </m:e>
                    </m:d>
                  </m:oMath>
                </a14:m>
                <a:endParaRPr kumimoji="0" lang="en-US" sz="1600" b="0" i="0" u="none" strike="noStrike" cap="none" normalizeH="0" baseline="0" dirty="0" smtClean="0">
                  <a:ln>
                    <a:noFill/>
                  </a:ln>
                  <a:solidFill>
                    <a:schemeClr val="tx1"/>
                  </a:solidFill>
                  <a:effectLst/>
                  <a:latin typeface="Times" pitchFamily="-110" charset="0"/>
                </a:endParaRPr>
              </a:p>
              <a:p>
                <a:pPr algn="ctr" eaLnBrk="0" fontAlgn="base" hangingPunct="0">
                  <a:spcBef>
                    <a:spcPct val="0"/>
                  </a:spcBef>
                  <a:spcAft>
                    <a:spcPct val="0"/>
                  </a:spcAft>
                </a:pPr>
                <a:endParaRPr kumimoji="0" lang="en-CA" sz="1600" b="0" i="0" u="none" strike="noStrike" cap="none" normalizeH="0" baseline="0" dirty="0">
                  <a:ln>
                    <a:noFill/>
                  </a:ln>
                  <a:solidFill>
                    <a:schemeClr val="tx1"/>
                  </a:solidFill>
                  <a:effectLst/>
                  <a:latin typeface="Times" pitchFamily="-110" charset="0"/>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5222437" y="2934017"/>
                <a:ext cx="2448272" cy="504529"/>
              </a:xfrm>
              <a:prstGeom prst="rect">
                <a:avLst/>
              </a:prstGeom>
              <a:blipFill rotWithShape="0">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99592" y="2293862"/>
                <a:ext cx="1169294" cy="369332"/>
              </a:xfrm>
              <a:prstGeom prst="rect">
                <a:avLst/>
              </a:prstGeom>
            </p:spPr>
            <p:txBody>
              <a:bodyPr wrap="none">
                <a:spAutoFit/>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CA" i="1" smtClean="0">
                          <a:latin typeface="Cambria Math" charset="0"/>
                        </a:rPr>
                        <m:t>=</m:t>
                      </m:r>
                      <m:r>
                        <a:rPr lang="en-CA" i="1" smtClean="0">
                          <a:latin typeface="Cambria Math" charset="0"/>
                        </a:rPr>
                        <m:t>𝑓</m:t>
                      </m:r>
                      <m:r>
                        <a:rPr lang="en-CA" i="1" smtClean="0">
                          <a:latin typeface="Cambria Math" charset="0"/>
                        </a:rPr>
                        <m:t>(</m:t>
                      </m:r>
                      <m:r>
                        <a:rPr lang="en-US" b="0" i="1" smtClean="0">
                          <a:latin typeface="Cambria Math" panose="02040503050406030204" pitchFamily="18" charset="0"/>
                        </a:rPr>
                        <m:t>𝑥</m:t>
                      </m:r>
                      <m:r>
                        <a:rPr lang="en-CA" i="1">
                          <a:latin typeface="Cambria Math" charset="0"/>
                        </a:rPr>
                        <m:t>)</m:t>
                      </m:r>
                    </m:oMath>
                  </m:oMathPara>
                </a14:m>
                <a:endParaRPr lang="en-US" dirty="0">
                  <a:latin typeface="Times" pitchFamily="-110"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899592" y="2293862"/>
                <a:ext cx="1169294" cy="369332"/>
              </a:xfrm>
              <a:prstGeom prst="rect">
                <a:avLst/>
              </a:prstGeom>
              <a:blipFill rotWithShape="0">
                <a:blip r:embed="rId5"/>
                <a:stretch>
                  <a:fillRect b="-14754"/>
                </a:stretch>
              </a:blipFill>
            </p:spPr>
            <p:txBody>
              <a:bodyPr/>
              <a:lstStyle/>
              <a:p>
                <a:r>
                  <a:rPr lang="en-CA">
                    <a:noFill/>
                  </a:rPr>
                  <a:t> </a:t>
                </a:r>
              </a:p>
            </p:txBody>
          </p:sp>
        </mc:Fallback>
      </mc:AlternateContent>
      <p:cxnSp>
        <p:nvCxnSpPr>
          <p:cNvPr id="10" name="Elbow Connector 9"/>
          <p:cNvCxnSpPr>
            <a:stCxn id="6" idx="2"/>
            <a:endCxn id="7" idx="0"/>
          </p:cNvCxnSpPr>
          <p:nvPr/>
        </p:nvCxnSpPr>
        <p:spPr bwMode="auto">
          <a:xfrm rot="5400000">
            <a:off x="6297159" y="2784370"/>
            <a:ext cx="299062" cy="233"/>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13" name="Flowchart: Decision 12"/>
          <p:cNvSpPr/>
          <p:nvPr/>
        </p:nvSpPr>
        <p:spPr bwMode="auto">
          <a:xfrm>
            <a:off x="5472100" y="3735178"/>
            <a:ext cx="1944216" cy="72008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pitchFamily="-110" charset="0"/>
              </a:rPr>
              <a:t>i</a:t>
            </a:r>
            <a:r>
              <a:rPr kumimoji="0" lang="en-US" sz="1600" b="0" i="0" u="none" strike="noStrike" cap="none" normalizeH="0" baseline="0" dirty="0" smtClean="0">
                <a:ln>
                  <a:noFill/>
                </a:ln>
                <a:solidFill>
                  <a:schemeClr val="tx1"/>
                </a:solidFill>
                <a:effectLst/>
                <a:latin typeface="Times" pitchFamily="-110" charset="0"/>
              </a:rPr>
              <a:t>=M</a:t>
            </a:r>
            <a:endParaRPr kumimoji="0" lang="en-CA" sz="1600" b="0" i="0" u="none" strike="noStrike" cap="none" normalizeH="0" baseline="0" dirty="0">
              <a:ln>
                <a:noFill/>
              </a:ln>
              <a:solidFill>
                <a:schemeClr val="tx1"/>
              </a:solidFill>
              <a:effectLst/>
              <a:latin typeface="Times" pitchFamily="-110" charset="0"/>
            </a:endParaRPr>
          </a:p>
        </p:txBody>
      </p:sp>
      <p:cxnSp>
        <p:nvCxnSpPr>
          <p:cNvPr id="15" name="Elbow Connector 14"/>
          <p:cNvCxnSpPr>
            <a:stCxn id="7" idx="2"/>
            <a:endCxn id="13" idx="0"/>
          </p:cNvCxnSpPr>
          <p:nvPr/>
        </p:nvCxnSpPr>
        <p:spPr bwMode="auto">
          <a:xfrm rot="5400000">
            <a:off x="6297075" y="3585680"/>
            <a:ext cx="296632" cy="2365"/>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7" name="Elbow Connector 16"/>
          <p:cNvCxnSpPr>
            <a:stCxn id="13" idx="1"/>
            <a:endCxn id="6" idx="0"/>
          </p:cNvCxnSpPr>
          <p:nvPr/>
        </p:nvCxnSpPr>
        <p:spPr bwMode="auto">
          <a:xfrm rot="10800000" flipH="1">
            <a:off x="5472100" y="1914876"/>
            <a:ext cx="974706" cy="2180343"/>
          </a:xfrm>
          <a:prstGeom prst="bentConnector4">
            <a:avLst>
              <a:gd name="adj1" fmla="val -49044"/>
              <a:gd name="adj2" fmla="val 110485"/>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8" name="Rectangle 17"/>
              <p:cNvSpPr/>
              <p:nvPr/>
            </p:nvSpPr>
            <p:spPr bwMode="auto">
              <a:xfrm>
                <a:off x="5222437" y="4717122"/>
                <a:ext cx="2448272" cy="8721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pitchFamily="-110" charset="0"/>
                  </a:rPr>
                  <a:t>Make histogram of </a:t>
                </a:r>
                <a14:m>
                  <m:oMath xmlns:m="http://schemas.openxmlformats.org/officeDocument/2006/math">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𝑦</m:t>
                        </m:r>
                      </m:e>
                      <m:sup>
                        <m:r>
                          <a:rPr lang="en-CA" altLang="zh-CN" sz="1600" i="1">
                            <a:latin typeface="Cambria Math" charset="0"/>
                          </a:rPr>
                          <m:t>(</m:t>
                        </m:r>
                        <m:r>
                          <a:rPr lang="en-US" altLang="zh-CN" sz="1600" i="1">
                            <a:latin typeface="Cambria Math" panose="02040503050406030204" pitchFamily="18" charset="0"/>
                          </a:rPr>
                          <m:t>𝑖</m:t>
                        </m:r>
                        <m:r>
                          <a:rPr lang="en-CA" altLang="zh-CN" sz="1600" i="1">
                            <a:latin typeface="Cambria Math" charset="0"/>
                          </a:rPr>
                          <m:t>)</m:t>
                        </m:r>
                      </m:sup>
                    </m:sSup>
                  </m:oMath>
                </a14:m>
                <a:r>
                  <a:rPr kumimoji="0" lang="en-US" sz="1600" b="0" i="0" u="none" strike="noStrike" cap="none" normalizeH="0" baseline="0" dirty="0" smtClean="0">
                    <a:ln>
                      <a:noFill/>
                    </a:ln>
                    <a:solidFill>
                      <a:schemeClr val="tx1"/>
                    </a:solidFill>
                    <a:effectLst/>
                    <a:latin typeface="Times" pitchFamily="-110" charset="0"/>
                  </a:rPr>
                  <a:t> and calculate standard deviation </a:t>
                </a:r>
                <a:endParaRPr kumimoji="0" lang="en-CA" sz="1600" b="0" i="0" u="none" strike="noStrike" cap="none" normalizeH="0" baseline="0" dirty="0">
                  <a:ln>
                    <a:noFill/>
                  </a:ln>
                  <a:solidFill>
                    <a:schemeClr val="tx1"/>
                  </a:solidFill>
                  <a:effectLst/>
                  <a:latin typeface="Times" pitchFamily="-110" charset="0"/>
                </a:endParaRPr>
              </a:p>
            </p:txBody>
          </p:sp>
        </mc:Choice>
        <mc:Fallback xmlns="">
          <p:sp>
            <p:nvSpPr>
              <p:cNvPr id="18" name="Rectangle 17"/>
              <p:cNvSpPr>
                <a:spLocks noRot="1" noChangeAspect="1" noMove="1" noResize="1" noEditPoints="1" noAdjustHandles="1" noChangeArrowheads="1" noChangeShapeType="1" noTextEdit="1"/>
              </p:cNvSpPr>
              <p:nvPr/>
            </p:nvSpPr>
            <p:spPr bwMode="auto">
              <a:xfrm>
                <a:off x="5222437" y="4717122"/>
                <a:ext cx="2448272" cy="872117"/>
              </a:xfrm>
              <a:prstGeom prst="rect">
                <a:avLst/>
              </a:prstGeom>
              <a:blipFill rotWithShape="0">
                <a:blip r:embed="rId6"/>
                <a:stretch>
                  <a:fillRect l="-993" r="-3474" b="-4138"/>
                </a:stretch>
              </a:blipFill>
              <a:ln w="9525" cap="flat" cmpd="sng" algn="ctr">
                <a:solidFill>
                  <a:schemeClr val="tx1"/>
                </a:solidFill>
                <a:prstDash val="solid"/>
                <a:round/>
                <a:headEnd type="none" w="med" len="med"/>
                <a:tailEnd type="none" w="med" len="med"/>
              </a:ln>
              <a:effectLst/>
            </p:spPr>
            <p:txBody>
              <a:bodyPr/>
              <a:lstStyle/>
              <a:p>
                <a:r>
                  <a:rPr lang="en-CA">
                    <a:noFill/>
                  </a:rPr>
                  <a:t> </a:t>
                </a:r>
              </a:p>
            </p:txBody>
          </p:sp>
        </mc:Fallback>
      </mc:AlternateContent>
      <p:cxnSp>
        <p:nvCxnSpPr>
          <p:cNvPr id="30" name="Elbow Connector 29"/>
          <p:cNvCxnSpPr>
            <a:stCxn id="13" idx="2"/>
            <a:endCxn id="18" idx="0"/>
          </p:cNvCxnSpPr>
          <p:nvPr/>
        </p:nvCxnSpPr>
        <p:spPr bwMode="auto">
          <a:xfrm rot="16200000" flipH="1">
            <a:off x="6314458" y="4585007"/>
            <a:ext cx="261864" cy="2365"/>
          </a:xfrm>
          <a:prstGeom prst="bentConnector3">
            <a:avLst/>
          </a:prstGeom>
          <a:solidFill>
            <a:schemeClr val="accent1"/>
          </a:solidFill>
          <a:ln w="9525" cap="flat" cmpd="sng" algn="ctr">
            <a:solidFill>
              <a:schemeClr val="tx1"/>
            </a:solidFill>
            <a:prstDash val="solid"/>
            <a:round/>
            <a:headEnd type="none" w="med" len="med"/>
            <a:tailEnd type="triangle"/>
          </a:ln>
          <a:effectLst/>
        </p:spPr>
      </p:cxnSp>
      <p:pic>
        <p:nvPicPr>
          <p:cNvPr id="31" name="Picture 30"/>
          <p:cNvPicPr>
            <a:picLocks noChangeAspect="1"/>
          </p:cNvPicPr>
          <p:nvPr/>
        </p:nvPicPr>
        <p:blipFill>
          <a:blip r:embed="rId7"/>
          <a:stretch>
            <a:fillRect/>
          </a:stretch>
        </p:blipFill>
        <p:spPr>
          <a:xfrm>
            <a:off x="7771743" y="4958834"/>
            <a:ext cx="1085850" cy="533400"/>
          </a:xfrm>
          <a:prstGeom prst="rect">
            <a:avLst/>
          </a:prstGeom>
        </p:spPr>
      </p:pic>
      <p:pic>
        <p:nvPicPr>
          <p:cNvPr id="32" name="Picture 31"/>
          <p:cNvPicPr>
            <a:picLocks noChangeAspect="1"/>
          </p:cNvPicPr>
          <p:nvPr/>
        </p:nvPicPr>
        <p:blipFill>
          <a:blip r:embed="rId8"/>
          <a:stretch>
            <a:fillRect/>
          </a:stretch>
        </p:blipFill>
        <p:spPr>
          <a:xfrm>
            <a:off x="7793481" y="2093940"/>
            <a:ext cx="1133475" cy="361950"/>
          </a:xfrm>
          <a:prstGeom prst="rect">
            <a:avLst/>
          </a:prstGeom>
        </p:spPr>
      </p:pic>
    </p:spTree>
    <p:extLst>
      <p:ext uri="{BB962C8B-B14F-4D97-AF65-F5344CB8AC3E}">
        <p14:creationId xmlns:p14="http://schemas.microsoft.com/office/powerpoint/2010/main" val="2853492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68" y="44624"/>
            <a:ext cx="7918648" cy="914400"/>
          </a:xfrm>
        </p:spPr>
        <p:txBody>
          <a:bodyPr/>
          <a:lstStyle/>
          <a:p>
            <a:r>
              <a:rPr lang="en-US" altLang="zh-CN" dirty="0" smtClean="0"/>
              <a:t>Monte Carlo based propagation of uncertainty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4016" y="1628800"/>
                <a:ext cx="8276456" cy="4392488"/>
              </a:xfrm>
            </p:spPr>
            <p:txBody>
              <a:bodyPr/>
              <a:lstStyle/>
              <a:p>
                <a:pPr marL="809625" lvl="0" indent="-400050" algn="just" fontAlgn="auto">
                  <a:spcBef>
                    <a:spcPts val="0"/>
                  </a:spcBef>
                  <a:spcAft>
                    <a:spcPts val="0"/>
                  </a:spcAft>
                  <a:buFont typeface="+mj-lt"/>
                  <a:buAutoNum type="romanUcPeriod"/>
                </a:pPr>
                <a:r>
                  <a:rPr lang="en-CA" sz="1800" dirty="0" smtClean="0"/>
                  <a:t>To get </a:t>
                </a:r>
                <a14:m>
                  <m:oMath xmlns:m="http://schemas.openxmlformats.org/officeDocument/2006/math">
                    <m:r>
                      <a:rPr lang="en-CA" sz="1800" b="0" i="1" smtClean="0">
                        <a:latin typeface="Cambria Math" charset="0"/>
                      </a:rPr>
                      <m:t>𝑃</m:t>
                    </m:r>
                    <m:d>
                      <m:dPr>
                        <m:ctrlPr>
                          <a:rPr lang="en-CA" sz="1800" b="0" i="1" smtClean="0">
                            <a:latin typeface="Cambria Math" panose="02040503050406030204" pitchFamily="18" charset="0"/>
                          </a:rPr>
                        </m:ctrlPr>
                      </m:dPr>
                      <m:e>
                        <m:r>
                          <a:rPr lang="en-CA" sz="1800" b="0" i="1" smtClean="0">
                            <a:latin typeface="Cambria Math" charset="0"/>
                          </a:rPr>
                          <m:t>𝑎</m:t>
                        </m:r>
                        <m:r>
                          <a:rPr lang="en-CA" sz="1800" b="0" i="1" smtClean="0">
                            <a:latin typeface="Cambria Math" charset="0"/>
                          </a:rPr>
                          <m:t>&lt;</m:t>
                        </m:r>
                        <m:r>
                          <a:rPr lang="en-US" sz="1800" b="0" i="1" smtClean="0">
                            <a:latin typeface="Cambria Math" panose="02040503050406030204" pitchFamily="18" charset="0"/>
                          </a:rPr>
                          <m:t>𝑦</m:t>
                        </m:r>
                        <m:r>
                          <a:rPr lang="en-CA" sz="1800" b="0" i="1" smtClean="0">
                            <a:latin typeface="Cambria Math" charset="0"/>
                          </a:rPr>
                          <m:t>&lt;</m:t>
                        </m:r>
                        <m:r>
                          <a:rPr lang="en-CA" sz="1800" b="0" i="1" smtClean="0">
                            <a:latin typeface="Cambria Math" charset="0"/>
                          </a:rPr>
                          <m:t>𝑏</m:t>
                        </m:r>
                      </m:e>
                    </m:d>
                  </m:oMath>
                </a14:m>
                <a:r>
                  <a:rPr lang="en-CA" sz="1800" dirty="0" smtClean="0"/>
                  <a:t> let </a:t>
                </a:r>
                <a14:m>
                  <m:oMath xmlns:m="http://schemas.openxmlformats.org/officeDocument/2006/math">
                    <m:r>
                      <a:rPr lang="en-CA" sz="1800" b="0" i="1" smtClean="0">
                        <a:latin typeface="Cambria Math" charset="0"/>
                      </a:rPr>
                      <m:t>𝑁</m:t>
                    </m:r>
                  </m:oMath>
                </a14:m>
                <a:r>
                  <a:rPr lang="en-CA" sz="1800" dirty="0" smtClean="0"/>
                  <a:t> be the number of </a:t>
                </a:r>
                <a14:m>
                  <m:oMath xmlns:m="http://schemas.openxmlformats.org/officeDocument/2006/math">
                    <m:sSup>
                      <m:sSupPr>
                        <m:ctrlPr>
                          <a:rPr lang="en-CA" altLang="zh-CN" sz="180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CA" altLang="zh-CN" sz="1800" b="0" i="1" smtClean="0">
                            <a:latin typeface="Cambria Math" charset="0"/>
                          </a:rPr>
                          <m:t>(</m:t>
                        </m:r>
                        <m:r>
                          <a:rPr lang="en-US" altLang="zh-CN" sz="1800" b="0" i="1" smtClean="0">
                            <a:latin typeface="Cambria Math" panose="02040503050406030204" pitchFamily="18" charset="0"/>
                          </a:rPr>
                          <m:t>𝑖</m:t>
                        </m:r>
                        <m:r>
                          <a:rPr lang="en-CA" altLang="zh-CN" sz="1800" b="0" i="1" smtClean="0">
                            <a:latin typeface="Cambria Math" charset="0"/>
                          </a:rPr>
                          <m:t>)</m:t>
                        </m:r>
                      </m:sup>
                    </m:sSup>
                  </m:oMath>
                </a14:m>
                <a:r>
                  <a:rPr lang="en-CA" sz="1800" dirty="0" smtClean="0"/>
                  <a:t> such that </a:t>
                </a:r>
                <a14:m>
                  <m:oMath xmlns:m="http://schemas.openxmlformats.org/officeDocument/2006/math">
                    <m:r>
                      <a:rPr lang="en-CA" sz="1800" b="0" i="1" smtClean="0">
                        <a:latin typeface="Cambria Math" charset="0"/>
                      </a:rPr>
                      <m:t>𝑎</m:t>
                    </m:r>
                    <m:r>
                      <a:rPr lang="en-CA" sz="1800" b="0" i="1" smtClean="0">
                        <a:latin typeface="Cambria Math" charset="0"/>
                      </a:rPr>
                      <m:t>&lt;</m:t>
                    </m:r>
                    <m:sSup>
                      <m:sSupPr>
                        <m:ctrlPr>
                          <a:rPr lang="en-CA"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CA" altLang="zh-CN" sz="1800" i="1">
                            <a:latin typeface="Cambria Math" charset="0"/>
                          </a:rPr>
                          <m:t>(</m:t>
                        </m:r>
                        <m:r>
                          <a:rPr lang="en-US" altLang="zh-CN" sz="1800" i="1">
                            <a:latin typeface="Cambria Math" panose="02040503050406030204" pitchFamily="18" charset="0"/>
                          </a:rPr>
                          <m:t>𝑖</m:t>
                        </m:r>
                        <m:r>
                          <a:rPr lang="en-CA" altLang="zh-CN" sz="1800" i="1">
                            <a:latin typeface="Cambria Math" charset="0"/>
                          </a:rPr>
                          <m:t>)</m:t>
                        </m:r>
                      </m:sup>
                    </m:sSup>
                    <m:r>
                      <a:rPr lang="en-CA" altLang="zh-CN" sz="1800" b="0" i="1" smtClean="0">
                        <a:latin typeface="Cambria Math" charset="0"/>
                      </a:rPr>
                      <m:t>&lt;</m:t>
                    </m:r>
                    <m:r>
                      <a:rPr lang="en-CA" altLang="zh-CN" sz="1800" b="0" i="1" smtClean="0">
                        <a:latin typeface="Cambria Math" charset="0"/>
                      </a:rPr>
                      <m:t>𝑏</m:t>
                    </m:r>
                  </m:oMath>
                </a14:m>
                <a:r>
                  <a:rPr lang="en-CA" sz="1800" dirty="0" smtClean="0"/>
                  <a:t> and compute </a:t>
                </a:r>
              </a:p>
              <a:p>
                <a:pPr marL="409575" lvl="0" indent="0" algn="just" fontAlgn="auto">
                  <a:spcBef>
                    <a:spcPts val="0"/>
                  </a:spcBef>
                  <a:spcAft>
                    <a:spcPts val="0"/>
                  </a:spcAft>
                  <a:buNone/>
                </a:pPr>
                <a14:m>
                  <m:oMathPara xmlns:m="http://schemas.openxmlformats.org/officeDocument/2006/math">
                    <m:oMathParaPr>
                      <m:jc m:val="centerGroup"/>
                    </m:oMathParaPr>
                    <m:oMath xmlns:m="http://schemas.openxmlformats.org/officeDocument/2006/math">
                      <m:r>
                        <a:rPr lang="en-CA" sz="1800" b="0" i="1" smtClean="0">
                          <a:latin typeface="Cambria Math" charset="0"/>
                        </a:rPr>
                        <m:t>𝑃</m:t>
                      </m:r>
                      <m:d>
                        <m:dPr>
                          <m:ctrlPr>
                            <a:rPr lang="en-CA" sz="1800" b="0" i="1" smtClean="0">
                              <a:latin typeface="Cambria Math" panose="02040503050406030204" pitchFamily="18" charset="0"/>
                            </a:rPr>
                          </m:ctrlPr>
                        </m:dPr>
                        <m:e>
                          <m:r>
                            <a:rPr lang="en-CA" sz="1800" b="0" i="1" smtClean="0">
                              <a:latin typeface="Cambria Math" charset="0"/>
                            </a:rPr>
                            <m:t>𝑎</m:t>
                          </m:r>
                          <m:r>
                            <a:rPr lang="en-CA" sz="1800" b="0" i="1" smtClean="0">
                              <a:latin typeface="Cambria Math" charset="0"/>
                            </a:rPr>
                            <m:t>&lt;</m:t>
                          </m:r>
                          <m:r>
                            <a:rPr lang="en-US" sz="1800" b="0" i="1" smtClean="0">
                              <a:latin typeface="Cambria Math" panose="02040503050406030204" pitchFamily="18" charset="0"/>
                            </a:rPr>
                            <m:t>𝑦</m:t>
                          </m:r>
                          <m:r>
                            <a:rPr lang="en-CA" sz="1800" b="0" i="1" smtClean="0">
                              <a:latin typeface="Cambria Math" charset="0"/>
                            </a:rPr>
                            <m:t>&lt;</m:t>
                          </m:r>
                          <m:r>
                            <a:rPr lang="en-CA" sz="1800" b="0" i="1" smtClean="0">
                              <a:latin typeface="Cambria Math" charset="0"/>
                            </a:rPr>
                            <m:t>𝑏</m:t>
                          </m:r>
                        </m:e>
                      </m:d>
                      <m:r>
                        <a:rPr lang="en-CA" sz="1800" i="1">
                          <a:latin typeface="Cambria Math" charset="0"/>
                          <a:ea typeface="Cambria Math" charset="0"/>
                          <a:cs typeface="Cambria Math" charset="0"/>
                        </a:rPr>
                        <m:t>≈</m:t>
                      </m:r>
                      <m:f>
                        <m:fPr>
                          <m:ctrlPr>
                            <a:rPr lang="mr-IN" altLang="zh-CN" sz="1800" i="1" smtClean="0">
                              <a:latin typeface="Cambria Math" panose="02040503050406030204" pitchFamily="18" charset="0"/>
                              <a:ea typeface="Cambria Math" charset="0"/>
                              <a:cs typeface="Cambria Math" charset="0"/>
                            </a:rPr>
                          </m:ctrlPr>
                        </m:fPr>
                        <m:num>
                          <m:r>
                            <a:rPr lang="en-CA" altLang="zh-CN" sz="1800" b="0" i="1" smtClean="0">
                              <a:latin typeface="Cambria Math" charset="0"/>
                              <a:ea typeface="Cambria Math" charset="0"/>
                              <a:cs typeface="Cambria Math" charset="0"/>
                            </a:rPr>
                            <m:t>𝑁</m:t>
                          </m:r>
                        </m:num>
                        <m:den>
                          <m:r>
                            <a:rPr lang="en-US" altLang="zh-CN" sz="1800" b="0" i="1" smtClean="0">
                              <a:latin typeface="Cambria Math" panose="02040503050406030204" pitchFamily="18" charset="0"/>
                              <a:ea typeface="Cambria Math" charset="0"/>
                              <a:cs typeface="Cambria Math" charset="0"/>
                            </a:rPr>
                            <m:t>𝑀</m:t>
                          </m:r>
                        </m:den>
                      </m:f>
                      <m:r>
                        <a:rPr lang="en-CA" altLang="zh-CN" sz="1800" b="0" i="1" smtClean="0">
                          <a:latin typeface="Cambria Math" charset="0"/>
                          <a:ea typeface="Cambria Math" charset="0"/>
                          <a:cs typeface="Cambria Math" charset="0"/>
                        </a:rPr>
                        <m:t>.</m:t>
                      </m:r>
                    </m:oMath>
                  </m:oMathPara>
                </a14:m>
                <a:endParaRPr lang="en-CA" sz="1800" dirty="0" smtClean="0"/>
              </a:p>
              <a:p>
                <a:pPr marL="809625" lvl="0" indent="-400050" algn="just" fontAlgn="auto">
                  <a:spcBef>
                    <a:spcPts val="0"/>
                  </a:spcBef>
                  <a:spcAft>
                    <a:spcPts val="0"/>
                  </a:spcAft>
                  <a:buFont typeface="+mj-lt"/>
                  <a:buAutoNum type="romanUcPeriod" startAt="2"/>
                </a:pPr>
                <a:endParaRPr lang="en-CA" sz="1800" dirty="0" smtClean="0"/>
              </a:p>
              <a:p>
                <a:pPr marL="809625" lvl="0" indent="-400050" algn="just" fontAlgn="auto">
                  <a:spcBef>
                    <a:spcPts val="0"/>
                  </a:spcBef>
                  <a:spcAft>
                    <a:spcPts val="0"/>
                  </a:spcAft>
                  <a:buFont typeface="+mj-lt"/>
                  <a:buAutoNum type="romanUcPeriod" startAt="2"/>
                </a:pPr>
                <a:r>
                  <a:rPr lang="en-CA" sz="1800" dirty="0" smtClean="0"/>
                  <a:t>To get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charset="0"/>
                            <a:ea typeface="Cambria Math" charset="0"/>
                            <a:cs typeface="Cambria Math" charset="0"/>
                          </a:rPr>
                          <m:t>𝜎</m:t>
                        </m:r>
                      </m:e>
                      <m:sub>
                        <m:r>
                          <a:rPr lang="en-CA" altLang="zh-CN" sz="1800" b="0" i="1" smtClean="0">
                            <a:latin typeface="Cambria Math" charset="0"/>
                          </a:rPr>
                          <m:t>𝑌</m:t>
                        </m:r>
                      </m:sub>
                    </m:sSub>
                    <m:r>
                      <a:rPr lang="en-CA" altLang="zh-CN" sz="1800" b="0" i="0" smtClean="0">
                        <a:latin typeface="Cambria Math" charset="0"/>
                      </a:rPr>
                      <m:t>,</m:t>
                    </m:r>
                  </m:oMath>
                </a14:m>
                <a:r>
                  <a:rPr lang="en-CA" sz="1800" dirty="0" smtClean="0"/>
                  <a:t> compute the sample mean </a:t>
                </a:r>
                <a14:m>
                  <m:oMath xmlns:m="http://schemas.openxmlformats.org/officeDocument/2006/math">
                    <m:acc>
                      <m:accPr>
                        <m:chr m:val="̅"/>
                        <m:ctrlPr>
                          <a:rPr lang="en-CA" altLang="zh-CN" sz="1800" i="1" smtClean="0">
                            <a:latin typeface="Cambria Math" panose="02040503050406030204" pitchFamily="18" charset="0"/>
                          </a:rPr>
                        </m:ctrlPr>
                      </m:accPr>
                      <m:e>
                        <m:r>
                          <a:rPr lang="en-US" altLang="zh-CN" sz="1800" b="0" i="1" smtClean="0">
                            <a:latin typeface="Cambria Math" panose="02040503050406030204" pitchFamily="18" charset="0"/>
                          </a:rPr>
                          <m:t>𝑦</m:t>
                        </m:r>
                      </m:e>
                    </m:acc>
                    <m:r>
                      <a:rPr lang="en-CA" altLang="zh-CN" sz="1800" b="0" i="1" smtClean="0">
                        <a:latin typeface="Cambria Math" charset="0"/>
                      </a:rPr>
                      <m:t>=</m:t>
                    </m:r>
                    <m:f>
                      <m:fPr>
                        <m:ctrlPr>
                          <a:rPr lang="mr-IN" altLang="zh-CN" sz="1800" b="0" i="1" smtClean="0">
                            <a:latin typeface="Cambria Math" panose="02040503050406030204" pitchFamily="18" charset="0"/>
                          </a:rPr>
                        </m:ctrlPr>
                      </m:fPr>
                      <m:num>
                        <m:r>
                          <a:rPr lang="en-CA" altLang="zh-CN" sz="1800" b="0" i="1" smtClean="0">
                            <a:latin typeface="Cambria Math" charset="0"/>
                          </a:rPr>
                          <m:t>1</m:t>
                        </m:r>
                      </m:num>
                      <m:den>
                        <m:r>
                          <a:rPr lang="en-US" altLang="zh-CN" sz="1800" b="0" i="1" smtClean="0">
                            <a:latin typeface="Cambria Math" panose="02040503050406030204" pitchFamily="18" charset="0"/>
                          </a:rPr>
                          <m:t>𝑀</m:t>
                        </m:r>
                      </m:den>
                    </m:f>
                    <m:nary>
                      <m:naryPr>
                        <m:chr m:val="∑"/>
                        <m:limLoc m:val="subSup"/>
                        <m:ctrlPr>
                          <a:rPr lang="is-I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CA" altLang="zh-CN" sz="1800" b="0" i="1" smtClean="0">
                            <a:latin typeface="Cambria Math" charset="0"/>
                          </a:rPr>
                          <m:t>=1</m:t>
                        </m:r>
                      </m:sub>
                      <m:sup>
                        <m:r>
                          <a:rPr lang="en-US" altLang="zh-CN" sz="1800" b="0" i="1" smtClean="0">
                            <a:latin typeface="Cambria Math" panose="02040503050406030204" pitchFamily="18" charset="0"/>
                          </a:rPr>
                          <m:t>𝑀</m:t>
                        </m:r>
                      </m:sup>
                      <m:e>
                        <m:sSup>
                          <m:sSupPr>
                            <m:ctrlPr>
                              <a:rPr lang="is-IS" altLang="zh-CN" sz="1800" b="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CA" altLang="zh-CN" sz="1800" b="0" i="1" smtClean="0">
                                <a:latin typeface="Cambria Math" charset="0"/>
                              </a:rPr>
                              <m:t>(</m:t>
                            </m:r>
                            <m:r>
                              <a:rPr lang="en-US" altLang="zh-CN" sz="1800" b="0" i="1" smtClean="0">
                                <a:latin typeface="Cambria Math" panose="02040503050406030204" pitchFamily="18" charset="0"/>
                              </a:rPr>
                              <m:t>𝑖</m:t>
                            </m:r>
                            <m:r>
                              <a:rPr lang="en-CA" altLang="zh-CN" sz="1800" b="0" i="1" smtClean="0">
                                <a:latin typeface="Cambria Math" charset="0"/>
                              </a:rPr>
                              <m:t>)</m:t>
                            </m:r>
                          </m:sup>
                        </m:sSup>
                      </m:e>
                    </m:nary>
                  </m:oMath>
                </a14:m>
                <a:endParaRPr lang="en-CA" sz="1800" dirty="0" smtClean="0"/>
              </a:p>
              <a:p>
                <a:pPr marL="409575" lvl="0" indent="0" algn="just" fontAlgn="auto">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charset="0"/>
                              <a:ea typeface="Cambria Math" charset="0"/>
                              <a:cs typeface="Cambria Math" charset="0"/>
                            </a:rPr>
                            <m:t>𝜎</m:t>
                          </m:r>
                        </m:e>
                        <m:sub>
                          <m:r>
                            <a:rPr lang="en-CA" altLang="zh-CN" sz="1800" b="0" i="1" smtClean="0">
                              <a:latin typeface="Cambria Math" charset="0"/>
                            </a:rPr>
                            <m:t>𝑌</m:t>
                          </m:r>
                        </m:sub>
                      </m:sSub>
                      <m:r>
                        <a:rPr lang="en-US" altLang="zh-CN" sz="1800" i="1" smtClean="0">
                          <a:latin typeface="Cambria Math" charset="0"/>
                          <a:ea typeface="Cambria Math" charset="0"/>
                          <a:cs typeface="Cambria Math" charset="0"/>
                        </a:rPr>
                        <m:t>≈</m:t>
                      </m:r>
                      <m:rad>
                        <m:radPr>
                          <m:degHide m:val="on"/>
                          <m:ctrlPr>
                            <a:rPr lang="en-US" altLang="zh-CN" sz="1800" i="1" smtClean="0">
                              <a:latin typeface="Cambria Math" panose="02040503050406030204" pitchFamily="18" charset="0"/>
                              <a:ea typeface="Cambria Math" charset="0"/>
                              <a:cs typeface="Cambria Math" charset="0"/>
                            </a:rPr>
                          </m:ctrlPr>
                        </m:radPr>
                        <m:deg/>
                        <m:e>
                          <m:f>
                            <m:fPr>
                              <m:ctrlPr>
                                <a:rPr lang="mr-IN" altLang="zh-CN" sz="1800" i="1" smtClean="0">
                                  <a:latin typeface="Cambria Math" panose="02040503050406030204" pitchFamily="18" charset="0"/>
                                  <a:ea typeface="Cambria Math" charset="0"/>
                                  <a:cs typeface="Cambria Math" charset="0"/>
                                </a:rPr>
                              </m:ctrlPr>
                            </m:fPr>
                            <m:num>
                              <m:r>
                                <a:rPr lang="en-CA" altLang="zh-CN" sz="1800" b="0" i="1" smtClean="0">
                                  <a:latin typeface="Cambria Math" charset="0"/>
                                  <a:ea typeface="Cambria Math" charset="0"/>
                                  <a:cs typeface="Cambria Math" charset="0"/>
                                </a:rPr>
                                <m:t>1</m:t>
                              </m:r>
                            </m:num>
                            <m:den>
                              <m:r>
                                <a:rPr lang="en-US" altLang="zh-CN" sz="1800" b="0" i="1" smtClean="0">
                                  <a:latin typeface="Cambria Math" panose="02040503050406030204" pitchFamily="18" charset="0"/>
                                  <a:ea typeface="Cambria Math" charset="0"/>
                                  <a:cs typeface="Cambria Math" charset="0"/>
                                </a:rPr>
                                <m:t>𝑀</m:t>
                              </m:r>
                              <m:r>
                                <a:rPr lang="en-CA" altLang="zh-CN" sz="1800" b="0" i="1" smtClean="0">
                                  <a:latin typeface="Cambria Math" charset="0"/>
                                  <a:ea typeface="Cambria Math" charset="0"/>
                                  <a:cs typeface="Cambria Math" charset="0"/>
                                </a:rPr>
                                <m:t>−1</m:t>
                              </m:r>
                            </m:den>
                          </m:f>
                          <m:nary>
                            <m:naryPr>
                              <m:chr m:val="∑"/>
                              <m:ctrlPr>
                                <a:rPr lang="is-IS" altLang="zh-CN" sz="1800" i="1" smtClean="0">
                                  <a:latin typeface="Cambria Math" panose="02040503050406030204" pitchFamily="18" charset="0"/>
                                  <a:ea typeface="Cambria Math" charset="0"/>
                                  <a:cs typeface="Cambria Math" charset="0"/>
                                </a:rPr>
                              </m:ctrlPr>
                            </m:naryPr>
                            <m:sub>
                              <m:r>
                                <a:rPr lang="en-US" altLang="zh-CN" sz="1800" b="0" i="1" smtClean="0">
                                  <a:latin typeface="Cambria Math" panose="02040503050406030204" pitchFamily="18" charset="0"/>
                                  <a:ea typeface="Cambria Math" charset="0"/>
                                  <a:cs typeface="Cambria Math" charset="0"/>
                                </a:rPr>
                                <m:t>𝑖</m:t>
                              </m:r>
                              <m:r>
                                <a:rPr lang="en-CA" altLang="zh-CN" sz="1800" b="0" i="1" smtClean="0">
                                  <a:latin typeface="Cambria Math" charset="0"/>
                                  <a:ea typeface="Cambria Math" charset="0"/>
                                  <a:cs typeface="Cambria Math" charset="0"/>
                                </a:rPr>
                                <m:t>=1</m:t>
                              </m:r>
                            </m:sub>
                            <m:sup>
                              <m:r>
                                <a:rPr lang="en-US" altLang="zh-CN" sz="1800" b="0" i="1" smtClean="0">
                                  <a:latin typeface="Cambria Math" panose="02040503050406030204" pitchFamily="18" charset="0"/>
                                  <a:ea typeface="Cambria Math" charset="0"/>
                                  <a:cs typeface="Cambria Math" charset="0"/>
                                </a:rPr>
                                <m:t>𝑀</m:t>
                              </m:r>
                            </m:sup>
                            <m:e>
                              <m:sSup>
                                <m:sSupPr>
                                  <m:ctrlPr>
                                    <a:rPr lang="is-IS" altLang="zh-CN" sz="1800" i="1" smtClean="0">
                                      <a:latin typeface="Cambria Math" panose="02040503050406030204" pitchFamily="18" charset="0"/>
                                      <a:ea typeface="Cambria Math" charset="0"/>
                                      <a:cs typeface="Cambria Math" charset="0"/>
                                    </a:rPr>
                                  </m:ctrlPr>
                                </m:sSupPr>
                                <m:e>
                                  <m:d>
                                    <m:dPr>
                                      <m:ctrlPr>
                                        <a:rPr lang="mr-IN" altLang="zh-CN" sz="1800" i="1" smtClean="0">
                                          <a:latin typeface="Cambria Math" panose="02040503050406030204" pitchFamily="18" charset="0"/>
                                          <a:ea typeface="Cambria Math" charset="0"/>
                                          <a:cs typeface="Cambria Math" charset="0"/>
                                        </a:rPr>
                                      </m:ctrlPr>
                                    </m:dPr>
                                    <m:e>
                                      <m:sSup>
                                        <m:sSupPr>
                                          <m:ctrlPr>
                                            <a:rPr lang="mr-IN" altLang="zh-CN" sz="1800" i="1" smtClean="0">
                                              <a:latin typeface="Cambria Math" panose="02040503050406030204" pitchFamily="18" charset="0"/>
                                              <a:ea typeface="Cambria Math" charset="0"/>
                                              <a:cs typeface="Cambria Math" charset="0"/>
                                            </a:rPr>
                                          </m:ctrlPr>
                                        </m:sSupPr>
                                        <m:e>
                                          <m:r>
                                            <a:rPr lang="en-US" altLang="zh-CN" sz="1800" b="0" i="1" smtClean="0">
                                              <a:latin typeface="Cambria Math" panose="02040503050406030204" pitchFamily="18" charset="0"/>
                                              <a:ea typeface="Cambria Math" charset="0"/>
                                              <a:cs typeface="Cambria Math" charset="0"/>
                                            </a:rPr>
                                            <m:t>𝑦</m:t>
                                          </m:r>
                                        </m:e>
                                        <m:sup>
                                          <m:r>
                                            <a:rPr lang="en-CA" altLang="zh-CN" sz="1800" b="0" i="1" smtClean="0">
                                              <a:latin typeface="Cambria Math" charset="0"/>
                                              <a:ea typeface="Cambria Math" charset="0"/>
                                              <a:cs typeface="Cambria Math" charset="0"/>
                                            </a:rPr>
                                            <m:t>(</m:t>
                                          </m:r>
                                          <m:r>
                                            <a:rPr lang="en-US" altLang="zh-CN" sz="1800" b="0" i="1" smtClean="0">
                                              <a:latin typeface="Cambria Math" panose="02040503050406030204" pitchFamily="18" charset="0"/>
                                              <a:ea typeface="Cambria Math" charset="0"/>
                                              <a:cs typeface="Cambria Math" charset="0"/>
                                            </a:rPr>
                                            <m:t>𝑖</m:t>
                                          </m:r>
                                          <m:r>
                                            <a:rPr lang="en-CA" altLang="zh-CN" sz="1800" b="0" i="1" smtClean="0">
                                              <a:latin typeface="Cambria Math" charset="0"/>
                                              <a:ea typeface="Cambria Math" charset="0"/>
                                              <a:cs typeface="Cambria Math" charset="0"/>
                                            </a:rPr>
                                            <m:t>)</m:t>
                                          </m:r>
                                        </m:sup>
                                      </m:sSup>
                                      <m:r>
                                        <a:rPr lang="en-CA" altLang="zh-CN" sz="1800" b="0" i="1" smtClean="0">
                                          <a:latin typeface="Cambria Math" charset="0"/>
                                          <a:ea typeface="Cambria Math" charset="0"/>
                                          <a:cs typeface="Cambria Math" charset="0"/>
                                        </a:rPr>
                                        <m:t>−</m:t>
                                      </m:r>
                                      <m:acc>
                                        <m:accPr>
                                          <m:chr m:val="̅"/>
                                          <m:ctrlPr>
                                            <a:rPr lang="en-CA" altLang="zh-CN" sz="1800" b="0" i="1" smtClean="0">
                                              <a:latin typeface="Cambria Math" panose="02040503050406030204" pitchFamily="18" charset="0"/>
                                              <a:ea typeface="Cambria Math" charset="0"/>
                                              <a:cs typeface="Cambria Math" charset="0"/>
                                            </a:rPr>
                                          </m:ctrlPr>
                                        </m:accPr>
                                        <m:e>
                                          <m:r>
                                            <a:rPr lang="en-US" altLang="zh-CN" sz="1800" b="0" i="1" smtClean="0">
                                              <a:latin typeface="Cambria Math" panose="02040503050406030204" pitchFamily="18" charset="0"/>
                                              <a:ea typeface="Cambria Math" charset="0"/>
                                              <a:cs typeface="Cambria Math" charset="0"/>
                                            </a:rPr>
                                            <m:t>𝑦</m:t>
                                          </m:r>
                                        </m:e>
                                      </m:acc>
                                    </m:e>
                                  </m:d>
                                </m:e>
                                <m:sup>
                                  <m:r>
                                    <a:rPr lang="en-CA" altLang="zh-CN" sz="1800" b="0" i="1" smtClean="0">
                                      <a:latin typeface="Cambria Math" charset="0"/>
                                      <a:ea typeface="Cambria Math" charset="0"/>
                                      <a:cs typeface="Cambria Math" charset="0"/>
                                    </a:rPr>
                                    <m:t>2</m:t>
                                  </m:r>
                                </m:sup>
                              </m:sSup>
                            </m:e>
                          </m:nary>
                        </m:e>
                      </m:rad>
                    </m:oMath>
                  </m:oMathPara>
                </a14:m>
                <a:endParaRPr lang="en-CA" sz="1800" dirty="0" smtClean="0"/>
              </a:p>
              <a:p>
                <a:pPr marL="809625" lvl="0" indent="-400050" algn="just" fontAlgn="auto">
                  <a:spcBef>
                    <a:spcPts val="0"/>
                  </a:spcBef>
                  <a:spcAft>
                    <a:spcPts val="0"/>
                  </a:spcAft>
                  <a:buFont typeface="+mj-lt"/>
                  <a:buAutoNum type="romanUcPeriod" startAt="3"/>
                </a:pPr>
                <a:endParaRPr lang="en-CA" sz="1800" dirty="0" smtClean="0"/>
              </a:p>
              <a:p>
                <a:pPr marL="809625" lvl="0" indent="-400050" algn="just" fontAlgn="auto">
                  <a:spcBef>
                    <a:spcPts val="0"/>
                  </a:spcBef>
                  <a:spcAft>
                    <a:spcPts val="0"/>
                  </a:spcAft>
                  <a:buFont typeface="+mj-lt"/>
                  <a:buAutoNum type="romanUcPeriod" startAt="3"/>
                </a:pPr>
                <a:r>
                  <a:rPr lang="en-CA" sz="1800" dirty="0" smtClean="0"/>
                  <a:t>Get the </a:t>
                </a:r>
                <a14:m>
                  <m:oMath xmlns:m="http://schemas.openxmlformats.org/officeDocument/2006/math">
                    <m:r>
                      <a:rPr lang="en-CA" sz="1800" b="0" i="1" smtClean="0">
                        <a:latin typeface="Cambria Math" charset="0"/>
                      </a:rPr>
                      <m:t>𝑞</m:t>
                    </m:r>
                  </m:oMath>
                </a14:m>
                <a:r>
                  <a:rPr lang="en-CA" sz="1800" baseline="30000" dirty="0" err="1" smtClean="0"/>
                  <a:t>th</a:t>
                </a:r>
                <a:r>
                  <a:rPr lang="en-CA" sz="1800" dirty="0" smtClean="0"/>
                  <a:t> quantile of the empirical distribution of </a:t>
                </a:r>
                <a14:m>
                  <m:oMath xmlns:m="http://schemas.openxmlformats.org/officeDocument/2006/math">
                    <m:r>
                      <a:rPr lang="en-CA" sz="1800" b="0" i="1" smtClean="0">
                        <a:latin typeface="Cambria Math" charset="0"/>
                      </a:rPr>
                      <m:t>𝑌</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4016" y="1628800"/>
                <a:ext cx="8276456" cy="4392488"/>
              </a:xfrm>
              <a:blipFill rotWithShape="0">
                <a:blip r:embed="rId3"/>
                <a:stretch>
                  <a:fillRect t="-416"/>
                </a:stretch>
              </a:blipFill>
            </p:spPr>
            <p:txBody>
              <a:bodyPr/>
              <a:lstStyle/>
              <a:p>
                <a:r>
                  <a:rPr lang="en-CA">
                    <a:noFill/>
                  </a:rPr>
                  <a:t> </a:t>
                </a:r>
              </a:p>
            </p:txBody>
          </p:sp>
        </mc:Fallback>
      </mc:AlternateContent>
    </p:spTree>
    <p:extLst>
      <p:ext uri="{BB962C8B-B14F-4D97-AF65-F5344CB8AC3E}">
        <p14:creationId xmlns:p14="http://schemas.microsoft.com/office/powerpoint/2010/main" val="2604897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CA" dirty="0" smtClean="0"/>
              <a:t>Metrological aspects of pulse oximeter</a:t>
            </a:r>
            <a:endParaRPr lang="en-CA" dirty="0"/>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3"/>
          <a:stretch>
            <a:fillRect/>
          </a:stretch>
        </p:blipFill>
        <p:spPr>
          <a:xfrm>
            <a:off x="827584" y="1628800"/>
            <a:ext cx="7975201" cy="3075434"/>
          </a:xfrm>
          <a:prstGeom prst="rect">
            <a:avLst/>
          </a:prstGeom>
        </p:spPr>
      </p:pic>
      <p:pic>
        <p:nvPicPr>
          <p:cNvPr id="5" name="Picture 4"/>
          <p:cNvPicPr>
            <a:picLocks noChangeAspect="1"/>
          </p:cNvPicPr>
          <p:nvPr/>
        </p:nvPicPr>
        <p:blipFill>
          <a:blip r:embed="rId4"/>
          <a:stretch>
            <a:fillRect/>
          </a:stretch>
        </p:blipFill>
        <p:spPr>
          <a:xfrm>
            <a:off x="802967" y="4653136"/>
            <a:ext cx="4265662" cy="1322106"/>
          </a:xfrm>
          <a:prstGeom prst="rect">
            <a:avLst/>
          </a:prstGeom>
        </p:spPr>
      </p:pic>
    </p:spTree>
    <p:extLst>
      <p:ext uri="{BB962C8B-B14F-4D97-AF65-F5344CB8AC3E}">
        <p14:creationId xmlns:p14="http://schemas.microsoft.com/office/powerpoint/2010/main" val="4151060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971600" y="2681601"/>
            <a:ext cx="4905375" cy="1104900"/>
          </a:xfrm>
          <a:prstGeom prst="rect">
            <a:avLst/>
          </a:prstGeom>
        </p:spPr>
      </p:pic>
      <p:pic>
        <p:nvPicPr>
          <p:cNvPr id="5" name="Picture 4"/>
          <p:cNvPicPr>
            <a:picLocks noChangeAspect="1"/>
          </p:cNvPicPr>
          <p:nvPr/>
        </p:nvPicPr>
        <p:blipFill>
          <a:blip r:embed="rId3"/>
          <a:stretch>
            <a:fillRect/>
          </a:stretch>
        </p:blipFill>
        <p:spPr>
          <a:xfrm>
            <a:off x="1043608" y="1772816"/>
            <a:ext cx="4445086" cy="659969"/>
          </a:xfrm>
          <a:prstGeom prst="rect">
            <a:avLst/>
          </a:prstGeom>
        </p:spPr>
      </p:pic>
      <p:pic>
        <p:nvPicPr>
          <p:cNvPr id="7" name="Picture 6"/>
          <p:cNvPicPr>
            <a:picLocks noChangeAspect="1"/>
          </p:cNvPicPr>
          <p:nvPr/>
        </p:nvPicPr>
        <p:blipFill>
          <a:blip r:embed="rId4"/>
          <a:stretch>
            <a:fillRect/>
          </a:stretch>
        </p:blipFill>
        <p:spPr>
          <a:xfrm>
            <a:off x="1187624" y="4077072"/>
            <a:ext cx="2569071" cy="595623"/>
          </a:xfrm>
          <a:prstGeom prst="rect">
            <a:avLst/>
          </a:prstGeom>
        </p:spPr>
      </p:pic>
    </p:spTree>
    <p:extLst>
      <p:ext uri="{BB962C8B-B14F-4D97-AF65-F5344CB8AC3E}">
        <p14:creationId xmlns:p14="http://schemas.microsoft.com/office/powerpoint/2010/main" val="28576755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5" name="Picture 4"/>
          <p:cNvPicPr>
            <a:picLocks noChangeAspect="1"/>
          </p:cNvPicPr>
          <p:nvPr/>
        </p:nvPicPr>
        <p:blipFill>
          <a:blip r:embed="rId2"/>
          <a:stretch>
            <a:fillRect/>
          </a:stretch>
        </p:blipFill>
        <p:spPr>
          <a:xfrm>
            <a:off x="416401" y="1645741"/>
            <a:ext cx="8727599" cy="3993059"/>
          </a:xfrm>
          <a:prstGeom prst="rect">
            <a:avLst/>
          </a:prstGeom>
        </p:spPr>
      </p:pic>
    </p:spTree>
    <p:extLst>
      <p:ext uri="{BB962C8B-B14F-4D97-AF65-F5344CB8AC3E}">
        <p14:creationId xmlns:p14="http://schemas.microsoft.com/office/powerpoint/2010/main" val="171257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395536" y="1628800"/>
            <a:ext cx="7558669" cy="3508648"/>
          </a:xfrm>
          <a:prstGeom prst="rect">
            <a:avLst/>
          </a:prstGeom>
        </p:spPr>
      </p:pic>
    </p:spTree>
    <p:extLst>
      <p:ext uri="{BB962C8B-B14F-4D97-AF65-F5344CB8AC3E}">
        <p14:creationId xmlns:p14="http://schemas.microsoft.com/office/powerpoint/2010/main" val="481246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C’: Sensitivity analysis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524000"/>
                <a:ext cx="8278688" cy="3886200"/>
              </a:xfrm>
            </p:spPr>
            <p:txBody>
              <a:bodyPr/>
              <a:lstStyle/>
              <a:p>
                <a:r>
                  <a:rPr lang="en-US" sz="1800" dirty="0" smtClean="0"/>
                  <a:t>Local sensitivity: </a:t>
                </a:r>
                <a:r>
                  <a:rPr lang="en-CA" sz="1800" dirty="0"/>
                  <a:t>effect of </a:t>
                </a:r>
                <a14:m>
                  <m:oMath xmlns:m="http://schemas.openxmlformats.org/officeDocument/2006/math">
                    <m:r>
                      <a:rPr lang="en-CA" sz="1800" i="1" dirty="0">
                        <a:latin typeface="Cambria Math" panose="02040503050406030204" pitchFamily="18" charset="0"/>
                      </a:rPr>
                      <m:t>𝑥</m:t>
                    </m:r>
                    <m:r>
                      <a:rPr lang="en-CA" sz="1800" i="1" baseline="-25000" dirty="0">
                        <a:latin typeface="Cambria Math" panose="02040503050406030204" pitchFamily="18" charset="0"/>
                      </a:rPr>
                      <m:t>𝑖</m:t>
                    </m:r>
                  </m:oMath>
                </a14:m>
                <a:r>
                  <a:rPr lang="en-CA" sz="1800" dirty="0"/>
                  <a:t> to the output while all other input factors </a:t>
                </a:r>
                <a14:m>
                  <m:oMath xmlns:m="http://schemas.openxmlformats.org/officeDocument/2006/math">
                    <m:r>
                      <a:rPr lang="en-CA" sz="1800" i="1" dirty="0">
                        <a:latin typeface="Cambria Math" panose="02040503050406030204" pitchFamily="18" charset="0"/>
                      </a:rPr>
                      <m:t>𝑥</m:t>
                    </m:r>
                    <m:r>
                      <a:rPr lang="en-US" sz="1800" i="1" baseline="-25000" dirty="0">
                        <a:latin typeface="Cambria Math" panose="02040503050406030204" pitchFamily="18" charset="0"/>
                      </a:rPr>
                      <m:t>𝑗</m:t>
                    </m:r>
                    <m:r>
                      <a:rPr lang="en-CA" sz="1800" i="1" baseline="-25000" dirty="0">
                        <a:latin typeface="Cambria Math" panose="02040503050406030204" pitchFamily="18" charset="0"/>
                      </a:rPr>
                      <m:t> </m:t>
                    </m:r>
                  </m:oMath>
                </a14:m>
                <a:r>
                  <a:rPr lang="en-CA" sz="1800" dirty="0"/>
                  <a:t>, </a:t>
                </a:r>
                <a:r>
                  <a:rPr lang="en-CA" sz="1800" i="1" dirty="0" err="1"/>
                  <a:t>j≠i</a:t>
                </a:r>
                <a:r>
                  <a:rPr lang="en-CA" sz="1800" dirty="0"/>
                  <a:t>, </a:t>
                </a:r>
                <a:r>
                  <a:rPr lang="en-CA" sz="1800" dirty="0" smtClean="0"/>
                  <a:t>are kept at the nominal values</a:t>
                </a:r>
                <a:endParaRPr lang="en-US" sz="1800" dirty="0"/>
              </a:p>
              <a:p>
                <a:pPr lvl="1"/>
                <a:r>
                  <a:rPr lang="en-CA" sz="1800" dirty="0" smtClean="0"/>
                  <a:t>Compute partial </a:t>
                </a:r>
                <a:r>
                  <a:rPr lang="en-CA" sz="1800" dirty="0"/>
                  <a:t>derivatives of the output functions with respect to the input </a:t>
                </a:r>
                <a:r>
                  <a:rPr lang="en-CA" sz="1800" dirty="0" smtClean="0"/>
                  <a:t>parameters. </a:t>
                </a:r>
                <a:r>
                  <a:rPr lang="en-US" sz="1800" i="1" dirty="0" err="1"/>
                  <a:t>df</a:t>
                </a:r>
                <a:r>
                  <a:rPr lang="en-US" sz="1800" i="1" dirty="0"/>
                  <a:t>(x)/dx</a:t>
                </a:r>
              </a:p>
              <a:p>
                <a:pPr lvl="1"/>
                <a:r>
                  <a:rPr lang="en-CA" sz="1800" dirty="0" smtClean="0"/>
                  <a:t>Vary </a:t>
                </a:r>
                <a:r>
                  <a:rPr lang="en-CA" sz="1800" dirty="0"/>
                  <a:t>the input factors in a small interval around the nominal value</a:t>
                </a:r>
                <a:r>
                  <a:rPr lang="en-CA" sz="1800" dirty="0" smtClean="0"/>
                  <a:t>.</a:t>
                </a:r>
                <a:r>
                  <a:rPr lang="en-US" sz="1800" i="1" dirty="0" smtClean="0"/>
                  <a:t> </a:t>
                </a:r>
              </a:p>
              <a:p>
                <a:pPr marL="457200" lvl="1" indent="0">
                  <a:buNone/>
                </a:pPr>
                <a:endParaRPr lang="en-US" sz="1800" i="1" dirty="0"/>
              </a:p>
              <a:p>
                <a:pPr marL="800100" lvl="1"/>
                <a:r>
                  <a:rPr lang="en-CA" sz="1800" dirty="0"/>
                  <a:t>When the model is nonlinear and various input parameters are affected by uncertainties of different order of magnitude, local sensitivity analysis should not be used. </a:t>
                </a:r>
                <a:endParaRPr lang="en-US" sz="1800" i="1" dirty="0" smtClean="0"/>
              </a:p>
              <a:p>
                <a:r>
                  <a:rPr lang="en-US" sz="1800" dirty="0" smtClean="0"/>
                  <a:t>Global sensitivity: </a:t>
                </a:r>
                <a:r>
                  <a:rPr lang="en-CA" sz="1800" dirty="0"/>
                  <a:t>effect of </a:t>
                </a:r>
                <a14:m>
                  <m:oMath xmlns:m="http://schemas.openxmlformats.org/officeDocument/2006/math">
                    <m:r>
                      <a:rPr lang="en-CA" sz="1800" i="1" dirty="0" smtClean="0">
                        <a:latin typeface="Cambria Math" panose="02040503050406030204" pitchFamily="18" charset="0"/>
                      </a:rPr>
                      <m:t>𝑥</m:t>
                    </m:r>
                    <m:r>
                      <a:rPr lang="en-CA" sz="1800" i="1" baseline="-25000" dirty="0" smtClean="0">
                        <a:latin typeface="Cambria Math" panose="02040503050406030204" pitchFamily="18" charset="0"/>
                      </a:rPr>
                      <m:t>𝑖</m:t>
                    </m:r>
                  </m:oMath>
                </a14:m>
                <a:r>
                  <a:rPr lang="en-CA" sz="1800" dirty="0" smtClean="0"/>
                  <a:t> to the output while </a:t>
                </a:r>
                <a:r>
                  <a:rPr lang="en-CA" sz="1800" dirty="0"/>
                  <a:t>all other input factors </a:t>
                </a:r>
                <a14:m>
                  <m:oMath xmlns:m="http://schemas.openxmlformats.org/officeDocument/2006/math">
                    <m:r>
                      <a:rPr lang="en-CA" sz="1800" i="1" dirty="0">
                        <a:latin typeface="Cambria Math" panose="02040503050406030204" pitchFamily="18" charset="0"/>
                      </a:rPr>
                      <m:t>𝑥</m:t>
                    </m:r>
                    <m:r>
                      <a:rPr lang="en-US" sz="1800" b="0" i="1" baseline="-25000" dirty="0" smtClean="0">
                        <a:latin typeface="Cambria Math" panose="02040503050406030204" pitchFamily="18" charset="0"/>
                      </a:rPr>
                      <m:t>𝑗</m:t>
                    </m:r>
                    <m:r>
                      <a:rPr lang="en-CA" sz="1800" i="1" baseline="-25000" dirty="0">
                        <a:latin typeface="Cambria Math" panose="02040503050406030204" pitchFamily="18" charset="0"/>
                      </a:rPr>
                      <m:t> </m:t>
                    </m:r>
                  </m:oMath>
                </a14:m>
                <a:r>
                  <a:rPr lang="en-CA" sz="1800" dirty="0" smtClean="0"/>
                  <a:t>, </a:t>
                </a:r>
                <a:r>
                  <a:rPr lang="en-CA" sz="1800" i="1" dirty="0" err="1" smtClean="0"/>
                  <a:t>j≠i</a:t>
                </a:r>
                <a:r>
                  <a:rPr lang="en-CA" sz="1800" dirty="0"/>
                  <a:t>, are varied as well</a:t>
                </a:r>
                <a:endParaRPr lang="en-US" sz="1800" dirty="0" smtClean="0"/>
              </a:p>
              <a:p>
                <a:pPr lvl="1"/>
                <a:r>
                  <a:rPr lang="en-US" sz="1800" dirty="0" smtClean="0"/>
                  <a:t>Parameter space exploration with Monte Carlo simulations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524000"/>
                <a:ext cx="8278688" cy="3886200"/>
              </a:xfrm>
              <a:blipFill rotWithShape="0">
                <a:blip r:embed="rId3"/>
                <a:stretch>
                  <a:fillRect l="-663" t="-784" r="-810" b="-5016"/>
                </a:stretch>
              </a:blipFill>
            </p:spPr>
            <p:txBody>
              <a:bodyPr/>
              <a:lstStyle/>
              <a:p>
                <a:r>
                  <a:rPr lang="en-CA">
                    <a:noFill/>
                  </a:rPr>
                  <a:t> </a:t>
                </a:r>
              </a:p>
            </p:txBody>
          </p:sp>
        </mc:Fallback>
      </mc:AlternateContent>
    </p:spTree>
    <p:extLst>
      <p:ext uri="{BB962C8B-B14F-4D97-AF65-F5344CB8AC3E}">
        <p14:creationId xmlns:p14="http://schemas.microsoft.com/office/powerpoint/2010/main" val="2843005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38138" y="228600"/>
            <a:ext cx="8467725" cy="762000"/>
          </a:xfrm>
        </p:spPr>
        <p:txBody>
          <a:bodyPr/>
          <a:lstStyle/>
          <a:p>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a:t>Modeling Approach</a:t>
            </a:r>
            <a:endParaRPr lang="en-US" altLang="en-US" dirty="0" smtClean="0">
              <a:ea typeface="ＭＳ Ｐゴシック" panose="020B0600070205080204" pitchFamily="34" charset="-128"/>
            </a:endParaRPr>
          </a:p>
        </p:txBody>
      </p:sp>
      <p:sp>
        <p:nvSpPr>
          <p:cNvPr id="27651" name="Rectangle 3"/>
          <p:cNvSpPr>
            <a:spLocks noGrp="1" noChangeArrowheads="1"/>
          </p:cNvSpPr>
          <p:nvPr>
            <p:ph type="body" idx="1"/>
          </p:nvPr>
        </p:nvSpPr>
        <p:spPr>
          <a:xfrm>
            <a:off x="609600" y="1268760"/>
            <a:ext cx="8384232" cy="4953000"/>
          </a:xfrm>
        </p:spPr>
        <p:txBody>
          <a:bodyPr/>
          <a:lstStyle/>
          <a:p>
            <a:pPr>
              <a:lnSpc>
                <a:spcPct val="85000"/>
              </a:lnSpc>
              <a:spcBef>
                <a:spcPct val="50000"/>
              </a:spcBef>
            </a:pPr>
            <a:r>
              <a:rPr lang="en-US" altLang="en-US" dirty="0" smtClean="0"/>
              <a:t>Advantages</a:t>
            </a:r>
            <a:endParaRPr lang="en-US" altLang="en-US" dirty="0"/>
          </a:p>
          <a:p>
            <a:pPr lvl="1">
              <a:lnSpc>
                <a:spcPct val="85000"/>
              </a:lnSpc>
              <a:spcBef>
                <a:spcPct val="50000"/>
              </a:spcBef>
            </a:pPr>
            <a:r>
              <a:rPr lang="en-US" altLang="en-US" dirty="0" smtClean="0">
                <a:ea typeface="ＭＳ Ｐゴシック" panose="020B0600070205080204" pitchFamily="34" charset="-128"/>
              </a:rPr>
              <a:t>Concise summary of present knowledge of operation of a particular system</a:t>
            </a:r>
          </a:p>
          <a:p>
            <a:pPr lvl="1">
              <a:lnSpc>
                <a:spcPct val="85000"/>
              </a:lnSpc>
              <a:spcBef>
                <a:spcPct val="50000"/>
              </a:spcBef>
            </a:pPr>
            <a:r>
              <a:rPr lang="en-US" altLang="en-US" dirty="0" smtClean="0">
                <a:ea typeface="ＭＳ Ｐゴシック" panose="020B0600070205080204" pitchFamily="34" charset="-128"/>
              </a:rPr>
              <a:t>Predict outcomes of modes of operation not easily studied experimentally </a:t>
            </a:r>
          </a:p>
          <a:p>
            <a:pPr lvl="1">
              <a:lnSpc>
                <a:spcPct val="85000"/>
              </a:lnSpc>
              <a:spcBef>
                <a:spcPct val="50000"/>
              </a:spcBef>
            </a:pPr>
            <a:r>
              <a:rPr lang="en-US" altLang="en-US" dirty="0" smtClean="0">
                <a:ea typeface="ＭＳ Ｐゴシック" panose="020B0600070205080204" pitchFamily="34" charset="-128"/>
              </a:rPr>
              <a:t>Clarify or simplify complex experimental data</a:t>
            </a:r>
          </a:p>
          <a:p>
            <a:pPr lvl="1">
              <a:lnSpc>
                <a:spcPct val="85000"/>
              </a:lnSpc>
              <a:spcBef>
                <a:spcPct val="50000"/>
              </a:spcBef>
            </a:pPr>
            <a:r>
              <a:rPr lang="en-US" altLang="en-US" dirty="0" smtClean="0">
                <a:ea typeface="ＭＳ Ｐゴシック" panose="020B0600070205080204" pitchFamily="34" charset="-128"/>
              </a:rPr>
              <a:t>Suggest new experiments to advance understanding of a system</a:t>
            </a:r>
          </a:p>
          <a:p>
            <a:pPr>
              <a:lnSpc>
                <a:spcPct val="85000"/>
              </a:lnSpc>
              <a:spcBef>
                <a:spcPct val="50000"/>
              </a:spcBef>
            </a:pPr>
            <a:r>
              <a:rPr lang="en-US" altLang="en-US" dirty="0" smtClean="0"/>
              <a:t>Limitations</a:t>
            </a:r>
          </a:p>
          <a:p>
            <a:pPr lvl="1">
              <a:lnSpc>
                <a:spcPct val="85000"/>
              </a:lnSpc>
              <a:spcBef>
                <a:spcPct val="50000"/>
              </a:spcBef>
            </a:pPr>
            <a:r>
              <a:rPr lang="en-US" altLang="en-US" dirty="0" smtClean="0"/>
              <a:t>Models </a:t>
            </a:r>
            <a:r>
              <a:rPr lang="en-US" altLang="en-US" dirty="0"/>
              <a:t>often require many simplifying assumptions</a:t>
            </a:r>
          </a:p>
          <a:p>
            <a:pPr lvl="2">
              <a:lnSpc>
                <a:spcPct val="85000"/>
              </a:lnSpc>
              <a:spcBef>
                <a:spcPts val="675"/>
              </a:spcBef>
            </a:pPr>
            <a:r>
              <a:rPr lang="en-US" altLang="en-US" dirty="0">
                <a:ea typeface="ＭＳ Ｐゴシック" panose="020B0600070205080204" pitchFamily="34" charset="-128"/>
              </a:rPr>
              <a:t>beware of garbage in, garbage </a:t>
            </a:r>
            <a:r>
              <a:rPr lang="en-US" altLang="en-US" dirty="0" smtClean="0">
                <a:ea typeface="ＭＳ Ｐゴシック" panose="020B0600070205080204" pitchFamily="34" charset="-128"/>
              </a:rPr>
              <a:t>out</a:t>
            </a:r>
          </a:p>
          <a:p>
            <a:pPr lvl="1">
              <a:lnSpc>
                <a:spcPct val="85000"/>
              </a:lnSpc>
              <a:spcBef>
                <a:spcPts val="675"/>
              </a:spcBef>
            </a:pPr>
            <a:r>
              <a:rPr lang="en-US" altLang="en-US" dirty="0" smtClean="0"/>
              <a:t>Validation </a:t>
            </a:r>
            <a:r>
              <a:rPr lang="en-US" altLang="en-US" dirty="0"/>
              <a:t>of model predictions is essential</a:t>
            </a:r>
          </a:p>
          <a:p>
            <a:pPr>
              <a:lnSpc>
                <a:spcPct val="85000"/>
              </a:lnSpc>
              <a:spcBef>
                <a:spcPct val="50000"/>
              </a:spcBef>
            </a:pPr>
            <a:endParaRPr lang="en-US" altLang="en-US" dirty="0" smtClean="0">
              <a:ea typeface="ＭＳ Ｐゴシック" panose="020B0600070205080204" pitchFamily="34" charset="-128"/>
            </a:endParaRPr>
          </a:p>
        </p:txBody>
      </p:sp>
      <p:sp>
        <p:nvSpPr>
          <p:cNvPr id="27652" name="Slide Number Placeholder 3"/>
          <p:cNvSpPr>
            <a:spLocks noGrp="1"/>
          </p:cNvSpPr>
          <p:nvPr>
            <p:ph type="sldNum" sz="quarter" idx="4294967295"/>
          </p:nvPr>
        </p:nvSpPr>
        <p:spPr>
          <a:xfrm>
            <a:off x="0" y="6381750"/>
            <a:ext cx="609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9318812-8D94-4051-9812-33162827452E}" type="slidenum">
              <a:rPr lang="en-US" altLang="en-US"/>
              <a:pPr eaLnBrk="1" hangingPunct="1"/>
              <a:t>4</a:t>
            </a:fld>
            <a:endParaRPr lang="en-US" altLang="en-US"/>
          </a:p>
        </p:txBody>
      </p:sp>
    </p:spTree>
    <p:extLst>
      <p:ext uri="{BB962C8B-B14F-4D97-AF65-F5344CB8AC3E}">
        <p14:creationId xmlns:p14="http://schemas.microsoft.com/office/powerpoint/2010/main" val="1141844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C’: Sensitivity analysis</a:t>
            </a:r>
            <a:endParaRPr lang="en-CA" dirty="0"/>
          </a:p>
        </p:txBody>
      </p:sp>
      <p:sp>
        <p:nvSpPr>
          <p:cNvPr id="3" name="Content Placeholder 2"/>
          <p:cNvSpPr>
            <a:spLocks noGrp="1"/>
          </p:cNvSpPr>
          <p:nvPr>
            <p:ph idx="1"/>
          </p:nvPr>
        </p:nvSpPr>
        <p:spPr>
          <a:xfrm>
            <a:off x="107504" y="1524000"/>
            <a:ext cx="2592288" cy="3886200"/>
          </a:xfrm>
        </p:spPr>
        <p:txBody>
          <a:bodyPr/>
          <a:lstStyle/>
          <a:p>
            <a:r>
              <a:rPr lang="en-US" dirty="0"/>
              <a:t>M</a:t>
            </a:r>
            <a:r>
              <a:rPr lang="en-US" dirty="0" smtClean="0"/>
              <a:t>ost </a:t>
            </a:r>
            <a:r>
              <a:rPr lang="en-US" dirty="0"/>
              <a:t>important parameters in your model?</a:t>
            </a:r>
          </a:p>
          <a:p>
            <a:r>
              <a:rPr lang="en-US" dirty="0" smtClean="0"/>
              <a:t>Reduce </a:t>
            </a:r>
            <a:r>
              <a:rPr lang="en-US" dirty="0"/>
              <a:t>the dimension of the model by fixing unimportant parameters</a:t>
            </a:r>
          </a:p>
          <a:p>
            <a:endParaRPr lang="en-CA" dirty="0"/>
          </a:p>
        </p:txBody>
      </p:sp>
      <p:pic>
        <p:nvPicPr>
          <p:cNvPr id="4" name="Picture 3"/>
          <p:cNvPicPr>
            <a:picLocks noChangeAspect="1"/>
          </p:cNvPicPr>
          <p:nvPr/>
        </p:nvPicPr>
        <p:blipFill>
          <a:blip r:embed="rId2"/>
          <a:stretch>
            <a:fillRect/>
          </a:stretch>
        </p:blipFill>
        <p:spPr>
          <a:xfrm>
            <a:off x="3203848" y="1329540"/>
            <a:ext cx="5604249" cy="5214614"/>
          </a:xfrm>
          <a:prstGeom prst="rect">
            <a:avLst/>
          </a:prstGeom>
        </p:spPr>
      </p:pic>
    </p:spTree>
    <p:extLst>
      <p:ext uri="{BB962C8B-B14F-4D97-AF65-F5344CB8AC3E}">
        <p14:creationId xmlns:p14="http://schemas.microsoft.com/office/powerpoint/2010/main" val="3538588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Pertubation</a:t>
            </a:r>
            <a:r>
              <a:rPr lang="en-CA" dirty="0" smtClean="0"/>
              <a:t> Sensitivity Analysis</a:t>
            </a:r>
            <a:endParaRPr lang="en-CA" dirty="0"/>
          </a:p>
        </p:txBody>
      </p:sp>
      <p:sp>
        <p:nvSpPr>
          <p:cNvPr id="3" name="Content Placeholder 2"/>
          <p:cNvSpPr>
            <a:spLocks noGrp="1"/>
          </p:cNvSpPr>
          <p:nvPr>
            <p:ph idx="1"/>
          </p:nvPr>
        </p:nvSpPr>
        <p:spPr>
          <a:xfrm>
            <a:off x="685800" y="1524000"/>
            <a:ext cx="7772400" cy="1328936"/>
          </a:xfrm>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CA" dirty="0" smtClean="0"/>
              <a:t>‘Perturb’ assesses the impact of small random changes to variables on parameter estimates. If small amounts of noise do not alter the estimated coefficients, we say that the output is less sensitive to them.</a:t>
            </a:r>
            <a:endParaRPr lang="en-CA" dirty="0"/>
          </a:p>
        </p:txBody>
      </p:sp>
      <p:sp>
        <p:nvSpPr>
          <p:cNvPr id="5" name="同侧圆角矩形 4"/>
          <p:cNvSpPr/>
          <p:nvPr/>
        </p:nvSpPr>
        <p:spPr bwMode="auto">
          <a:xfrm rot="16200000">
            <a:off x="1526073" y="2615320"/>
            <a:ext cx="442575" cy="1760850"/>
          </a:xfrm>
          <a:prstGeom prst="round2Same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pitchFamily="-110" charset="0"/>
            </a:endParaRPr>
          </a:p>
        </p:txBody>
      </p:sp>
      <p:sp>
        <p:nvSpPr>
          <p:cNvPr id="6" name="文本框 5"/>
          <p:cNvSpPr txBox="1"/>
          <p:nvPr/>
        </p:nvSpPr>
        <p:spPr>
          <a:xfrm>
            <a:off x="794927" y="3274457"/>
            <a:ext cx="1904865" cy="461665"/>
          </a:xfrm>
          <a:prstGeom prst="rect">
            <a:avLst/>
          </a:prstGeom>
          <a:noFill/>
        </p:spPr>
        <p:txBody>
          <a:bodyPr wrap="square" rtlCol="0">
            <a:spAutoFit/>
          </a:bodyPr>
          <a:lstStyle/>
          <a:p>
            <a:pPr algn="ctr"/>
            <a:r>
              <a:rPr kumimoji="1" lang="en-CA" altLang="zh-CN" sz="1200" dirty="0" smtClean="0"/>
              <a:t>Specify the data, model, and model options</a:t>
            </a:r>
            <a:endParaRPr kumimoji="1" lang="zh-CN" altLang="en-US" sz="1200" dirty="0"/>
          </a:p>
        </p:txBody>
      </p:sp>
      <p:sp>
        <p:nvSpPr>
          <p:cNvPr id="7" name="矩形 6"/>
          <p:cNvSpPr/>
          <p:nvPr/>
        </p:nvSpPr>
        <p:spPr bwMode="auto">
          <a:xfrm>
            <a:off x="2627786" y="3274457"/>
            <a:ext cx="1910678" cy="44257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pitchFamily="-110" charset="0"/>
            </a:endParaRPr>
          </a:p>
        </p:txBody>
      </p:sp>
      <p:sp>
        <p:nvSpPr>
          <p:cNvPr id="8" name="文本框 7"/>
          <p:cNvSpPr txBox="1"/>
          <p:nvPr/>
        </p:nvSpPr>
        <p:spPr>
          <a:xfrm>
            <a:off x="2666256" y="3255367"/>
            <a:ext cx="1833736" cy="461665"/>
          </a:xfrm>
          <a:prstGeom prst="rect">
            <a:avLst/>
          </a:prstGeom>
          <a:noFill/>
        </p:spPr>
        <p:txBody>
          <a:bodyPr wrap="square" rtlCol="0">
            <a:spAutoFit/>
          </a:bodyPr>
          <a:lstStyle/>
          <a:p>
            <a:r>
              <a:rPr kumimoji="1" lang="en-CA" altLang="zh-CN" sz="1200" dirty="0" smtClean="0"/>
              <a:t>Introduce small random perturbations to the data</a:t>
            </a:r>
            <a:endParaRPr kumimoji="1" lang="zh-CN" altLang="en-US" sz="1200" dirty="0"/>
          </a:p>
        </p:txBody>
      </p:sp>
      <p:sp>
        <p:nvSpPr>
          <p:cNvPr id="9" name="矩形 8"/>
          <p:cNvSpPr/>
          <p:nvPr/>
        </p:nvSpPr>
        <p:spPr bwMode="auto">
          <a:xfrm>
            <a:off x="4533530" y="3274456"/>
            <a:ext cx="1910678" cy="44257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pitchFamily="-110" charset="0"/>
            </a:endParaRPr>
          </a:p>
        </p:txBody>
      </p:sp>
      <p:sp>
        <p:nvSpPr>
          <p:cNvPr id="10" name="文本框 9"/>
          <p:cNvSpPr txBox="1"/>
          <p:nvPr/>
        </p:nvSpPr>
        <p:spPr>
          <a:xfrm>
            <a:off x="4572000" y="3255367"/>
            <a:ext cx="1910678" cy="461665"/>
          </a:xfrm>
          <a:prstGeom prst="rect">
            <a:avLst/>
          </a:prstGeom>
          <a:noFill/>
        </p:spPr>
        <p:txBody>
          <a:bodyPr wrap="square" rtlCol="0">
            <a:spAutoFit/>
          </a:bodyPr>
          <a:lstStyle/>
          <a:p>
            <a:r>
              <a:rPr kumimoji="1" lang="en-CA" altLang="zh-CN" sz="1200" dirty="0" smtClean="0"/>
              <a:t>Recalculate the estimate using the perturbed data</a:t>
            </a:r>
            <a:endParaRPr kumimoji="1" lang="zh-CN" altLang="en-US" sz="1200" dirty="0"/>
          </a:p>
        </p:txBody>
      </p:sp>
      <p:sp>
        <p:nvSpPr>
          <p:cNvPr id="11" name="同侧圆角矩形 10"/>
          <p:cNvSpPr/>
          <p:nvPr/>
        </p:nvSpPr>
        <p:spPr bwMode="auto">
          <a:xfrm rot="5400000">
            <a:off x="7103346" y="2615319"/>
            <a:ext cx="442575" cy="1760850"/>
          </a:xfrm>
          <a:prstGeom prst="round2Same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pitchFamily="-110" charset="0"/>
            </a:endParaRPr>
          </a:p>
        </p:txBody>
      </p:sp>
      <p:sp>
        <p:nvSpPr>
          <p:cNvPr id="12" name="文本框 11"/>
          <p:cNvSpPr txBox="1"/>
          <p:nvPr/>
        </p:nvSpPr>
        <p:spPr>
          <a:xfrm>
            <a:off x="6372200" y="3274456"/>
            <a:ext cx="1944216" cy="461665"/>
          </a:xfrm>
          <a:prstGeom prst="rect">
            <a:avLst/>
          </a:prstGeom>
          <a:noFill/>
        </p:spPr>
        <p:txBody>
          <a:bodyPr wrap="square" rtlCol="0">
            <a:spAutoFit/>
          </a:bodyPr>
          <a:lstStyle/>
          <a:p>
            <a:r>
              <a:rPr kumimoji="1" lang="en-CA" altLang="zh-CN" sz="1200" dirty="0" smtClean="0"/>
              <a:t>Examine the sensitivity of the parameter estimates</a:t>
            </a:r>
            <a:endParaRPr kumimoji="1" lang="zh-CN" altLang="en-US" sz="1200" dirty="0"/>
          </a:p>
        </p:txBody>
      </p:sp>
      <p:sp>
        <p:nvSpPr>
          <p:cNvPr id="13" name="下箭头 12"/>
          <p:cNvSpPr/>
          <p:nvPr/>
        </p:nvSpPr>
        <p:spPr bwMode="auto">
          <a:xfrm>
            <a:off x="4355976" y="3808129"/>
            <a:ext cx="360040" cy="484967"/>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pitchFamily="-110" charset="0"/>
            </a:endParaRPr>
          </a:p>
        </p:txBody>
      </p:sp>
      <p:sp>
        <p:nvSpPr>
          <p:cNvPr id="14" name="圆角矩形 13"/>
          <p:cNvSpPr/>
          <p:nvPr/>
        </p:nvSpPr>
        <p:spPr bwMode="auto">
          <a:xfrm>
            <a:off x="1545198" y="4365104"/>
            <a:ext cx="5976664" cy="720080"/>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pitchFamily="-110" charset="0"/>
            </a:endParaRPr>
          </a:p>
        </p:txBody>
      </p:sp>
      <p:sp>
        <p:nvSpPr>
          <p:cNvPr id="15" name="文本框 14"/>
          <p:cNvSpPr txBox="1"/>
          <p:nvPr/>
        </p:nvSpPr>
        <p:spPr>
          <a:xfrm>
            <a:off x="1691680" y="4384192"/>
            <a:ext cx="5904656" cy="646331"/>
          </a:xfrm>
          <a:prstGeom prst="rect">
            <a:avLst/>
          </a:prstGeom>
          <a:noFill/>
        </p:spPr>
        <p:txBody>
          <a:bodyPr wrap="square" rtlCol="0">
            <a:spAutoFit/>
          </a:bodyPr>
          <a:lstStyle/>
          <a:p>
            <a:r>
              <a:rPr kumimoji="1" lang="en-CA" altLang="zh-CN" dirty="0" smtClean="0"/>
              <a:t>When the estimates produced using this technique very greatly, the model estimation is </a:t>
            </a:r>
            <a:r>
              <a:rPr kumimoji="1" lang="en-CA" altLang="zh-CN" smtClean="0"/>
              <a:t>necessarily unstable.</a:t>
            </a:r>
            <a:endParaRPr kumimoji="1" lang="zh-CN" altLang="en-US" dirty="0"/>
          </a:p>
        </p:txBody>
      </p:sp>
    </p:spTree>
    <p:extLst>
      <p:ext uri="{BB962C8B-B14F-4D97-AF65-F5344CB8AC3E}">
        <p14:creationId xmlns:p14="http://schemas.microsoft.com/office/powerpoint/2010/main" val="39015796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with Monte Carlo simulations</a:t>
            </a:r>
            <a:endParaRPr lang="en-CA" dirty="0"/>
          </a:p>
        </p:txBody>
      </p:sp>
      <p:sp>
        <p:nvSpPr>
          <p:cNvPr id="3" name="Content Placeholder 2"/>
          <p:cNvSpPr>
            <a:spLocks noGrp="1"/>
          </p:cNvSpPr>
          <p:nvPr>
            <p:ph idx="1"/>
          </p:nvPr>
        </p:nvSpPr>
        <p:spPr/>
        <p:txBody>
          <a:bodyPr/>
          <a:lstStyle/>
          <a:p>
            <a:r>
              <a:rPr lang="en-US" dirty="0" smtClean="0"/>
              <a:t>Generate samples from a parameter space</a:t>
            </a:r>
          </a:p>
          <a:p>
            <a:pPr lvl="1"/>
            <a:r>
              <a:rPr lang="en-US" dirty="0" smtClean="0"/>
              <a:t>Which distribution we chose?</a:t>
            </a:r>
          </a:p>
          <a:p>
            <a:pPr lvl="1"/>
            <a:r>
              <a:rPr lang="en-US" dirty="0" smtClean="0"/>
              <a:t>Is every parameter combination equally meaningful?</a:t>
            </a:r>
          </a:p>
          <a:p>
            <a:r>
              <a:rPr lang="en-US" dirty="0" smtClean="0"/>
              <a:t>Pass the parameters to the model</a:t>
            </a:r>
          </a:p>
          <a:p>
            <a:r>
              <a:rPr lang="en-US" dirty="0" smtClean="0"/>
              <a:t>Measure association between the result and each parameters</a:t>
            </a:r>
          </a:p>
          <a:p>
            <a:endParaRPr lang="en-US" dirty="0"/>
          </a:p>
          <a:p>
            <a:r>
              <a:rPr lang="en-US" dirty="0" err="1" smtClean="0"/>
              <a:t>Matlab</a:t>
            </a:r>
            <a:r>
              <a:rPr lang="en-US" dirty="0" smtClean="0"/>
              <a:t> sensitivity toolbox</a:t>
            </a:r>
            <a:endParaRPr lang="en-CA" dirty="0"/>
          </a:p>
        </p:txBody>
      </p:sp>
    </p:spTree>
    <p:extLst>
      <p:ext uri="{BB962C8B-B14F-4D97-AF65-F5344CB8AC3E}">
        <p14:creationId xmlns:p14="http://schemas.microsoft.com/office/powerpoint/2010/main" val="1011943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Sensitivity Analysis</a:t>
            </a:r>
            <a:endParaRPr lang="en-CA" dirty="0"/>
          </a:p>
        </p:txBody>
      </p:sp>
      <p:sp>
        <p:nvSpPr>
          <p:cNvPr id="3" name="Content Placeholder 2"/>
          <p:cNvSpPr>
            <a:spLocks noGrp="1"/>
          </p:cNvSpPr>
          <p:nvPr>
            <p:ph idx="1"/>
          </p:nvPr>
        </p:nvSpPr>
        <p:spPr/>
        <p:txBody>
          <a:bodyPr/>
          <a:lstStyle/>
          <a:p>
            <a:r>
              <a:rPr lang="en-US" dirty="0" smtClean="0"/>
              <a:t>Mathematical model of the artery, tissue and the cuff</a:t>
            </a:r>
          </a:p>
          <a:p>
            <a:pPr lvl="1"/>
            <a:r>
              <a:rPr lang="en-US" dirty="0" smtClean="0"/>
              <a:t>It also include personal parameters such as age, weight and so on</a:t>
            </a:r>
          </a:p>
          <a:p>
            <a:r>
              <a:rPr lang="en-US" dirty="0" smtClean="0"/>
              <a:t>Sensitivity analysis to determine most sensitive parameters of the model</a:t>
            </a:r>
          </a:p>
          <a:p>
            <a:r>
              <a:rPr lang="en-US" dirty="0" smtClean="0"/>
              <a:t>Derive compensation function that include estimation using fixed parameters such as regular BP device and then compensation based on linear regression.</a:t>
            </a:r>
          </a:p>
          <a:p>
            <a:endParaRPr lang="en-CA" dirty="0"/>
          </a:p>
        </p:txBody>
      </p:sp>
    </p:spTree>
    <p:extLst>
      <p:ext uri="{BB962C8B-B14F-4D97-AF65-F5344CB8AC3E}">
        <p14:creationId xmlns:p14="http://schemas.microsoft.com/office/powerpoint/2010/main" val="4084240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CA" dirty="0"/>
          </a:p>
        </p:txBody>
      </p:sp>
      <p:sp>
        <p:nvSpPr>
          <p:cNvPr id="3" name="Content Placeholder 2"/>
          <p:cNvSpPr>
            <a:spLocks noGrp="1"/>
          </p:cNvSpPr>
          <p:nvPr>
            <p:ph idx="1"/>
          </p:nvPr>
        </p:nvSpPr>
        <p:spPr/>
        <p:txBody>
          <a:bodyPr/>
          <a:lstStyle/>
          <a:p>
            <a:r>
              <a:rPr lang="en-US" dirty="0" smtClean="0"/>
              <a:t>Some interesting approaches </a:t>
            </a:r>
          </a:p>
          <a:p>
            <a:r>
              <a:rPr lang="en-US" dirty="0" smtClean="0"/>
              <a:t>Uncertainty in the cloud</a:t>
            </a:r>
          </a:p>
          <a:p>
            <a:r>
              <a:rPr lang="en-US" dirty="0" smtClean="0"/>
              <a:t>Uncertainty in biomedical instrumentation and signals processing</a:t>
            </a:r>
          </a:p>
          <a:p>
            <a:r>
              <a:rPr lang="en-US" dirty="0" smtClean="0"/>
              <a:t>Resources</a:t>
            </a:r>
          </a:p>
          <a:p>
            <a:pPr lvl="1"/>
            <a:r>
              <a:rPr lang="en-US" dirty="0" smtClean="0"/>
              <a:t>Courses</a:t>
            </a:r>
          </a:p>
          <a:p>
            <a:pPr lvl="1"/>
            <a:r>
              <a:rPr lang="en-US" dirty="0" smtClean="0"/>
              <a:t>Books</a:t>
            </a:r>
          </a:p>
          <a:p>
            <a:pPr lvl="1"/>
            <a:r>
              <a:rPr lang="en-US" dirty="0" smtClean="0"/>
              <a:t>References</a:t>
            </a:r>
            <a:endParaRPr lang="en-CA" dirty="0"/>
          </a:p>
        </p:txBody>
      </p:sp>
    </p:spTree>
    <p:extLst>
      <p:ext uri="{BB962C8B-B14F-4D97-AF65-F5344CB8AC3E}">
        <p14:creationId xmlns:p14="http://schemas.microsoft.com/office/powerpoint/2010/main" val="17396334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Self-validating </a:t>
            </a:r>
            <a:r>
              <a:rPr lang="en-US" dirty="0"/>
              <a:t>(SEVA) </a:t>
            </a:r>
            <a:r>
              <a:rPr lang="en-US" dirty="0" smtClean="0"/>
              <a:t>sensors</a:t>
            </a:r>
            <a:endParaRPr lang="en-CA" dirty="0"/>
          </a:p>
        </p:txBody>
      </p:sp>
      <p:sp>
        <p:nvSpPr>
          <p:cNvPr id="3" name="Content Placeholder 2"/>
          <p:cNvSpPr>
            <a:spLocks noGrp="1"/>
          </p:cNvSpPr>
          <p:nvPr>
            <p:ph idx="1"/>
          </p:nvPr>
        </p:nvSpPr>
        <p:spPr/>
        <p:txBody>
          <a:bodyPr/>
          <a:lstStyle/>
          <a:p>
            <a:r>
              <a:rPr lang="en-US" dirty="0" smtClean="0"/>
              <a:t>Sensors </a:t>
            </a:r>
            <a:r>
              <a:rPr lang="en-US" dirty="0"/>
              <a:t>that provide uncertainty info with the </a:t>
            </a:r>
            <a:r>
              <a:rPr lang="en-US" dirty="0" smtClean="0"/>
              <a:t>data</a:t>
            </a:r>
          </a:p>
          <a:p>
            <a:pPr lvl="1"/>
            <a:endParaRPr lang="en-US" dirty="0"/>
          </a:p>
          <a:p>
            <a:pPr marL="457200" lvl="1" indent="0">
              <a:buNone/>
            </a:pPr>
            <a:endParaRPr lang="en-US" dirty="0" smtClean="0"/>
          </a:p>
          <a:p>
            <a:endParaRPr lang="en-US" dirty="0" smtClean="0"/>
          </a:p>
        </p:txBody>
      </p:sp>
      <p:grpSp>
        <p:nvGrpSpPr>
          <p:cNvPr id="4" name="Group 3"/>
          <p:cNvGrpSpPr/>
          <p:nvPr/>
        </p:nvGrpSpPr>
        <p:grpSpPr>
          <a:xfrm>
            <a:off x="1688848" y="2492896"/>
            <a:ext cx="4941703" cy="1711730"/>
            <a:chOff x="-787564" y="0"/>
            <a:chExt cx="4489309" cy="1469273"/>
          </a:xfrm>
        </p:grpSpPr>
        <p:grpSp>
          <p:nvGrpSpPr>
            <p:cNvPr id="5" name="Group 4"/>
            <p:cNvGrpSpPr/>
            <p:nvPr/>
          </p:nvGrpSpPr>
          <p:grpSpPr>
            <a:xfrm>
              <a:off x="2230652" y="74155"/>
              <a:ext cx="1471093" cy="1395118"/>
              <a:chOff x="258883" y="-689812"/>
              <a:chExt cx="1471947" cy="1396414"/>
            </a:xfrm>
          </p:grpSpPr>
          <p:sp>
            <p:nvSpPr>
              <p:cNvPr id="19" name="Rectangle 18"/>
              <p:cNvSpPr/>
              <p:nvPr/>
            </p:nvSpPr>
            <p:spPr>
              <a:xfrm>
                <a:off x="258883" y="493242"/>
                <a:ext cx="1302833" cy="21336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1600" dirty="0">
                    <a:effectLst/>
                    <a:latin typeface="Times New Roman" panose="02020603050405020304" pitchFamily="18" charset="0"/>
                    <a:ea typeface="Times New Roman" panose="02020603050405020304" pitchFamily="18" charset="0"/>
                  </a:rPr>
                  <a:t>Detailed diagnostic</a:t>
                </a:r>
                <a:endParaRPr lang="en-CA" sz="2000" dirty="0">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448731" y="-689812"/>
                <a:ext cx="1282099" cy="21336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CA" sz="1600" dirty="0">
                    <a:effectLst/>
                    <a:latin typeface="Times New Roman" panose="02020603050405020304" pitchFamily="18" charset="0"/>
                    <a:ea typeface="Times New Roman" panose="02020603050405020304" pitchFamily="18" charset="0"/>
                  </a:rPr>
                  <a:t>Device status</a:t>
                </a:r>
                <a:endParaRPr lang="en-CA" sz="20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CA" sz="1600" dirty="0">
                    <a:effectLst/>
                    <a:latin typeface="Times New Roman" panose="02020603050405020304" pitchFamily="18" charset="0"/>
                    <a:ea typeface="Times New Roman" panose="02020603050405020304" pitchFamily="18" charset="0"/>
                  </a:rPr>
                  <a:t> </a:t>
                </a:r>
                <a:endParaRPr lang="en-CA" sz="2000" dirty="0">
                  <a:effectLst/>
                  <a:latin typeface="Times New Roman" panose="02020603050405020304" pitchFamily="18" charset="0"/>
                  <a:ea typeface="Times New Roman" panose="02020603050405020304" pitchFamily="18" charset="0"/>
                </a:endParaRPr>
              </a:p>
            </p:txBody>
          </p:sp>
        </p:grpSp>
        <p:grpSp>
          <p:nvGrpSpPr>
            <p:cNvPr id="6" name="Group 5"/>
            <p:cNvGrpSpPr/>
            <p:nvPr/>
          </p:nvGrpSpPr>
          <p:grpSpPr>
            <a:xfrm>
              <a:off x="-787564" y="0"/>
              <a:ext cx="3793019" cy="1407161"/>
              <a:chOff x="-668328" y="0"/>
              <a:chExt cx="3793191" cy="1407381"/>
            </a:xfrm>
          </p:grpSpPr>
          <p:grpSp>
            <p:nvGrpSpPr>
              <p:cNvPr id="7" name="Group 6"/>
              <p:cNvGrpSpPr/>
              <p:nvPr/>
            </p:nvGrpSpPr>
            <p:grpSpPr>
              <a:xfrm>
                <a:off x="1773141" y="246491"/>
                <a:ext cx="902335" cy="920164"/>
                <a:chOff x="0" y="0"/>
                <a:chExt cx="902524" cy="920164"/>
              </a:xfrm>
            </p:grpSpPr>
            <p:cxnSp>
              <p:nvCxnSpPr>
                <p:cNvPr id="14" name="Straight Arrow Connector 13"/>
                <p:cNvCxnSpPr/>
                <p:nvPr/>
              </p:nvCxnSpPr>
              <p:spPr>
                <a:xfrm>
                  <a:off x="5938" y="249382"/>
                  <a:ext cx="896586" cy="5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0" y="480951"/>
                  <a:ext cx="896586" cy="5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38" y="688769"/>
                  <a:ext cx="896586" cy="5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00"/>
                <p:cNvCxnSpPr/>
                <p:nvPr/>
              </p:nvCxnSpPr>
              <p:spPr>
                <a:xfrm flipV="1">
                  <a:off x="100940" y="0"/>
                  <a:ext cx="795432" cy="160317"/>
                </a:xfrm>
                <a:prstGeom prst="bentConnector3">
                  <a:avLst>
                    <a:gd name="adj1" fmla="val 248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01"/>
                <p:cNvCxnSpPr/>
                <p:nvPr/>
              </p:nvCxnSpPr>
              <p:spPr>
                <a:xfrm>
                  <a:off x="95002" y="795647"/>
                  <a:ext cx="789561" cy="124517"/>
                </a:xfrm>
                <a:prstGeom prst="bentConnector3">
                  <a:avLst>
                    <a:gd name="adj1" fmla="val 19758"/>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668328" y="0"/>
                <a:ext cx="3793191" cy="1407381"/>
                <a:chOff x="-668328" y="0"/>
                <a:chExt cx="3793191" cy="1407381"/>
              </a:xfrm>
            </p:grpSpPr>
            <p:grpSp>
              <p:nvGrpSpPr>
                <p:cNvPr id="9" name="Group 8"/>
                <p:cNvGrpSpPr/>
                <p:nvPr/>
              </p:nvGrpSpPr>
              <p:grpSpPr>
                <a:xfrm>
                  <a:off x="119271" y="0"/>
                  <a:ext cx="3005592" cy="1407381"/>
                  <a:chOff x="119284" y="0"/>
                  <a:chExt cx="3005926" cy="1147668"/>
                </a:xfrm>
              </p:grpSpPr>
              <p:sp>
                <p:nvSpPr>
                  <p:cNvPr id="12" name="Rectangle 11"/>
                  <p:cNvSpPr/>
                  <p:nvPr/>
                </p:nvSpPr>
                <p:spPr>
                  <a:xfrm>
                    <a:off x="119284" y="0"/>
                    <a:ext cx="3005926" cy="1147668"/>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sz="4400"/>
                  </a:p>
                </p:txBody>
              </p:sp>
              <p:sp>
                <p:nvSpPr>
                  <p:cNvPr id="13" name="Rectangle: Rounded Corners 92"/>
                  <p:cNvSpPr/>
                  <p:nvPr/>
                </p:nvSpPr>
                <p:spPr>
                  <a:xfrm>
                    <a:off x="708120" y="220070"/>
                    <a:ext cx="1494753" cy="6300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000" dirty="0" smtClean="0">
                        <a:effectLst/>
                        <a:latin typeface="Times New Roman" panose="02020603050405020304" pitchFamily="18" charset="0"/>
                        <a:ea typeface="Times New Roman" panose="02020603050405020304" pitchFamily="18" charset="0"/>
                      </a:rPr>
                      <a:t>Processor + Transmitter</a:t>
                    </a:r>
                    <a:endParaRPr lang="en-CA" sz="2000" dirty="0">
                      <a:effectLst/>
                      <a:latin typeface="Times New Roman" panose="02020603050405020304" pitchFamily="18" charset="0"/>
                      <a:ea typeface="Times New Roman" panose="02020603050405020304" pitchFamily="18" charset="0"/>
                    </a:endParaRPr>
                  </a:p>
                </p:txBody>
              </p:sp>
            </p:grpSp>
            <p:sp>
              <p:nvSpPr>
                <p:cNvPr id="10" name="Oval 9"/>
                <p:cNvSpPr/>
                <p:nvPr/>
              </p:nvSpPr>
              <p:spPr>
                <a:xfrm>
                  <a:off x="-668328" y="604806"/>
                  <a:ext cx="95003" cy="100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sz="4400"/>
                </a:p>
              </p:txBody>
            </p:sp>
          </p:grpSp>
        </p:grpSp>
      </p:grpSp>
      <p:sp>
        <p:nvSpPr>
          <p:cNvPr id="21" name="Rectangle 20"/>
          <p:cNvSpPr/>
          <p:nvPr/>
        </p:nvSpPr>
        <p:spPr>
          <a:xfrm>
            <a:off x="5362675" y="3071540"/>
            <a:ext cx="1894685" cy="26937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CA" sz="1600" dirty="0" smtClean="0">
                <a:effectLst/>
                <a:latin typeface="Times New Roman" panose="02020603050405020304" pitchFamily="18" charset="0"/>
                <a:ea typeface="Times New Roman" panose="02020603050405020304" pitchFamily="18" charset="0"/>
              </a:rPr>
              <a:t>Sensed value </a:t>
            </a:r>
            <a:r>
              <a:rPr lang="en-CA" sz="1600" dirty="0">
                <a:effectLst/>
                <a:latin typeface="Times New Roman" panose="02020603050405020304" pitchFamily="18" charset="0"/>
                <a:ea typeface="Times New Roman" panose="02020603050405020304" pitchFamily="18" charset="0"/>
              </a:rPr>
              <a:t> </a:t>
            </a:r>
            <a:endParaRPr lang="en-CA" sz="2000" dirty="0">
              <a:effectLst/>
              <a:latin typeface="Times New Roman" panose="02020603050405020304" pitchFamily="18" charset="0"/>
              <a:ea typeface="Times New Roman" panose="02020603050405020304" pitchFamily="18" charset="0"/>
            </a:endParaRPr>
          </a:p>
        </p:txBody>
      </p:sp>
      <p:sp>
        <p:nvSpPr>
          <p:cNvPr id="22" name="TextBox 21"/>
          <p:cNvSpPr txBox="1"/>
          <p:nvPr/>
        </p:nvSpPr>
        <p:spPr>
          <a:xfrm>
            <a:off x="5345533" y="3396242"/>
            <a:ext cx="1893467" cy="338554"/>
          </a:xfrm>
          <a:prstGeom prst="rect">
            <a:avLst/>
          </a:prstGeom>
          <a:noFill/>
        </p:spPr>
        <p:txBody>
          <a:bodyPr wrap="none" rtlCol="0">
            <a:spAutoFit/>
          </a:bodyPr>
          <a:lstStyle/>
          <a:p>
            <a:r>
              <a:rPr lang="en-CA" sz="1600" dirty="0">
                <a:latin typeface="Times New Roman" panose="02020603050405020304" pitchFamily="18" charset="0"/>
                <a:ea typeface="Times New Roman" panose="02020603050405020304" pitchFamily="18" charset="0"/>
              </a:rPr>
              <a:t>Confidence </a:t>
            </a:r>
            <a:r>
              <a:rPr lang="en-CA" sz="1600" dirty="0" smtClean="0">
                <a:latin typeface="Times New Roman" panose="02020603050405020304" pitchFamily="18" charset="0"/>
                <a:ea typeface="Times New Roman" panose="02020603050405020304" pitchFamily="18" charset="0"/>
              </a:rPr>
              <a:t>intervals</a:t>
            </a:r>
            <a:endParaRPr lang="en-CA" sz="1600" dirty="0"/>
          </a:p>
        </p:txBody>
      </p:sp>
      <p:sp>
        <p:nvSpPr>
          <p:cNvPr id="23" name="Rectangle 22"/>
          <p:cNvSpPr/>
          <p:nvPr/>
        </p:nvSpPr>
        <p:spPr>
          <a:xfrm>
            <a:off x="1283136" y="2836893"/>
            <a:ext cx="1215269" cy="369332"/>
          </a:xfrm>
          <a:prstGeom prst="rect">
            <a:avLst/>
          </a:prstGeom>
        </p:spPr>
        <p:txBody>
          <a:bodyPr wrap="none">
            <a:spAutoFit/>
          </a:bodyPr>
          <a:lstStyle/>
          <a:p>
            <a:r>
              <a:rPr lang="en-CA" dirty="0" smtClean="0">
                <a:latin typeface="Times New Roman" panose="02020603050405020304" pitchFamily="18" charset="0"/>
                <a:ea typeface="Times New Roman" panose="02020603050405020304" pitchFamily="18" charset="0"/>
              </a:rPr>
              <a:t>Transducer</a:t>
            </a:r>
            <a:endParaRPr lang="en-CA" dirty="0"/>
          </a:p>
        </p:txBody>
      </p:sp>
      <p:cxnSp>
        <p:nvCxnSpPr>
          <p:cNvPr id="24" name="Straight Arrow Connector 23"/>
          <p:cNvCxnSpPr>
            <a:endCxn id="13" idx="1"/>
          </p:cNvCxnSpPr>
          <p:nvPr/>
        </p:nvCxnSpPr>
        <p:spPr>
          <a:xfrm>
            <a:off x="1813913" y="3249268"/>
            <a:ext cx="1389934" cy="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56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for blood pressure </a:t>
            </a:r>
            <a:r>
              <a:rPr lang="en-US" dirty="0" smtClean="0"/>
              <a:t>estimation</a:t>
            </a:r>
            <a:endParaRPr lang="en-CA" dirty="0"/>
          </a:p>
        </p:txBody>
      </p:sp>
      <p:sp>
        <p:nvSpPr>
          <p:cNvPr id="3" name="Content Placeholder 2"/>
          <p:cNvSpPr>
            <a:spLocks noGrp="1"/>
          </p:cNvSpPr>
          <p:nvPr>
            <p:ph idx="1"/>
          </p:nvPr>
        </p:nvSpPr>
        <p:spPr/>
        <p:txBody>
          <a:bodyPr/>
          <a:lstStyle/>
          <a:p>
            <a:r>
              <a:rPr lang="en-US" dirty="0" smtClean="0"/>
              <a:t>Idea – obtain empirical probability distribution based on the data from another arm measured at constant pressure</a:t>
            </a:r>
          </a:p>
          <a:p>
            <a:r>
              <a:rPr lang="en-US" dirty="0" smtClean="0"/>
              <a:t>Calibrate the empirical distribution with calculated diastolic and systolic measurements</a:t>
            </a:r>
            <a:endParaRPr lang="en-CA" dirty="0"/>
          </a:p>
        </p:txBody>
      </p:sp>
      <p:pic>
        <p:nvPicPr>
          <p:cNvPr id="4" name="Picture 10"/>
          <p:cNvPicPr>
            <a:picLocks noChangeAspect="1" noChangeArrowheads="1"/>
          </p:cNvPicPr>
          <p:nvPr/>
        </p:nvPicPr>
        <p:blipFill>
          <a:blip r:embed="rId3">
            <a:extLst>
              <a:ext uri="{28A0092B-C50C-407E-A947-70E740481C1C}">
                <a14:useLocalDpi xmlns:a14="http://schemas.microsoft.com/office/drawing/2010/main" val="0"/>
              </a:ext>
            </a:extLst>
          </a:blip>
          <a:srcRect b="7944"/>
          <a:stretch>
            <a:fillRect/>
          </a:stretch>
        </p:blipFill>
        <p:spPr bwMode="auto">
          <a:xfrm>
            <a:off x="1835696" y="3212976"/>
            <a:ext cx="5069931" cy="3225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08765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ChangeArrowheads="1"/>
          </p:cNvSpPr>
          <p:nvPr/>
        </p:nvSpPr>
        <p:spPr bwMode="auto">
          <a:xfrm>
            <a:off x="0" y="5334000"/>
            <a:ext cx="7620000" cy="1524000"/>
          </a:xfrm>
          <a:prstGeom prst="rect">
            <a:avLst/>
          </a:prstGeom>
          <a:solidFill>
            <a:schemeClr val="bg1"/>
          </a:solidFill>
          <a:ln w="9525" algn="ctr">
            <a:solidFill>
              <a:schemeClr val="bg1"/>
            </a:solidFill>
            <a:round/>
            <a:headEnd/>
            <a:tailEnd/>
          </a:ln>
        </p:spPr>
        <p:txBody>
          <a:bodyPr/>
          <a:lstStyle>
            <a:lvl1pPr eaLnBrk="0" hangingPunct="0">
              <a:defRPr sz="2400">
                <a:solidFill>
                  <a:schemeClr val="tx1"/>
                </a:solidFill>
                <a:latin typeface="Times"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r"/>
            <a:endParaRPr lang="en-US" altLang="en-US"/>
          </a:p>
        </p:txBody>
      </p:sp>
      <p:sp>
        <p:nvSpPr>
          <p:cNvPr id="2" name="Title 1"/>
          <p:cNvSpPr>
            <a:spLocks noGrp="1"/>
          </p:cNvSpPr>
          <p:nvPr>
            <p:ph type="title"/>
          </p:nvPr>
        </p:nvSpPr>
        <p:spPr>
          <a:xfrm>
            <a:off x="685800" y="381000"/>
            <a:ext cx="7543800" cy="914400"/>
          </a:xfrm>
        </p:spPr>
        <p:txBody>
          <a:bodyPr/>
          <a:lstStyle/>
          <a:p>
            <a:pPr>
              <a:defRPr/>
            </a:pPr>
            <a:r>
              <a:rPr lang="en-US" sz="3100" dirty="0" smtClean="0">
                <a:latin typeface="+mj-lt"/>
              </a:rPr>
              <a:t>Augmented blood pressure measurement</a:t>
            </a:r>
            <a:endParaRPr lang="en-US" sz="3100" dirty="0">
              <a:latin typeface="+mj-lt"/>
            </a:endParaRP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5715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114800"/>
            <a:ext cx="5562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8"/>
          <p:cNvPicPr>
            <a:picLocks noChangeAspect="1" noChangeArrowheads="1"/>
          </p:cNvPicPr>
          <p:nvPr/>
        </p:nvPicPr>
        <p:blipFill>
          <a:blip r:embed="rId5">
            <a:extLst>
              <a:ext uri="{28A0092B-C50C-407E-A947-70E740481C1C}">
                <a14:useLocalDpi xmlns:a14="http://schemas.microsoft.com/office/drawing/2010/main" val="0"/>
              </a:ext>
            </a:extLst>
          </a:blip>
          <a:srcRect t="49008" r="47943" b="3552"/>
          <a:stretch>
            <a:fillRect/>
          </a:stretch>
        </p:blipFill>
        <p:spPr bwMode="auto">
          <a:xfrm>
            <a:off x="5715000" y="3352800"/>
            <a:ext cx="3429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5791200" y="1447800"/>
            <a:ext cx="3048000" cy="1600200"/>
          </a:xfrm>
          <a:prstGeom prst="rect">
            <a:avLst/>
          </a:prstGeom>
          <a:noFill/>
        </p:spPr>
        <p:txBody>
          <a:bodyPr>
            <a:spAutoFit/>
          </a:bodyPr>
          <a:lstStyle/>
          <a:p>
            <a:pPr algn="just">
              <a:defRPr/>
            </a:pPr>
            <a:r>
              <a:rPr lang="en-US" sz="1400" b="1" dirty="0">
                <a:solidFill>
                  <a:srgbClr val="990000"/>
                </a:solidFill>
                <a:latin typeface="+mj-lt"/>
                <a:ea typeface="ＭＳ Ｐゴシック" pitchFamily="-112" charset="-128"/>
                <a:cs typeface="+mn-cs"/>
              </a:rPr>
              <a:t>Mean</a:t>
            </a:r>
            <a:r>
              <a:rPr lang="en-US" sz="1400" dirty="0">
                <a:solidFill>
                  <a:srgbClr val="990000"/>
                </a:solidFill>
                <a:latin typeface="+mj-lt"/>
                <a:ea typeface="ＭＳ Ｐゴシック" pitchFamily="-112" charset="-128"/>
                <a:cs typeface="+mn-cs"/>
              </a:rPr>
              <a:t> </a:t>
            </a:r>
            <a:r>
              <a:rPr lang="en-US" sz="1400" dirty="0">
                <a:latin typeface="+mj-lt"/>
                <a:ea typeface="ＭＳ Ｐゴシック" pitchFamily="-112" charset="-128"/>
                <a:cs typeface="+mn-cs"/>
              </a:rPr>
              <a:t>DBP = 87.3 mmHg</a:t>
            </a:r>
          </a:p>
          <a:p>
            <a:pPr algn="just">
              <a:defRPr/>
            </a:pPr>
            <a:endParaRPr lang="en-US" sz="1400" dirty="0">
              <a:latin typeface="+mj-lt"/>
              <a:ea typeface="ＭＳ Ｐゴシック" pitchFamily="-112" charset="-128"/>
              <a:cs typeface="+mn-cs"/>
            </a:endParaRPr>
          </a:p>
          <a:p>
            <a:pPr>
              <a:defRPr/>
            </a:pPr>
            <a:r>
              <a:rPr lang="en-US" sz="1400" b="1" dirty="0">
                <a:solidFill>
                  <a:srgbClr val="990000"/>
                </a:solidFill>
                <a:latin typeface="+mj-lt"/>
                <a:ea typeface="ＭＳ Ｐゴシック" pitchFamily="-112" charset="-128"/>
                <a:cs typeface="+mn-cs"/>
              </a:rPr>
              <a:t>Standard deviation </a:t>
            </a:r>
            <a:r>
              <a:rPr lang="en-US" sz="1400" dirty="0">
                <a:latin typeface="+mj-lt"/>
                <a:ea typeface="ＭＳ Ｐゴシック" pitchFamily="-112" charset="-128"/>
                <a:cs typeface="+mn-cs"/>
              </a:rPr>
              <a:t>(</a:t>
            </a:r>
            <a:r>
              <a:rPr lang="el-GR" sz="1400" dirty="0">
                <a:latin typeface="Times" pitchFamily="-112" charset="0"/>
                <a:ea typeface="ＭＳ Ｐゴシック" pitchFamily="-112" charset="-128"/>
                <a:cs typeface="+mn-cs"/>
              </a:rPr>
              <a:t>σ</a:t>
            </a:r>
            <a:r>
              <a:rPr lang="en-US" sz="1400" dirty="0">
                <a:latin typeface="Times" pitchFamily="-112" charset="0"/>
                <a:ea typeface="ＭＳ Ｐゴシック" pitchFamily="-112" charset="-128"/>
                <a:cs typeface="+mn-cs"/>
              </a:rPr>
              <a:t>)</a:t>
            </a:r>
            <a:r>
              <a:rPr lang="en-US" sz="1400" dirty="0">
                <a:latin typeface="+mj-lt"/>
                <a:ea typeface="ＭＳ Ｐゴシック" pitchFamily="-112" charset="-128"/>
                <a:cs typeface="+mn-cs"/>
              </a:rPr>
              <a:t>  = 7.8 mmHg</a:t>
            </a:r>
          </a:p>
          <a:p>
            <a:pPr algn="just">
              <a:defRPr/>
            </a:pPr>
            <a:endParaRPr lang="en-US" sz="1400" dirty="0">
              <a:latin typeface="+mj-lt"/>
              <a:ea typeface="ＭＳ Ｐゴシック" pitchFamily="-112" charset="-128"/>
              <a:cs typeface="+mn-cs"/>
            </a:endParaRPr>
          </a:p>
          <a:p>
            <a:pPr>
              <a:defRPr/>
            </a:pPr>
            <a:r>
              <a:rPr lang="en-US" sz="1400" dirty="0">
                <a:latin typeface="+mj-lt"/>
                <a:ea typeface="ＭＳ Ｐゴシック" pitchFamily="-112" charset="-128"/>
                <a:cs typeface="+mn-cs"/>
              </a:rPr>
              <a:t>Difference (OMW-INT_MEAN) = 10.76 mmHg (within 2</a:t>
            </a:r>
            <a:r>
              <a:rPr lang="el-GR" sz="1400" dirty="0">
                <a:latin typeface="+mj-lt"/>
                <a:ea typeface="ＭＳ Ｐゴシック" pitchFamily="-112" charset="-128"/>
                <a:cs typeface="+mn-cs"/>
              </a:rPr>
              <a:t>σ</a:t>
            </a:r>
            <a:r>
              <a:rPr lang="en-US" sz="1400" dirty="0">
                <a:latin typeface="+mj-lt"/>
                <a:ea typeface="ＭＳ Ｐゴシック" pitchFamily="-112" charset="-128"/>
                <a:cs typeface="+mn-cs"/>
              </a:rPr>
              <a:t> margin,</a:t>
            </a:r>
          </a:p>
          <a:p>
            <a:pPr>
              <a:defRPr/>
            </a:pPr>
            <a:r>
              <a:rPr lang="en-US" sz="1400" dirty="0">
                <a:latin typeface="+mj-lt"/>
                <a:ea typeface="ＭＳ Ｐゴシック" pitchFamily="-112" charset="-128"/>
                <a:cs typeface="+mn-cs"/>
              </a:rPr>
              <a:t> </a:t>
            </a:r>
            <a:r>
              <a:rPr lang="en-US" sz="1400" b="1" dirty="0">
                <a:solidFill>
                  <a:srgbClr val="990000"/>
                </a:solidFill>
                <a:latin typeface="+mj-lt"/>
                <a:ea typeface="ＭＳ Ｐゴシック" pitchFamily="-112" charset="-128"/>
                <a:cs typeface="+mn-cs"/>
              </a:rPr>
              <a:t>not an outlier</a:t>
            </a:r>
            <a:r>
              <a:rPr lang="en-US" sz="1400" dirty="0">
                <a:latin typeface="+mj-lt"/>
                <a:ea typeface="ＭＳ Ｐゴシック" pitchFamily="-112" charset="-128"/>
                <a:cs typeface="+mn-cs"/>
              </a:rPr>
              <a:t>)</a:t>
            </a:r>
          </a:p>
        </p:txBody>
      </p:sp>
    </p:spTree>
    <p:extLst>
      <p:ext uri="{BB962C8B-B14F-4D97-AF65-F5344CB8AC3E}">
        <p14:creationId xmlns:p14="http://schemas.microsoft.com/office/powerpoint/2010/main" val="3263156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in the </a:t>
            </a:r>
            <a:r>
              <a:rPr lang="en-US" dirty="0" smtClean="0"/>
              <a:t>cloud</a:t>
            </a:r>
            <a:endParaRPr lang="en-CA" dirty="0"/>
          </a:p>
        </p:txBody>
      </p:sp>
      <p:sp>
        <p:nvSpPr>
          <p:cNvPr id="3" name="Content Placeholder 2"/>
          <p:cNvSpPr>
            <a:spLocks noGrp="1"/>
          </p:cNvSpPr>
          <p:nvPr>
            <p:ph idx="1"/>
          </p:nvPr>
        </p:nvSpPr>
        <p:spPr/>
        <p:txBody>
          <a:bodyPr/>
          <a:lstStyle/>
          <a:p>
            <a:r>
              <a:rPr lang="en-US" dirty="0" smtClean="0"/>
              <a:t>Goal:</a:t>
            </a:r>
          </a:p>
          <a:p>
            <a:pPr lvl="1"/>
            <a:r>
              <a:rPr lang="en-US" dirty="0" smtClean="0"/>
              <a:t>Making sense in real-time of multiple, </a:t>
            </a:r>
            <a:r>
              <a:rPr lang="en-US" dirty="0" err="1" smtClean="0"/>
              <a:t>heterogenous</a:t>
            </a:r>
            <a:r>
              <a:rPr lang="en-US" dirty="0" smtClean="0"/>
              <a:t>, noisy and possibly incomplete data streams in order to support the decision process of very large number of concurrent users. </a:t>
            </a:r>
          </a:p>
          <a:p>
            <a:r>
              <a:rPr lang="en-US" dirty="0" smtClean="0"/>
              <a:t>Combination </a:t>
            </a:r>
            <a:r>
              <a:rPr lang="en-US" dirty="0"/>
              <a:t>of stream or complex event processing and uncertainty</a:t>
            </a:r>
          </a:p>
          <a:p>
            <a:pPr lvl="1"/>
            <a:r>
              <a:rPr lang="en-US" dirty="0"/>
              <a:t>Using Bayesian networks for uncertainty quantification and </a:t>
            </a:r>
            <a:r>
              <a:rPr lang="en-US" dirty="0" smtClean="0"/>
              <a:t>propagation</a:t>
            </a:r>
          </a:p>
          <a:p>
            <a:r>
              <a:rPr lang="en-US" dirty="0" smtClean="0"/>
              <a:t>Current research is done on smart-homes but on very simple examples</a:t>
            </a:r>
            <a:endParaRPr lang="en-US" dirty="0"/>
          </a:p>
          <a:p>
            <a:endParaRPr lang="en-CA" dirty="0"/>
          </a:p>
        </p:txBody>
      </p:sp>
    </p:spTree>
    <p:extLst>
      <p:ext uri="{BB962C8B-B14F-4D97-AF65-F5344CB8AC3E}">
        <p14:creationId xmlns:p14="http://schemas.microsoft.com/office/powerpoint/2010/main" val="1007183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Uncertainty as a Service workflow</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705855"/>
            <a:ext cx="2501371" cy="138282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8067" y="1868607"/>
            <a:ext cx="1087039" cy="948551"/>
          </a:xfrm>
          <a:prstGeom prst="rect">
            <a:avLst/>
          </a:prstGeom>
        </p:spPr>
      </p:pic>
      <p:sp>
        <p:nvSpPr>
          <p:cNvPr id="6" name="TextBox 5"/>
          <p:cNvSpPr txBox="1"/>
          <p:nvPr/>
        </p:nvSpPr>
        <p:spPr>
          <a:xfrm>
            <a:off x="553249" y="3150453"/>
            <a:ext cx="2712465" cy="400110"/>
          </a:xfrm>
          <a:prstGeom prst="rect">
            <a:avLst/>
          </a:prstGeom>
          <a:noFill/>
        </p:spPr>
        <p:txBody>
          <a:bodyPr wrap="square" rtlCol="0">
            <a:spAutoFit/>
          </a:bodyPr>
          <a:lstStyle/>
          <a:p>
            <a:r>
              <a:rPr lang="en-US" sz="1000" dirty="0" smtClean="0"/>
              <a:t>Map&lt;</a:t>
            </a:r>
            <a:r>
              <a:rPr lang="en-US" sz="1000" dirty="0" err="1" smtClean="0"/>
              <a:t>EventType</a:t>
            </a:r>
            <a:r>
              <a:rPr lang="en-US" sz="1000" dirty="0" smtClean="0"/>
              <a:t>, List&lt;Events&gt;&gt;  </a:t>
            </a:r>
          </a:p>
          <a:p>
            <a:r>
              <a:rPr lang="en-US" sz="1000" dirty="0" smtClean="0"/>
              <a:t>in time #m intervals</a:t>
            </a:r>
          </a:p>
        </p:txBody>
      </p:sp>
      <p:sp>
        <p:nvSpPr>
          <p:cNvPr id="7" name="Right Arrow 6"/>
          <p:cNvSpPr/>
          <p:nvPr/>
        </p:nvSpPr>
        <p:spPr>
          <a:xfrm>
            <a:off x="3112034" y="2333811"/>
            <a:ext cx="372927" cy="271076"/>
          </a:xfrm>
          <a:prstGeom prst="right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B050"/>
              </a:solidFill>
            </a:endParaRPr>
          </a:p>
        </p:txBody>
      </p:sp>
      <p:sp>
        <p:nvSpPr>
          <p:cNvPr id="8" name="TextBox 7"/>
          <p:cNvSpPr txBox="1"/>
          <p:nvPr/>
        </p:nvSpPr>
        <p:spPr>
          <a:xfrm>
            <a:off x="3463135" y="2957418"/>
            <a:ext cx="1717918" cy="553998"/>
          </a:xfrm>
          <a:prstGeom prst="rect">
            <a:avLst/>
          </a:prstGeom>
          <a:noFill/>
        </p:spPr>
        <p:txBody>
          <a:bodyPr wrap="square" rtlCol="0">
            <a:spAutoFit/>
          </a:bodyPr>
          <a:lstStyle/>
          <a:p>
            <a:r>
              <a:rPr lang="en-US" sz="1000" dirty="0" smtClean="0"/>
              <a:t>CEP rules in #m time intervals</a:t>
            </a:r>
          </a:p>
          <a:p>
            <a:r>
              <a:rPr lang="en-US" sz="1000" dirty="0" smtClean="0"/>
              <a:t>Reduce stream size to #n</a:t>
            </a:r>
          </a:p>
          <a:p>
            <a:r>
              <a:rPr lang="en-US" sz="1000" dirty="0" smtClean="0"/>
              <a:t>Where n &lt;&lt; m</a:t>
            </a:r>
            <a:endParaRPr lang="en-US" sz="1000"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2715" y="1625923"/>
            <a:ext cx="2452980" cy="1400221"/>
          </a:xfrm>
          <a:prstGeom prst="rect">
            <a:avLst/>
          </a:prstGeom>
        </p:spPr>
      </p:pic>
      <p:sp>
        <p:nvSpPr>
          <p:cNvPr id="10" name="Right Arrow 9"/>
          <p:cNvSpPr/>
          <p:nvPr/>
        </p:nvSpPr>
        <p:spPr>
          <a:xfrm>
            <a:off x="5070894" y="2299873"/>
            <a:ext cx="372927" cy="271076"/>
          </a:xfrm>
          <a:prstGeom prs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91861" y="1506179"/>
            <a:ext cx="1751960" cy="307777"/>
          </a:xfrm>
          <a:prstGeom prst="rect">
            <a:avLst/>
          </a:prstGeom>
          <a:noFill/>
        </p:spPr>
        <p:txBody>
          <a:bodyPr wrap="square" rtlCol="0">
            <a:spAutoFit/>
          </a:bodyPr>
          <a:lstStyle/>
          <a:p>
            <a:r>
              <a:rPr lang="en-US" sz="1400" dirty="0" smtClean="0"/>
              <a:t>CEP Initiator</a:t>
            </a:r>
            <a:endParaRPr lang="en-US" sz="1400"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8531" y="5096221"/>
            <a:ext cx="2756532" cy="924623"/>
          </a:xfrm>
          <a:prstGeom prst="rect">
            <a:avLst/>
          </a:prstGeom>
        </p:spPr>
      </p:pic>
      <p:sp>
        <p:nvSpPr>
          <p:cNvPr id="13" name="Down Arrow 12"/>
          <p:cNvSpPr/>
          <p:nvPr/>
        </p:nvSpPr>
        <p:spPr>
          <a:xfrm>
            <a:off x="6400800" y="3834052"/>
            <a:ext cx="291994" cy="390703"/>
          </a:xfrm>
          <a:prstGeom prst="down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491671" y="4458547"/>
            <a:ext cx="2311875" cy="307777"/>
          </a:xfrm>
          <a:prstGeom prst="rect">
            <a:avLst/>
          </a:prstGeom>
          <a:noFill/>
        </p:spPr>
        <p:txBody>
          <a:bodyPr wrap="square" rtlCol="0">
            <a:spAutoFit/>
          </a:bodyPr>
          <a:lstStyle/>
          <a:p>
            <a:r>
              <a:rPr lang="en-US" sz="1400" dirty="0" smtClean="0"/>
              <a:t>Probabilistic Initiator</a:t>
            </a:r>
            <a:endParaRPr lang="en-US" sz="1400" dirty="0"/>
          </a:p>
        </p:txBody>
      </p:sp>
      <p:sp>
        <p:nvSpPr>
          <p:cNvPr id="15" name="TextBox 14"/>
          <p:cNvSpPr txBox="1"/>
          <p:nvPr/>
        </p:nvSpPr>
        <p:spPr>
          <a:xfrm>
            <a:off x="2197884" y="5529711"/>
            <a:ext cx="2574153" cy="553998"/>
          </a:xfrm>
          <a:prstGeom prst="rect">
            <a:avLst/>
          </a:prstGeom>
          <a:noFill/>
        </p:spPr>
        <p:txBody>
          <a:bodyPr wrap="square" rtlCol="0">
            <a:spAutoFit/>
          </a:bodyPr>
          <a:lstStyle/>
          <a:p>
            <a:pPr marL="285750" indent="-285750">
              <a:buFont typeface="Arial" charset="0"/>
              <a:buChar char="•"/>
            </a:pPr>
            <a:r>
              <a:rPr lang="en-US" sz="1000" dirty="0" smtClean="0"/>
              <a:t>Based on input data (additional data?)</a:t>
            </a:r>
          </a:p>
          <a:p>
            <a:pPr marL="285750" indent="-285750">
              <a:buFont typeface="Arial" charset="0"/>
              <a:buChar char="•"/>
            </a:pPr>
            <a:r>
              <a:rPr lang="en-US" sz="1000" dirty="0" smtClean="0"/>
              <a:t>Available time to produce result</a:t>
            </a:r>
          </a:p>
          <a:p>
            <a:pPr marL="285750" indent="-285750">
              <a:buFont typeface="Arial" charset="0"/>
              <a:buChar char="•"/>
            </a:pPr>
            <a:r>
              <a:rPr lang="en-US" sz="1000" dirty="0" smtClean="0"/>
              <a:t>Processing power</a:t>
            </a:r>
            <a:endParaRPr lang="en-US" sz="1000" dirty="0"/>
          </a:p>
        </p:txBody>
      </p:sp>
      <p:sp>
        <p:nvSpPr>
          <p:cNvPr id="16" name="Left Arrow 15"/>
          <p:cNvSpPr/>
          <p:nvPr/>
        </p:nvSpPr>
        <p:spPr>
          <a:xfrm>
            <a:off x="1475334" y="5524646"/>
            <a:ext cx="553251" cy="282064"/>
          </a:xfrm>
          <a:prstGeom prst="lef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263" y="5096221"/>
            <a:ext cx="1165071" cy="1187053"/>
          </a:xfrm>
          <a:prstGeom prst="rect">
            <a:avLst/>
          </a:prstGeom>
        </p:spPr>
      </p:pic>
      <p:sp>
        <p:nvSpPr>
          <p:cNvPr id="19" name="TextBox 18"/>
          <p:cNvSpPr txBox="1"/>
          <p:nvPr/>
        </p:nvSpPr>
        <p:spPr>
          <a:xfrm>
            <a:off x="5736900" y="2996565"/>
            <a:ext cx="3288766" cy="553998"/>
          </a:xfrm>
          <a:prstGeom prst="rect">
            <a:avLst/>
          </a:prstGeom>
          <a:noFill/>
        </p:spPr>
        <p:txBody>
          <a:bodyPr wrap="square" rtlCol="0">
            <a:spAutoFit/>
          </a:bodyPr>
          <a:lstStyle/>
          <a:p>
            <a:r>
              <a:rPr lang="en-US" sz="1000" dirty="0" smtClean="0"/>
              <a:t>Map&lt;</a:t>
            </a:r>
            <a:r>
              <a:rPr lang="en-US" sz="1000" dirty="0" err="1" smtClean="0"/>
              <a:t>EventType</a:t>
            </a:r>
            <a:r>
              <a:rPr lang="en-US" sz="1000" dirty="0" smtClean="0"/>
              <a:t>, </a:t>
            </a:r>
            <a:r>
              <a:rPr lang="en-US" sz="1000" dirty="0" err="1" smtClean="0"/>
              <a:t>DistribtuionEvent</a:t>
            </a:r>
            <a:r>
              <a:rPr lang="en-US" sz="1000" dirty="0" smtClean="0"/>
              <a:t>&gt;</a:t>
            </a:r>
          </a:p>
          <a:p>
            <a:r>
              <a:rPr lang="en-US" sz="1000" dirty="0" smtClean="0"/>
              <a:t>Each Event is extended with its distribution. Distribution can be continuous or discrete values</a:t>
            </a:r>
            <a:endParaRPr lang="en-US" sz="1000" dirty="0"/>
          </a:p>
        </p:txBody>
      </p:sp>
      <p:sp>
        <p:nvSpPr>
          <p:cNvPr id="20" name="Curved Left Arrow 19"/>
          <p:cNvSpPr/>
          <p:nvPr/>
        </p:nvSpPr>
        <p:spPr>
          <a:xfrm>
            <a:off x="1570616" y="3651676"/>
            <a:ext cx="3214490" cy="1478483"/>
          </a:xfrm>
          <a:prstGeom prst="curvedLeftArrow">
            <a:avLst>
              <a:gd name="adj1" fmla="val 25000"/>
              <a:gd name="adj2" fmla="val 47812"/>
              <a:gd name="adj3" fmla="val 25000"/>
            </a:avLst>
          </a:prstGeom>
          <a:solidFill>
            <a:schemeClr val="accent3">
              <a:lumMod val="40000"/>
              <a:lumOff val="6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951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uncertainty</a:t>
            </a:r>
            <a:endParaRPr lang="en-CA" dirty="0"/>
          </a:p>
        </p:txBody>
      </p:sp>
      <p:sp>
        <p:nvSpPr>
          <p:cNvPr id="3" name="Content Placeholder 2"/>
          <p:cNvSpPr>
            <a:spLocks noGrp="1"/>
          </p:cNvSpPr>
          <p:nvPr>
            <p:ph idx="1"/>
          </p:nvPr>
        </p:nvSpPr>
        <p:spPr>
          <a:xfrm>
            <a:off x="685800" y="1524000"/>
            <a:ext cx="7990656" cy="3886200"/>
          </a:xfrm>
        </p:spPr>
        <p:txBody>
          <a:bodyPr/>
          <a:lstStyle/>
          <a:p>
            <a:r>
              <a:rPr lang="en-US" altLang="en-US" dirty="0"/>
              <a:t>An </a:t>
            </a:r>
            <a:r>
              <a:rPr lang="en-US" altLang="en-US" u="sng" dirty="0"/>
              <a:t>error</a:t>
            </a:r>
            <a:r>
              <a:rPr lang="en-US" altLang="en-US" dirty="0"/>
              <a:t> </a:t>
            </a:r>
            <a:r>
              <a:rPr lang="en-US" altLang="en-US" dirty="0">
                <a:sym typeface="Symbol" panose="05050102010706020507" pitchFamily="18" charset="2"/>
              </a:rPr>
              <a:t> </a:t>
            </a:r>
            <a:r>
              <a:rPr lang="en-US" altLang="en-US" dirty="0" smtClean="0">
                <a:sym typeface="Symbol" panose="05050102010706020507" pitchFamily="18" charset="2"/>
              </a:rPr>
              <a:t>= </a:t>
            </a:r>
            <a:r>
              <a:rPr lang="en-CA" altLang="en-US" dirty="0" smtClean="0">
                <a:sym typeface="Symbol" panose="05050102010706020507" pitchFamily="18" charset="2"/>
              </a:rPr>
              <a:t>measured value– </a:t>
            </a:r>
            <a:r>
              <a:rPr lang="en-CA" altLang="en-US" dirty="0">
                <a:sym typeface="Symbol" panose="05050102010706020507" pitchFamily="18" charset="2"/>
              </a:rPr>
              <a:t>“true” value of density</a:t>
            </a:r>
          </a:p>
          <a:p>
            <a:r>
              <a:rPr lang="en-US" altLang="en-US" dirty="0" smtClean="0">
                <a:sym typeface="Symbol" panose="05050102010706020507" pitchFamily="18" charset="2"/>
              </a:rPr>
              <a:t>An </a:t>
            </a:r>
            <a:r>
              <a:rPr lang="en-US" altLang="en-US" u="sng" dirty="0">
                <a:sym typeface="Symbol" panose="05050102010706020507" pitchFamily="18" charset="2"/>
              </a:rPr>
              <a:t>uncertainty</a:t>
            </a:r>
            <a:r>
              <a:rPr lang="en-US" altLang="en-US" dirty="0">
                <a:sym typeface="Symbol" panose="05050102010706020507" pitchFamily="18" charset="2"/>
              </a:rPr>
              <a:t> u is an estimate of an interval u that should contain </a:t>
            </a:r>
            <a:r>
              <a:rPr lang="en-US" altLang="en-US" dirty="0" smtClean="0">
                <a:sym typeface="Symbol" panose="05050102010706020507" pitchFamily="18" charset="2"/>
              </a:rPr>
              <a:t>an error. </a:t>
            </a:r>
            <a:endParaRPr lang="en-US" altLang="en-US" dirty="0"/>
          </a:p>
          <a:p>
            <a:endParaRPr lang="en-US" altLang="en-US" sz="800" dirty="0"/>
          </a:p>
          <a:p>
            <a:pPr>
              <a:lnSpc>
                <a:spcPct val="90000"/>
              </a:lnSpc>
            </a:pPr>
            <a:r>
              <a:rPr lang="en-US" altLang="en-US" sz="1800" dirty="0"/>
              <a:t>GUM  </a:t>
            </a:r>
            <a:r>
              <a:rPr lang="en-US" altLang="en-US" sz="1800" u="sng" dirty="0"/>
              <a:t>categorization </a:t>
            </a:r>
            <a:r>
              <a:rPr lang="en-US" altLang="en-US" sz="1800" dirty="0" smtClean="0"/>
              <a:t>:</a:t>
            </a:r>
            <a:endParaRPr lang="en-US" altLang="en-US" sz="1800" dirty="0"/>
          </a:p>
          <a:p>
            <a:pPr lvl="1">
              <a:lnSpc>
                <a:spcPct val="90000"/>
              </a:lnSpc>
            </a:pPr>
            <a:r>
              <a:rPr lang="en-US" altLang="en-US" dirty="0"/>
              <a:t>Type </a:t>
            </a:r>
            <a:r>
              <a:rPr lang="en-US" altLang="en-US" dirty="0" smtClean="0"/>
              <a:t>A:</a:t>
            </a:r>
            <a:r>
              <a:rPr lang="en-US" altLang="en-US" dirty="0" smtClean="0">
                <a:sym typeface="Symbol" panose="05050102010706020507" pitchFamily="18" charset="2"/>
              </a:rPr>
              <a:t> </a:t>
            </a:r>
            <a:r>
              <a:rPr lang="en-US" altLang="en-US" dirty="0">
                <a:sym typeface="Symbol" panose="05050102010706020507" pitchFamily="18" charset="2"/>
              </a:rPr>
              <a:t>“method of evaluation of uncertainty by the statistical analysis of series of observations”</a:t>
            </a:r>
          </a:p>
          <a:p>
            <a:pPr lvl="1">
              <a:lnSpc>
                <a:spcPct val="90000"/>
              </a:lnSpc>
            </a:pPr>
            <a:r>
              <a:rPr lang="en-US" altLang="en-US" dirty="0">
                <a:sym typeface="Symbol" panose="05050102010706020507" pitchFamily="18" charset="2"/>
              </a:rPr>
              <a:t>Type </a:t>
            </a:r>
            <a:r>
              <a:rPr lang="en-US" altLang="en-US" dirty="0" smtClean="0">
                <a:sym typeface="Symbol" panose="05050102010706020507" pitchFamily="18" charset="2"/>
              </a:rPr>
              <a:t>B: </a:t>
            </a:r>
            <a:r>
              <a:rPr lang="en-US" altLang="en-US" dirty="0">
                <a:sym typeface="Symbol" panose="05050102010706020507" pitchFamily="18" charset="2"/>
              </a:rPr>
              <a:t>“method of evaluation of uncertainty by means other than the statistical analysis of series of observations”</a:t>
            </a:r>
          </a:p>
          <a:p>
            <a:endParaRPr lang="en-US" altLang="en-US" dirty="0"/>
          </a:p>
          <a:p>
            <a:endParaRPr lang="en-CA"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4221088"/>
            <a:ext cx="2937971"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56595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a:t>
            </a:r>
            <a:endParaRPr lang="en-CA" dirty="0"/>
          </a:p>
        </p:txBody>
      </p:sp>
      <p:sp>
        <p:nvSpPr>
          <p:cNvPr id="3" name="Content Placeholder 2"/>
          <p:cNvSpPr>
            <a:spLocks noGrp="1"/>
          </p:cNvSpPr>
          <p:nvPr>
            <p:ph idx="1"/>
          </p:nvPr>
        </p:nvSpPr>
        <p:spPr>
          <a:xfrm>
            <a:off x="685800" y="1524000"/>
            <a:ext cx="7054552" cy="3886200"/>
          </a:xfrm>
        </p:spPr>
        <p:txBody>
          <a:bodyPr/>
          <a:lstStyle/>
          <a:p>
            <a:pPr marL="457200" lvl="1" indent="0">
              <a:spcBef>
                <a:spcPts val="600"/>
              </a:spcBef>
              <a:buNone/>
            </a:pPr>
            <a:r>
              <a:rPr lang="en-US" sz="1600" dirty="0" smtClean="0"/>
              <a:t>Biomedical </a:t>
            </a:r>
            <a:r>
              <a:rPr lang="en-US" sz="1600" dirty="0"/>
              <a:t>instrumentation and signal processing community </a:t>
            </a:r>
            <a:r>
              <a:rPr lang="en-US" sz="1600" dirty="0" smtClean="0"/>
              <a:t>needs </a:t>
            </a:r>
            <a:r>
              <a:rPr lang="en-US" sz="1600" dirty="0"/>
              <a:t>start using uncertainty evaluation as a standard tool in our processing toolbox.</a:t>
            </a:r>
            <a:endParaRPr lang="en-CA" sz="1600" dirty="0"/>
          </a:p>
          <a:p>
            <a:endParaRPr lang="en-CA" dirty="0"/>
          </a:p>
        </p:txBody>
      </p:sp>
      <p:pic>
        <p:nvPicPr>
          <p:cNvPr id="6146" name="Picture 2" descr="Image result for error measurement tool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996952"/>
            <a:ext cx="3333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96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related </a:t>
            </a:r>
            <a:r>
              <a:rPr lang="en-US" dirty="0" smtClean="0"/>
              <a:t>resources - Tools</a:t>
            </a:r>
            <a:endParaRPr lang="en-CA" dirty="0"/>
          </a:p>
        </p:txBody>
      </p:sp>
      <p:sp>
        <p:nvSpPr>
          <p:cNvPr id="3" name="Content Placeholder 2"/>
          <p:cNvSpPr>
            <a:spLocks noGrp="1"/>
          </p:cNvSpPr>
          <p:nvPr>
            <p:ph idx="1"/>
          </p:nvPr>
        </p:nvSpPr>
        <p:spPr/>
        <p:txBody>
          <a:bodyPr/>
          <a:lstStyle/>
          <a:p>
            <a:r>
              <a:rPr lang="en-CA" b="1" dirty="0" err="1"/>
              <a:t>SimLab</a:t>
            </a:r>
            <a:r>
              <a:rPr lang="en-CA" b="1" dirty="0"/>
              <a:t> </a:t>
            </a:r>
            <a:endParaRPr lang="en-CA" b="1" dirty="0" smtClean="0"/>
          </a:p>
          <a:p>
            <a:pPr lvl="1"/>
            <a:r>
              <a:rPr lang="en-CA" b="1" dirty="0" smtClean="0">
                <a:hlinkClick r:id="rId2"/>
              </a:rPr>
              <a:t>https</a:t>
            </a:r>
            <a:r>
              <a:rPr lang="en-CA" b="1" dirty="0">
                <a:hlinkClick r:id="rId2"/>
              </a:rPr>
              <a:t>://</a:t>
            </a:r>
            <a:r>
              <a:rPr lang="en-CA" b="1" dirty="0" smtClean="0">
                <a:hlinkClick r:id="rId2"/>
              </a:rPr>
              <a:t>ec.europa.eu/jrc/en/samo/simlab</a:t>
            </a:r>
            <a:endParaRPr lang="en-CA" b="1" dirty="0" smtClean="0"/>
          </a:p>
          <a:p>
            <a:r>
              <a:rPr lang="en-US" b="1" dirty="0" err="1" smtClean="0"/>
              <a:t>OpenTurns</a:t>
            </a:r>
            <a:endParaRPr lang="en-US" b="1" dirty="0" smtClean="0"/>
          </a:p>
          <a:p>
            <a:pPr lvl="1"/>
            <a:r>
              <a:rPr lang="en-CA" dirty="0">
                <a:hlinkClick r:id="rId3"/>
              </a:rPr>
              <a:t>http://www.openturns.org</a:t>
            </a:r>
            <a:r>
              <a:rPr lang="en-CA" dirty="0" smtClean="0">
                <a:hlinkClick r:id="rId3"/>
              </a:rPr>
              <a:t>/</a:t>
            </a:r>
            <a:endParaRPr lang="en-CA" dirty="0" smtClean="0"/>
          </a:p>
          <a:p>
            <a:pPr lvl="1"/>
            <a:r>
              <a:rPr lang="en-US" dirty="0" smtClean="0"/>
              <a:t>C++ with Python wrappers</a:t>
            </a:r>
          </a:p>
          <a:p>
            <a:r>
              <a:rPr lang="en-US" dirty="0" err="1" smtClean="0"/>
              <a:t>UQLab</a:t>
            </a:r>
            <a:endParaRPr lang="en-US" dirty="0" smtClean="0"/>
          </a:p>
          <a:p>
            <a:pPr lvl="1"/>
            <a:r>
              <a:rPr lang="en-CA" dirty="0">
                <a:hlinkClick r:id="rId4"/>
              </a:rPr>
              <a:t>http://www.uqlab.com</a:t>
            </a:r>
            <a:r>
              <a:rPr lang="en-CA" dirty="0" smtClean="0">
                <a:hlinkClick r:id="rId4"/>
              </a:rPr>
              <a:t>/</a:t>
            </a:r>
            <a:endParaRPr lang="en-US" dirty="0" smtClean="0"/>
          </a:p>
          <a:p>
            <a:pPr lvl="1"/>
            <a:r>
              <a:rPr lang="en-US" dirty="0" err="1" smtClean="0"/>
              <a:t>Matlab</a:t>
            </a:r>
            <a:r>
              <a:rPr lang="en-US" dirty="0" smtClean="0"/>
              <a:t> </a:t>
            </a:r>
          </a:p>
          <a:p>
            <a:r>
              <a:rPr lang="en-CA" dirty="0"/>
              <a:t>MIT Uncertainty Quantification </a:t>
            </a:r>
            <a:r>
              <a:rPr lang="en-CA" dirty="0" smtClean="0"/>
              <a:t>Library (MUQ)</a:t>
            </a:r>
          </a:p>
          <a:p>
            <a:pPr lvl="1"/>
            <a:r>
              <a:rPr lang="en-US" dirty="0" smtClean="0"/>
              <a:t>C++</a:t>
            </a:r>
          </a:p>
          <a:p>
            <a:r>
              <a:rPr lang="en-US" dirty="0" smtClean="0"/>
              <a:t>…</a:t>
            </a:r>
            <a:endParaRPr lang="en-CA" dirty="0" smtClean="0"/>
          </a:p>
        </p:txBody>
      </p:sp>
    </p:spTree>
    <p:extLst>
      <p:ext uri="{BB962C8B-B14F-4D97-AF65-F5344CB8AC3E}">
        <p14:creationId xmlns:p14="http://schemas.microsoft.com/office/powerpoint/2010/main" val="1292074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Uncertainty related resources - Courses	</a:t>
            </a:r>
            <a:endParaRPr lang="en-CA" dirty="0"/>
          </a:p>
        </p:txBody>
      </p:sp>
      <p:sp>
        <p:nvSpPr>
          <p:cNvPr id="3" name="Content Placeholder 2"/>
          <p:cNvSpPr>
            <a:spLocks noGrp="1"/>
          </p:cNvSpPr>
          <p:nvPr>
            <p:ph idx="1"/>
          </p:nvPr>
        </p:nvSpPr>
        <p:spPr/>
        <p:txBody>
          <a:bodyPr/>
          <a:lstStyle/>
          <a:p>
            <a:r>
              <a:rPr lang="en-US" dirty="0" smtClean="0"/>
              <a:t>With Videos</a:t>
            </a:r>
            <a:endParaRPr lang="en-CA" dirty="0" smtClean="0"/>
          </a:p>
          <a:p>
            <a:pPr lvl="1"/>
            <a:r>
              <a:rPr lang="en-CA" dirty="0" smtClean="0"/>
              <a:t>Uncertainty </a:t>
            </a:r>
            <a:r>
              <a:rPr lang="en-CA" dirty="0"/>
              <a:t>Quantification in Engineering </a:t>
            </a:r>
            <a:r>
              <a:rPr lang="en-CA" dirty="0" smtClean="0"/>
              <a:t>Science</a:t>
            </a:r>
          </a:p>
          <a:p>
            <a:pPr lvl="2"/>
            <a:r>
              <a:rPr lang="en-CA" dirty="0">
                <a:hlinkClick r:id="rId2"/>
              </a:rPr>
              <a:t>http://eclass.uth.gr/eclass/courses/MHXB124</a:t>
            </a:r>
            <a:r>
              <a:rPr lang="en-CA" dirty="0" smtClean="0">
                <a:hlinkClick r:id="rId2"/>
              </a:rPr>
              <a:t>/</a:t>
            </a:r>
            <a:endParaRPr lang="en-CA" dirty="0" smtClean="0"/>
          </a:p>
          <a:p>
            <a:pPr lvl="1"/>
            <a:r>
              <a:rPr lang="en-US" dirty="0" smtClean="0"/>
              <a:t>Introduction </a:t>
            </a:r>
            <a:r>
              <a:rPr lang="en-US" dirty="0"/>
              <a:t>to Uncertainty </a:t>
            </a:r>
            <a:r>
              <a:rPr lang="en-US" dirty="0" smtClean="0"/>
              <a:t>Quantification</a:t>
            </a:r>
          </a:p>
          <a:p>
            <a:pPr lvl="2"/>
            <a:r>
              <a:rPr lang="en-US" dirty="0">
                <a:hlinkClick r:id="rId3"/>
              </a:rPr>
              <a:t>https://www.ima.umn.edu/2014-2015/ND6.15-26.15</a:t>
            </a:r>
            <a:r>
              <a:rPr lang="en-US" dirty="0" smtClean="0">
                <a:hlinkClick r:id="rId3"/>
              </a:rPr>
              <a:t>/#</a:t>
            </a:r>
            <a:endParaRPr lang="en-US" dirty="0" smtClean="0"/>
          </a:p>
          <a:p>
            <a:r>
              <a:rPr lang="en-US" dirty="0" smtClean="0"/>
              <a:t>Without videos</a:t>
            </a:r>
          </a:p>
          <a:p>
            <a:pPr lvl="1"/>
            <a:r>
              <a:rPr lang="en-CA" dirty="0"/>
              <a:t>MA 540 Uncertainty Quantification for Physical and Biological Models</a:t>
            </a:r>
            <a:endParaRPr lang="en-CA" dirty="0" smtClean="0"/>
          </a:p>
          <a:p>
            <a:pPr lvl="2"/>
            <a:r>
              <a:rPr lang="en-CA" dirty="0">
                <a:hlinkClick r:id="rId4"/>
              </a:rPr>
              <a:t>http://www4.ncsu.edu/~</a:t>
            </a:r>
            <a:r>
              <a:rPr lang="en-CA" dirty="0" smtClean="0">
                <a:hlinkClick r:id="rId4"/>
              </a:rPr>
              <a:t>rsmith/MA540_s17.html</a:t>
            </a:r>
            <a:endParaRPr lang="en-CA" dirty="0" smtClean="0"/>
          </a:p>
          <a:p>
            <a:pPr marL="914400" lvl="2" indent="0">
              <a:buNone/>
            </a:pPr>
            <a:endParaRPr lang="en-CA" dirty="0" smtClean="0"/>
          </a:p>
          <a:p>
            <a:endParaRPr lang="en-CA" dirty="0"/>
          </a:p>
          <a:p>
            <a:pPr lvl="1"/>
            <a:endParaRPr lang="en-CA" dirty="0"/>
          </a:p>
        </p:txBody>
      </p:sp>
    </p:spTree>
    <p:extLst>
      <p:ext uri="{BB962C8B-B14F-4D97-AF65-F5344CB8AC3E}">
        <p14:creationId xmlns:p14="http://schemas.microsoft.com/office/powerpoint/2010/main" val="2429083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a:t>
            </a:r>
            <a:r>
              <a:rPr lang="en-US" dirty="0" smtClean="0"/>
              <a:t>related resources - Books</a:t>
            </a:r>
            <a:endParaRPr lang="en-CA" dirty="0"/>
          </a:p>
        </p:txBody>
      </p:sp>
      <p:sp>
        <p:nvSpPr>
          <p:cNvPr id="3" name="Content Placeholder 2"/>
          <p:cNvSpPr>
            <a:spLocks noGrp="1"/>
          </p:cNvSpPr>
          <p:nvPr>
            <p:ph idx="1"/>
          </p:nvPr>
        </p:nvSpPr>
        <p:spPr>
          <a:xfrm>
            <a:off x="685800" y="1325900"/>
            <a:ext cx="7772400" cy="3886200"/>
          </a:xfrm>
        </p:spPr>
        <p:txBody>
          <a:bodyPr/>
          <a:lstStyle/>
          <a:p>
            <a:pPr lvl="0"/>
            <a:r>
              <a:rPr lang="en-CA" sz="1400" dirty="0"/>
              <a:t>F. Pavese, A. B. Forbes, Data Modeling for Metrology and Testing in Measurement Science, Springer, 2009.</a:t>
            </a:r>
          </a:p>
          <a:p>
            <a:pPr lvl="0"/>
            <a:r>
              <a:rPr lang="en-CA" sz="1400" dirty="0"/>
              <a:t>S. V. Gupta, Measurement Uncertainties, Physical Parameters and Calibration of Instruments, Springer-</a:t>
            </a:r>
            <a:r>
              <a:rPr lang="en-CA" sz="1400" dirty="0" err="1"/>
              <a:t>Verlag</a:t>
            </a:r>
            <a:r>
              <a:rPr lang="en-CA" sz="1400" dirty="0"/>
              <a:t> Berlin Heidelberg 2012.</a:t>
            </a:r>
          </a:p>
          <a:p>
            <a:pPr lvl="0"/>
            <a:r>
              <a:rPr lang="en-CA" sz="1400" dirty="0"/>
              <a:t>I. Lira, Evaluating the Measurement Uncertainty: Fundamentals and Practical Guidance, </a:t>
            </a:r>
            <a:r>
              <a:rPr lang="en-CA" sz="1400" dirty="0" err="1"/>
              <a:t>IoP</a:t>
            </a:r>
            <a:r>
              <a:rPr lang="en-CA" sz="1400" dirty="0"/>
              <a:t> 2002.</a:t>
            </a:r>
          </a:p>
          <a:p>
            <a:pPr lvl="0"/>
            <a:r>
              <a:rPr lang="en-CA" sz="1400" dirty="0"/>
              <a:t>H. W. Coleman, W. G. Steele, Experimentation, validation and uncertainty analysis for Engineers, Wiley, 2009</a:t>
            </a:r>
            <a:r>
              <a:rPr lang="en-CA" sz="1400" dirty="0" smtClean="0"/>
              <a:t>.</a:t>
            </a:r>
          </a:p>
          <a:p>
            <a:pPr lvl="0"/>
            <a:endParaRPr lang="en-CA" sz="1400" dirty="0"/>
          </a:p>
          <a:p>
            <a:pPr lvl="0"/>
            <a:r>
              <a:rPr lang="en-CA" sz="1400" dirty="0"/>
              <a:t>A. </a:t>
            </a:r>
            <a:r>
              <a:rPr lang="en-CA" sz="1400" dirty="0" err="1"/>
              <a:t>Zoubir</a:t>
            </a:r>
            <a:r>
              <a:rPr lang="en-CA" sz="1400" dirty="0"/>
              <a:t>, D. R. </a:t>
            </a:r>
            <a:r>
              <a:rPr lang="en-CA" sz="1400" dirty="0" err="1"/>
              <a:t>Iskander</a:t>
            </a:r>
            <a:r>
              <a:rPr lang="en-CA" sz="1400" dirty="0"/>
              <a:t>,</a:t>
            </a:r>
            <a:r>
              <a:rPr lang="en-CA" sz="1400" b="1" dirty="0"/>
              <a:t> </a:t>
            </a:r>
            <a:r>
              <a:rPr lang="en-CA" sz="1400" dirty="0"/>
              <a:t>Bootstrap techniques for signal processing, Cambridge University Press, 2004.</a:t>
            </a:r>
          </a:p>
          <a:p>
            <a:pPr lvl="0"/>
            <a:r>
              <a:rPr lang="en-US" sz="1400" dirty="0"/>
              <a:t>W. Q. Meeker, G. J. Hahn, L. A. Escobar, Statistical Intervals: A Guide for Practitioners and Researchers, 2nd Edition, Wiley, 2017</a:t>
            </a:r>
            <a:r>
              <a:rPr lang="en-US" sz="1400" dirty="0" smtClean="0"/>
              <a:t>.</a:t>
            </a:r>
          </a:p>
          <a:p>
            <a:pPr lvl="0"/>
            <a:r>
              <a:rPr lang="en-US" sz="1400" dirty="0" smtClean="0"/>
              <a:t>R. C. Smith, Uncertainty Classification: Theory, Implementation and Applications, SIAM, 2014.</a:t>
            </a:r>
            <a:endParaRPr lang="en-US" sz="1400" dirty="0"/>
          </a:p>
          <a:p>
            <a:pPr lvl="0"/>
            <a:endParaRPr lang="en-CA" sz="1400" dirty="0"/>
          </a:p>
          <a:p>
            <a:pPr lvl="0"/>
            <a:r>
              <a:rPr lang="en-CA" sz="1400" dirty="0"/>
              <a:t>K. </a:t>
            </a:r>
            <a:r>
              <a:rPr lang="en-CA" sz="1400" dirty="0" err="1"/>
              <a:t>Beven</a:t>
            </a:r>
            <a:r>
              <a:rPr lang="en-CA" sz="1400" dirty="0"/>
              <a:t>, Environmental Modelling: An Uncertain Future?, Taylor &amp; Francis e-Library, 2010.</a:t>
            </a:r>
          </a:p>
        </p:txBody>
      </p:sp>
    </p:spTree>
    <p:extLst>
      <p:ext uri="{BB962C8B-B14F-4D97-AF65-F5344CB8AC3E}">
        <p14:creationId xmlns:p14="http://schemas.microsoft.com/office/powerpoint/2010/main" val="6036674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CA" dirty="0"/>
          </a:p>
        </p:txBody>
      </p:sp>
      <p:sp>
        <p:nvSpPr>
          <p:cNvPr id="3" name="Content Placeholder 2"/>
          <p:cNvSpPr>
            <a:spLocks noGrp="1"/>
          </p:cNvSpPr>
          <p:nvPr>
            <p:ph idx="1"/>
          </p:nvPr>
        </p:nvSpPr>
        <p:spPr>
          <a:xfrm>
            <a:off x="685800" y="1524000"/>
            <a:ext cx="7772400" cy="5649416"/>
          </a:xfrm>
        </p:spPr>
        <p:txBody>
          <a:bodyPr/>
          <a:lstStyle/>
          <a:p>
            <a:pPr>
              <a:buFont typeface="+mj-lt"/>
              <a:buAutoNum type="arabicPeriod"/>
            </a:pPr>
            <a:r>
              <a:rPr lang="en-CA" sz="1200" dirty="0"/>
              <a:t>C:\Users\Bolic\Dropbox\Backup\doc\data quality paper\Mahadevan_SDI_July2011-1-.</a:t>
            </a:r>
            <a:r>
              <a:rPr lang="en-CA" sz="1200" dirty="0" smtClean="0"/>
              <a:t>pdf</a:t>
            </a:r>
          </a:p>
          <a:p>
            <a:pPr>
              <a:buFont typeface="+mj-lt"/>
              <a:buAutoNum type="arabicPeriod"/>
            </a:pPr>
            <a:r>
              <a:rPr lang="en-US" sz="1200" dirty="0" smtClean="0"/>
              <a:t>Surrogate: </a:t>
            </a:r>
            <a:r>
              <a:rPr lang="en-CA" sz="1200" dirty="0"/>
              <a:t>C:\Users\Bolic\Dropbox\Backup\doc\data quality paper\16_A3_BSP_Xspec_Lecture</a:t>
            </a:r>
          </a:p>
          <a:p>
            <a:r>
              <a:rPr lang="en-CA" sz="1200" kern="1200" dirty="0" err="1"/>
              <a:t>Silvelyn</a:t>
            </a:r>
            <a:r>
              <a:rPr lang="en-CA" sz="1200" kern="1200" dirty="0"/>
              <a:t> </a:t>
            </a:r>
            <a:r>
              <a:rPr lang="en-CA" sz="1200" kern="1200" dirty="0" err="1"/>
              <a:t>Zwanzig</a:t>
            </a:r>
            <a:r>
              <a:rPr lang="en-CA" sz="1200" kern="1200" dirty="0"/>
              <a:t> and </a:t>
            </a:r>
            <a:r>
              <a:rPr lang="en-CA" sz="1200" kern="1200" dirty="0" err="1"/>
              <a:t>Behrang</a:t>
            </a:r>
            <a:r>
              <a:rPr lang="en-CA" sz="1200" kern="1200" dirty="0"/>
              <a:t> </a:t>
            </a:r>
            <a:r>
              <a:rPr lang="en-CA" sz="1200" kern="1200" dirty="0" err="1"/>
              <a:t>Mahjani</a:t>
            </a:r>
            <a:r>
              <a:rPr lang="en-CA" sz="1200" kern="1200" dirty="0"/>
              <a:t>, “Computer intensive </a:t>
            </a:r>
            <a:r>
              <a:rPr lang="en-CA" sz="1200" kern="1200" dirty="0" err="1" smtClean="0"/>
              <a:t>methodsin</a:t>
            </a:r>
            <a:r>
              <a:rPr lang="en-CA" sz="1200" kern="1200" dirty="0" smtClean="0"/>
              <a:t> </a:t>
            </a:r>
            <a:r>
              <a:rPr lang="en-CA" sz="1200" kern="1200" dirty="0"/>
              <a:t>statistics” </a:t>
            </a:r>
            <a:endParaRPr lang="en-CA" sz="1200" kern="1200" dirty="0" smtClean="0"/>
          </a:p>
          <a:p>
            <a:r>
              <a:rPr lang="en-US" sz="1200" dirty="0"/>
              <a:t>From: </a:t>
            </a:r>
            <a:r>
              <a:rPr lang="en-CA" sz="1200" kern="1200" dirty="0"/>
              <a:t>William F. Guthrie,1 Hung-kung Liu,2 Andrew L. Rukhin,3 </a:t>
            </a:r>
            <a:r>
              <a:rPr lang="en-CA" sz="1200" kern="1200" dirty="0" err="1"/>
              <a:t>Blaza</a:t>
            </a:r>
            <a:r>
              <a:rPr lang="en-CA" sz="1200" kern="1200" dirty="0"/>
              <a:t> </a:t>
            </a:r>
            <a:r>
              <a:rPr lang="en-CA" sz="1200" kern="1200" dirty="0" err="1"/>
              <a:t>Toman</a:t>
            </a:r>
            <a:r>
              <a:rPr lang="en-CA" sz="1200" kern="1200" dirty="0" smtClean="0"/>
              <a:t>, Jack </a:t>
            </a:r>
            <a:r>
              <a:rPr lang="en-CA" sz="1200" kern="1200" dirty="0"/>
              <a:t>C. M. Wang,5 </a:t>
            </a:r>
            <a:r>
              <a:rPr lang="en-CA" sz="1200" kern="1200" dirty="0" err="1"/>
              <a:t>Nien</a:t>
            </a:r>
            <a:r>
              <a:rPr lang="en-CA" sz="1200" kern="1200" dirty="0"/>
              <a:t> fan Zhang, </a:t>
            </a:r>
            <a:r>
              <a:rPr lang="en-CA" sz="1200" b="1" kern="1200" dirty="0"/>
              <a:t>Three Statistical </a:t>
            </a:r>
            <a:r>
              <a:rPr lang="en-CA" sz="1200" b="1" kern="1200" dirty="0" smtClean="0"/>
              <a:t>Paradigms for </a:t>
            </a:r>
            <a:r>
              <a:rPr lang="en-CA" sz="1200" b="1" kern="1200" dirty="0"/>
              <a:t>the Assessment and </a:t>
            </a:r>
            <a:r>
              <a:rPr lang="en-CA" sz="1200" b="1" kern="1200" dirty="0" smtClean="0"/>
              <a:t>Interpretation of </a:t>
            </a:r>
            <a:r>
              <a:rPr lang="en-CA" sz="1200" b="1" kern="1200" dirty="0"/>
              <a:t>Measurement Uncertainty, from Data Modeling for Metrology and </a:t>
            </a:r>
            <a:r>
              <a:rPr lang="en-CA" sz="1200" b="1" kern="1200" dirty="0" smtClean="0"/>
              <a:t>Testing in </a:t>
            </a:r>
            <a:r>
              <a:rPr lang="en-CA" sz="1200" b="1" kern="1200" dirty="0"/>
              <a:t>Measurement Science by Franco Pavese and Alistair B. </a:t>
            </a:r>
            <a:r>
              <a:rPr lang="en-CA" sz="1200" b="1" kern="1200" dirty="0" smtClean="0"/>
              <a:t>Forbes</a:t>
            </a:r>
          </a:p>
          <a:p>
            <a:r>
              <a:rPr lang="en-CA" sz="1200" dirty="0" smtClean="0"/>
              <a:t>BIPM</a:t>
            </a:r>
            <a:r>
              <a:rPr lang="en-CA" sz="1200" dirty="0"/>
              <a:t>, IEC, IFCC, ISO, IUPAC, IUPAP, and OIML. Guide to the expression of uncertainty in</a:t>
            </a:r>
          </a:p>
          <a:p>
            <a:pPr marL="0" indent="0">
              <a:buNone/>
            </a:pPr>
            <a:r>
              <a:rPr lang="en-CA" sz="1200" dirty="0"/>
              <a:t>measurement, International Organization for Standardization. GUM 1995 with </a:t>
            </a:r>
            <a:r>
              <a:rPr lang="en-CA" sz="1200" dirty="0" smtClean="0"/>
              <a:t>minor  corrections</a:t>
            </a:r>
            <a:r>
              <a:rPr lang="en-CA" sz="1200" dirty="0"/>
              <a:t>. Corrected version 2010. JCGM 100:2008.</a:t>
            </a:r>
          </a:p>
          <a:p>
            <a:r>
              <a:rPr lang="en-CA" sz="1200" dirty="0" smtClean="0"/>
              <a:t>BIPM</a:t>
            </a:r>
            <a:r>
              <a:rPr lang="en-CA" sz="1200" dirty="0"/>
              <a:t>, IEC, IFCC, ISO, IUPAC, IUPAP, and OIML. Evaluation of measurement data </a:t>
            </a:r>
            <a:r>
              <a:rPr lang="en-CA" sz="1200" dirty="0" smtClean="0"/>
              <a:t>— Supplement </a:t>
            </a:r>
            <a:r>
              <a:rPr lang="en-CA" sz="1200" dirty="0"/>
              <a:t>1 to the Guide to the expression of uncertainty in measurement </a:t>
            </a:r>
            <a:r>
              <a:rPr lang="en-CA" sz="1200" dirty="0" smtClean="0"/>
              <a:t>— Propagation </a:t>
            </a:r>
            <a:r>
              <a:rPr lang="en-CA" sz="1200" dirty="0"/>
              <a:t>of distributions using a Monte Carlo method. JCGM 101:2008.</a:t>
            </a:r>
          </a:p>
          <a:p>
            <a:endParaRPr lang="en-CA" sz="1200" dirty="0"/>
          </a:p>
          <a:p>
            <a:endParaRPr lang="en-CA" sz="1200" dirty="0"/>
          </a:p>
          <a:p>
            <a:pPr>
              <a:buFont typeface="+mj-lt"/>
              <a:buAutoNum type="arabicPeriod"/>
            </a:pPr>
            <a:endParaRPr lang="en-CA" sz="1200" dirty="0"/>
          </a:p>
          <a:p>
            <a:pPr>
              <a:buFont typeface="+mj-lt"/>
              <a:buAutoNum type="arabicPeriod"/>
            </a:pPr>
            <a:endParaRPr lang="en-CA" sz="1200" dirty="0"/>
          </a:p>
        </p:txBody>
      </p:sp>
    </p:spTree>
    <p:extLst>
      <p:ext uri="{BB962C8B-B14F-4D97-AF65-F5344CB8AC3E}">
        <p14:creationId xmlns:p14="http://schemas.microsoft.com/office/powerpoint/2010/main" val="1067563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Observing nature and predicting events</a:t>
            </a:r>
            <a:endParaRPr lang="en-CA" dirty="0"/>
          </a:p>
        </p:txBody>
      </p:sp>
      <p:sp>
        <p:nvSpPr>
          <p:cNvPr id="3" name="Content Placeholder 2"/>
          <p:cNvSpPr>
            <a:spLocks noGrp="1"/>
          </p:cNvSpPr>
          <p:nvPr>
            <p:ph idx="1"/>
          </p:nvPr>
        </p:nvSpPr>
        <p:spPr/>
        <p:txBody>
          <a:bodyPr/>
          <a:lstStyle/>
          <a:p>
            <a:r>
              <a:rPr lang="en-CA" dirty="0" smtClean="0"/>
              <a:t>Observations: we </a:t>
            </a:r>
            <a:r>
              <a:rPr lang="en-CA" dirty="0"/>
              <a:t>are unable to observe and/or predict nature </a:t>
            </a:r>
            <a:r>
              <a:rPr lang="en-CA" dirty="0" smtClean="0"/>
              <a:t>accurately</a:t>
            </a:r>
          </a:p>
          <a:p>
            <a:pPr lvl="1"/>
            <a:r>
              <a:rPr lang="en-CA" dirty="0"/>
              <a:t>the limited accuracy of measurement instruments, </a:t>
            </a:r>
            <a:endParaRPr lang="en-CA" dirty="0" smtClean="0"/>
          </a:p>
          <a:p>
            <a:pPr lvl="1"/>
            <a:r>
              <a:rPr lang="en-CA" dirty="0" smtClean="0"/>
              <a:t>the </a:t>
            </a:r>
            <a:r>
              <a:rPr lang="en-CA" dirty="0"/>
              <a:t>exceedingly high cost of performing accurate experiments and/or measurements, </a:t>
            </a:r>
            <a:endParaRPr lang="en-CA" dirty="0" smtClean="0"/>
          </a:p>
          <a:p>
            <a:pPr lvl="1"/>
            <a:r>
              <a:rPr lang="en-CA" dirty="0" smtClean="0"/>
              <a:t>the </a:t>
            </a:r>
            <a:r>
              <a:rPr lang="en-CA" dirty="0"/>
              <a:t>lack of accurate models or the computational need of using simplified ones. </a:t>
            </a:r>
            <a:endParaRPr lang="en-CA" dirty="0" smtClean="0"/>
          </a:p>
          <a:p>
            <a:r>
              <a:rPr lang="en-US" dirty="0" smtClean="0"/>
              <a:t>Predictions: </a:t>
            </a:r>
            <a:r>
              <a:rPr lang="en-CA" dirty="0"/>
              <a:t>the result of a combination of measurements, modeling and </a:t>
            </a:r>
            <a:r>
              <a:rPr lang="en-CA" dirty="0" smtClean="0"/>
              <a:t>simulations</a:t>
            </a:r>
          </a:p>
          <a:p>
            <a:r>
              <a:rPr lang="en-CA" dirty="0" smtClean="0"/>
              <a:t>Models </a:t>
            </a:r>
            <a:r>
              <a:rPr lang="en-CA" dirty="0"/>
              <a:t>are based on certain levels of approximation, introduced to make them </a:t>
            </a:r>
            <a:r>
              <a:rPr lang="en-CA" dirty="0" smtClean="0"/>
              <a:t>manageable</a:t>
            </a:r>
            <a:endParaRPr lang="en-CA" dirty="0"/>
          </a:p>
        </p:txBody>
      </p:sp>
    </p:spTree>
    <p:extLst>
      <p:ext uri="{BB962C8B-B14F-4D97-AF65-F5344CB8AC3E}">
        <p14:creationId xmlns:p14="http://schemas.microsoft.com/office/powerpoint/2010/main" val="8215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74" y="188640"/>
            <a:ext cx="6553200" cy="914400"/>
          </a:xfrm>
        </p:spPr>
        <p:txBody>
          <a:bodyPr/>
          <a:lstStyle/>
          <a:p>
            <a:r>
              <a:rPr lang="en-US" dirty="0" smtClean="0"/>
              <a:t>Uncertainty quantification</a:t>
            </a:r>
            <a:endParaRPr lang="en-CA" dirty="0"/>
          </a:p>
        </p:txBody>
      </p:sp>
      <p:sp>
        <p:nvSpPr>
          <p:cNvPr id="3" name="Content Placeholder 2"/>
          <p:cNvSpPr>
            <a:spLocks noGrp="1"/>
          </p:cNvSpPr>
          <p:nvPr>
            <p:ph idx="1"/>
          </p:nvPr>
        </p:nvSpPr>
        <p:spPr>
          <a:xfrm>
            <a:off x="467544" y="1115704"/>
            <a:ext cx="7772400" cy="3886200"/>
          </a:xfrm>
        </p:spPr>
        <p:txBody>
          <a:bodyPr/>
          <a:lstStyle/>
          <a:p>
            <a:r>
              <a:rPr lang="en-CA" dirty="0"/>
              <a:t>Uncertainty Quantification (UQ) aims at developing rigorous methods to characterize the impact of ”limited knowledge” on quantities of interest.</a:t>
            </a:r>
          </a:p>
          <a:p>
            <a:r>
              <a:rPr lang="en-CA" dirty="0" smtClean="0"/>
              <a:t>Statistics </a:t>
            </a:r>
            <a:r>
              <a:rPr lang="en-CA" dirty="0"/>
              <a:t>of an outcome of interest</a:t>
            </a:r>
            <a:r>
              <a:rPr lang="en-CA" dirty="0" smtClean="0"/>
              <a:t>, such </a:t>
            </a:r>
            <a:r>
              <a:rPr lang="en-CA" dirty="0"/>
              <a:t>as its expectation and the </a:t>
            </a:r>
            <a:r>
              <a:rPr lang="en-CA" dirty="0" smtClean="0"/>
              <a:t>variance, commonly requires </a:t>
            </a:r>
            <a:r>
              <a:rPr lang="en-CA" dirty="0"/>
              <a:t>the evaluation of integrals </a:t>
            </a:r>
            <a:endParaRPr lang="en-CA" dirty="0" smtClean="0"/>
          </a:p>
          <a:p>
            <a:r>
              <a:rPr lang="en-US" dirty="0" smtClean="0"/>
              <a:t>It </a:t>
            </a:r>
            <a:r>
              <a:rPr lang="en-US" dirty="0"/>
              <a:t>is usually </a:t>
            </a:r>
            <a:r>
              <a:rPr lang="en-US" dirty="0" smtClean="0"/>
              <a:t>summarized </a:t>
            </a:r>
            <a:r>
              <a:rPr lang="en-US" dirty="0"/>
              <a:t>through confidence intervals</a:t>
            </a:r>
            <a:endParaRPr lang="en-CA" dirty="0"/>
          </a:p>
          <a:p>
            <a:endParaRPr lang="en-CA" dirty="0" smtClean="0"/>
          </a:p>
          <a:p>
            <a:r>
              <a:rPr lang="en-CA" dirty="0" smtClean="0"/>
              <a:t>UQ </a:t>
            </a:r>
            <a:r>
              <a:rPr lang="en-CA" dirty="0"/>
              <a:t>is commonly based on three fundamental activities </a:t>
            </a:r>
            <a:endParaRPr lang="en-CA" dirty="0" smtClean="0"/>
          </a:p>
          <a:p>
            <a:pPr lvl="1"/>
            <a:r>
              <a:rPr lang="en-CA" dirty="0" smtClean="0"/>
              <a:t>Characterization </a:t>
            </a:r>
            <a:r>
              <a:rPr lang="en-CA" dirty="0"/>
              <a:t>of the sources of uncertainty; </a:t>
            </a:r>
            <a:endParaRPr lang="en-CA" dirty="0" smtClean="0"/>
          </a:p>
          <a:p>
            <a:pPr lvl="1"/>
            <a:r>
              <a:rPr lang="en-CA" dirty="0" smtClean="0"/>
              <a:t>Propagations </a:t>
            </a:r>
            <a:r>
              <a:rPr lang="en-CA" dirty="0"/>
              <a:t>of the uncertainties in the input data/model through the model itself; </a:t>
            </a:r>
            <a:endParaRPr lang="en-CA" dirty="0" smtClean="0"/>
          </a:p>
          <a:p>
            <a:pPr lvl="1"/>
            <a:r>
              <a:rPr lang="en-CA" dirty="0" smtClean="0"/>
              <a:t>Analysis </a:t>
            </a:r>
            <a:r>
              <a:rPr lang="en-CA" dirty="0"/>
              <a:t>of the model outputs. </a:t>
            </a:r>
          </a:p>
        </p:txBody>
      </p:sp>
    </p:spTree>
    <p:extLst>
      <p:ext uri="{BB962C8B-B14F-4D97-AF65-F5344CB8AC3E}">
        <p14:creationId xmlns:p14="http://schemas.microsoft.com/office/powerpoint/2010/main" val="254988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presenting uncertainty </a:t>
            </a:r>
            <a:endParaRPr lang="en-CA" dirty="0"/>
          </a:p>
        </p:txBody>
      </p:sp>
      <p:sp>
        <p:nvSpPr>
          <p:cNvPr id="3" name="Content Placeholder 2"/>
          <p:cNvSpPr>
            <a:spLocks noGrp="1"/>
          </p:cNvSpPr>
          <p:nvPr>
            <p:ph idx="1"/>
          </p:nvPr>
        </p:nvSpPr>
        <p:spPr/>
        <p:txBody>
          <a:bodyPr/>
          <a:lstStyle/>
          <a:p>
            <a:r>
              <a:rPr lang="en-US" dirty="0" smtClean="0"/>
              <a:t>Confidence levels</a:t>
            </a:r>
          </a:p>
          <a:p>
            <a:pPr lvl="1"/>
            <a:r>
              <a:rPr lang="en-US" dirty="0" smtClean="0"/>
              <a:t>Heart rate is (60 </a:t>
            </a:r>
            <a:r>
              <a:rPr lang="en-US" dirty="0" smtClean="0">
                <a:latin typeface="Verdana" panose="020B0604030504040204" pitchFamily="34" charset="0"/>
                <a:ea typeface="Verdana" panose="020B0604030504040204" pitchFamily="34" charset="0"/>
                <a:cs typeface="Verdana" panose="020B0604030504040204" pitchFamily="34" charset="0"/>
              </a:rPr>
              <a:t>± 4)</a:t>
            </a:r>
            <a:r>
              <a:rPr lang="en-US" dirty="0" smtClean="0">
                <a:latin typeface="Calibri" panose="020F0502020204030204" pitchFamily="34" charset="0"/>
                <a:cs typeface="Calibri" panose="020F0502020204030204" pitchFamily="34" charset="0"/>
              </a:rPr>
              <a:t> </a:t>
            </a:r>
            <a:r>
              <a:rPr lang="en-US" dirty="0" smtClean="0"/>
              <a:t>beats/minute (mean </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t>standard error)</a:t>
            </a:r>
          </a:p>
          <a:p>
            <a:r>
              <a:rPr lang="en-US" dirty="0"/>
              <a:t>Confidence levels</a:t>
            </a:r>
          </a:p>
          <a:p>
            <a:pPr lvl="1"/>
            <a:r>
              <a:rPr lang="en-US" dirty="0"/>
              <a:t>95% confidence </a:t>
            </a:r>
            <a:r>
              <a:rPr lang="en-US" dirty="0" smtClean="0"/>
              <a:t>for the heart </a:t>
            </a:r>
            <a:r>
              <a:rPr lang="en-US" dirty="0"/>
              <a:t>rate </a:t>
            </a:r>
            <a:r>
              <a:rPr lang="en-US" dirty="0" smtClean="0"/>
              <a:t>is [52,68</a:t>
            </a:r>
            <a:r>
              <a:rPr lang="en-US" dirty="0"/>
              <a:t>] beats/minute </a:t>
            </a:r>
            <a:endParaRPr lang="en-US" dirty="0" smtClean="0"/>
          </a:p>
          <a:p>
            <a:r>
              <a:rPr lang="en-US" dirty="0" smtClean="0"/>
              <a:t>Probability distributions</a:t>
            </a:r>
          </a:p>
          <a:p>
            <a:r>
              <a:rPr lang="en-US" dirty="0" smtClean="0"/>
              <a:t>Determining different moments </a:t>
            </a:r>
            <a:br>
              <a:rPr lang="en-US" dirty="0" smtClean="0"/>
            </a:br>
            <a:r>
              <a:rPr lang="en-US" dirty="0" smtClean="0"/>
              <a:t>or quantiles</a:t>
            </a:r>
            <a:endParaRPr lang="en-US" dirty="0"/>
          </a:p>
          <a:p>
            <a:r>
              <a:rPr lang="en-US" dirty="0" smtClean="0"/>
              <a:t>Prediction levels over time</a:t>
            </a:r>
            <a:endParaRPr lang="en-CA" dirty="0"/>
          </a:p>
        </p:txBody>
      </p:sp>
      <p:pic>
        <p:nvPicPr>
          <p:cNvPr id="4" name="Picture 3"/>
          <p:cNvPicPr>
            <a:picLocks noChangeAspect="1"/>
          </p:cNvPicPr>
          <p:nvPr/>
        </p:nvPicPr>
        <p:blipFill>
          <a:blip r:embed="rId3"/>
          <a:stretch>
            <a:fillRect/>
          </a:stretch>
        </p:blipFill>
        <p:spPr>
          <a:xfrm>
            <a:off x="5384236" y="3538295"/>
            <a:ext cx="3709527" cy="1871265"/>
          </a:xfrm>
          <a:prstGeom prst="rect">
            <a:avLst/>
          </a:prstGeom>
        </p:spPr>
      </p:pic>
    </p:spTree>
    <p:extLst>
      <p:ext uri="{BB962C8B-B14F-4D97-AF65-F5344CB8AC3E}">
        <p14:creationId xmlns:p14="http://schemas.microsoft.com/office/powerpoint/2010/main" val="202520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 from biomedical systems</a:t>
            </a:r>
            <a:endParaRPr lang="en-CA" dirty="0"/>
          </a:p>
        </p:txBody>
      </p:sp>
      <p:sp>
        <p:nvSpPr>
          <p:cNvPr id="3" name="Content Placeholder 2"/>
          <p:cNvSpPr>
            <a:spLocks noGrp="1"/>
          </p:cNvSpPr>
          <p:nvPr>
            <p:ph idx="1"/>
          </p:nvPr>
        </p:nvSpPr>
        <p:spPr>
          <a:xfrm>
            <a:off x="685800" y="1524000"/>
            <a:ext cx="7772400" cy="4281264"/>
          </a:xfrm>
        </p:spPr>
        <p:txBody>
          <a:bodyPr/>
          <a:lstStyle/>
          <a:p>
            <a:r>
              <a:rPr lang="en-US" sz="1800" dirty="0" smtClean="0"/>
              <a:t>Non-invasive brain stimulation </a:t>
            </a:r>
          </a:p>
          <a:p>
            <a:pPr lvl="1"/>
            <a:r>
              <a:rPr lang="en-US" sz="1800" dirty="0" smtClean="0"/>
              <a:t>Finite element model</a:t>
            </a:r>
          </a:p>
          <a:p>
            <a:pPr lvl="1"/>
            <a:r>
              <a:rPr lang="en-US" sz="1800" dirty="0" smtClean="0"/>
              <a:t>Modeling head and electrodes placed on the head</a:t>
            </a:r>
          </a:p>
          <a:p>
            <a:pPr lvl="1"/>
            <a:r>
              <a:rPr lang="en-US" sz="1800" dirty="0" smtClean="0"/>
              <a:t>Analysis of sensitivity of the current on the types, thickness, placement and parameters of the electrodes</a:t>
            </a:r>
          </a:p>
          <a:p>
            <a:r>
              <a:rPr lang="en-US" sz="1800" dirty="0" smtClean="0"/>
              <a:t>Blood pressure monitoring system</a:t>
            </a:r>
          </a:p>
          <a:p>
            <a:pPr lvl="1"/>
            <a:r>
              <a:rPr lang="en-US" sz="1800" dirty="0" smtClean="0"/>
              <a:t>Model of cuff, tissues and arterial blood flow</a:t>
            </a:r>
          </a:p>
          <a:p>
            <a:pPr lvl="1"/>
            <a:r>
              <a:rPr lang="en-US" sz="1800" dirty="0" smtClean="0"/>
              <a:t>Sensitivity analysis to determine the most important parameters</a:t>
            </a:r>
          </a:p>
          <a:p>
            <a:pPr lvl="1"/>
            <a:r>
              <a:rPr lang="en-US" sz="1800" dirty="0" smtClean="0"/>
              <a:t>Providing confidence intervals in the estimation</a:t>
            </a:r>
          </a:p>
          <a:p>
            <a:r>
              <a:rPr lang="en-US" sz="1800" dirty="0" smtClean="0"/>
              <a:t>Breathing rate estimation using radars</a:t>
            </a:r>
          </a:p>
          <a:p>
            <a:pPr lvl="1"/>
            <a:r>
              <a:rPr lang="en-US" sz="1800" dirty="0" smtClean="0"/>
              <a:t>Modeling radar reflections from the body</a:t>
            </a:r>
          </a:p>
          <a:p>
            <a:pPr lvl="1"/>
            <a:r>
              <a:rPr lang="en-US" sz="1800" dirty="0" smtClean="0"/>
              <a:t>Providing confidence intervals over time</a:t>
            </a:r>
            <a:endParaRPr lang="en-CA" sz="1800" dirty="0"/>
          </a:p>
        </p:txBody>
      </p:sp>
    </p:spTree>
    <p:extLst>
      <p:ext uri="{BB962C8B-B14F-4D97-AF65-F5344CB8AC3E}">
        <p14:creationId xmlns:p14="http://schemas.microsoft.com/office/powerpoint/2010/main" val="2357482797"/>
      </p:ext>
    </p:extLst>
  </p:cSld>
  <p:clrMapOvr>
    <a:masterClrMapping/>
  </p:clrMapOvr>
</p:sld>
</file>

<file path=ppt/theme/theme1.xml><?xml version="1.0" encoding="utf-8"?>
<a:theme xmlns:a="http://schemas.openxmlformats.org/drawingml/2006/main" name="uOttawa-powerpoint-template (1)">
  <a:themeElements>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23728</TotalTime>
  <Words>3384</Words>
  <Application>Microsoft Office PowerPoint</Application>
  <PresentationFormat>On-screen Show (4:3)</PresentationFormat>
  <Paragraphs>505</Paragraphs>
  <Slides>54</Slides>
  <Notes>25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7" baseType="lpstr">
      <vt:lpstr>ＭＳ Ｐゴシック</vt:lpstr>
      <vt:lpstr>Arial</vt:lpstr>
      <vt:lpstr>Arial Black</vt:lpstr>
      <vt:lpstr>Calibri</vt:lpstr>
      <vt:lpstr>Cambria</vt:lpstr>
      <vt:lpstr>Cambria Math</vt:lpstr>
      <vt:lpstr>Symbol</vt:lpstr>
      <vt:lpstr>Times</vt:lpstr>
      <vt:lpstr>Times New Roman</vt:lpstr>
      <vt:lpstr>Verdana</vt:lpstr>
      <vt:lpstr>Wingdings</vt:lpstr>
      <vt:lpstr>uOttawa-powerpoint-template (1)</vt:lpstr>
      <vt:lpstr>Equation</vt:lpstr>
      <vt:lpstr>Uncertainties in Biomedical Instrumentation and Signal Processing</vt:lpstr>
      <vt:lpstr>Outline</vt:lpstr>
      <vt:lpstr>Motivation: Unresolved uncertainty questions</vt:lpstr>
      <vt:lpstr> Modeling Approach</vt:lpstr>
      <vt:lpstr>Types of uncertainty</vt:lpstr>
      <vt:lpstr>Observing nature and predicting events</vt:lpstr>
      <vt:lpstr>Uncertainty quantification</vt:lpstr>
      <vt:lpstr>Examples of presenting uncertainty </vt:lpstr>
      <vt:lpstr>Some example from biomedical systems</vt:lpstr>
      <vt:lpstr>Confidence interval</vt:lpstr>
      <vt:lpstr>Confidence intervals interpretation</vt:lpstr>
      <vt:lpstr>Confidence interval for the mean of Normal distribution with σ unknown</vt:lpstr>
      <vt:lpstr>Expended Uncertainty</vt:lpstr>
      <vt:lpstr>Definitions</vt:lpstr>
      <vt:lpstr>Confidence interval for the mean of Normal distribution with σ unknown</vt:lpstr>
      <vt:lpstr>Confidence interval for the mean of Normal distribution with σ unknown, cont.</vt:lpstr>
      <vt:lpstr>Other statistical intervals </vt:lpstr>
      <vt:lpstr>Bayesian inference method</vt:lpstr>
      <vt:lpstr>Credible intervals</vt:lpstr>
      <vt:lpstr>Monte Carlo methods</vt:lpstr>
      <vt:lpstr>Evaluating integrals using Monte Carlo methods</vt:lpstr>
      <vt:lpstr>Importance sampling</vt:lpstr>
      <vt:lpstr>Importance sampling </vt:lpstr>
      <vt:lpstr>The workflow of Uncertainty Quantification</vt:lpstr>
      <vt:lpstr>Step A: Focus on the quantity of interest</vt:lpstr>
      <vt:lpstr>Step B: Quantification of uncertainty sources</vt:lpstr>
      <vt:lpstr>Step B’: Model Calibration </vt:lpstr>
      <vt:lpstr>The likelihood of a model </vt:lpstr>
      <vt:lpstr>Examples in biomedical engineering</vt:lpstr>
      <vt:lpstr>Step C: Propagation of uncertainty</vt:lpstr>
      <vt:lpstr>Step C: Methods for propagation of uncertainty</vt:lpstr>
      <vt:lpstr>Perturbation methods</vt:lpstr>
      <vt:lpstr>Propagation of uncertainties based on Monte Carlo</vt:lpstr>
      <vt:lpstr>Monte Carlo based propagation of uncertainty</vt:lpstr>
      <vt:lpstr>Example - Metrological aspects of pulse oximeter</vt:lpstr>
      <vt:lpstr>PowerPoint Presentation</vt:lpstr>
      <vt:lpstr>PowerPoint Presentation</vt:lpstr>
      <vt:lpstr>PowerPoint Presentation</vt:lpstr>
      <vt:lpstr>Step C’: Sensitivity analysis</vt:lpstr>
      <vt:lpstr>Step C’: Sensitivity analysis</vt:lpstr>
      <vt:lpstr>Pertubation Sensitivity Analysis</vt:lpstr>
      <vt:lpstr>Sensitivity analysis with Monte Carlo simulations</vt:lpstr>
      <vt:lpstr>Example Sensitivity Analysis</vt:lpstr>
      <vt:lpstr>Conclusion</vt:lpstr>
      <vt:lpstr>Self-validating (SEVA) sensors</vt:lpstr>
      <vt:lpstr>Confidence intervals for blood pressure estimation</vt:lpstr>
      <vt:lpstr>Augmented blood pressure measurement</vt:lpstr>
      <vt:lpstr>Uncertainty in the cloud</vt:lpstr>
      <vt:lpstr>Uncertainty as a Service workflow</vt:lpstr>
      <vt:lpstr>Message</vt:lpstr>
      <vt:lpstr>Uncertainty related resources - Tools</vt:lpstr>
      <vt:lpstr>Uncertainty related resources - Courses </vt:lpstr>
      <vt:lpstr>Uncertainty related resources - Books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mbolic</dc:creator>
  <cp:lastModifiedBy>Miodrag Bolic</cp:lastModifiedBy>
  <cp:revision>505</cp:revision>
  <cp:lastPrinted>2015-05-01T01:15:53Z</cp:lastPrinted>
  <dcterms:created xsi:type="dcterms:W3CDTF">2014-03-29T01:06:33Z</dcterms:created>
  <dcterms:modified xsi:type="dcterms:W3CDTF">2020-09-22T03:13:44Z</dcterms:modified>
</cp:coreProperties>
</file>