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72" r:id="rId5"/>
    <p:sldId id="277" r:id="rId6"/>
    <p:sldId id="281" r:id="rId7"/>
    <p:sldId id="258" r:id="rId8"/>
    <p:sldId id="259" r:id="rId9"/>
    <p:sldId id="273" r:id="rId10"/>
    <p:sldId id="280" r:id="rId11"/>
    <p:sldId id="260" r:id="rId12"/>
    <p:sldId id="262" r:id="rId13"/>
    <p:sldId id="274" r:id="rId14"/>
    <p:sldId id="284" r:id="rId15"/>
    <p:sldId id="263" r:id="rId16"/>
    <p:sldId id="265" r:id="rId17"/>
    <p:sldId id="283" r:id="rId18"/>
    <p:sldId id="257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58C2-C8BD-4AFE-A4D0-4F898DF6059C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9BDC-5C5D-414C-BDCD-65E8B9F047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38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uvenaud/courses/csc2541/slides/lec1-intro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hlinkClick r:id="rId3"/>
              </a:rPr>
              <a:t>https://www.cs.toronto.edu/~duvenaud/courses/csc2541/slides/lec1-intro.pdf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12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3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4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0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41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2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0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8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4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19C9-D13F-4CA2-9C66-95917CA94C54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7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</a:t>
            </a:r>
            <a:br>
              <a:rPr lang="en-CA" dirty="0" smtClean="0"/>
            </a:br>
            <a:r>
              <a:rPr lang="en-US" sz="4900" dirty="0"/>
              <a:t>Uncertainty Evaluation in Engineering Measurements and Machine Learning</a:t>
            </a:r>
            <a:endParaRPr lang="en-CA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Miodrag </a:t>
            </a:r>
            <a:r>
              <a:rPr lang="en-CA" dirty="0" smtClean="0"/>
              <a:t>Bolic</a:t>
            </a:r>
          </a:p>
          <a:p>
            <a:r>
              <a:rPr lang="en-CA" dirty="0" smtClean="0"/>
              <a:t>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8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2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Training the model</a:t>
            </a:r>
          </a:p>
          <a:p>
            <a:r>
              <a:rPr lang="en-CA" dirty="0" smtClean="0"/>
              <a:t>ROC curve</a:t>
            </a:r>
          </a:p>
          <a:p>
            <a:r>
              <a:rPr lang="en-CA" dirty="0" smtClean="0"/>
              <a:t>Model selection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Model averaging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Information criteria</a:t>
            </a:r>
          </a:p>
          <a:p>
            <a:pPr lvl="1"/>
            <a:r>
              <a:rPr lang="en-CA" dirty="0" err="1" smtClean="0"/>
              <a:t>Akaike</a:t>
            </a:r>
            <a:r>
              <a:rPr lang="en-CA" dirty="0" smtClean="0"/>
              <a:t> </a:t>
            </a:r>
            <a:r>
              <a:rPr lang="en-CA" dirty="0"/>
              <a:t>Information Criteria (AIC) </a:t>
            </a:r>
            <a:r>
              <a:rPr lang="en-CA" dirty="0" smtClean="0"/>
              <a:t>AIC </a:t>
            </a:r>
            <a:r>
              <a:rPr lang="en-CA" dirty="0"/>
              <a:t>= 2k − 2 log(L) </a:t>
            </a:r>
            <a:endParaRPr lang="en-CA" dirty="0" smtClean="0"/>
          </a:p>
          <a:p>
            <a:pPr lvl="1"/>
            <a:r>
              <a:rPr lang="en-CA" dirty="0" smtClean="0"/>
              <a:t>Bayesian </a:t>
            </a:r>
            <a:r>
              <a:rPr lang="en-CA" dirty="0"/>
              <a:t>Information Criteria (BIC) BIC = k log(N) − 2 log(L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…</a:t>
            </a:r>
          </a:p>
          <a:p>
            <a:pPr lvl="1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2839380"/>
            <a:ext cx="8268854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69" y="4167605"/>
            <a:ext cx="3951189" cy="10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</a:p>
          <a:p>
            <a:pPr lvl="1"/>
            <a:r>
              <a:rPr lang="en-CA" dirty="0" smtClean="0"/>
              <a:t>Soft clustering: Gaussian mixtures</a:t>
            </a:r>
          </a:p>
          <a:p>
            <a:r>
              <a:rPr lang="en-CA" dirty="0" smtClean="0"/>
              <a:t>Hierarchical models</a:t>
            </a:r>
          </a:p>
          <a:p>
            <a:r>
              <a:rPr lang="en-CA" dirty="0" smtClean="0"/>
              <a:t>Random walk</a:t>
            </a:r>
          </a:p>
          <a:p>
            <a:r>
              <a:rPr lang="en-CA" dirty="0" smtClean="0"/>
              <a:t>Hidden Markov model</a:t>
            </a:r>
          </a:p>
          <a:p>
            <a:r>
              <a:rPr lang="en-CA" dirty="0" smtClean="0"/>
              <a:t>State space model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47" y="1027906"/>
            <a:ext cx="5334744" cy="2248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47" y="3621487"/>
            <a:ext cx="523948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</a:t>
            </a:r>
            <a:r>
              <a:rPr lang="en-CA" dirty="0"/>
              <a:t>Approximate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576" y="1892737"/>
            <a:ext cx="5181600" cy="4351338"/>
          </a:xfrm>
        </p:spPr>
        <p:txBody>
          <a:bodyPr/>
          <a:lstStyle/>
          <a:p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smtClean="0"/>
              <a:t>Inference</a:t>
            </a:r>
          </a:p>
          <a:p>
            <a:pPr lvl="1"/>
            <a:r>
              <a:rPr lang="en-CA" dirty="0" smtClean="0"/>
              <a:t>Deriving lower bound</a:t>
            </a:r>
          </a:p>
          <a:p>
            <a:pPr lvl="1"/>
            <a:r>
              <a:rPr lang="en-CA" dirty="0" smtClean="0"/>
              <a:t>Mean field approximation</a:t>
            </a:r>
          </a:p>
          <a:p>
            <a:pPr lvl="1"/>
            <a:r>
              <a:rPr lang="en-CA" dirty="0" smtClean="0"/>
              <a:t>Deriving the model for mixture  of Gaussians</a:t>
            </a:r>
          </a:p>
          <a:p>
            <a:pPr lvl="1"/>
            <a:r>
              <a:rPr lang="en-CA" dirty="0" smtClean="0"/>
              <a:t>Deriving the model for </a:t>
            </a:r>
            <a:r>
              <a:rPr lang="en-CA" dirty="0" err="1" smtClean="0"/>
              <a:t>variational</a:t>
            </a:r>
            <a:r>
              <a:rPr lang="en-CA" dirty="0" smtClean="0"/>
              <a:t> hierarchical linear regression</a:t>
            </a:r>
          </a:p>
          <a:p>
            <a:pPr lvl="1"/>
            <a:r>
              <a:rPr lang="en-CA" dirty="0" smtClean="0"/>
              <a:t>Black-box VI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737"/>
            <a:ext cx="436305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Monte Carlo </a:t>
            </a:r>
            <a:endParaRPr lang="en-CA" dirty="0" smtClean="0"/>
          </a:p>
          <a:p>
            <a:pPr lvl="1"/>
            <a:r>
              <a:rPr lang="en-CA" dirty="0" smtClean="0"/>
              <a:t>Variance and accuracy</a:t>
            </a:r>
          </a:p>
          <a:p>
            <a:pPr lvl="1"/>
            <a:r>
              <a:rPr lang="en-CA" dirty="0" smtClean="0"/>
              <a:t>Sampling </a:t>
            </a:r>
          </a:p>
          <a:p>
            <a:pPr lvl="1"/>
            <a:r>
              <a:rPr lang="en-CA" dirty="0" smtClean="0"/>
              <a:t>Basic</a:t>
            </a:r>
          </a:p>
          <a:p>
            <a:pPr lvl="1"/>
            <a:r>
              <a:rPr lang="en-CA" dirty="0" smtClean="0"/>
              <a:t>Rejection</a:t>
            </a:r>
          </a:p>
          <a:p>
            <a:pPr lvl="1"/>
            <a:r>
              <a:rPr lang="en-CA" dirty="0" smtClean="0"/>
              <a:t>Importance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MCMC</a:t>
            </a:r>
          </a:p>
          <a:p>
            <a:pPr lvl="1"/>
            <a:r>
              <a:rPr lang="en-CA" dirty="0" smtClean="0"/>
              <a:t>Review of Markov Chains</a:t>
            </a:r>
          </a:p>
          <a:p>
            <a:pPr lvl="1"/>
            <a:r>
              <a:rPr lang="en-CA" dirty="0"/>
              <a:t>Metropolis-Hasting Algorithm </a:t>
            </a:r>
            <a:endParaRPr lang="en-CA" dirty="0" smtClean="0"/>
          </a:p>
          <a:p>
            <a:pPr lvl="1"/>
            <a:r>
              <a:rPr lang="en-CA" dirty="0" smtClean="0"/>
              <a:t>Gibbs sampling</a:t>
            </a:r>
          </a:p>
          <a:p>
            <a:pPr lvl="2"/>
            <a:r>
              <a:rPr lang="en-CA" dirty="0" smtClean="0"/>
              <a:t>Derivations of Gibbs sampling  for a model</a:t>
            </a:r>
          </a:p>
          <a:p>
            <a:pPr lvl="2"/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of convergence of MCMC including </a:t>
            </a:r>
            <a:r>
              <a:rPr lang="en-US" dirty="0" err="1" smtClean="0"/>
              <a:t>Gelman</a:t>
            </a:r>
            <a:r>
              <a:rPr lang="en-US" dirty="0" smtClean="0"/>
              <a:t>-Rubin, autocorrelation, </a:t>
            </a:r>
            <a:r>
              <a:rPr lang="en-US" dirty="0"/>
              <a:t>variance of </a:t>
            </a:r>
            <a:r>
              <a:rPr lang="en-US" dirty="0" smtClean="0"/>
              <a:t>chains</a:t>
            </a:r>
          </a:p>
          <a:p>
            <a:pPr lvl="1"/>
            <a:r>
              <a:rPr lang="en-US" dirty="0" err="1" smtClean="0"/>
              <a:t>Langevin</a:t>
            </a:r>
            <a:r>
              <a:rPr lang="en-US" dirty="0" smtClean="0"/>
              <a:t> MCMC – code in Turing</a:t>
            </a:r>
          </a:p>
          <a:p>
            <a:pPr lvl="1"/>
            <a:r>
              <a:rPr lang="en-US" dirty="0" smtClean="0"/>
              <a:t>HMC</a:t>
            </a:r>
            <a:endParaRPr lang="en-CA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24" y="3549526"/>
            <a:ext cx="2757805" cy="104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1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Gaussian processes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435202" y="1690688"/>
            <a:ext cx="3153229" cy="4351338"/>
          </a:xfrm>
        </p:spPr>
        <p:txBody>
          <a:bodyPr/>
          <a:lstStyle/>
          <a:p>
            <a:r>
              <a:rPr lang="en-CA" sz="2400" dirty="0" smtClean="0"/>
              <a:t>Regression</a:t>
            </a:r>
          </a:p>
          <a:p>
            <a:r>
              <a:rPr lang="en-CA" sz="2400" dirty="0" smtClean="0"/>
              <a:t>Classification</a:t>
            </a:r>
          </a:p>
          <a:p>
            <a:r>
              <a:rPr lang="en-CA" sz="2400" dirty="0" smtClean="0"/>
              <a:t>Provides uncertainties in prediction and classification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416472"/>
            <a:ext cx="8597002" cy="4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series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Sequential processing</a:t>
            </a:r>
          </a:p>
          <a:p>
            <a:r>
              <a:rPr lang="en-CA" dirty="0" smtClean="0"/>
              <a:t>HMM</a:t>
            </a:r>
          </a:p>
          <a:p>
            <a:pPr lvl="1"/>
            <a:r>
              <a:rPr lang="en-CA" dirty="0" smtClean="0"/>
              <a:t>We did not study traditional Expectation-Minimization solutions for HMM but based our inference on MCMC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Kalman</a:t>
            </a:r>
            <a:r>
              <a:rPr lang="en-CA" dirty="0" smtClean="0"/>
              <a:t> </a:t>
            </a:r>
            <a:r>
              <a:rPr lang="en-CA" dirty="0"/>
              <a:t>and particle </a:t>
            </a:r>
            <a:r>
              <a:rPr lang="en-CA" dirty="0" smtClean="0"/>
              <a:t>filters</a:t>
            </a:r>
          </a:p>
          <a:p>
            <a:pPr lvl="1"/>
            <a:r>
              <a:rPr lang="en-CA" dirty="0" smtClean="0"/>
              <a:t>Derivation</a:t>
            </a:r>
          </a:p>
          <a:p>
            <a:pPr lvl="1"/>
            <a:r>
              <a:rPr lang="en-CA" dirty="0" smtClean="0"/>
              <a:t>Applications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Sequential or batch</a:t>
            </a:r>
          </a:p>
          <a:p>
            <a:r>
              <a:rPr lang="en-CA" dirty="0" smtClean="0"/>
              <a:t>RNN</a:t>
            </a:r>
          </a:p>
          <a:p>
            <a:pPr lvl="1"/>
            <a:r>
              <a:rPr lang="en-CA" dirty="0" smtClean="0"/>
              <a:t>LSTM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357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Sensor fusion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for tracking and other engineering applications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association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through the measurement model of the </a:t>
            </a:r>
            <a:r>
              <a:rPr lang="en-CA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Kalman</a:t>
            </a:r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</a:p>
          <a:p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fusion of measurements with same, different and unknown measurement variance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Multimodal </a:t>
            </a:r>
            <a:r>
              <a:rPr lang="en-CA" dirty="0"/>
              <a:t>Deep </a:t>
            </a:r>
            <a:r>
              <a:rPr lang="en-CA" dirty="0" smtClean="0"/>
              <a:t>Learning</a:t>
            </a:r>
          </a:p>
          <a:p>
            <a:r>
              <a:rPr lang="en-CA" dirty="0" smtClean="0"/>
              <a:t>Representation</a:t>
            </a:r>
          </a:p>
          <a:p>
            <a:pPr lvl="1"/>
            <a:r>
              <a:rPr lang="en-CA" dirty="0" smtClean="0"/>
              <a:t>VAE for sequential data</a:t>
            </a:r>
          </a:p>
          <a:p>
            <a:pPr lvl="1"/>
            <a:r>
              <a:rPr lang="en-CA" dirty="0" smtClean="0"/>
              <a:t>Canonical </a:t>
            </a:r>
            <a:r>
              <a:rPr lang="en-CA" dirty="0"/>
              <a:t>correlation analysis</a:t>
            </a:r>
            <a:endParaRPr lang="en-CA" dirty="0" smtClean="0"/>
          </a:p>
          <a:p>
            <a:r>
              <a:rPr lang="en-CA" dirty="0" smtClean="0"/>
              <a:t>Alignment</a:t>
            </a:r>
          </a:p>
          <a:p>
            <a:pPr lvl="1"/>
            <a:r>
              <a:rPr lang="en-CA" dirty="0"/>
              <a:t>Dynamic time </a:t>
            </a:r>
            <a:r>
              <a:rPr lang="en-CA" dirty="0" smtClean="0"/>
              <a:t>warping DTW</a:t>
            </a:r>
          </a:p>
          <a:p>
            <a:r>
              <a:rPr lang="en-CA" dirty="0" smtClean="0"/>
              <a:t>Fusion</a:t>
            </a:r>
          </a:p>
          <a:p>
            <a:pPr lvl="1"/>
            <a:r>
              <a:rPr lang="en-CA" dirty="0" smtClean="0"/>
              <a:t>Modifying RNN architecture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18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dirty="0" smtClean="0"/>
              <a:t>Sequential decision making</a:t>
            </a:r>
          </a:p>
          <a:p>
            <a:r>
              <a:rPr lang="en-CA" dirty="0" smtClean="0"/>
              <a:t>Reinforcement learning introduction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Scientific machine learning</a:t>
            </a:r>
          </a:p>
          <a:p>
            <a:r>
              <a:rPr lang="en-CA" dirty="0" smtClean="0"/>
              <a:t>Solving differential equations using machine learning</a:t>
            </a:r>
          </a:p>
          <a:p>
            <a:r>
              <a:rPr lang="en-CA" dirty="0" smtClean="0"/>
              <a:t>Fitting parameters of differential equations using machine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32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topics were not covered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 </a:t>
            </a:r>
          </a:p>
          <a:p>
            <a:r>
              <a:rPr lang="en-US" dirty="0" smtClean="0"/>
              <a:t>Attention models </a:t>
            </a:r>
          </a:p>
          <a:p>
            <a:r>
              <a:rPr lang="en-US" dirty="0" smtClean="0"/>
              <a:t>Normalizing flows</a:t>
            </a:r>
          </a:p>
          <a:p>
            <a:r>
              <a:rPr lang="en-US" dirty="0" smtClean="0"/>
              <a:t>Graphical models and Bayesian networks</a:t>
            </a:r>
          </a:p>
          <a:p>
            <a:r>
              <a:rPr lang="en-US" dirty="0" smtClean="0"/>
              <a:t>Transfer and </a:t>
            </a:r>
            <a:r>
              <a:rPr lang="en-US" smtClean="0"/>
              <a:t>meta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5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 format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same as midterm but 6 hours</a:t>
            </a:r>
          </a:p>
          <a:p>
            <a:r>
              <a:rPr lang="en-CA" dirty="0" smtClean="0"/>
              <a:t>All that we covered including </a:t>
            </a:r>
            <a:r>
              <a:rPr lang="en-CA" dirty="0" err="1" smtClean="0"/>
              <a:t>lec</a:t>
            </a:r>
            <a:r>
              <a:rPr lang="en-CA" dirty="0" smtClean="0"/>
              <a:t> 12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2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success stories of machine learning, and neural nets in particular </a:t>
            </a:r>
          </a:p>
          <a:p>
            <a:r>
              <a:rPr lang="en-US" dirty="0"/>
              <a:t>But our algorithms still struggle with a decades-old problem: knowing what they don’t know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 uncertainty?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Confidence calibration: know how reliable a prediction is (e.g. so it can ask a human for clarification) </a:t>
            </a:r>
          </a:p>
          <a:p>
            <a:r>
              <a:rPr lang="en-US" dirty="0" smtClean="0"/>
              <a:t>Regularization: prevent your model from overfitting </a:t>
            </a:r>
          </a:p>
          <a:p>
            <a:r>
              <a:rPr lang="en-US" dirty="0" smtClean="0"/>
              <a:t>Model averaging: smooth your predictions by averaging them over multiple possible models </a:t>
            </a:r>
          </a:p>
          <a:p>
            <a:r>
              <a:rPr lang="en-US" dirty="0" smtClean="0"/>
              <a:t>Model selection: decide which of multiple plausible models best describes the data </a:t>
            </a:r>
          </a:p>
          <a:p>
            <a:r>
              <a:rPr lang="en-US" dirty="0" smtClean="0"/>
              <a:t>Exploration Active learning: decide which training examples are worth labeling </a:t>
            </a:r>
          </a:p>
          <a:p>
            <a:r>
              <a:rPr lang="en-US" dirty="0" smtClean="0"/>
              <a:t>Bayesian optimization: optimize an expensive black-box function </a:t>
            </a:r>
          </a:p>
          <a:p>
            <a:r>
              <a:rPr lang="en-US" dirty="0" smtClean="0"/>
              <a:t>Model-based reinforcement learning (potential orders-of-magnitude gain in sample efficiency!) </a:t>
            </a:r>
          </a:p>
        </p:txBody>
      </p:sp>
    </p:spTree>
    <p:extLst>
      <p:ext uri="{BB962C8B-B14F-4D97-AF65-F5344CB8AC3E}">
        <p14:creationId xmlns:p14="http://schemas.microsoft.com/office/powerpoint/2010/main" val="11453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390101"/>
            <a:ext cx="11660227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had 2 parts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IID models and inference</a:t>
            </a:r>
          </a:p>
          <a:p>
            <a:r>
              <a:rPr lang="en-US" dirty="0" err="1"/>
              <a:t>Lec</a:t>
            </a:r>
            <a:r>
              <a:rPr lang="en-US" dirty="0"/>
              <a:t> 1: </a:t>
            </a:r>
            <a:r>
              <a:rPr lang="en-US" dirty="0" smtClean="0"/>
              <a:t> Introduction </a:t>
            </a:r>
            <a:r>
              <a:rPr lang="en-US" dirty="0"/>
              <a:t>to modeling, MLE and </a:t>
            </a:r>
            <a:r>
              <a:rPr lang="en-US" dirty="0" smtClean="0"/>
              <a:t>MAP, Beta-binomial model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2: Linear </a:t>
            </a:r>
            <a:r>
              <a:rPr lang="en-US" dirty="0"/>
              <a:t>Gaussian </a:t>
            </a:r>
            <a:r>
              <a:rPr lang="en-US" dirty="0" smtClean="0"/>
              <a:t>model</a:t>
            </a:r>
            <a:r>
              <a:rPr lang="en-CA" dirty="0" smtClean="0"/>
              <a:t>, Bayesian linear regression 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2.1 Logistic </a:t>
            </a:r>
            <a:r>
              <a:rPr lang="en-US" dirty="0"/>
              <a:t>regression </a:t>
            </a:r>
            <a:endParaRPr lang="en-US" dirty="0" smtClean="0"/>
          </a:p>
          <a:p>
            <a:r>
              <a:rPr lang="en-US" dirty="0" err="1" smtClean="0"/>
              <a:t>Lec</a:t>
            </a:r>
            <a:r>
              <a:rPr lang="en-US" dirty="0" smtClean="0"/>
              <a:t> 3: Inference: Sampling</a:t>
            </a:r>
            <a:r>
              <a:rPr lang="en-US" dirty="0"/>
              <a:t>: Rejection sampling, Importance </a:t>
            </a:r>
            <a:r>
              <a:rPr lang="en-US" dirty="0" smtClean="0"/>
              <a:t>sampling , Markov chain, MCMC: Metropolis Hastings, Gibbs sampling, </a:t>
            </a:r>
            <a:r>
              <a:rPr lang="en-US" dirty="0" err="1"/>
              <a:t>Langevin</a:t>
            </a:r>
            <a:r>
              <a:rPr lang="en-US" dirty="0"/>
              <a:t> dynamics </a:t>
            </a:r>
            <a:endParaRPr lang="en-US" dirty="0" smtClean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gradient descent: 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4: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r>
              <a:rPr lang="en-CA" dirty="0" smtClean="0"/>
              <a:t>, </a:t>
            </a:r>
            <a:r>
              <a:rPr lang="en-US" dirty="0" smtClean="0"/>
              <a:t>Black </a:t>
            </a:r>
            <a:r>
              <a:rPr lang="en-US" dirty="0"/>
              <a:t>box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5: Bayesian </a:t>
            </a:r>
            <a:r>
              <a:rPr lang="en-US" dirty="0" smtClean="0"/>
              <a:t>models: Mixture models, Hierarchical models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6: </a:t>
            </a:r>
            <a:r>
              <a:rPr lang="en-US" dirty="0" smtClean="0"/>
              <a:t>Model checking, model selection, Bayesian averaging, Information criteria</a:t>
            </a:r>
            <a:endParaRPr lang="en-CA" dirty="0"/>
          </a:p>
          <a:p>
            <a:pPr lvl="1"/>
            <a:r>
              <a:rPr lang="en-CA" dirty="0" smtClean="0"/>
              <a:t>Expending traditional models: </a:t>
            </a:r>
            <a:r>
              <a:rPr lang="en-US" dirty="0" smtClean="0"/>
              <a:t>Introducing </a:t>
            </a:r>
            <a:r>
              <a:rPr lang="en-US" dirty="0"/>
              <a:t>errors in both x and y </a:t>
            </a:r>
            <a:r>
              <a:rPr lang="en-US" dirty="0" smtClean="0"/>
              <a:t>variables, Bayesian </a:t>
            </a:r>
            <a:r>
              <a:rPr lang="en-US" dirty="0"/>
              <a:t>neural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7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had 2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Generative models and time series</a:t>
            </a:r>
          </a:p>
          <a:p>
            <a:r>
              <a:rPr lang="en-CA" dirty="0" err="1" smtClean="0"/>
              <a:t>Lec</a:t>
            </a:r>
            <a:r>
              <a:rPr lang="en-CA" dirty="0"/>
              <a:t> </a:t>
            </a:r>
            <a:r>
              <a:rPr lang="en-CA" dirty="0" smtClean="0"/>
              <a:t>8: </a:t>
            </a:r>
            <a:r>
              <a:rPr lang="en-CA" dirty="0"/>
              <a:t>Gaussian Processes Regression and </a:t>
            </a:r>
            <a:r>
              <a:rPr lang="en-CA" dirty="0" smtClean="0"/>
              <a:t>Classification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9: </a:t>
            </a:r>
            <a:r>
              <a:rPr lang="en-CA" dirty="0"/>
              <a:t>Sequential latent </a:t>
            </a:r>
            <a:r>
              <a:rPr lang="en-CA" dirty="0" smtClean="0"/>
              <a:t>models: HMM, </a:t>
            </a:r>
            <a:r>
              <a:rPr lang="en-CA" dirty="0" err="1" smtClean="0"/>
              <a:t>Kalman</a:t>
            </a:r>
            <a:r>
              <a:rPr lang="en-CA" dirty="0" smtClean="0"/>
              <a:t> and particle filters</a:t>
            </a:r>
          </a:p>
          <a:p>
            <a:r>
              <a:rPr lang="en-CA" dirty="0" err="1" smtClean="0"/>
              <a:t>Lec</a:t>
            </a:r>
            <a:r>
              <a:rPr lang="en-CA" dirty="0"/>
              <a:t> </a:t>
            </a:r>
            <a:r>
              <a:rPr lang="en-CA" dirty="0" smtClean="0"/>
              <a:t>10.1: Deep sequential models: RNNs, </a:t>
            </a:r>
            <a:r>
              <a:rPr lang="en-CA" dirty="0" err="1" smtClean="0"/>
              <a:t>RNN+state</a:t>
            </a:r>
            <a:r>
              <a:rPr lang="en-CA" dirty="0" smtClean="0"/>
              <a:t> space models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10.2: Sensor Fusion, Multimodal learning</a:t>
            </a:r>
          </a:p>
          <a:p>
            <a:r>
              <a:rPr lang="en-CA" dirty="0" err="1"/>
              <a:t>Lec</a:t>
            </a:r>
            <a:r>
              <a:rPr lang="en-CA" dirty="0"/>
              <a:t> 11: Sequential decision </a:t>
            </a:r>
            <a:r>
              <a:rPr lang="en-CA" dirty="0" smtClean="0"/>
              <a:t>making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12: Scientific machine learning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9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and Bayesian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Maximum likelihood estimation</a:t>
            </a:r>
            <a:endParaRPr lang="en-CA" dirty="0"/>
          </a:p>
          <a:p>
            <a:r>
              <a:rPr lang="en-CA" dirty="0" smtClean="0"/>
              <a:t>Maximum a posteriori estimation</a:t>
            </a:r>
          </a:p>
          <a:p>
            <a:pPr lvl="1"/>
            <a:r>
              <a:rPr lang="en-CA" dirty="0" smtClean="0"/>
              <a:t>Examples – N coin tosses, Gaussian mean and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" y="1473219"/>
            <a:ext cx="8899930" cy="38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regression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 descr="https://inferpy.readthedocs.io/en/latest/_images/linear_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55" y="2222951"/>
            <a:ext cx="3669245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4" y="1690688"/>
            <a:ext cx="6993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</a:t>
            </a:r>
            <a:endParaRPr lang="en-CA" dirty="0"/>
          </a:p>
        </p:txBody>
      </p:sp>
      <p:pic>
        <p:nvPicPr>
          <p:cNvPr id="4" name="Picture 4" descr="Bayesian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82" y="569249"/>
            <a:ext cx="5021868" cy="29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6375" y="1511207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Logistic regression</a:t>
            </a:r>
            <a:endParaRPr lang="en-CA" dirty="0" smtClean="0"/>
          </a:p>
          <a:p>
            <a:pPr lvl="1"/>
            <a:r>
              <a:rPr lang="en-CA" dirty="0" smtClean="0"/>
              <a:t>Including prior</a:t>
            </a:r>
          </a:p>
          <a:p>
            <a:pPr lvl="1"/>
            <a:r>
              <a:rPr lang="en-CA" dirty="0" smtClean="0"/>
              <a:t>No closed form solution</a:t>
            </a:r>
          </a:p>
          <a:p>
            <a:pPr lvl="1"/>
            <a:r>
              <a:rPr lang="en-CA" dirty="0" smtClean="0"/>
              <a:t>Stochastic gradient descent or</a:t>
            </a:r>
            <a:br>
              <a:rPr lang="en-CA" dirty="0" smtClean="0"/>
            </a:br>
            <a:r>
              <a:rPr lang="en-CA" dirty="0" smtClean="0"/>
              <a:t>Monte Carlo methods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539</Words>
  <Application>Microsoft Office PowerPoint</Application>
  <PresentationFormat>Widescreen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Review Uncertainty Evaluation in Engineering Measurements and Machine Learning</vt:lpstr>
      <vt:lpstr>Motivation</vt:lpstr>
      <vt:lpstr>Why model uncertainty? </vt:lpstr>
      <vt:lpstr>PowerPoint Presentation</vt:lpstr>
      <vt:lpstr>Course had 2 parts</vt:lpstr>
      <vt:lpstr>Course had 2 parts</vt:lpstr>
      <vt:lpstr>Probability and Bayesian statistics</vt:lpstr>
      <vt:lpstr>Linear regression </vt:lpstr>
      <vt:lpstr>Classification</vt:lpstr>
      <vt:lpstr>Performance metrics</vt:lpstr>
      <vt:lpstr>Statistical models </vt:lpstr>
      <vt:lpstr>Algorithms - Approximate Inference</vt:lpstr>
      <vt:lpstr>Algorithms - Sampling</vt:lpstr>
      <vt:lpstr>Gaussian processes</vt:lpstr>
      <vt:lpstr>Time series models</vt:lpstr>
      <vt:lpstr>Sensor fusion</vt:lpstr>
      <vt:lpstr>Other topics</vt:lpstr>
      <vt:lpstr>Many topics were not covered</vt:lpstr>
      <vt:lpstr>Exam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42</cp:revision>
  <dcterms:created xsi:type="dcterms:W3CDTF">2019-11-20T02:39:34Z</dcterms:created>
  <dcterms:modified xsi:type="dcterms:W3CDTF">2022-04-03T20:53:35Z</dcterms:modified>
</cp:coreProperties>
</file>