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9" r:id="rId3"/>
    <p:sldId id="268" r:id="rId4"/>
    <p:sldId id="271" r:id="rId5"/>
    <p:sldId id="272" r:id="rId6"/>
    <p:sldId id="277" r:id="rId7"/>
    <p:sldId id="281" r:id="rId8"/>
    <p:sldId id="258" r:id="rId9"/>
    <p:sldId id="259" r:id="rId10"/>
    <p:sldId id="273" r:id="rId11"/>
    <p:sldId id="279" r:id="rId12"/>
    <p:sldId id="280" r:id="rId13"/>
    <p:sldId id="260" r:id="rId14"/>
    <p:sldId id="262" r:id="rId15"/>
    <p:sldId id="274" r:id="rId16"/>
    <p:sldId id="276" r:id="rId17"/>
    <p:sldId id="275" r:id="rId18"/>
    <p:sldId id="264" r:id="rId19"/>
    <p:sldId id="263" r:id="rId20"/>
    <p:sldId id="265" r:id="rId21"/>
    <p:sldId id="257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958C2-C8BD-4AFE-A4D0-4F898DF6059C}" type="datetimeFigureOut">
              <a:rPr lang="en-CA" smtClean="0"/>
              <a:t>2021-04-11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69BDC-5C5D-414C-BDCD-65E8B9F047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386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duvenaud/courses/csc2541/slides/lec1-intro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duvenaud/courses/csc2541/slides/lec1-intro.pdf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e.iitk.ac.in/users/piyush/courses/tpmi_winter19/tpmi_w19_lec1_slides.pdf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ferpy.readthedocs.io/en/latest/notes/probzoo.html#probabilistic-model-zoo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>
                <a:hlinkClick r:id="rId3"/>
              </a:rPr>
              <a:t>https://www.cs.toronto.edu/~duvenaud/courses/csc2541/slides/lec1-intro.pdf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69BDC-5C5D-414C-BDCD-65E8B9F047E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394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>
                <a:hlinkClick r:id="rId3"/>
              </a:rPr>
              <a:t>https://www.cs.toronto.edu/~duvenaud/courses/csc2541/slides/lec1-intro.pdf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69BDC-5C5D-414C-BDCD-65E8B9F047E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121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>
                <a:hlinkClick r:id="rId3"/>
              </a:rPr>
              <a:t>https://www.cse.iitk.ac.in/users/piyush/courses/tpmi_winter19/tpmi_w19_lec1_slides.pdf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69BDC-5C5D-414C-BDCD-65E8B9F047E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3140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>
                <a:hlinkClick r:id="rId3"/>
              </a:rPr>
              <a:t>https://inferpy.readthedocs.io/en/latest/notes/probzoo.html#probabilistic-model-zoo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69BDC-5C5D-414C-BDCD-65E8B9F047E2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296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19C9-D13F-4CA2-9C66-95917CA94C54}" type="datetimeFigureOut">
              <a:rPr lang="en-CA" smtClean="0"/>
              <a:t>2021-04-11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37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19C9-D13F-4CA2-9C66-95917CA94C54}" type="datetimeFigureOut">
              <a:rPr lang="en-CA" smtClean="0"/>
              <a:t>2021-04-11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42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19C9-D13F-4CA2-9C66-95917CA94C54}" type="datetimeFigureOut">
              <a:rPr lang="en-CA" smtClean="0"/>
              <a:t>2021-04-11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37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19C9-D13F-4CA2-9C66-95917CA94C54}" type="datetimeFigureOut">
              <a:rPr lang="en-CA" smtClean="0"/>
              <a:t>2021-04-11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42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19C9-D13F-4CA2-9C66-95917CA94C54}" type="datetimeFigureOut">
              <a:rPr lang="en-CA" smtClean="0"/>
              <a:t>2021-04-11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103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19C9-D13F-4CA2-9C66-95917CA94C54}" type="datetimeFigureOut">
              <a:rPr lang="en-CA" smtClean="0"/>
              <a:t>2021-04-11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41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19C9-D13F-4CA2-9C66-95917CA94C54}" type="datetimeFigureOut">
              <a:rPr lang="en-CA" smtClean="0"/>
              <a:t>2021-04-11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951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19C9-D13F-4CA2-9C66-95917CA94C54}" type="datetimeFigureOut">
              <a:rPr lang="en-CA" smtClean="0"/>
              <a:t>2021-04-11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022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19C9-D13F-4CA2-9C66-95917CA94C54}" type="datetimeFigureOut">
              <a:rPr lang="en-CA" smtClean="0"/>
              <a:t>2021-04-11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302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19C9-D13F-4CA2-9C66-95917CA94C54}" type="datetimeFigureOut">
              <a:rPr lang="en-CA" smtClean="0"/>
              <a:t>2021-04-11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88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19C9-D13F-4CA2-9C66-95917CA94C54}" type="datetimeFigureOut">
              <a:rPr lang="en-CA" smtClean="0"/>
              <a:t>2021-04-11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446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219C9-D13F-4CA2-9C66-95917CA94C54}" type="datetimeFigureOut">
              <a:rPr lang="en-CA" smtClean="0"/>
              <a:t>2021-04-11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372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Review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Miodrag Bolic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7886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Classification</a:t>
            </a:r>
            <a:endParaRPr lang="en-CA" dirty="0"/>
          </a:p>
        </p:txBody>
      </p:sp>
      <p:pic>
        <p:nvPicPr>
          <p:cNvPr id="4" name="Picture 4" descr="Bayesian Logistic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282" y="569249"/>
            <a:ext cx="5021868" cy="291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66375" y="1511207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Logistic regression</a:t>
            </a:r>
            <a:endParaRPr lang="en-CA" dirty="0" smtClean="0"/>
          </a:p>
          <a:p>
            <a:pPr lvl="1"/>
            <a:r>
              <a:rPr lang="en-CA" dirty="0" smtClean="0"/>
              <a:t>Including prior</a:t>
            </a:r>
          </a:p>
          <a:p>
            <a:pPr lvl="1"/>
            <a:r>
              <a:rPr lang="en-CA" dirty="0" smtClean="0"/>
              <a:t>No closed form </a:t>
            </a:r>
            <a:r>
              <a:rPr lang="en-CA" dirty="0" smtClean="0"/>
              <a:t>solution</a:t>
            </a:r>
          </a:p>
          <a:p>
            <a:pPr lvl="1"/>
            <a:r>
              <a:rPr lang="en-CA" dirty="0" smtClean="0"/>
              <a:t>Stochastic gradient descent or</a:t>
            </a:r>
            <a:br>
              <a:rPr lang="en-CA" dirty="0" smtClean="0"/>
            </a:br>
            <a:r>
              <a:rPr lang="en-CA" dirty="0" smtClean="0"/>
              <a:t>Monte Carlo methods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62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Unsupervised learning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6882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Dimensionality reduction -- </a:t>
            </a:r>
            <a:r>
              <a:rPr lang="en-US" dirty="0" err="1"/>
              <a:t>lossy</a:t>
            </a:r>
            <a:r>
              <a:rPr lang="en-US" dirty="0"/>
              <a:t> compression</a:t>
            </a:r>
          </a:p>
          <a:p>
            <a:r>
              <a:rPr lang="en-US" dirty="0"/>
              <a:t>Clustering -- assigning each point to a representative cluster</a:t>
            </a:r>
          </a:p>
          <a:p>
            <a:pPr lvl="1"/>
            <a:r>
              <a:rPr lang="en-US" dirty="0"/>
              <a:t>Note: in classification groups are known, in clustering they are </a:t>
            </a:r>
            <a:r>
              <a:rPr lang="en-US" dirty="0" smtClean="0"/>
              <a:t>learned</a:t>
            </a:r>
          </a:p>
          <a:p>
            <a:pPr lvl="1"/>
            <a:r>
              <a:rPr lang="en-CA" dirty="0"/>
              <a:t>Gaussian mixture models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Deconvolution -- splitting mixed signals such as instruments or speakers in sound signal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Data summarization/compression</a:t>
            </a:r>
          </a:p>
          <a:p>
            <a:pPr lvl="1"/>
            <a:r>
              <a:rPr lang="en-US" dirty="0" err="1"/>
              <a:t>Denoising</a:t>
            </a:r>
            <a:r>
              <a:rPr lang="en-US" dirty="0"/>
              <a:t>, outlier detection</a:t>
            </a:r>
          </a:p>
          <a:p>
            <a:pPr lvl="1"/>
            <a:r>
              <a:rPr lang="en-US" dirty="0"/>
              <a:t>Feature construction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1367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Performance metrics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3623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Training the model</a:t>
            </a:r>
          </a:p>
          <a:p>
            <a:r>
              <a:rPr lang="en-CA" dirty="0" smtClean="0"/>
              <a:t>ROC curve</a:t>
            </a:r>
          </a:p>
          <a:p>
            <a:r>
              <a:rPr lang="en-CA" dirty="0" smtClean="0"/>
              <a:t>Model selection 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Model averaging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Information criteria</a:t>
            </a:r>
          </a:p>
          <a:p>
            <a:pPr lvl="1"/>
            <a:r>
              <a:rPr lang="en-CA" dirty="0" err="1" smtClean="0"/>
              <a:t>Akaike</a:t>
            </a:r>
            <a:r>
              <a:rPr lang="en-CA" dirty="0" smtClean="0"/>
              <a:t> </a:t>
            </a:r>
            <a:r>
              <a:rPr lang="en-CA" dirty="0"/>
              <a:t>Information Criteria (AIC) </a:t>
            </a:r>
            <a:r>
              <a:rPr lang="en-CA" dirty="0" smtClean="0"/>
              <a:t>AIC </a:t>
            </a:r>
            <a:r>
              <a:rPr lang="en-CA" dirty="0"/>
              <a:t>= 2k − 2 log(L) </a:t>
            </a:r>
            <a:endParaRPr lang="en-CA" dirty="0" smtClean="0"/>
          </a:p>
          <a:p>
            <a:pPr lvl="1"/>
            <a:r>
              <a:rPr lang="en-CA" dirty="0" smtClean="0"/>
              <a:t>Bayesian </a:t>
            </a:r>
            <a:r>
              <a:rPr lang="en-CA" dirty="0"/>
              <a:t>Information Criteria (BIC) BIC = k log(N) − 2 log(L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…</a:t>
            </a:r>
            <a:endParaRPr lang="en-CA" dirty="0" smtClean="0"/>
          </a:p>
          <a:p>
            <a:pPr lvl="1"/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793" y="663112"/>
            <a:ext cx="3240007" cy="2898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31" y="2839380"/>
            <a:ext cx="8268854" cy="933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69" y="4167605"/>
            <a:ext cx="3951189" cy="103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0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Statistical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Clustering</a:t>
            </a:r>
          </a:p>
          <a:p>
            <a:pPr lvl="1"/>
            <a:r>
              <a:rPr lang="en-CA" dirty="0" err="1" smtClean="0"/>
              <a:t>Hars</a:t>
            </a:r>
            <a:r>
              <a:rPr lang="en-CA" dirty="0" smtClean="0"/>
              <a:t>: K-means</a:t>
            </a:r>
          </a:p>
          <a:p>
            <a:pPr lvl="1"/>
            <a:r>
              <a:rPr lang="en-CA" dirty="0" smtClean="0"/>
              <a:t>Soft clustering: Gaussian mixtures</a:t>
            </a:r>
          </a:p>
          <a:p>
            <a:r>
              <a:rPr lang="en-CA" dirty="0" smtClean="0"/>
              <a:t>Hierarchical models</a:t>
            </a:r>
          </a:p>
          <a:p>
            <a:r>
              <a:rPr lang="en-CA" dirty="0" smtClean="0"/>
              <a:t>Random walk</a:t>
            </a:r>
          </a:p>
          <a:p>
            <a:r>
              <a:rPr lang="en-CA" dirty="0" smtClean="0"/>
              <a:t>Hidden Markov model</a:t>
            </a:r>
          </a:p>
          <a:p>
            <a:r>
              <a:rPr lang="en-CA" dirty="0" smtClean="0"/>
              <a:t>State space model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347" y="1027906"/>
            <a:ext cx="5334744" cy="22482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347" y="3621487"/>
            <a:ext cx="5239481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55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Algorithms - </a:t>
            </a:r>
            <a:r>
              <a:rPr lang="en-CA" dirty="0"/>
              <a:t>Approximate Inference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1576" y="1892737"/>
            <a:ext cx="5181600" cy="4351338"/>
          </a:xfrm>
        </p:spPr>
        <p:txBody>
          <a:bodyPr/>
          <a:lstStyle/>
          <a:p>
            <a:r>
              <a:rPr lang="en-CA" dirty="0" err="1"/>
              <a:t>Variational</a:t>
            </a:r>
            <a:r>
              <a:rPr lang="en-CA" dirty="0"/>
              <a:t> </a:t>
            </a:r>
            <a:r>
              <a:rPr lang="en-CA" dirty="0" smtClean="0"/>
              <a:t>Inference</a:t>
            </a:r>
          </a:p>
          <a:p>
            <a:pPr lvl="1"/>
            <a:r>
              <a:rPr lang="en-CA" dirty="0" smtClean="0"/>
              <a:t>Deriving lower bound</a:t>
            </a:r>
          </a:p>
          <a:p>
            <a:pPr lvl="1"/>
            <a:r>
              <a:rPr lang="en-CA" dirty="0" smtClean="0"/>
              <a:t>Mean field approximation</a:t>
            </a:r>
          </a:p>
          <a:p>
            <a:pPr lvl="1"/>
            <a:r>
              <a:rPr lang="en-CA" dirty="0" smtClean="0"/>
              <a:t>Deriving the model for mixture  of Gaussians</a:t>
            </a:r>
          </a:p>
          <a:p>
            <a:pPr lvl="1"/>
            <a:r>
              <a:rPr lang="en-CA" dirty="0" smtClean="0"/>
              <a:t>Deriving the model for </a:t>
            </a:r>
            <a:r>
              <a:rPr lang="en-CA" dirty="0" err="1" smtClean="0"/>
              <a:t>variational</a:t>
            </a:r>
            <a:r>
              <a:rPr lang="en-CA" dirty="0" smtClean="0"/>
              <a:t> hierarchical linear regression</a:t>
            </a:r>
          </a:p>
          <a:p>
            <a:pPr lvl="1"/>
            <a:r>
              <a:rPr lang="en-CA" dirty="0" smtClean="0"/>
              <a:t>Black-box VI</a:t>
            </a:r>
            <a:endParaRPr lang="en-CA" dirty="0"/>
          </a:p>
          <a:p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2737"/>
            <a:ext cx="4363059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60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Algorithms - Sampling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Monte Carlo </a:t>
            </a:r>
            <a:endParaRPr lang="en-CA" dirty="0" smtClean="0"/>
          </a:p>
          <a:p>
            <a:pPr lvl="1"/>
            <a:r>
              <a:rPr lang="en-CA" dirty="0" smtClean="0"/>
              <a:t>Variance and accuracy</a:t>
            </a:r>
          </a:p>
          <a:p>
            <a:pPr lvl="1"/>
            <a:r>
              <a:rPr lang="en-CA" dirty="0" smtClean="0"/>
              <a:t>Sampling </a:t>
            </a:r>
          </a:p>
          <a:p>
            <a:pPr lvl="1"/>
            <a:r>
              <a:rPr lang="en-CA" dirty="0" smtClean="0"/>
              <a:t>Basic</a:t>
            </a:r>
          </a:p>
          <a:p>
            <a:pPr lvl="1"/>
            <a:r>
              <a:rPr lang="en-CA" dirty="0" smtClean="0"/>
              <a:t>Rejection</a:t>
            </a:r>
          </a:p>
          <a:p>
            <a:pPr lvl="1"/>
            <a:r>
              <a:rPr lang="en-CA" dirty="0" smtClean="0"/>
              <a:t>Importance</a:t>
            </a:r>
          </a:p>
          <a:p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MCMC</a:t>
            </a:r>
          </a:p>
          <a:p>
            <a:pPr lvl="1"/>
            <a:r>
              <a:rPr lang="en-CA" dirty="0" smtClean="0"/>
              <a:t>Review of Markov Chains</a:t>
            </a:r>
          </a:p>
          <a:p>
            <a:pPr lvl="1"/>
            <a:r>
              <a:rPr lang="en-CA" dirty="0"/>
              <a:t>Metropolis-Hasting Algorithm </a:t>
            </a:r>
            <a:endParaRPr lang="en-CA" dirty="0" smtClean="0"/>
          </a:p>
          <a:p>
            <a:pPr lvl="1"/>
            <a:r>
              <a:rPr lang="en-CA" dirty="0" smtClean="0"/>
              <a:t>Gibbs sampling</a:t>
            </a:r>
          </a:p>
          <a:p>
            <a:pPr lvl="2"/>
            <a:r>
              <a:rPr lang="en-CA" dirty="0" smtClean="0"/>
              <a:t>Derivations of Gibbs sampling  for a model</a:t>
            </a:r>
          </a:p>
          <a:p>
            <a:pPr lvl="2"/>
            <a:endParaRPr lang="en-CA" dirty="0"/>
          </a:p>
          <a:p>
            <a:pPr marL="914400" lvl="2" indent="0">
              <a:buNone/>
            </a:pPr>
            <a:endParaRPr lang="en-CA" dirty="0" smtClean="0"/>
          </a:p>
          <a:p>
            <a:pPr lvl="2"/>
            <a:endParaRPr lang="en-CA" dirty="0" smtClean="0"/>
          </a:p>
          <a:p>
            <a:pPr lvl="1"/>
            <a:r>
              <a:rPr lang="en-US" dirty="0" smtClean="0"/>
              <a:t>Parameters </a:t>
            </a:r>
            <a:r>
              <a:rPr lang="en-US" dirty="0"/>
              <a:t>of convergence of MCMC including </a:t>
            </a:r>
            <a:r>
              <a:rPr lang="en-US" dirty="0" err="1" smtClean="0"/>
              <a:t>Gelman</a:t>
            </a:r>
            <a:r>
              <a:rPr lang="en-US" dirty="0" smtClean="0"/>
              <a:t>-Rubin, autocorrelation, </a:t>
            </a:r>
            <a:r>
              <a:rPr lang="en-US" dirty="0"/>
              <a:t>variance of </a:t>
            </a:r>
            <a:r>
              <a:rPr lang="en-US" dirty="0" smtClean="0"/>
              <a:t>chains</a:t>
            </a:r>
          </a:p>
          <a:p>
            <a:pPr lvl="1"/>
            <a:r>
              <a:rPr lang="en-US" dirty="0" err="1" smtClean="0"/>
              <a:t>Langevin</a:t>
            </a:r>
            <a:r>
              <a:rPr lang="en-US" dirty="0" smtClean="0"/>
              <a:t> MCMC – code in Turing</a:t>
            </a:r>
          </a:p>
          <a:p>
            <a:pPr lvl="1"/>
            <a:r>
              <a:rPr lang="en-US" dirty="0" smtClean="0"/>
              <a:t>HMC</a:t>
            </a:r>
            <a:endParaRPr lang="en-CA" dirty="0"/>
          </a:p>
        </p:txBody>
      </p:sp>
      <p:pic>
        <p:nvPicPr>
          <p:cNvPr id="4098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324" y="3549526"/>
            <a:ext cx="2757805" cy="1041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818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Latent variable models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87" y="1955967"/>
            <a:ext cx="9983226" cy="328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34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35" y="735827"/>
            <a:ext cx="10757093" cy="534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50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Latent Variable models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Probabilistic </a:t>
            </a:r>
            <a:r>
              <a:rPr lang="en-CA" dirty="0" smtClean="0"/>
              <a:t>PCA</a:t>
            </a:r>
          </a:p>
          <a:p>
            <a:r>
              <a:rPr lang="en-CA" dirty="0" smtClean="0"/>
              <a:t>Factor analysis</a:t>
            </a:r>
          </a:p>
          <a:p>
            <a:r>
              <a:rPr lang="en-CA" dirty="0" smtClean="0"/>
              <a:t>ICA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err="1" smtClean="0"/>
              <a:t>Autoencoders</a:t>
            </a:r>
            <a:endParaRPr lang="en-CA" dirty="0" smtClean="0"/>
          </a:p>
          <a:p>
            <a:r>
              <a:rPr lang="en-CA" dirty="0" err="1" smtClean="0"/>
              <a:t>Variational</a:t>
            </a:r>
            <a:r>
              <a:rPr lang="en-CA" dirty="0" smtClean="0"/>
              <a:t> </a:t>
            </a:r>
            <a:r>
              <a:rPr lang="en-CA" dirty="0" err="1" smtClean="0"/>
              <a:t>Autoencoders</a:t>
            </a:r>
            <a:endParaRPr lang="en-CA" dirty="0" smtClean="0"/>
          </a:p>
          <a:p>
            <a:pPr lvl="1"/>
            <a:r>
              <a:rPr lang="en-CA" dirty="0" smtClean="0"/>
              <a:t>Conditional</a:t>
            </a:r>
          </a:p>
          <a:p>
            <a:pPr lvl="1"/>
            <a:r>
              <a:rPr lang="en-CA" dirty="0" smtClean="0"/>
              <a:t>Beta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pic>
        <p:nvPicPr>
          <p:cNvPr id="2050" name="Picture 2" descr="Linear Factor Model (PCA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369" y="2968408"/>
            <a:ext cx="3180749" cy="299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430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Time series models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Sequential processing</a:t>
            </a:r>
          </a:p>
          <a:p>
            <a:r>
              <a:rPr lang="en-CA" dirty="0" smtClean="0"/>
              <a:t>HMM</a:t>
            </a:r>
            <a:endParaRPr lang="en-CA" dirty="0" smtClean="0"/>
          </a:p>
          <a:p>
            <a:pPr lvl="1"/>
            <a:r>
              <a:rPr lang="en-CA" dirty="0" smtClean="0"/>
              <a:t>We did not study traditional Expectation-Minimization solutions for HMM but based our inference on MCMC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err="1" smtClean="0"/>
              <a:t>Kalman</a:t>
            </a:r>
            <a:r>
              <a:rPr lang="en-CA" dirty="0" smtClean="0"/>
              <a:t> </a:t>
            </a:r>
            <a:r>
              <a:rPr lang="en-CA" dirty="0"/>
              <a:t>and particle </a:t>
            </a:r>
            <a:r>
              <a:rPr lang="en-CA" dirty="0" smtClean="0"/>
              <a:t>filters</a:t>
            </a:r>
          </a:p>
          <a:p>
            <a:pPr lvl="1"/>
            <a:r>
              <a:rPr lang="en-CA" dirty="0" smtClean="0"/>
              <a:t>Derivation</a:t>
            </a:r>
          </a:p>
          <a:p>
            <a:pPr lvl="1"/>
            <a:r>
              <a:rPr lang="en-CA" dirty="0" smtClean="0"/>
              <a:t>Applications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Sequential or batch</a:t>
            </a:r>
          </a:p>
          <a:p>
            <a:r>
              <a:rPr lang="en-CA" dirty="0" smtClean="0"/>
              <a:t>RNN</a:t>
            </a:r>
            <a:endParaRPr lang="en-CA" dirty="0" smtClean="0"/>
          </a:p>
          <a:p>
            <a:pPr lvl="1"/>
            <a:r>
              <a:rPr lang="en-CA" dirty="0" smtClean="0"/>
              <a:t>LSTM</a:t>
            </a:r>
          </a:p>
          <a:p>
            <a:r>
              <a:rPr lang="en-CA" dirty="0" smtClean="0"/>
              <a:t>ARIMA models</a:t>
            </a:r>
          </a:p>
          <a:p>
            <a:r>
              <a:rPr lang="en-CA" dirty="0" smtClean="0"/>
              <a:t>Change-point models</a:t>
            </a:r>
          </a:p>
          <a:p>
            <a:r>
              <a:rPr lang="en-CA" dirty="0" smtClean="0"/>
              <a:t>Generalized ARIMA models</a:t>
            </a:r>
            <a:endParaRPr lang="en-CA" dirty="0" smtClean="0"/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2357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 success stories of machine learning, and neural nets in particular </a:t>
            </a:r>
          </a:p>
          <a:p>
            <a:r>
              <a:rPr lang="en-US" dirty="0"/>
              <a:t>But our algorithms still struggle with a decades-old problem: knowing what they don’t know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9673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Deep learning for sequential data and data fusion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 fusion for tracking and other engineering applications</a:t>
            </a:r>
          </a:p>
          <a:p>
            <a:r>
              <a:rPr lang="en-CA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association</a:t>
            </a:r>
          </a:p>
          <a:p>
            <a:r>
              <a:rPr lang="en-CA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 fusion through the measurement model of the </a:t>
            </a:r>
            <a:r>
              <a:rPr lang="en-CA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Kalman</a:t>
            </a:r>
            <a:r>
              <a:rPr lang="en-CA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filter</a:t>
            </a:r>
          </a:p>
          <a:p>
            <a:r>
              <a:rPr lang="en-CA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 fusion of measurements with same, different and unknown measurement variance</a:t>
            </a:r>
            <a:endParaRPr lang="en-CA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Multimodal </a:t>
            </a:r>
            <a:r>
              <a:rPr lang="en-CA" dirty="0"/>
              <a:t>Deep </a:t>
            </a:r>
            <a:r>
              <a:rPr lang="en-CA" dirty="0" smtClean="0"/>
              <a:t>Learning</a:t>
            </a:r>
          </a:p>
          <a:p>
            <a:r>
              <a:rPr lang="en-CA" dirty="0" smtClean="0"/>
              <a:t>Representation</a:t>
            </a:r>
          </a:p>
          <a:p>
            <a:pPr lvl="1"/>
            <a:r>
              <a:rPr lang="en-CA" dirty="0" smtClean="0"/>
              <a:t>VAE for sequential data</a:t>
            </a:r>
          </a:p>
          <a:p>
            <a:pPr lvl="1"/>
            <a:r>
              <a:rPr lang="en-CA" dirty="0" smtClean="0"/>
              <a:t>Canonical </a:t>
            </a:r>
            <a:r>
              <a:rPr lang="en-CA" dirty="0"/>
              <a:t>correlation analysis</a:t>
            </a:r>
            <a:endParaRPr lang="en-CA" dirty="0" smtClean="0"/>
          </a:p>
          <a:p>
            <a:r>
              <a:rPr lang="en-CA" dirty="0" smtClean="0"/>
              <a:t>Alignment</a:t>
            </a:r>
          </a:p>
          <a:p>
            <a:pPr lvl="1"/>
            <a:r>
              <a:rPr lang="en-CA" dirty="0"/>
              <a:t>Dynamic time </a:t>
            </a:r>
            <a:r>
              <a:rPr lang="en-CA" dirty="0" smtClean="0"/>
              <a:t>warping DTW</a:t>
            </a:r>
          </a:p>
          <a:p>
            <a:r>
              <a:rPr lang="en-CA" dirty="0" smtClean="0"/>
              <a:t>Fusion</a:t>
            </a:r>
          </a:p>
          <a:p>
            <a:pPr lvl="1"/>
            <a:r>
              <a:rPr lang="en-CA" dirty="0" smtClean="0"/>
              <a:t>Modifying RNN architecture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0180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topics were not covered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Active learning </a:t>
            </a:r>
          </a:p>
          <a:p>
            <a:r>
              <a:rPr lang="en-US" dirty="0" smtClean="0"/>
              <a:t>Attention models </a:t>
            </a:r>
          </a:p>
          <a:p>
            <a:r>
              <a:rPr lang="en-US" dirty="0" smtClean="0"/>
              <a:t>Normalizing </a:t>
            </a:r>
            <a:r>
              <a:rPr lang="en-US" dirty="0" smtClean="0"/>
              <a:t>flows</a:t>
            </a:r>
          </a:p>
          <a:p>
            <a:r>
              <a:rPr lang="en-US" dirty="0" smtClean="0"/>
              <a:t>Graphical models and Bayesian networks</a:t>
            </a:r>
          </a:p>
          <a:p>
            <a:r>
              <a:rPr lang="en-US" dirty="0" smtClean="0"/>
              <a:t>Transfer and </a:t>
            </a:r>
            <a:r>
              <a:rPr lang="en-US" smtClean="0"/>
              <a:t>meta learning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456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 format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same as midterm but 5 hours</a:t>
            </a:r>
          </a:p>
          <a:p>
            <a:r>
              <a:rPr lang="en-CA" dirty="0" smtClean="0"/>
              <a:t>All that we covered including </a:t>
            </a:r>
            <a:r>
              <a:rPr lang="en-CA" dirty="0" err="1" smtClean="0"/>
              <a:t>lec</a:t>
            </a:r>
            <a:r>
              <a:rPr lang="en-CA" smtClean="0"/>
              <a:t> 12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28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 uncertainty?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Confidence calibration: know how reliable a prediction is (e.g. so it can ask a human for clarification) </a:t>
            </a:r>
          </a:p>
          <a:p>
            <a:r>
              <a:rPr lang="en-US" dirty="0" smtClean="0"/>
              <a:t>Regularization: prevent your model from overfitting </a:t>
            </a:r>
          </a:p>
          <a:p>
            <a:r>
              <a:rPr lang="en-US" dirty="0" smtClean="0"/>
              <a:t>Model averaging: smooth your predictions by averaging them over multiple possible models </a:t>
            </a:r>
          </a:p>
          <a:p>
            <a:r>
              <a:rPr lang="en-US" dirty="0" smtClean="0"/>
              <a:t>Model selection: decide which of multiple plausible models best describes the data </a:t>
            </a:r>
          </a:p>
          <a:p>
            <a:r>
              <a:rPr lang="en-US" dirty="0" smtClean="0"/>
              <a:t>Exploration Active learning: decide which training examples are worth labeling </a:t>
            </a:r>
          </a:p>
          <a:p>
            <a:r>
              <a:rPr lang="en-US" dirty="0" smtClean="0"/>
              <a:t>Bayesian optimization: optimize an expensive black-box function </a:t>
            </a:r>
          </a:p>
          <a:p>
            <a:r>
              <a:rPr lang="en-US" dirty="0" smtClean="0"/>
              <a:t>Model-based reinforcement learning (potential orders-of-magnitude gain in sample efficiency!) </a:t>
            </a:r>
          </a:p>
        </p:txBody>
      </p:sp>
    </p:spTree>
    <p:extLst>
      <p:ext uri="{BB962C8B-B14F-4D97-AF65-F5344CB8AC3E}">
        <p14:creationId xmlns:p14="http://schemas.microsoft.com/office/powerpoint/2010/main" val="114536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Machine-learning-centric History of Generative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1940s </a:t>
            </a:r>
            <a:r>
              <a:rPr lang="en-CA" dirty="0"/>
              <a:t>- 1960s Motivating probability and Bayesian inference </a:t>
            </a:r>
            <a:endParaRPr lang="en-CA" dirty="0" smtClean="0"/>
          </a:p>
          <a:p>
            <a:r>
              <a:rPr lang="en-CA" dirty="0" smtClean="0"/>
              <a:t>1980s </a:t>
            </a:r>
            <a:r>
              <a:rPr lang="en-CA" dirty="0"/>
              <a:t>- 2000s Bayesian machine learning with MCMC </a:t>
            </a:r>
            <a:endParaRPr lang="en-CA" dirty="0" smtClean="0"/>
          </a:p>
          <a:p>
            <a:r>
              <a:rPr lang="en-CA" dirty="0" smtClean="0"/>
              <a:t>1990s </a:t>
            </a:r>
            <a:r>
              <a:rPr lang="en-CA" dirty="0"/>
              <a:t>- 2000s Graphical models with exact inference </a:t>
            </a:r>
            <a:endParaRPr lang="en-CA" dirty="0" smtClean="0"/>
          </a:p>
          <a:p>
            <a:r>
              <a:rPr lang="en-CA" dirty="0" smtClean="0"/>
              <a:t>1990s </a:t>
            </a:r>
            <a:r>
              <a:rPr lang="en-CA" dirty="0"/>
              <a:t>- present Bayesian </a:t>
            </a:r>
            <a:r>
              <a:rPr lang="en-CA" dirty="0" err="1"/>
              <a:t>Nonparametrics</a:t>
            </a:r>
            <a:r>
              <a:rPr lang="en-CA" dirty="0"/>
              <a:t> with MCMC </a:t>
            </a:r>
            <a:endParaRPr lang="en-CA" dirty="0" smtClean="0"/>
          </a:p>
          <a:p>
            <a:r>
              <a:rPr lang="en-CA" dirty="0" smtClean="0"/>
              <a:t>1990s </a:t>
            </a:r>
            <a:r>
              <a:rPr lang="en-CA" dirty="0"/>
              <a:t>- 2000s Bayesian ML with mean-field </a:t>
            </a:r>
            <a:r>
              <a:rPr lang="en-CA" dirty="0" err="1"/>
              <a:t>variational</a:t>
            </a:r>
            <a:r>
              <a:rPr lang="en-CA" dirty="0"/>
              <a:t> </a:t>
            </a:r>
            <a:r>
              <a:rPr lang="en-CA" dirty="0" smtClean="0"/>
              <a:t>inference</a:t>
            </a:r>
          </a:p>
          <a:p>
            <a:r>
              <a:rPr lang="en-CA" dirty="0" smtClean="0"/>
              <a:t>1995 </a:t>
            </a:r>
            <a:r>
              <a:rPr lang="en-CA" dirty="0"/>
              <a:t>Helmholtz machine (almost invented </a:t>
            </a:r>
            <a:r>
              <a:rPr lang="en-CA" dirty="0" err="1"/>
              <a:t>variational</a:t>
            </a:r>
            <a:r>
              <a:rPr lang="en-CA" dirty="0"/>
              <a:t> </a:t>
            </a:r>
            <a:r>
              <a:rPr lang="en-CA" dirty="0" err="1" smtClean="0"/>
              <a:t>autoencoders</a:t>
            </a:r>
            <a:r>
              <a:rPr lang="en-CA" dirty="0" smtClean="0"/>
              <a:t>)</a:t>
            </a:r>
          </a:p>
          <a:p>
            <a:r>
              <a:rPr lang="en-CA" dirty="0" smtClean="0"/>
              <a:t>2000s </a:t>
            </a:r>
            <a:r>
              <a:rPr lang="en-CA" dirty="0"/>
              <a:t>- present Probabilistic Programming </a:t>
            </a:r>
            <a:endParaRPr lang="en-CA" dirty="0" smtClean="0"/>
          </a:p>
          <a:p>
            <a:r>
              <a:rPr lang="en-CA" dirty="0" smtClean="0"/>
              <a:t>2000s </a:t>
            </a:r>
            <a:r>
              <a:rPr lang="en-CA" dirty="0"/>
              <a:t>- 2013 Deep undirected graphical models (RBMs, </a:t>
            </a:r>
            <a:r>
              <a:rPr lang="en-CA" dirty="0" err="1"/>
              <a:t>pretraining</a:t>
            </a:r>
            <a:r>
              <a:rPr lang="en-CA" dirty="0"/>
              <a:t>) </a:t>
            </a:r>
            <a:endParaRPr lang="en-CA" dirty="0" smtClean="0"/>
          </a:p>
          <a:p>
            <a:r>
              <a:rPr lang="en-CA" dirty="0" smtClean="0"/>
              <a:t>2010s </a:t>
            </a:r>
            <a:r>
              <a:rPr lang="en-CA" dirty="0"/>
              <a:t>- present Stan - Bayesian Data Analysis with HMC </a:t>
            </a:r>
            <a:endParaRPr lang="en-CA" dirty="0" smtClean="0"/>
          </a:p>
          <a:p>
            <a:r>
              <a:rPr lang="en-CA" dirty="0" smtClean="0"/>
              <a:t>2000s </a:t>
            </a:r>
            <a:r>
              <a:rPr lang="en-CA" dirty="0"/>
              <a:t>- 2013 </a:t>
            </a:r>
            <a:r>
              <a:rPr lang="en-CA" dirty="0" err="1"/>
              <a:t>Autoencoders</a:t>
            </a:r>
            <a:r>
              <a:rPr lang="en-CA" dirty="0"/>
              <a:t>, </a:t>
            </a:r>
            <a:r>
              <a:rPr lang="en-CA" dirty="0" err="1"/>
              <a:t>denoising</a:t>
            </a:r>
            <a:r>
              <a:rPr lang="en-CA" dirty="0"/>
              <a:t> </a:t>
            </a:r>
            <a:r>
              <a:rPr lang="en-CA" dirty="0" err="1"/>
              <a:t>autoencoders</a:t>
            </a:r>
            <a:r>
              <a:rPr lang="en-CA" dirty="0"/>
              <a:t> </a:t>
            </a:r>
            <a:endParaRPr lang="en-CA" dirty="0" smtClean="0"/>
          </a:p>
          <a:p>
            <a:r>
              <a:rPr lang="en-CA" dirty="0" smtClean="0"/>
              <a:t>2000s </a:t>
            </a:r>
            <a:r>
              <a:rPr lang="en-CA" dirty="0"/>
              <a:t>- present Invertible density estimation </a:t>
            </a:r>
            <a:endParaRPr lang="en-CA" dirty="0" smtClean="0"/>
          </a:p>
          <a:p>
            <a:r>
              <a:rPr lang="en-CA" dirty="0" smtClean="0"/>
              <a:t>2013 </a:t>
            </a:r>
            <a:r>
              <a:rPr lang="en-CA" dirty="0"/>
              <a:t>- present </a:t>
            </a:r>
            <a:r>
              <a:rPr lang="en-CA" dirty="0" err="1"/>
              <a:t>Variational</a:t>
            </a:r>
            <a:r>
              <a:rPr lang="en-CA" dirty="0"/>
              <a:t> </a:t>
            </a:r>
            <a:r>
              <a:rPr lang="en-CA" dirty="0" err="1"/>
              <a:t>autoencoders</a:t>
            </a:r>
            <a:r>
              <a:rPr lang="en-CA" dirty="0"/>
              <a:t> </a:t>
            </a:r>
            <a:endParaRPr lang="en-CA" dirty="0" smtClean="0"/>
          </a:p>
          <a:p>
            <a:r>
              <a:rPr lang="en-CA" dirty="0" smtClean="0"/>
              <a:t>2014 </a:t>
            </a:r>
            <a:r>
              <a:rPr lang="en-CA" dirty="0"/>
              <a:t>- present Generative adversarial nets</a:t>
            </a:r>
          </a:p>
        </p:txBody>
      </p:sp>
    </p:spTree>
    <p:extLst>
      <p:ext uri="{BB962C8B-B14F-4D97-AF65-F5344CB8AC3E}">
        <p14:creationId xmlns:p14="http://schemas.microsoft.com/office/powerpoint/2010/main" val="44306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86" y="390101"/>
            <a:ext cx="11660227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0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Course had 2 parts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 smtClean="0"/>
              <a:t>IID models and inference</a:t>
            </a:r>
          </a:p>
          <a:p>
            <a:r>
              <a:rPr lang="en-US" dirty="0" err="1"/>
              <a:t>Lec</a:t>
            </a:r>
            <a:r>
              <a:rPr lang="en-US" dirty="0"/>
              <a:t> 1: </a:t>
            </a:r>
            <a:r>
              <a:rPr lang="en-US" dirty="0" smtClean="0"/>
              <a:t> Introduction </a:t>
            </a:r>
            <a:r>
              <a:rPr lang="en-US" dirty="0"/>
              <a:t>to modeling, MLE and </a:t>
            </a:r>
            <a:r>
              <a:rPr lang="en-US" dirty="0" smtClean="0"/>
              <a:t>MAP, Beta-binomial model</a:t>
            </a:r>
            <a:r>
              <a:rPr lang="en-US" dirty="0"/>
              <a:t> </a:t>
            </a:r>
            <a:endParaRPr lang="en-CA" dirty="0"/>
          </a:p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2: Linear </a:t>
            </a:r>
            <a:r>
              <a:rPr lang="en-US" dirty="0"/>
              <a:t>Gaussian </a:t>
            </a:r>
            <a:r>
              <a:rPr lang="en-US" dirty="0" smtClean="0"/>
              <a:t>model</a:t>
            </a:r>
            <a:r>
              <a:rPr lang="en-CA" dirty="0" smtClean="0"/>
              <a:t>, Bayesian linear regression </a:t>
            </a:r>
            <a:r>
              <a:rPr lang="en-US" dirty="0"/>
              <a:t> </a:t>
            </a:r>
            <a:endParaRPr lang="en-CA" dirty="0"/>
          </a:p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3 Logistic </a:t>
            </a:r>
            <a:r>
              <a:rPr lang="en-US" dirty="0"/>
              <a:t>regression </a:t>
            </a:r>
            <a:endParaRPr lang="en-US" dirty="0" smtClean="0"/>
          </a:p>
          <a:p>
            <a:pPr lvl="1"/>
            <a:r>
              <a:rPr lang="en-US" dirty="0" smtClean="0"/>
              <a:t>Inference: Sampling</a:t>
            </a:r>
            <a:r>
              <a:rPr lang="en-US" dirty="0"/>
              <a:t>: Rejection sampling, Importance </a:t>
            </a:r>
            <a:r>
              <a:rPr lang="en-US" dirty="0" smtClean="0"/>
              <a:t>sampling , Markov chain, MCMC: Metropolis Hastings, Gibbs sampling, </a:t>
            </a:r>
            <a:r>
              <a:rPr lang="en-US" dirty="0" err="1"/>
              <a:t>Langevin</a:t>
            </a:r>
            <a:r>
              <a:rPr lang="en-US" dirty="0"/>
              <a:t> dynamics </a:t>
            </a:r>
            <a:endParaRPr lang="en-US" dirty="0" smtClean="0"/>
          </a:p>
          <a:p>
            <a:pPr lvl="1"/>
            <a:r>
              <a:rPr lang="en-US" dirty="0" smtClean="0"/>
              <a:t>Stochastic </a:t>
            </a:r>
            <a:r>
              <a:rPr lang="en-US" dirty="0"/>
              <a:t>gradient descent: </a:t>
            </a:r>
            <a:endParaRPr lang="en-CA" dirty="0"/>
          </a:p>
          <a:p>
            <a:r>
              <a:rPr lang="en-US" dirty="0" err="1" smtClean="0"/>
              <a:t>Lec</a:t>
            </a:r>
            <a:r>
              <a:rPr lang="en-US" dirty="0" smtClean="0"/>
              <a:t> 4: </a:t>
            </a:r>
            <a:r>
              <a:rPr lang="en-US" dirty="0" err="1" smtClean="0"/>
              <a:t>Variational</a:t>
            </a:r>
            <a:r>
              <a:rPr lang="en-US" dirty="0" smtClean="0"/>
              <a:t> inference</a:t>
            </a:r>
            <a:r>
              <a:rPr lang="en-CA" dirty="0" smtClean="0"/>
              <a:t>, </a:t>
            </a:r>
            <a:r>
              <a:rPr lang="en-US" dirty="0" smtClean="0"/>
              <a:t>Black </a:t>
            </a:r>
            <a:r>
              <a:rPr lang="en-US" dirty="0"/>
              <a:t>box </a:t>
            </a:r>
            <a:r>
              <a:rPr lang="en-US" dirty="0" err="1"/>
              <a:t>variational</a:t>
            </a:r>
            <a:r>
              <a:rPr lang="en-US" dirty="0"/>
              <a:t> inference</a:t>
            </a:r>
            <a:endParaRPr lang="en-CA" dirty="0"/>
          </a:p>
          <a:p>
            <a:pPr lvl="1"/>
            <a:r>
              <a:rPr lang="en-US" dirty="0" smtClean="0"/>
              <a:t>Bayesian models: Mixture models, Hierarchical models</a:t>
            </a:r>
            <a:endParaRPr lang="en-CA" dirty="0"/>
          </a:p>
          <a:p>
            <a:r>
              <a:rPr lang="en-US" dirty="0" err="1" smtClean="0"/>
              <a:t>Lec</a:t>
            </a:r>
            <a:r>
              <a:rPr lang="en-US" dirty="0" smtClean="0"/>
              <a:t> 5: Model checking, model selection, Bayesian averaging, Information criteria</a:t>
            </a:r>
            <a:endParaRPr lang="en-CA" dirty="0"/>
          </a:p>
          <a:p>
            <a:pPr lvl="1"/>
            <a:r>
              <a:rPr lang="en-CA" dirty="0" smtClean="0"/>
              <a:t>Expending traditional models: </a:t>
            </a:r>
            <a:r>
              <a:rPr lang="en-US" dirty="0" smtClean="0"/>
              <a:t>Introducing </a:t>
            </a:r>
            <a:r>
              <a:rPr lang="en-US" dirty="0"/>
              <a:t>errors in both x and y </a:t>
            </a:r>
            <a:r>
              <a:rPr lang="en-US" dirty="0" smtClean="0"/>
              <a:t>variables, Bayesian </a:t>
            </a:r>
            <a:r>
              <a:rPr lang="en-US" dirty="0"/>
              <a:t>neural networks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074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had 2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 smtClean="0"/>
              <a:t>Generative models and time series</a:t>
            </a:r>
          </a:p>
          <a:p>
            <a:r>
              <a:rPr lang="en-CA" dirty="0" err="1" smtClean="0"/>
              <a:t>Lec</a:t>
            </a:r>
            <a:r>
              <a:rPr lang="en-CA" dirty="0"/>
              <a:t> 6: Gaussian Processes Regression and </a:t>
            </a:r>
            <a:r>
              <a:rPr lang="en-CA" dirty="0" smtClean="0"/>
              <a:t>Classification</a:t>
            </a:r>
          </a:p>
          <a:p>
            <a:r>
              <a:rPr lang="en-CA" dirty="0" err="1" smtClean="0"/>
              <a:t>Lec</a:t>
            </a:r>
            <a:r>
              <a:rPr lang="en-CA" dirty="0" smtClean="0"/>
              <a:t> 7: Generative </a:t>
            </a:r>
            <a:r>
              <a:rPr lang="en-CA" dirty="0"/>
              <a:t>models: probabilistic PCA, </a:t>
            </a:r>
            <a:r>
              <a:rPr lang="en-CA" dirty="0" err="1"/>
              <a:t>Variational</a:t>
            </a:r>
            <a:r>
              <a:rPr lang="en-CA" dirty="0"/>
              <a:t> </a:t>
            </a:r>
            <a:r>
              <a:rPr lang="en-CA" dirty="0" err="1" smtClean="0"/>
              <a:t>autoencoders</a:t>
            </a:r>
            <a:endParaRPr lang="en-CA" dirty="0" smtClean="0"/>
          </a:p>
          <a:p>
            <a:r>
              <a:rPr lang="en-CA" dirty="0" err="1" smtClean="0"/>
              <a:t>Lec</a:t>
            </a:r>
            <a:r>
              <a:rPr lang="en-CA" dirty="0"/>
              <a:t> 8.1: Sequential latent </a:t>
            </a:r>
            <a:r>
              <a:rPr lang="en-CA" dirty="0" smtClean="0"/>
              <a:t>models: HMM, </a:t>
            </a:r>
            <a:r>
              <a:rPr lang="en-CA" dirty="0" err="1" smtClean="0"/>
              <a:t>Kalman</a:t>
            </a:r>
            <a:r>
              <a:rPr lang="en-CA" dirty="0" smtClean="0"/>
              <a:t> and particle filters</a:t>
            </a:r>
          </a:p>
          <a:p>
            <a:r>
              <a:rPr lang="en-CA" dirty="0" err="1"/>
              <a:t>Lec</a:t>
            </a:r>
            <a:r>
              <a:rPr lang="en-CA" dirty="0"/>
              <a:t> </a:t>
            </a:r>
            <a:r>
              <a:rPr lang="en-CA" dirty="0" smtClean="0"/>
              <a:t>8.2: Deep sequential models: RNNs, </a:t>
            </a:r>
            <a:r>
              <a:rPr lang="en-CA" dirty="0" err="1" smtClean="0"/>
              <a:t>RNN+state</a:t>
            </a:r>
            <a:r>
              <a:rPr lang="en-CA" dirty="0" smtClean="0"/>
              <a:t> </a:t>
            </a:r>
            <a:r>
              <a:rPr lang="en-CA" dirty="0" smtClean="0"/>
              <a:t>space models</a:t>
            </a:r>
          </a:p>
          <a:p>
            <a:r>
              <a:rPr lang="en-CA" dirty="0" err="1" smtClean="0"/>
              <a:t>Lec</a:t>
            </a:r>
            <a:r>
              <a:rPr lang="en-CA" dirty="0" smtClean="0"/>
              <a:t> 9: Time series: ARIMA models</a:t>
            </a:r>
          </a:p>
          <a:p>
            <a:pPr lvl="1"/>
            <a:r>
              <a:rPr lang="en-CA" dirty="0" smtClean="0"/>
              <a:t>Change points detection models</a:t>
            </a:r>
          </a:p>
          <a:p>
            <a:r>
              <a:rPr lang="en-CA" dirty="0" err="1" smtClean="0"/>
              <a:t>Lec</a:t>
            </a:r>
            <a:r>
              <a:rPr lang="en-CA" dirty="0" smtClean="0"/>
              <a:t> 10: Sensor Fusion, Multimodal learning</a:t>
            </a:r>
          </a:p>
          <a:p>
            <a:r>
              <a:rPr lang="en-CA" dirty="0" err="1" smtClean="0"/>
              <a:t>Lec</a:t>
            </a:r>
            <a:r>
              <a:rPr lang="en-CA" dirty="0" smtClean="0"/>
              <a:t> 11: Scientific machine learning</a:t>
            </a:r>
          </a:p>
          <a:p>
            <a:r>
              <a:rPr lang="en-CA" dirty="0" err="1" smtClean="0"/>
              <a:t>Lec</a:t>
            </a:r>
            <a:r>
              <a:rPr lang="en-CA" dirty="0" smtClean="0"/>
              <a:t> 12: Sequential decision making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996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Probability and Bayesian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482"/>
          </a:xfrm>
        </p:spPr>
        <p:txBody>
          <a:bodyPr>
            <a:normAutofit fontScale="92500" lnSpcReduction="10000"/>
          </a:bodyPr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  <a:p>
            <a:r>
              <a:rPr lang="en-CA" dirty="0" smtClean="0"/>
              <a:t>Maximum likelihood estimation</a:t>
            </a:r>
            <a:endParaRPr lang="en-CA" dirty="0"/>
          </a:p>
          <a:p>
            <a:r>
              <a:rPr lang="en-CA" dirty="0" smtClean="0"/>
              <a:t>Maximum a posteriori estimation</a:t>
            </a:r>
          </a:p>
          <a:p>
            <a:pPr lvl="1"/>
            <a:r>
              <a:rPr lang="en-CA" dirty="0" smtClean="0"/>
              <a:t>Examples – N coin tosses, Gaussian mean and variance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21" y="1473219"/>
            <a:ext cx="8899930" cy="382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3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Linear </a:t>
            </a:r>
            <a:r>
              <a:rPr lang="en-CA" dirty="0"/>
              <a:t>and ridge </a:t>
            </a:r>
            <a:r>
              <a:rPr lang="en-CA" dirty="0" smtClean="0"/>
              <a:t>regression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1026" name="Picture 2" descr="https://inferpy.readthedocs.io/en/latest/_images/linear_regres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755" y="2222951"/>
            <a:ext cx="3669245" cy="23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74" y="1690688"/>
            <a:ext cx="69932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9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5891</TotalTime>
  <Words>733</Words>
  <Application>Microsoft Office PowerPoint</Application>
  <PresentationFormat>Widescreen</PresentationFormat>
  <Paragraphs>182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Review</vt:lpstr>
      <vt:lpstr>Motivation</vt:lpstr>
      <vt:lpstr>Why model uncertainty? </vt:lpstr>
      <vt:lpstr>Machine-learning-centric History of Generative Models </vt:lpstr>
      <vt:lpstr>PowerPoint Presentation</vt:lpstr>
      <vt:lpstr>Course had 2 parts</vt:lpstr>
      <vt:lpstr>Course had 2 parts</vt:lpstr>
      <vt:lpstr>Probability and Bayesian statistics</vt:lpstr>
      <vt:lpstr>Linear and ridge regression </vt:lpstr>
      <vt:lpstr>Classification</vt:lpstr>
      <vt:lpstr>Unsupervised learning</vt:lpstr>
      <vt:lpstr>Performance metrics</vt:lpstr>
      <vt:lpstr>Statistical models </vt:lpstr>
      <vt:lpstr>Algorithms - Approximate Inference</vt:lpstr>
      <vt:lpstr>Algorithms - Sampling</vt:lpstr>
      <vt:lpstr>Latent variable models</vt:lpstr>
      <vt:lpstr>PowerPoint Presentation</vt:lpstr>
      <vt:lpstr>Latent Variable models</vt:lpstr>
      <vt:lpstr>Time series models</vt:lpstr>
      <vt:lpstr>Deep learning for sequential data and data fusion</vt:lpstr>
      <vt:lpstr>Many topics were not covered</vt:lpstr>
      <vt:lpstr>Exam format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Miodrag Bolic</dc:creator>
  <cp:lastModifiedBy>Miodrag Bolic</cp:lastModifiedBy>
  <cp:revision>32</cp:revision>
  <dcterms:created xsi:type="dcterms:W3CDTF">2019-11-20T02:39:34Z</dcterms:created>
  <dcterms:modified xsi:type="dcterms:W3CDTF">2021-04-11T16:32:45Z</dcterms:modified>
</cp:coreProperties>
</file>