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sldIdLst>
    <p:sldId id="256" r:id="rId2"/>
    <p:sldId id="261" r:id="rId3"/>
    <p:sldId id="262" r:id="rId4"/>
    <p:sldId id="263" r:id="rId5"/>
    <p:sldId id="264" r:id="rId6"/>
    <p:sldId id="265" r:id="rId7"/>
    <p:sldId id="266" r:id="rId8"/>
    <p:sldId id="267" r:id="rId9"/>
    <p:sldId id="268" r:id="rId10"/>
    <p:sldId id="269" r:id="rId11"/>
    <p:sldId id="272" r:id="rId12"/>
    <p:sldId id="275" r:id="rId13"/>
    <p:sldId id="277" r:id="rId14"/>
    <p:sldId id="276" r:id="rId15"/>
  </p:sldIdLst>
  <p:sldSz cx="9144000" cy="5715000" type="screen16x10"/>
  <p:notesSz cx="6858000" cy="9144000"/>
  <p:embeddedFontLs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9" autoAdjust="0"/>
  </p:normalViewPr>
  <p:slideViewPr>
    <p:cSldViewPr snapToGrid="0">
      <p:cViewPr varScale="1">
        <p:scale>
          <a:sx n="128" d="100"/>
          <a:sy n="128" d="100"/>
        </p:scale>
        <p:origin x="126"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685990" y="685800"/>
            <a:ext cx="5486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96531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Thank you all for joining, I’m Thomas Wiecki, Data Science Lead at Quantopian.</a:t>
            </a:r>
            <a:endParaRPr/>
          </a:p>
          <a:p>
            <a:pPr marL="457200" lvl="0" indent="-317500" rtl="0">
              <a:spcBef>
                <a:spcPts val="0"/>
              </a:spcBef>
              <a:spcAft>
                <a:spcPts val="0"/>
              </a:spcAft>
              <a:buSzPts val="1400"/>
              <a:buChar char="●"/>
            </a:pPr>
            <a:r>
              <a:rPr lang="en"/>
              <a:t>Today I wanted to talk about a modeling framework that I think is perfectly suited for data scientists coming from computer science rather than statistics</a:t>
            </a:r>
            <a:endParaRPr/>
          </a:p>
          <a:p>
            <a:pPr marL="457200" lvl="0" indent="-317500" rtl="0">
              <a:spcBef>
                <a:spcPts val="0"/>
              </a:spcBef>
              <a:spcAft>
                <a:spcPts val="0"/>
              </a:spcAft>
              <a:buSzPts val="1400"/>
              <a:buChar char="●"/>
            </a:pPr>
            <a:r>
              <a:rPr lang="en"/>
              <a:t>Unfortunately not enough time to give a full tutorial but I wanted to</a:t>
            </a:r>
            <a:endParaRPr/>
          </a:p>
          <a:p>
            <a:pPr marL="457200" lvl="0" indent="-317500" rtl="0">
              <a:spcBef>
                <a:spcPts val="0"/>
              </a:spcBef>
              <a:spcAft>
                <a:spcPts val="0"/>
              </a:spcAft>
              <a:buSzPts val="1400"/>
              <a:buChar char="●"/>
            </a:pPr>
            <a:r>
              <a:rPr lang="en"/>
              <a:t>Demonstrate probabilistic programming here by showing how we solved a real-world problem we actually have at Quantopian</a:t>
            </a:r>
            <a:endParaRPr/>
          </a:p>
          <a:p>
            <a:pPr marL="457200" lvl="0" indent="-317500" rtl="0">
              <a:spcBef>
                <a:spcPts val="0"/>
              </a:spcBef>
              <a:spcAft>
                <a:spcPts val="0"/>
              </a:spcAft>
              <a:buSzPts val="1400"/>
              <a:buChar char="●"/>
            </a:pPr>
            <a:r>
              <a:rPr lang="en"/>
              <a:t>So what’s Quantopian?</a:t>
            </a:r>
            <a:endParaRPr/>
          </a:p>
        </p:txBody>
      </p:sp>
    </p:spTree>
    <p:extLst>
      <p:ext uri="{BB962C8B-B14F-4D97-AF65-F5344CB8AC3E}">
        <p14:creationId xmlns:p14="http://schemas.microsoft.com/office/powerpoint/2010/main" val="385322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Just briefly I also wanted to show you that you can not only do inference and learn about your data but you can also do prediction like with machine learning.</a:t>
            </a:r>
            <a:endParaRPr/>
          </a:p>
          <a:p>
            <a:pPr marL="457200" lvl="0" indent="-317500" rtl="0">
              <a:spcBef>
                <a:spcPts val="0"/>
              </a:spcBef>
              <a:spcAft>
                <a:spcPts val="0"/>
              </a:spcAft>
              <a:buSzPts val="1400"/>
              <a:buChar char="●"/>
            </a:pPr>
            <a:r>
              <a:rPr lang="en"/>
              <a:t>In this case we can simulate future returns from the model and visualize them with this cone here.</a:t>
            </a:r>
            <a:endParaRPr/>
          </a:p>
          <a:p>
            <a:pPr marL="457200" lvl="0" indent="-317500" rtl="0">
              <a:spcBef>
                <a:spcPts val="0"/>
              </a:spcBef>
              <a:spcAft>
                <a:spcPts val="0"/>
              </a:spcAft>
              <a:buSzPts val="1400"/>
              <a:buChar char="●"/>
            </a:pPr>
            <a:r>
              <a:rPr lang="en"/>
              <a:t>The darker colored region represents where we predict the strategy to head with highest probability and light blue with lower probability.</a:t>
            </a:r>
            <a:endParaRPr/>
          </a:p>
          <a:p>
            <a:pPr marL="457200" lvl="0" indent="-317500">
              <a:spcBef>
                <a:spcPts val="0"/>
              </a:spcBef>
              <a:spcAft>
                <a:spcPts val="0"/>
              </a:spcAft>
              <a:buSzPts val="1400"/>
              <a:buChar char="●"/>
            </a:pPr>
            <a:r>
              <a:rPr lang="en"/>
              <a:t>In this case the out-of-sample period quickly walks out of this prediction cone which further supports our previous result that the backtest was overfit.</a:t>
            </a:r>
            <a:endParaRPr/>
          </a:p>
        </p:txBody>
      </p:sp>
    </p:spTree>
    <p:extLst>
      <p:ext uri="{BB962C8B-B14F-4D97-AF65-F5344CB8AC3E}">
        <p14:creationId xmlns:p14="http://schemas.microsoft.com/office/powerpoint/2010/main" val="69278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To summarize I wanted to give a quick side-by-side comparison of the various approaches.</a:t>
            </a:r>
            <a:endParaRPr/>
          </a:p>
          <a:p>
            <a:pPr marL="457200" lvl="0" indent="-317500" rtl="0">
              <a:spcBef>
                <a:spcPts val="0"/>
              </a:spcBef>
              <a:spcAft>
                <a:spcPts val="0"/>
              </a:spcAft>
              <a:buSzPts val="1400"/>
              <a:buChar char="●"/>
            </a:pPr>
            <a:r>
              <a:rPr lang="en"/>
              <a:t>I showed that probabilistic programming is well suited to provide insight into data as well as do prediction, just like machine learning.</a:t>
            </a:r>
            <a:endParaRPr/>
          </a:p>
          <a:p>
            <a:pPr marL="457200" lvl="0" indent="-317500" rtl="0">
              <a:spcBef>
                <a:spcPts val="0"/>
              </a:spcBef>
              <a:spcAft>
                <a:spcPts val="0"/>
              </a:spcAft>
              <a:buSzPts val="1400"/>
              <a:buChar char="●"/>
            </a:pPr>
            <a:r>
              <a:rPr lang="en"/>
              <a:t>Since we’re using Bayesian statistics we are tracking uncertainty in a more direct way than what frequentist statistics offers.</a:t>
            </a:r>
            <a:endParaRPr/>
          </a:p>
          <a:p>
            <a:pPr marL="457200" lvl="0" indent="-317500" rtl="0">
              <a:spcBef>
                <a:spcPts val="0"/>
              </a:spcBef>
              <a:spcAft>
                <a:spcPts val="0"/>
              </a:spcAft>
              <a:buSzPts val="1400"/>
              <a:buChar char="●"/>
            </a:pPr>
            <a:r>
              <a:rPr lang="en"/>
              <a:t>Finally, the real power comes from the fact that we can build custom models in code and have a very general inference algorithm that works transparently on almost any model you throw at it.</a:t>
            </a:r>
            <a:endParaRPr/>
          </a:p>
          <a:p>
            <a:pPr marL="457200" lvl="0" indent="-317500" rtl="0">
              <a:spcBef>
                <a:spcPts val="0"/>
              </a:spcBef>
              <a:spcAft>
                <a:spcPts val="0"/>
              </a:spcAft>
              <a:buSzPts val="1400"/>
              <a:buChar char="●"/>
            </a:pPr>
            <a:r>
              <a:rPr lang="en"/>
              <a:t>All this, however, comes at increased computational cost. But with better samplers and faster computers this is becoming less of a problem. Personally, if I had to chose between insight and computation time, I’d always chose insight.</a:t>
            </a:r>
            <a:endParaRPr/>
          </a:p>
        </p:txBody>
      </p:sp>
    </p:spTree>
    <p:extLst>
      <p:ext uri="{BB962C8B-B14F-4D97-AF65-F5344CB8AC3E}">
        <p14:creationId xmlns:p14="http://schemas.microsoft.com/office/powerpoint/2010/main" val="40045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dirty="0"/>
              <a:t>It is fair to say that machine learning has revolutionized data science and is definitely the go-to choice in a lot of cases. But how might we apply it in this specific case?</a:t>
            </a:r>
            <a:endParaRPr dirty="0"/>
          </a:p>
          <a:p>
            <a:pPr marL="457200" lvl="0" indent="-317500" rtl="0">
              <a:spcBef>
                <a:spcPts val="0"/>
              </a:spcBef>
              <a:spcAft>
                <a:spcPts val="0"/>
              </a:spcAft>
              <a:buSzPts val="1400"/>
              <a:buChar char="●"/>
            </a:pPr>
            <a:r>
              <a:rPr lang="en" dirty="0"/>
              <a:t>One possibility would be to try and train a classifier and if it is able to differentiate between these two distributions in cross-validation we would assume that the backtest is overfit.</a:t>
            </a:r>
            <a:endParaRPr dirty="0"/>
          </a:p>
          <a:p>
            <a:pPr marL="457200" lvl="0" indent="-317500" rtl="0">
              <a:spcBef>
                <a:spcPts val="0"/>
              </a:spcBef>
              <a:spcAft>
                <a:spcPts val="0"/>
              </a:spcAft>
              <a:buSzPts val="1400"/>
              <a:buChar char="●"/>
            </a:pPr>
            <a:r>
              <a:rPr lang="en" dirty="0"/>
              <a:t>Now you will probably say that machine learning is just not the right tool for the job in this case and that is precisely the point I am trying to convey.</a:t>
            </a:r>
            <a:endParaRPr dirty="0"/>
          </a:p>
          <a:p>
            <a:pPr marL="457200" lvl="0" indent="-317500" rtl="0">
              <a:spcBef>
                <a:spcPts val="0"/>
              </a:spcBef>
              <a:spcAft>
                <a:spcPts val="0"/>
              </a:spcAft>
              <a:buSzPts val="1400"/>
              <a:buChar char="●"/>
            </a:pPr>
            <a:r>
              <a:rPr lang="en" dirty="0"/>
              <a:t>Most machine learning algorithms are very static in what they do so to apply them we would have to change our problem and shoe-horn it into this framework: “If your only tool is a hammer, everything starts to look like a nail”. This is actually very common.</a:t>
            </a:r>
            <a:endParaRPr dirty="0"/>
          </a:p>
          <a:p>
            <a:pPr marL="457200" lvl="0" indent="-317500" rtl="0">
              <a:spcBef>
                <a:spcPts val="0"/>
              </a:spcBef>
              <a:spcAft>
                <a:spcPts val="0"/>
              </a:spcAft>
              <a:buSzPts val="1400"/>
              <a:buChar char="●"/>
            </a:pPr>
            <a:r>
              <a:rPr lang="en" dirty="0"/>
              <a:t>Another problem with this approach is that we don’t really have a measure of confidence in our answer.</a:t>
            </a:r>
            <a:endParaRPr dirty="0"/>
          </a:p>
          <a:p>
            <a:pPr marL="457200" lvl="0" indent="-317500" rtl="0">
              <a:spcBef>
                <a:spcPts val="0"/>
              </a:spcBef>
              <a:spcAft>
                <a:spcPts val="0"/>
              </a:spcAft>
              <a:buSzPts val="1400"/>
              <a:buChar char="●"/>
            </a:pPr>
            <a:r>
              <a:rPr lang="en" dirty="0"/>
              <a:t>Lastly, these blackbox algorithms are often bad at conveying what they have learned from the data. And that might be fine if you only care about prediction but if you actually want to learn something from your data this tool is less well suited.</a:t>
            </a:r>
            <a:endParaRPr dirty="0"/>
          </a:p>
        </p:txBody>
      </p:sp>
    </p:spTree>
    <p:extLst>
      <p:ext uri="{BB962C8B-B14F-4D97-AF65-F5344CB8AC3E}">
        <p14:creationId xmlns:p14="http://schemas.microsoft.com/office/powerpoint/2010/main" val="388812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Alternatively, we could use frequentist statistics which is much better suited for this type of problem</a:t>
            </a:r>
            <a:endParaRPr/>
          </a:p>
          <a:p>
            <a:pPr marL="457200" lvl="0" indent="-317500" rtl="0">
              <a:spcBef>
                <a:spcPts val="0"/>
              </a:spcBef>
              <a:spcAft>
                <a:spcPts val="0"/>
              </a:spcAft>
              <a:buSzPts val="1400"/>
              <a:buChar char="●"/>
            </a:pPr>
            <a:r>
              <a:rPr lang="en"/>
              <a:t>Usually, you run a hypothesis test like the t-test which produces a p-value</a:t>
            </a:r>
            <a:endParaRPr/>
          </a:p>
          <a:p>
            <a:pPr marL="457200" lvl="0" indent="-317500" rtl="0">
              <a:spcBef>
                <a:spcPts val="0"/>
              </a:spcBef>
              <a:spcAft>
                <a:spcPts val="0"/>
              </a:spcAft>
              <a:buSzPts val="1400"/>
              <a:buChar char="●"/>
            </a:pPr>
            <a:r>
              <a:rPr lang="en"/>
              <a:t>While tempting, this p-value is actually not the probability that the two distributions are different. Unfortunately I don’t have enough time to go into this subtlety but it has far reaching implications.</a:t>
            </a:r>
            <a:endParaRPr/>
          </a:p>
          <a:p>
            <a:pPr marL="457200" lvl="0" indent="-317500" rtl="0">
              <a:spcBef>
                <a:spcPts val="0"/>
              </a:spcBef>
              <a:spcAft>
                <a:spcPts val="0"/>
              </a:spcAft>
              <a:buSzPts val="1400"/>
              <a:buChar char="●"/>
            </a:pPr>
            <a:r>
              <a:rPr lang="en"/>
              <a:t>In addition, there are various implicit assumptions, for example, the t-test assumes your data to be normally distributed which unfortunately is not the case for daily returns as they are known to have much heavier tails or extreme events which you often observed in the market and which are very meaningful.</a:t>
            </a:r>
            <a:endParaRPr/>
          </a:p>
          <a:p>
            <a:pPr marL="457200" lvl="0" indent="-317500" rtl="0">
              <a:spcBef>
                <a:spcPts val="0"/>
              </a:spcBef>
              <a:spcAft>
                <a:spcPts val="0"/>
              </a:spcAft>
              <a:buSzPts val="1400"/>
              <a:buChar char="●"/>
            </a:pPr>
            <a:r>
              <a:rPr lang="en"/>
              <a:t>And unfortunately changing these assumptions would require us to completely rederive the test so frequentist statistics is very inflexible</a:t>
            </a:r>
            <a:endParaRPr/>
          </a:p>
        </p:txBody>
      </p:sp>
    </p:spTree>
    <p:extLst>
      <p:ext uri="{BB962C8B-B14F-4D97-AF65-F5344CB8AC3E}">
        <p14:creationId xmlns:p14="http://schemas.microsoft.com/office/powerpoint/2010/main" val="115180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Now probabilistic programming allows us much greater flexibility by providing us with a toolbox to build a model specifically tailored to the problem we’re trying to solve</a:t>
            </a:r>
            <a:endParaRPr/>
          </a:p>
          <a:p>
            <a:pPr marL="457200" lvl="0" indent="-317500" rtl="0">
              <a:spcBef>
                <a:spcPts val="0"/>
              </a:spcBef>
              <a:spcAft>
                <a:spcPts val="0"/>
              </a:spcAft>
              <a:buSzPts val="1400"/>
              <a:buChar char="●"/>
            </a:pPr>
            <a:r>
              <a:rPr lang="en"/>
              <a:t>The real power of that approach is that we can specify arbitrarily complex models in computer code and then use very general inference algorithms called Markov chain Monte Carlo to fit them to data</a:t>
            </a:r>
            <a:endParaRPr/>
          </a:p>
          <a:p>
            <a:pPr marL="457200" lvl="0" indent="-317500" rtl="0">
              <a:spcBef>
                <a:spcPts val="0"/>
              </a:spcBef>
              <a:spcAft>
                <a:spcPts val="0"/>
              </a:spcAft>
              <a:buSzPts val="1400"/>
              <a:buChar char="●"/>
            </a:pPr>
            <a:r>
              <a:rPr lang="en"/>
              <a:t>Moreover, probabilistic programming implements Bayesian statistics which actually gives us the probabilities we care about unlike frequentist statistics does.</a:t>
            </a:r>
            <a:endParaRPr/>
          </a:p>
          <a:p>
            <a:pPr marL="457200" lvl="0" indent="-317500">
              <a:spcBef>
                <a:spcPts val="0"/>
              </a:spcBef>
              <a:spcAft>
                <a:spcPts val="0"/>
              </a:spcAft>
              <a:buSzPts val="1400"/>
              <a:buChar char="●"/>
            </a:pPr>
            <a:r>
              <a:rPr lang="en"/>
              <a:t>So what is a good way to think about creating such a model?</a:t>
            </a:r>
            <a:endParaRPr/>
          </a:p>
        </p:txBody>
      </p:sp>
    </p:spTree>
    <p:extLst>
      <p:ext uri="{BB962C8B-B14F-4D97-AF65-F5344CB8AC3E}">
        <p14:creationId xmlns:p14="http://schemas.microsoft.com/office/powerpoint/2010/main" val="90650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Bayesian modeling takes a generative approach, meaning that we build the model that we think generated the data.</a:t>
            </a:r>
            <a:endParaRPr/>
          </a:p>
          <a:p>
            <a:pPr marL="457200" lvl="0" indent="-317500" rtl="0">
              <a:spcBef>
                <a:spcPts val="0"/>
              </a:spcBef>
              <a:spcAft>
                <a:spcPts val="0"/>
              </a:spcAft>
              <a:buSzPts val="1400"/>
              <a:buChar char="●"/>
            </a:pPr>
            <a:r>
              <a:rPr lang="en"/>
              <a:t>Generally there will be some latent causes we want can’t observe but want to infer. These are the parameters of our model</a:t>
            </a:r>
            <a:endParaRPr/>
          </a:p>
          <a:p>
            <a:pPr marL="457200" lvl="0" indent="-317500" rtl="0">
              <a:spcBef>
                <a:spcPts val="0"/>
              </a:spcBef>
              <a:spcAft>
                <a:spcPts val="0"/>
              </a:spcAft>
              <a:buSzPts val="1400"/>
              <a:buChar char="●"/>
            </a:pPr>
            <a:r>
              <a:rPr lang="en"/>
              <a:t>These latent causes then relate to the observed data via a probability distribution -- in other words, how we assume our data to be shaped</a:t>
            </a:r>
            <a:endParaRPr/>
          </a:p>
          <a:p>
            <a:pPr marL="457200" lvl="0" indent="-317500" rtl="0">
              <a:spcBef>
                <a:spcPts val="0"/>
              </a:spcBef>
              <a:spcAft>
                <a:spcPts val="0"/>
              </a:spcAft>
              <a:buSzPts val="1400"/>
              <a:buChar char="●"/>
            </a:pPr>
            <a:r>
              <a:rPr lang="en"/>
              <a:t>That’s the model creation, </a:t>
            </a:r>
            <a:endParaRPr/>
          </a:p>
          <a:p>
            <a:pPr marL="457200" lvl="0" indent="-317500" rtl="0">
              <a:spcBef>
                <a:spcPts val="0"/>
              </a:spcBef>
              <a:spcAft>
                <a:spcPts val="0"/>
              </a:spcAft>
              <a:buSzPts val="1400"/>
              <a:buChar char="●"/>
            </a:pPr>
            <a:r>
              <a:rPr lang="en"/>
              <a:t>Now to actually infer these latent causes we essentially run the model backwards and ask “given this data I observed, what are most likely parameters to have generated it”</a:t>
            </a:r>
            <a:endParaRPr/>
          </a:p>
          <a:p>
            <a:pPr marL="457200" lvl="0" indent="-317500" rtl="0">
              <a:spcBef>
                <a:spcPts val="0"/>
              </a:spcBef>
              <a:spcAft>
                <a:spcPts val="0"/>
              </a:spcAft>
              <a:buSzPts val="1400"/>
              <a:buChar char="●"/>
            </a:pPr>
            <a:r>
              <a:rPr lang="en"/>
              <a:t>This inversion is done by applying Bayes formula</a:t>
            </a:r>
            <a:endParaRPr/>
          </a:p>
          <a:p>
            <a:pPr marL="457200" lvl="0" indent="-317500" rtl="0">
              <a:spcBef>
                <a:spcPts val="0"/>
              </a:spcBef>
              <a:spcAft>
                <a:spcPts val="0"/>
              </a:spcAft>
              <a:buSzPts val="1400"/>
              <a:buChar char="●"/>
            </a:pPr>
            <a:r>
              <a:rPr lang="en"/>
              <a:t>So far this is just the theory of Bayesian statistics which has been around since the 18th century</a:t>
            </a:r>
            <a:endParaRPr/>
          </a:p>
        </p:txBody>
      </p:sp>
    </p:spTree>
    <p:extLst>
      <p:ext uri="{BB962C8B-B14F-4D97-AF65-F5344CB8AC3E}">
        <p14:creationId xmlns:p14="http://schemas.microsoft.com/office/powerpoint/2010/main" val="18364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The novel invention of probabilistic programming is that we can actually build our model in computer code by plugging probability distributions into each other</a:t>
            </a:r>
            <a:endParaRPr/>
          </a:p>
          <a:p>
            <a:pPr marL="457200" lvl="0" indent="-317500" rtl="0">
              <a:spcBef>
                <a:spcPts val="0"/>
              </a:spcBef>
              <a:spcAft>
                <a:spcPts val="0"/>
              </a:spcAft>
              <a:buSzPts val="1400"/>
              <a:buChar char="●"/>
            </a:pPr>
            <a:r>
              <a:rPr lang="en"/>
              <a:t>and then running our automatic inference algorithm that will just infer the parameters of any model we might build</a:t>
            </a:r>
            <a:endParaRPr/>
          </a:p>
        </p:txBody>
      </p:sp>
    </p:spTree>
    <p:extLst>
      <p:ext uri="{BB962C8B-B14F-4D97-AF65-F5344CB8AC3E}">
        <p14:creationId xmlns:p14="http://schemas.microsoft.com/office/powerpoint/2010/main" val="361267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Coming back to our original problem of comparing in and out-of-sample returns we can build a specific model that assumes returns to be T-distributed rather than normal. </a:t>
            </a:r>
            <a:endParaRPr/>
          </a:p>
          <a:p>
            <a:pPr marL="457200" lvl="0" indent="-317500" rtl="0">
              <a:spcBef>
                <a:spcPts val="0"/>
              </a:spcBef>
              <a:spcAft>
                <a:spcPts val="0"/>
              </a:spcAft>
              <a:buSzPts val="1400"/>
              <a:buChar char="●"/>
            </a:pPr>
            <a:r>
              <a:rPr lang="en"/>
              <a:t>Besides the location and scale parameter, or mean and variance, this distribution has a third parameter that controls how much mass there is in the tails to account for these extreme events we frequently observe in the stock-market.</a:t>
            </a:r>
            <a:endParaRPr/>
          </a:p>
        </p:txBody>
      </p:sp>
    </p:spTree>
    <p:extLst>
      <p:ext uri="{BB962C8B-B14F-4D97-AF65-F5344CB8AC3E}">
        <p14:creationId xmlns:p14="http://schemas.microsoft.com/office/powerpoint/2010/main" val="252683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Lets look at how this model would look like in PyMC3 -- a new probabilistic programming framework written in Python and which I helped develop.</a:t>
            </a:r>
            <a:endParaRPr/>
          </a:p>
          <a:p>
            <a:pPr marL="457200" lvl="0" indent="-317500" rtl="0">
              <a:spcBef>
                <a:spcPts val="0"/>
              </a:spcBef>
              <a:spcAft>
                <a:spcPts val="0"/>
              </a:spcAft>
              <a:buSzPts val="1400"/>
              <a:buChar char="●"/>
            </a:pPr>
            <a:r>
              <a:rPr lang="en"/>
              <a:t>After importing and setting up the model context we have to define the unobservable parameters of our model.</a:t>
            </a:r>
            <a:endParaRPr/>
          </a:p>
          <a:p>
            <a:pPr marL="457200" lvl="0" indent="-317500" rtl="0">
              <a:spcBef>
                <a:spcPts val="0"/>
              </a:spcBef>
              <a:spcAft>
                <a:spcPts val="0"/>
              </a:spcAft>
              <a:buSzPts val="1400"/>
              <a:buChar char="●"/>
            </a:pPr>
            <a:r>
              <a:rPr lang="en"/>
              <a:t>As this is a Bayesian framework we have to specify priors which allow me to define my belief about possible parameter values before I have seen any data. Here I’m just assigning equal belief in a fixed interval but you have many choices here. Informative priors are very powerful to constrain the model and apply regularization.</a:t>
            </a:r>
            <a:endParaRPr/>
          </a:p>
          <a:p>
            <a:pPr marL="457200" lvl="0" indent="-317500" rtl="0">
              <a:spcBef>
                <a:spcPts val="0"/>
              </a:spcBef>
              <a:spcAft>
                <a:spcPts val="0"/>
              </a:spcAft>
              <a:buSzPts val="1400"/>
              <a:buChar char="●"/>
            </a:pPr>
            <a:r>
              <a:rPr lang="en"/>
              <a:t>Once the parameters are defined we have to relate them to the distribution of the data which is T as we said before.</a:t>
            </a:r>
            <a:endParaRPr/>
          </a:p>
          <a:p>
            <a:pPr marL="457200" lvl="0" indent="-317500" rtl="0">
              <a:spcBef>
                <a:spcPts val="0"/>
              </a:spcBef>
              <a:spcAft>
                <a:spcPts val="0"/>
              </a:spcAft>
              <a:buSzPts val="1400"/>
              <a:buChar char="●"/>
            </a:pPr>
            <a:r>
              <a:rPr lang="en"/>
              <a:t>Note how the first parameter is a name I can give to the distribution and how the three parameters of the T distribution connect up with the definition of the parameters above.</a:t>
            </a:r>
            <a:endParaRPr/>
          </a:p>
          <a:p>
            <a:pPr marL="457200" lvl="0" indent="-317500" rtl="0">
              <a:spcBef>
                <a:spcPts val="0"/>
              </a:spcBef>
              <a:spcAft>
                <a:spcPts val="0"/>
              </a:spcAft>
              <a:buSzPts val="1400"/>
              <a:buChar char="●"/>
            </a:pPr>
            <a:r>
              <a:rPr lang="en"/>
              <a:t>Using the observed keyword argument we pass in our observed data -- which is just an array of the daily returns of either the in or out-of-sample returns. We will run this model on the two data sets independently.</a:t>
            </a:r>
            <a:endParaRPr/>
          </a:p>
          <a:p>
            <a:pPr marL="457200" lvl="0" indent="-317500" rtl="0">
              <a:spcBef>
                <a:spcPts val="0"/>
              </a:spcBef>
              <a:spcAft>
                <a:spcPts val="0"/>
              </a:spcAft>
              <a:buSzPts val="1400"/>
              <a:buChar char="●"/>
            </a:pPr>
            <a:r>
              <a:rPr lang="en"/>
              <a:t>So far this code only specifies the model and under the hood builds up a compute graph in theano which we then just-in-time-compile to C for speed.</a:t>
            </a:r>
            <a:endParaRPr/>
          </a:p>
          <a:p>
            <a:pPr marL="457200" lvl="0" indent="-317500" rtl="0">
              <a:spcBef>
                <a:spcPts val="0"/>
              </a:spcBef>
              <a:spcAft>
                <a:spcPts val="0"/>
              </a:spcAft>
              <a:buSzPts val="1400"/>
              <a:buChar char="●"/>
            </a:pPr>
            <a:r>
              <a:rPr lang="en"/>
              <a:t>So that part is the model specification.</a:t>
            </a:r>
            <a:endParaRPr/>
          </a:p>
          <a:p>
            <a:pPr marL="457200" lvl="0" indent="-317500" rtl="0">
              <a:spcBef>
                <a:spcPts val="0"/>
              </a:spcBef>
              <a:spcAft>
                <a:spcPts val="0"/>
              </a:spcAft>
              <a:buSzPts val="1400"/>
              <a:buChar char="●"/>
            </a:pPr>
            <a:r>
              <a:rPr lang="en"/>
              <a:t>To actually run MCMC sampling to infer the parameters we instantiate a sampler object. Here we are using the NUTS sampler which is a very recent development that revolutionized probabilistic programming as it this sampler works on models that are way more complex than this one.</a:t>
            </a:r>
            <a:endParaRPr/>
          </a:p>
          <a:p>
            <a:pPr marL="457200" lvl="0" indent="-317500" rtl="0">
              <a:spcBef>
                <a:spcPts val="0"/>
              </a:spcBef>
              <a:spcAft>
                <a:spcPts val="0"/>
              </a:spcAft>
              <a:buSzPts val="1400"/>
              <a:buChar char="●"/>
            </a:pPr>
            <a:r>
              <a:rPr lang="en"/>
              <a:t>We then draw 5000 samples from the so-called posterior which will contain likely values of the parameters given the data.</a:t>
            </a:r>
            <a:endParaRPr/>
          </a:p>
        </p:txBody>
      </p:sp>
    </p:spTree>
    <p:extLst>
      <p:ext uri="{BB962C8B-B14F-4D97-AF65-F5344CB8AC3E}">
        <p14:creationId xmlns:p14="http://schemas.microsoft.com/office/powerpoint/2010/main" val="194190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Now to answer our original question, whether the out-of-sample period matches what was suggested by the backtest we can check if the mean of the two distributions is significantly different.</a:t>
            </a:r>
            <a:endParaRPr/>
          </a:p>
          <a:p>
            <a:pPr marL="457200" lvl="0" indent="-317500" rtl="0">
              <a:spcBef>
                <a:spcPts val="0"/>
              </a:spcBef>
              <a:spcAft>
                <a:spcPts val="0"/>
              </a:spcAft>
              <a:buSzPts val="1400"/>
              <a:buChar char="●"/>
            </a:pPr>
            <a:r>
              <a:rPr lang="en"/>
              <a:t>Here we just plot the posterior of the mean returns. It is important to note that this is *not* the returns-distribution itself, but rather our belief in the mean of the returns-distribution. Because we are doing Bayesian statistics, the mean is not a single number but actually a probability distribution that tells us how likely different mean values are. Intuitively, the wider the distribution the more uncertainty we have so you can see that with only a few days of out of-sample data our uncertainty in the mean of that period is much higher than for the backtest period for which we consider a much smaller parameter range as likely.</a:t>
            </a:r>
            <a:endParaRPr/>
          </a:p>
          <a:p>
            <a:pPr marL="457200" lvl="0" indent="-317500" rtl="0">
              <a:spcBef>
                <a:spcPts val="0"/>
              </a:spcBef>
              <a:spcAft>
                <a:spcPts val="0"/>
              </a:spcAft>
              <a:buSzPts val="1400"/>
              <a:buChar char="●"/>
            </a:pPr>
            <a:r>
              <a:rPr lang="en"/>
              <a:t>Given these posteriors we can now ask statistically meaningful questions like what is the probability that the mean returns of the in-sample period is smaller than the out-of-sample period.</a:t>
            </a:r>
            <a:endParaRPr/>
          </a:p>
          <a:p>
            <a:pPr marL="457200" lvl="0" indent="-317500">
              <a:spcBef>
                <a:spcPts val="0"/>
              </a:spcBef>
              <a:spcAft>
                <a:spcPts val="0"/>
              </a:spcAft>
              <a:buSzPts val="1400"/>
              <a:buChar char="●"/>
            </a:pPr>
            <a:r>
              <a:rPr lang="en"/>
              <a:t>3.34% which is very low so in this case we are fairly certain that the backtest is overfit on historical data.</a:t>
            </a:r>
            <a:endParaRPr/>
          </a:p>
        </p:txBody>
      </p:sp>
    </p:spTree>
    <p:extLst>
      <p:ext uri="{BB962C8B-B14F-4D97-AF65-F5344CB8AC3E}">
        <p14:creationId xmlns:p14="http://schemas.microsoft.com/office/powerpoint/2010/main" val="342165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457200" y="626400"/>
            <a:ext cx="8229600" cy="3344100"/>
          </a:xfrm>
          <a:prstGeom prst="rect">
            <a:avLst/>
          </a:prstGeom>
        </p:spPr>
        <p:txBody>
          <a:bodyPr spcFirstLastPara="1" wrap="square" lIns="91425" tIns="91425" rIns="91425" bIns="91425" anchor="t" anchorCtr="0"/>
          <a:lstStyle>
            <a:lvl1pPr lvl="0" rtl="0">
              <a:spcBef>
                <a:spcPts val="0"/>
              </a:spcBef>
              <a:spcAft>
                <a:spcPts val="0"/>
              </a:spcAft>
              <a:buSzPts val="7200"/>
              <a:buFont typeface="Open Sans"/>
              <a:buNone/>
              <a:defRPr sz="7200" b="0">
                <a:latin typeface="Open Sans"/>
                <a:ea typeface="Open Sans"/>
                <a:cs typeface="Open Sans"/>
                <a:sym typeface="Open Sans"/>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
        <p:nvSpPr>
          <p:cNvPr id="12" name="Shape 12"/>
          <p:cNvSpPr txBox="1">
            <a:spLocks noGrp="1"/>
          </p:cNvSpPr>
          <p:nvPr>
            <p:ph type="subTitle" idx="1"/>
          </p:nvPr>
        </p:nvSpPr>
        <p:spPr>
          <a:xfrm>
            <a:off x="457200" y="4129325"/>
            <a:ext cx="8229600" cy="1369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800"/>
              <a:buFont typeface="Open Sans"/>
              <a:buNone/>
              <a:defRPr sz="4800">
                <a:solidFill>
                  <a:schemeClr val="dk2"/>
                </a:solidFill>
                <a:latin typeface="Open Sans"/>
                <a:ea typeface="Open Sans"/>
                <a:cs typeface="Open Sans"/>
                <a:sym typeface="Open Sans"/>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a:endParaRPr/>
          </a:p>
        </p:txBody>
      </p:sp>
      <p:cxnSp>
        <p:nvCxnSpPr>
          <p:cNvPr id="13" name="Shape 13"/>
          <p:cNvCxnSpPr/>
          <p:nvPr/>
        </p:nvCxnSpPr>
        <p:spPr>
          <a:xfrm>
            <a:off x="457200" y="457200"/>
            <a:ext cx="8229600" cy="0"/>
          </a:xfrm>
          <a:prstGeom prst="straightConnector1">
            <a:avLst/>
          </a:prstGeom>
          <a:noFill/>
          <a:ln w="57150" cap="flat" cmpd="sng">
            <a:solidFill>
              <a:schemeClr val="accent1"/>
            </a:solidFill>
            <a:prstDash val="solid"/>
            <a:round/>
            <a:headEnd type="none" w="sm" len="sm"/>
            <a:tailEnd type="none" w="sm" len="sm"/>
          </a:ln>
        </p:spPr>
      </p:cxnSp>
      <p:cxnSp>
        <p:nvCxnSpPr>
          <p:cNvPr id="14" name="Shape 14"/>
          <p:cNvCxnSpPr/>
          <p:nvPr/>
        </p:nvCxnSpPr>
        <p:spPr>
          <a:xfrm>
            <a:off x="457200" y="4037092"/>
            <a:ext cx="8229600" cy="0"/>
          </a:xfrm>
          <a:prstGeom prst="straightConnector1">
            <a:avLst/>
          </a:prstGeom>
          <a:noFill/>
          <a:ln w="57150" cap="flat" cmpd="sng">
            <a:solidFill>
              <a:schemeClr val="accent1"/>
            </a:solidFill>
            <a:prstDash val="solid"/>
            <a:round/>
            <a:headEnd type="none" w="sm" len="sm"/>
            <a:tailEnd type="none" w="sm" len="sm"/>
          </a:ln>
        </p:spPr>
      </p:cxnSp>
      <p:sp>
        <p:nvSpPr>
          <p:cNvPr id="15" name="Shape 15"/>
          <p:cNvSpPr txBox="1">
            <a:spLocks noGrp="1"/>
          </p:cNvSpPr>
          <p:nvPr>
            <p:ph type="sldNum" idx="12"/>
          </p:nvPr>
        </p:nvSpPr>
        <p:spPr>
          <a:xfrm>
            <a:off x="8556791" y="5277612"/>
            <a:ext cx="548700" cy="437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lstStyle>
            <a:lvl1pPr lvl="0" rtl="0">
              <a:spcBef>
                <a:spcPts val="0"/>
              </a:spcBef>
              <a:spcAft>
                <a:spcPts val="0"/>
              </a:spcAft>
              <a:buSzPts val="3600"/>
              <a:buFont typeface="Open Sans"/>
              <a:buNone/>
              <a:defRPr b="0">
                <a:solidFill>
                  <a:srgbClr val="DA0002"/>
                </a:solidFill>
                <a:latin typeface="Open Sans"/>
                <a:ea typeface="Open Sans"/>
                <a:cs typeface="Open Sans"/>
                <a:sym typeface="Open Sans"/>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a:endParaRPr/>
          </a:p>
        </p:txBody>
      </p:sp>
      <p:sp>
        <p:nvSpPr>
          <p:cNvPr id="18" name="Shape 18"/>
          <p:cNvSpPr txBox="1">
            <a:spLocks noGrp="1"/>
          </p:cNvSpPr>
          <p:nvPr>
            <p:ph type="body" idx="1"/>
          </p:nvPr>
        </p:nvSpPr>
        <p:spPr>
          <a:xfrm>
            <a:off x="457200" y="1333500"/>
            <a:ext cx="8229600" cy="41397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Font typeface="Open Sans"/>
              <a:buChar char="⚫"/>
              <a:defRPr>
                <a:latin typeface="Open Sans"/>
                <a:ea typeface="Open Sans"/>
                <a:cs typeface="Open Sans"/>
                <a:sym typeface="Open Sans"/>
              </a:defRPr>
            </a:lvl1pPr>
            <a:lvl2pPr marL="914400" lvl="1" indent="-381000" rtl="0">
              <a:spcBef>
                <a:spcPts val="0"/>
              </a:spcBef>
              <a:spcAft>
                <a:spcPts val="0"/>
              </a:spcAft>
              <a:buSzPts val="2400"/>
              <a:buFont typeface="Open Sans"/>
              <a:buChar char="⚪"/>
              <a:defRPr>
                <a:latin typeface="Open Sans"/>
                <a:ea typeface="Open Sans"/>
                <a:cs typeface="Open Sans"/>
                <a:sym typeface="Open Sans"/>
              </a:defRPr>
            </a:lvl2pPr>
            <a:lvl3pPr marL="1371600" lvl="2" indent="-381000" rtl="0">
              <a:spcBef>
                <a:spcPts val="0"/>
              </a:spcBef>
              <a:spcAft>
                <a:spcPts val="0"/>
              </a:spcAft>
              <a:buSzPts val="2400"/>
              <a:buFont typeface="Open Sans"/>
              <a:buChar char="■"/>
              <a:defRPr>
                <a:latin typeface="Open Sans"/>
                <a:ea typeface="Open Sans"/>
                <a:cs typeface="Open Sans"/>
                <a:sym typeface="Open Sans"/>
              </a:defRPr>
            </a:lvl3pPr>
            <a:lvl4pPr marL="1828800" lvl="3" indent="-342900" rtl="0">
              <a:spcBef>
                <a:spcPts val="0"/>
              </a:spcBef>
              <a:spcAft>
                <a:spcPts val="0"/>
              </a:spcAft>
              <a:buSzPts val="1800"/>
              <a:buFont typeface="Open Sans"/>
              <a:buChar char="●"/>
              <a:defRPr>
                <a:latin typeface="Open Sans"/>
                <a:ea typeface="Open Sans"/>
                <a:cs typeface="Open Sans"/>
                <a:sym typeface="Open Sans"/>
              </a:defRPr>
            </a:lvl4pPr>
            <a:lvl5pPr marL="2286000" lvl="4" indent="-342900" rtl="0">
              <a:spcBef>
                <a:spcPts val="0"/>
              </a:spcBef>
              <a:spcAft>
                <a:spcPts val="0"/>
              </a:spcAft>
              <a:buSzPts val="1800"/>
              <a:buFont typeface="Open Sans"/>
              <a:buChar char="○"/>
              <a:defRPr>
                <a:latin typeface="Open Sans"/>
                <a:ea typeface="Open Sans"/>
                <a:cs typeface="Open Sans"/>
                <a:sym typeface="Open Sans"/>
              </a:defRPr>
            </a:lvl5pPr>
            <a:lvl6pPr marL="2743200" lvl="5" indent="-342900" rtl="0">
              <a:spcBef>
                <a:spcPts val="0"/>
              </a:spcBef>
              <a:spcAft>
                <a:spcPts val="0"/>
              </a:spcAft>
              <a:buSzPts val="1800"/>
              <a:buFont typeface="Open Sans"/>
              <a:buChar char="■"/>
              <a:defRPr>
                <a:latin typeface="Open Sans"/>
                <a:ea typeface="Open Sans"/>
                <a:cs typeface="Open Sans"/>
                <a:sym typeface="Open Sans"/>
              </a:defRPr>
            </a:lvl6pPr>
            <a:lvl7pPr marL="3200400" lvl="6" indent="-342900" rtl="0">
              <a:spcBef>
                <a:spcPts val="0"/>
              </a:spcBef>
              <a:spcAft>
                <a:spcPts val="0"/>
              </a:spcAft>
              <a:buSzPts val="1800"/>
              <a:buFont typeface="Open Sans"/>
              <a:buChar char="●"/>
              <a:defRPr>
                <a:latin typeface="Open Sans"/>
                <a:ea typeface="Open Sans"/>
                <a:cs typeface="Open Sans"/>
                <a:sym typeface="Open Sans"/>
              </a:defRPr>
            </a:lvl7pPr>
            <a:lvl8pPr marL="3657600" lvl="7" indent="-342900" rtl="0">
              <a:spcBef>
                <a:spcPts val="0"/>
              </a:spcBef>
              <a:spcAft>
                <a:spcPts val="0"/>
              </a:spcAft>
              <a:buSzPts val="1800"/>
              <a:buFont typeface="Open Sans"/>
              <a:buChar char="○"/>
              <a:defRPr>
                <a:latin typeface="Open Sans"/>
                <a:ea typeface="Open Sans"/>
                <a:cs typeface="Open Sans"/>
                <a:sym typeface="Open Sans"/>
              </a:defRPr>
            </a:lvl8pPr>
            <a:lvl9pPr marL="4114800" lvl="8" indent="-342900" rtl="0">
              <a:spcBef>
                <a:spcPts val="0"/>
              </a:spcBef>
              <a:spcAft>
                <a:spcPts val="0"/>
              </a:spcAft>
              <a:buSzPts val="1800"/>
              <a:buFont typeface="Open Sans"/>
              <a:buChar char="■"/>
              <a:defRPr>
                <a:latin typeface="Open Sans"/>
                <a:ea typeface="Open Sans"/>
                <a:cs typeface="Open Sans"/>
                <a:sym typeface="Open Sans"/>
              </a:defRPr>
            </a:lvl9pPr>
          </a:lstStyle>
          <a:p>
            <a:endParaRPr/>
          </a:p>
        </p:txBody>
      </p:sp>
      <p:cxnSp>
        <p:nvCxnSpPr>
          <p:cNvPr id="19" name="Shape 19"/>
          <p:cNvCxnSpPr/>
          <p:nvPr/>
        </p:nvCxnSpPr>
        <p:spPr>
          <a:xfrm>
            <a:off x="457200" y="1270000"/>
            <a:ext cx="8229600" cy="0"/>
          </a:xfrm>
          <a:prstGeom prst="straightConnector1">
            <a:avLst/>
          </a:prstGeom>
          <a:noFill/>
          <a:ln w="50800" cap="flat" cmpd="sng">
            <a:solidFill>
              <a:srgbClr val="DA0002"/>
            </a:solidFill>
            <a:prstDash val="solid"/>
            <a:round/>
            <a:headEnd type="none" w="sm" len="sm"/>
            <a:tailEnd type="none" w="sm" len="sm"/>
          </a:ln>
        </p:spPr>
      </p:cxnSp>
      <p:sp>
        <p:nvSpPr>
          <p:cNvPr id="20" name="Shape 20"/>
          <p:cNvSpPr txBox="1">
            <a:spLocks noGrp="1"/>
          </p:cNvSpPr>
          <p:nvPr>
            <p:ph type="sldNum" idx="12"/>
          </p:nvPr>
        </p:nvSpPr>
        <p:spPr>
          <a:xfrm>
            <a:off x="8556791" y="5277612"/>
            <a:ext cx="548700" cy="437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lstStyle>
            <a:lvl1pPr lvl="0" rtl="0">
              <a:spcBef>
                <a:spcPts val="0"/>
              </a:spcBef>
              <a:spcAft>
                <a:spcPts val="0"/>
              </a:spcAft>
              <a:buSzPts val="3600"/>
              <a:buNone/>
              <a:defRPr>
                <a:solidFill>
                  <a:srgbClr val="DA0002"/>
                </a:solidFill>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a:endParaRPr/>
          </a:p>
        </p:txBody>
      </p:sp>
      <p:sp>
        <p:nvSpPr>
          <p:cNvPr id="23" name="Shape 23"/>
          <p:cNvSpPr txBox="1">
            <a:spLocks noGrp="1"/>
          </p:cNvSpPr>
          <p:nvPr>
            <p:ph type="body" idx="1"/>
          </p:nvPr>
        </p:nvSpPr>
        <p:spPr>
          <a:xfrm>
            <a:off x="457200" y="1333500"/>
            <a:ext cx="3994500" cy="41397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4" name="Shape 24"/>
          <p:cNvSpPr txBox="1">
            <a:spLocks noGrp="1"/>
          </p:cNvSpPr>
          <p:nvPr>
            <p:ph type="body" idx="2"/>
          </p:nvPr>
        </p:nvSpPr>
        <p:spPr>
          <a:xfrm>
            <a:off x="4692274" y="1333500"/>
            <a:ext cx="3994500" cy="41397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25" name="Shape 25"/>
          <p:cNvCxnSpPr/>
          <p:nvPr/>
        </p:nvCxnSpPr>
        <p:spPr>
          <a:xfrm>
            <a:off x="457200" y="1270000"/>
            <a:ext cx="8229600" cy="0"/>
          </a:xfrm>
          <a:prstGeom prst="straightConnector1">
            <a:avLst/>
          </a:prstGeom>
          <a:noFill/>
          <a:ln w="50800" cap="flat" cmpd="sng">
            <a:solidFill>
              <a:srgbClr val="DA0002"/>
            </a:solidFill>
            <a:prstDash val="solid"/>
            <a:round/>
            <a:headEnd type="none" w="sm" len="sm"/>
            <a:tailEnd type="none" w="sm" len="sm"/>
          </a:ln>
        </p:spPr>
      </p:cxnSp>
      <p:sp>
        <p:nvSpPr>
          <p:cNvPr id="26" name="Shape 26"/>
          <p:cNvSpPr txBox="1">
            <a:spLocks noGrp="1"/>
          </p:cNvSpPr>
          <p:nvPr>
            <p:ph type="sldNum" idx="12"/>
          </p:nvPr>
        </p:nvSpPr>
        <p:spPr>
          <a:xfrm>
            <a:off x="8556791" y="5277612"/>
            <a:ext cx="548700" cy="437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cxnSp>
        <p:nvCxnSpPr>
          <p:cNvPr id="29" name="Shape 29"/>
          <p:cNvCxnSpPr/>
          <p:nvPr/>
        </p:nvCxnSpPr>
        <p:spPr>
          <a:xfrm>
            <a:off x="457200" y="1270000"/>
            <a:ext cx="8229600" cy="0"/>
          </a:xfrm>
          <a:prstGeom prst="straightConnector1">
            <a:avLst/>
          </a:prstGeom>
          <a:noFill/>
          <a:ln w="50800" cap="flat" cmpd="sng">
            <a:solidFill>
              <a:schemeClr val="accent1"/>
            </a:solidFill>
            <a:prstDash val="solid"/>
            <a:round/>
            <a:headEnd type="none" w="sm" len="sm"/>
            <a:tailEnd type="none" w="sm" len="sm"/>
          </a:ln>
        </p:spPr>
      </p:cxnSp>
      <p:sp>
        <p:nvSpPr>
          <p:cNvPr id="30" name="Shape 30"/>
          <p:cNvSpPr txBox="1">
            <a:spLocks noGrp="1"/>
          </p:cNvSpPr>
          <p:nvPr>
            <p:ph type="sldNum" idx="12"/>
          </p:nvPr>
        </p:nvSpPr>
        <p:spPr>
          <a:xfrm>
            <a:off x="8556791" y="5277612"/>
            <a:ext cx="548700" cy="437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4895899"/>
            <a:ext cx="8229600" cy="577200"/>
          </a:xfrm>
          <a:prstGeom prst="rect">
            <a:avLst/>
          </a:prstGeom>
        </p:spPr>
        <p:txBody>
          <a:bodyPr spcFirstLastPara="1" wrap="square" lIns="91425" tIns="91425" rIns="91425" bIns="91425" anchor="t" anchorCtr="0"/>
          <a:lstStyle>
            <a:lvl1pPr marL="457200" lvl="0" indent="-228600" algn="ctr" rtl="0">
              <a:spcBef>
                <a:spcPts val="0"/>
              </a:spcBef>
              <a:spcAft>
                <a:spcPts val="0"/>
              </a:spcAft>
              <a:buSzPts val="1800"/>
              <a:buNone/>
              <a:defRPr sz="1800"/>
            </a:lvl1pPr>
          </a:lstStyle>
          <a:p>
            <a:endParaRPr/>
          </a:p>
        </p:txBody>
      </p:sp>
      <p:cxnSp>
        <p:nvCxnSpPr>
          <p:cNvPr id="33" name="Shape 33"/>
          <p:cNvCxnSpPr/>
          <p:nvPr/>
        </p:nvCxnSpPr>
        <p:spPr>
          <a:xfrm>
            <a:off x="457200" y="4797512"/>
            <a:ext cx="8229600" cy="0"/>
          </a:xfrm>
          <a:prstGeom prst="straightConnector1">
            <a:avLst/>
          </a:prstGeom>
          <a:noFill/>
          <a:ln w="50800" cap="flat" cmpd="sng">
            <a:solidFill>
              <a:schemeClr val="lt2"/>
            </a:solidFill>
            <a:prstDash val="solid"/>
            <a:round/>
            <a:headEnd type="none" w="sm" len="sm"/>
            <a:tailEnd type="none" w="sm" len="sm"/>
          </a:ln>
        </p:spPr>
      </p:cxnSp>
      <p:sp>
        <p:nvSpPr>
          <p:cNvPr id="34" name="Shape 34"/>
          <p:cNvSpPr txBox="1">
            <a:spLocks noGrp="1"/>
          </p:cNvSpPr>
          <p:nvPr>
            <p:ph type="sldNum" idx="12"/>
          </p:nvPr>
        </p:nvSpPr>
        <p:spPr>
          <a:xfrm>
            <a:off x="8556791" y="5277612"/>
            <a:ext cx="548700" cy="437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cxnSp>
        <p:nvCxnSpPr>
          <p:cNvPr id="36" name="Shape 36"/>
          <p:cNvCxnSpPr/>
          <p:nvPr/>
        </p:nvCxnSpPr>
        <p:spPr>
          <a:xfrm>
            <a:off x="457200" y="125710"/>
            <a:ext cx="8229600" cy="0"/>
          </a:xfrm>
          <a:prstGeom prst="straightConnector1">
            <a:avLst/>
          </a:prstGeom>
          <a:noFill/>
          <a:ln w="50800" cap="flat" cmpd="sng">
            <a:solidFill>
              <a:schemeClr val="lt2"/>
            </a:solidFill>
            <a:prstDash val="solid"/>
            <a:round/>
            <a:headEnd type="none" w="sm" len="sm"/>
            <a:tailEnd type="none" w="sm" len="sm"/>
          </a:ln>
        </p:spPr>
      </p:cxnSp>
      <p:sp>
        <p:nvSpPr>
          <p:cNvPr id="37" name="Shape 37"/>
          <p:cNvSpPr txBox="1">
            <a:spLocks noGrp="1"/>
          </p:cNvSpPr>
          <p:nvPr>
            <p:ph type="sldNum" idx="12"/>
          </p:nvPr>
        </p:nvSpPr>
        <p:spPr>
          <a:xfrm>
            <a:off x="8556791" y="5277612"/>
            <a:ext cx="548700" cy="437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28865"/>
            <a:ext cx="8229600" cy="9528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accent1"/>
              </a:buClr>
              <a:buSzPts val="3600"/>
              <a:buFont typeface="Open Sans"/>
              <a:buNone/>
              <a:defRPr sz="3600">
                <a:solidFill>
                  <a:schemeClr val="accent1"/>
                </a:solidFill>
                <a:latin typeface="Open Sans"/>
                <a:ea typeface="Open Sans"/>
                <a:cs typeface="Open Sans"/>
                <a:sym typeface="Open Sans"/>
              </a:defRPr>
            </a:lvl1pPr>
            <a:lvl2pPr lvl="1" rtl="0">
              <a:spcBef>
                <a:spcPts val="0"/>
              </a:spcBef>
              <a:spcAft>
                <a:spcPts val="0"/>
              </a:spcAft>
              <a:buClr>
                <a:schemeClr val="accent1"/>
              </a:buClr>
              <a:buSzPts val="3600"/>
              <a:buNone/>
              <a:defRPr sz="3600" b="1">
                <a:solidFill>
                  <a:schemeClr val="accent1"/>
                </a:solidFill>
              </a:defRPr>
            </a:lvl2pPr>
            <a:lvl3pPr lvl="2" rtl="0">
              <a:spcBef>
                <a:spcPts val="0"/>
              </a:spcBef>
              <a:spcAft>
                <a:spcPts val="0"/>
              </a:spcAft>
              <a:buClr>
                <a:schemeClr val="accent1"/>
              </a:buClr>
              <a:buSzPts val="3600"/>
              <a:buNone/>
              <a:defRPr sz="3600" b="1">
                <a:solidFill>
                  <a:schemeClr val="accent1"/>
                </a:solidFill>
              </a:defRPr>
            </a:lvl3pPr>
            <a:lvl4pPr lvl="3" rtl="0">
              <a:spcBef>
                <a:spcPts val="0"/>
              </a:spcBef>
              <a:spcAft>
                <a:spcPts val="0"/>
              </a:spcAft>
              <a:buClr>
                <a:schemeClr val="accent1"/>
              </a:buClr>
              <a:buSzPts val="3600"/>
              <a:buNone/>
              <a:defRPr sz="3600" b="1">
                <a:solidFill>
                  <a:schemeClr val="accent1"/>
                </a:solidFill>
              </a:defRPr>
            </a:lvl4pPr>
            <a:lvl5pPr lvl="4" rtl="0">
              <a:spcBef>
                <a:spcPts val="0"/>
              </a:spcBef>
              <a:spcAft>
                <a:spcPts val="0"/>
              </a:spcAft>
              <a:buClr>
                <a:schemeClr val="accent1"/>
              </a:buClr>
              <a:buSzPts val="3600"/>
              <a:buNone/>
              <a:defRPr sz="3600" b="1">
                <a:solidFill>
                  <a:schemeClr val="accent1"/>
                </a:solidFill>
              </a:defRPr>
            </a:lvl5pPr>
            <a:lvl6pPr lvl="5" rtl="0">
              <a:spcBef>
                <a:spcPts val="0"/>
              </a:spcBef>
              <a:spcAft>
                <a:spcPts val="0"/>
              </a:spcAft>
              <a:buClr>
                <a:schemeClr val="accent1"/>
              </a:buClr>
              <a:buSzPts val="3600"/>
              <a:buNone/>
              <a:defRPr sz="3600" b="1">
                <a:solidFill>
                  <a:schemeClr val="accent1"/>
                </a:solidFill>
              </a:defRPr>
            </a:lvl6pPr>
            <a:lvl7pPr lvl="6" rtl="0">
              <a:spcBef>
                <a:spcPts val="0"/>
              </a:spcBef>
              <a:spcAft>
                <a:spcPts val="0"/>
              </a:spcAft>
              <a:buClr>
                <a:schemeClr val="accent1"/>
              </a:buClr>
              <a:buSzPts val="3600"/>
              <a:buNone/>
              <a:defRPr sz="3600" b="1">
                <a:solidFill>
                  <a:schemeClr val="accent1"/>
                </a:solidFill>
              </a:defRPr>
            </a:lvl7pPr>
            <a:lvl8pPr lvl="7" rtl="0">
              <a:spcBef>
                <a:spcPts val="0"/>
              </a:spcBef>
              <a:spcAft>
                <a:spcPts val="0"/>
              </a:spcAft>
              <a:buClr>
                <a:schemeClr val="accent1"/>
              </a:buClr>
              <a:buSzPts val="3600"/>
              <a:buNone/>
              <a:defRPr sz="3600" b="1">
                <a:solidFill>
                  <a:schemeClr val="accent1"/>
                </a:solidFill>
              </a:defRPr>
            </a:lvl8pPr>
            <a:lvl9pPr lvl="8" rtl="0">
              <a:spcBef>
                <a:spcPts val="0"/>
              </a:spcBef>
              <a:spcAft>
                <a:spcPts val="0"/>
              </a:spcAft>
              <a:buClr>
                <a:schemeClr val="accent1"/>
              </a:buClr>
              <a:buSzPts val="3600"/>
              <a:buNone/>
              <a:defRPr sz="3600" b="1">
                <a:solidFill>
                  <a:schemeClr val="accent1"/>
                </a:solidFill>
              </a:defRPr>
            </a:lvl9pPr>
          </a:lstStyle>
          <a:p>
            <a:endParaRPr/>
          </a:p>
        </p:txBody>
      </p:sp>
      <p:sp>
        <p:nvSpPr>
          <p:cNvPr id="7" name="Shape 7"/>
          <p:cNvSpPr txBox="1">
            <a:spLocks noGrp="1"/>
          </p:cNvSpPr>
          <p:nvPr>
            <p:ph type="body" idx="1"/>
          </p:nvPr>
        </p:nvSpPr>
        <p:spPr>
          <a:xfrm>
            <a:off x="457200" y="1333500"/>
            <a:ext cx="8229600" cy="4139700"/>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marL="914400" lvl="1" indent="-3810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marL="1371600" lvl="2" indent="-3810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marL="1828800" lvl="3" indent="-3429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marL="2286000" lvl="4" indent="-3429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marL="2743200" lvl="5" indent="-3429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marL="3200400" lvl="6" indent="-3429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marL="3657600" lvl="7" indent="-3429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marL="4114800" lvl="8" indent="-3429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a:endParaRPr/>
          </a:p>
        </p:txBody>
      </p:sp>
      <p:cxnSp>
        <p:nvCxnSpPr>
          <p:cNvPr id="8" name="Shape 8"/>
          <p:cNvCxnSpPr/>
          <p:nvPr/>
        </p:nvCxnSpPr>
        <p:spPr>
          <a:xfrm>
            <a:off x="457200" y="5581400"/>
            <a:ext cx="8229600" cy="0"/>
          </a:xfrm>
          <a:prstGeom prst="straightConnector1">
            <a:avLst/>
          </a:prstGeom>
          <a:noFill/>
          <a:ln w="50800" cap="flat" cmpd="sng">
            <a:solidFill>
              <a:schemeClr val="lt2"/>
            </a:solidFill>
            <a:prstDash val="solid"/>
            <a:round/>
            <a:headEnd type="none" w="sm" len="sm"/>
            <a:tailEnd type="none" w="sm" len="sm"/>
          </a:ln>
        </p:spPr>
      </p:cxnSp>
      <p:sp>
        <p:nvSpPr>
          <p:cNvPr id="9" name="Shape 9"/>
          <p:cNvSpPr txBox="1">
            <a:spLocks noGrp="1"/>
          </p:cNvSpPr>
          <p:nvPr>
            <p:ph type="sldNum" idx="12"/>
          </p:nvPr>
        </p:nvSpPr>
        <p:spPr>
          <a:xfrm>
            <a:off x="8556791" y="5277612"/>
            <a:ext cx="548700" cy="4374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twitter.com/twieck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154050" y="497688"/>
            <a:ext cx="8835900" cy="334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rgbClr val="C50000"/>
                </a:solidFill>
                <a:latin typeface="Open Sans"/>
                <a:ea typeface="Open Sans"/>
                <a:cs typeface="Open Sans"/>
                <a:sym typeface="Open Sans"/>
              </a:rPr>
              <a:t>Probabilistic </a:t>
            </a:r>
            <a:r>
              <a:rPr lang="en" sz="4800" dirty="0">
                <a:solidFill>
                  <a:srgbClr val="C50000"/>
                </a:solidFill>
              </a:rPr>
              <a:t>Machine Learning</a:t>
            </a:r>
            <a:r>
              <a:rPr lang="en" sz="4800" dirty="0">
                <a:solidFill>
                  <a:srgbClr val="C50000"/>
                </a:solidFill>
                <a:latin typeface="Open Sans"/>
                <a:ea typeface="Open Sans"/>
                <a:cs typeface="Open Sans"/>
                <a:sym typeface="Open Sans"/>
              </a:rPr>
              <a:t> with Py</a:t>
            </a:r>
            <a:r>
              <a:rPr lang="en" sz="4800" dirty="0">
                <a:solidFill>
                  <a:srgbClr val="C50000"/>
                </a:solidFill>
              </a:rPr>
              <a:t>MC3</a:t>
            </a:r>
            <a:endParaRPr sz="4800" dirty="0">
              <a:solidFill>
                <a:srgbClr val="C50000"/>
              </a:solidFill>
              <a:latin typeface="Open Sans"/>
              <a:ea typeface="Open Sans"/>
              <a:cs typeface="Open Sans"/>
              <a:sym typeface="Open Sans"/>
            </a:endParaRPr>
          </a:p>
          <a:p>
            <a:pPr marL="0" lvl="0" indent="0" algn="ctr">
              <a:spcBef>
                <a:spcPts val="0"/>
              </a:spcBef>
              <a:spcAft>
                <a:spcPts val="0"/>
              </a:spcAft>
              <a:buNone/>
            </a:pPr>
            <a:r>
              <a:rPr lang="en" sz="2400" dirty="0">
                <a:solidFill>
                  <a:srgbClr val="C50000"/>
                </a:solidFill>
                <a:latin typeface="Open Sans"/>
                <a:ea typeface="Open Sans"/>
                <a:cs typeface="Open Sans"/>
                <a:sym typeface="Open Sans"/>
              </a:rPr>
              <a:t>Statistic</a:t>
            </a:r>
            <a:r>
              <a:rPr lang="en" sz="2400" dirty="0">
                <a:solidFill>
                  <a:srgbClr val="C50000"/>
                </a:solidFill>
              </a:rPr>
              <a:t>al Modeling</a:t>
            </a:r>
            <a:r>
              <a:rPr lang="en" sz="2400" dirty="0">
                <a:solidFill>
                  <a:srgbClr val="C50000"/>
                </a:solidFill>
                <a:latin typeface="Open Sans"/>
                <a:ea typeface="Open Sans"/>
                <a:cs typeface="Open Sans"/>
                <a:sym typeface="Open Sans"/>
              </a:rPr>
              <a:t> for </a:t>
            </a:r>
            <a:r>
              <a:rPr lang="en" sz="2400" dirty="0">
                <a:solidFill>
                  <a:srgbClr val="C50000"/>
                </a:solidFill>
              </a:rPr>
              <a:t>Engineers</a:t>
            </a:r>
            <a:endParaRPr sz="2400" dirty="0">
              <a:solidFill>
                <a:srgbClr val="C50000"/>
              </a:solidFill>
              <a:latin typeface="Open Sans"/>
              <a:ea typeface="Open Sans"/>
              <a:cs typeface="Open Sans"/>
              <a:sym typeface="Open Sans"/>
            </a:endParaRPr>
          </a:p>
        </p:txBody>
      </p:sp>
      <p:pic>
        <p:nvPicPr>
          <p:cNvPr id="113" name="Shape 113"/>
          <p:cNvPicPr preferRelativeResize="0"/>
          <p:nvPr/>
        </p:nvPicPr>
        <p:blipFill>
          <a:blip r:embed="rId3">
            <a:alphaModFix/>
          </a:blip>
          <a:stretch>
            <a:fillRect/>
          </a:stretch>
        </p:blipFill>
        <p:spPr>
          <a:xfrm>
            <a:off x="3528925" y="4502928"/>
            <a:ext cx="412850" cy="412850"/>
          </a:xfrm>
          <a:prstGeom prst="rect">
            <a:avLst/>
          </a:prstGeom>
          <a:noFill/>
          <a:ln>
            <a:noFill/>
          </a:ln>
        </p:spPr>
      </p:pic>
      <p:sp>
        <p:nvSpPr>
          <p:cNvPr id="114" name="Shape 114"/>
          <p:cNvSpPr txBox="1">
            <a:spLocks noGrp="1"/>
          </p:cNvSpPr>
          <p:nvPr>
            <p:ph type="subTitle" idx="1"/>
          </p:nvPr>
        </p:nvSpPr>
        <p:spPr>
          <a:xfrm>
            <a:off x="457200" y="4111858"/>
            <a:ext cx="8229600" cy="136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Open Sans"/>
                <a:ea typeface="Open Sans"/>
                <a:cs typeface="Open Sans"/>
                <a:sym typeface="Open Sans"/>
              </a:rPr>
              <a:t>Dr. Thomas Wiecki</a:t>
            </a:r>
            <a:endParaRPr sz="2400" dirty="0">
              <a:latin typeface="Open Sans"/>
              <a:ea typeface="Open Sans"/>
              <a:cs typeface="Open Sans"/>
              <a:sym typeface="Open Sans"/>
            </a:endParaRPr>
          </a:p>
          <a:p>
            <a:pPr marL="0" lvl="0" indent="0" algn="ctr" rtl="0">
              <a:spcBef>
                <a:spcPts val="0"/>
              </a:spcBef>
              <a:spcAft>
                <a:spcPts val="0"/>
              </a:spcAft>
              <a:buNone/>
            </a:pPr>
            <a:r>
              <a:rPr lang="en" sz="2400" u="sng" dirty="0">
                <a:solidFill>
                  <a:schemeClr val="hlink"/>
                </a:solidFill>
                <a:hlinkClick r:id="rId4"/>
              </a:rPr>
              <a:t>@twiecki</a:t>
            </a:r>
            <a:endParaRPr sz="2400" dirty="0"/>
          </a:p>
          <a:p>
            <a:pPr marL="0" lvl="0" indent="0" algn="ctr">
              <a:spcBef>
                <a:spcPts val="0"/>
              </a:spcBef>
              <a:spcAft>
                <a:spcPts val="0"/>
              </a:spcAft>
              <a:buNone/>
            </a:pPr>
            <a:r>
              <a:rPr lang="en" sz="2400" dirty="0"/>
              <a:t>Lead Data Scientist</a:t>
            </a:r>
            <a:endParaRPr sz="2400" dirty="0">
              <a:latin typeface="Open Sans"/>
              <a:ea typeface="Open Sans"/>
              <a:cs typeface="Open Sans"/>
              <a:sym typeface="Open Sans"/>
            </a:endParaRPr>
          </a:p>
        </p:txBody>
      </p:sp>
      <p:pic>
        <p:nvPicPr>
          <p:cNvPr id="115" name="Shape 115"/>
          <p:cNvPicPr preferRelativeResize="0"/>
          <p:nvPr/>
        </p:nvPicPr>
        <p:blipFill>
          <a:blip r:embed="rId5">
            <a:alphaModFix/>
          </a:blip>
          <a:stretch>
            <a:fillRect/>
          </a:stretch>
        </p:blipFill>
        <p:spPr>
          <a:xfrm>
            <a:off x="3341825" y="1947325"/>
            <a:ext cx="2460350" cy="2460350"/>
          </a:xfrm>
          <a:prstGeom prst="rect">
            <a:avLst/>
          </a:prstGeom>
          <a:noFill/>
          <a:ln>
            <a:noFill/>
          </a:ln>
        </p:spPr>
      </p:pic>
      <p:sp>
        <p:nvSpPr>
          <p:cNvPr id="116" name="Shape 116"/>
          <p:cNvSpPr txBox="1"/>
          <p:nvPr/>
        </p:nvSpPr>
        <p:spPr>
          <a:xfrm rot="1977042">
            <a:off x="84260" y="2773864"/>
            <a:ext cx="4855335" cy="807321"/>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t>Make sure to watch in slide mode!</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Prediction of possible future returns</a:t>
            </a:r>
            <a:endParaRPr/>
          </a:p>
        </p:txBody>
      </p:sp>
      <p:pic>
        <p:nvPicPr>
          <p:cNvPr id="275" name="Shape 275"/>
          <p:cNvPicPr preferRelativeResize="0"/>
          <p:nvPr/>
        </p:nvPicPr>
        <p:blipFill>
          <a:blip r:embed="rId3">
            <a:alphaModFix/>
          </a:blip>
          <a:stretch>
            <a:fillRect/>
          </a:stretch>
        </p:blipFill>
        <p:spPr>
          <a:xfrm>
            <a:off x="2980013" y="2661070"/>
            <a:ext cx="3483675" cy="2586338"/>
          </a:xfrm>
          <a:prstGeom prst="rect">
            <a:avLst/>
          </a:prstGeom>
          <a:noFill/>
          <a:ln>
            <a:noFill/>
          </a:ln>
        </p:spPr>
      </p:pic>
      <p:sp>
        <p:nvSpPr>
          <p:cNvPr id="276" name="Shape 276"/>
          <p:cNvSpPr txBox="1"/>
          <p:nvPr/>
        </p:nvSpPr>
        <p:spPr>
          <a:xfrm>
            <a:off x="457200" y="1264521"/>
            <a:ext cx="8529300" cy="1581000"/>
          </a:xfrm>
          <a:prstGeom prst="rect">
            <a:avLst/>
          </a:prstGeom>
          <a:noFill/>
          <a:ln>
            <a:noFill/>
          </a:ln>
        </p:spPr>
        <p:txBody>
          <a:bodyPr spcFirstLastPara="1" wrap="square" lIns="91425" tIns="91425" rIns="91425" bIns="91425" anchor="t" anchorCtr="0">
            <a:noAutofit/>
          </a:bodyPr>
          <a:lstStyle/>
          <a:p>
            <a:pPr marL="457200" lvl="0" indent="-381000" rtl="0">
              <a:spcBef>
                <a:spcPts val="600"/>
              </a:spcBef>
              <a:spcAft>
                <a:spcPts val="0"/>
              </a:spcAft>
              <a:buClr>
                <a:srgbClr val="000000"/>
              </a:buClr>
              <a:buSzPts val="2400"/>
              <a:buFont typeface="Open Sans"/>
              <a:buAutoNum type="arabicPeriod"/>
            </a:pPr>
            <a:r>
              <a:rPr lang="en" sz="2400">
                <a:solidFill>
                  <a:srgbClr val="000000"/>
                </a:solidFill>
                <a:latin typeface="Open Sans"/>
                <a:ea typeface="Open Sans"/>
                <a:cs typeface="Open Sans"/>
                <a:sym typeface="Open Sans"/>
              </a:rPr>
              <a:t>Estimate model</a:t>
            </a:r>
            <a:endParaRPr sz="2400">
              <a:solidFill>
                <a:srgbClr val="000000"/>
              </a:solidFill>
              <a:latin typeface="Open Sans"/>
              <a:ea typeface="Open Sans"/>
              <a:cs typeface="Open Sans"/>
              <a:sym typeface="Open Sans"/>
            </a:endParaRPr>
          </a:p>
          <a:p>
            <a:pPr marL="457200" lvl="0" indent="-381000" rtl="0">
              <a:spcBef>
                <a:spcPts val="0"/>
              </a:spcBef>
              <a:spcAft>
                <a:spcPts val="0"/>
              </a:spcAft>
              <a:buClr>
                <a:srgbClr val="000000"/>
              </a:buClr>
              <a:buSzPts val="2400"/>
              <a:buFont typeface="Open Sans"/>
              <a:buAutoNum type="arabicPeriod"/>
            </a:pPr>
            <a:r>
              <a:rPr lang="en" sz="2400">
                <a:solidFill>
                  <a:srgbClr val="000000"/>
                </a:solidFill>
                <a:latin typeface="Open Sans"/>
                <a:ea typeface="Open Sans"/>
                <a:cs typeface="Open Sans"/>
                <a:sym typeface="Open Sans"/>
              </a:rPr>
              <a:t>Generate returns from model using parameters drawn from posterior (each parameter setting gives one set of returns)</a:t>
            </a:r>
            <a:endParaRPr sz="2400">
              <a:solidFill>
                <a:srgbClr val="000000"/>
              </a:solidFill>
              <a:latin typeface="Open Sans"/>
              <a:ea typeface="Open Sans"/>
              <a:cs typeface="Open Sans"/>
              <a:sym typeface="Open Sans"/>
            </a:endParaRPr>
          </a:p>
        </p:txBody>
      </p:sp>
      <p:sp>
        <p:nvSpPr>
          <p:cNvPr id="277" name="Shape 277"/>
          <p:cNvSpPr txBox="1"/>
          <p:nvPr/>
        </p:nvSpPr>
        <p:spPr>
          <a:xfrm>
            <a:off x="6531525" y="3500695"/>
            <a:ext cx="2380200" cy="45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Open Sans"/>
                <a:ea typeface="Open Sans"/>
                <a:cs typeface="Open Sans"/>
                <a:sym typeface="Open Sans"/>
              </a:rPr>
              <a:t>Region of high probability</a:t>
            </a:r>
            <a:endParaRPr>
              <a:latin typeface="Open Sans"/>
              <a:ea typeface="Open Sans"/>
              <a:cs typeface="Open Sans"/>
              <a:sym typeface="Open Sans"/>
            </a:endParaRPr>
          </a:p>
        </p:txBody>
      </p:sp>
      <p:sp>
        <p:nvSpPr>
          <p:cNvPr id="278" name="Shape 278"/>
          <p:cNvSpPr txBox="1"/>
          <p:nvPr/>
        </p:nvSpPr>
        <p:spPr>
          <a:xfrm>
            <a:off x="6531525" y="2946778"/>
            <a:ext cx="2380200" cy="45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Open Sans"/>
                <a:ea typeface="Open Sans"/>
                <a:cs typeface="Open Sans"/>
                <a:sym typeface="Open Sans"/>
              </a:rPr>
              <a:t>Region of low probability</a:t>
            </a:r>
            <a:endParaRPr>
              <a:latin typeface="Open Sans"/>
              <a:ea typeface="Open Sans"/>
              <a:cs typeface="Open Sans"/>
              <a:sym typeface="Open Sans"/>
            </a:endParaRPr>
          </a:p>
        </p:txBody>
      </p:sp>
      <p:cxnSp>
        <p:nvCxnSpPr>
          <p:cNvPr id="279" name="Shape 279"/>
          <p:cNvCxnSpPr>
            <a:stCxn id="278" idx="1"/>
          </p:cNvCxnSpPr>
          <p:nvPr/>
        </p:nvCxnSpPr>
        <p:spPr>
          <a:xfrm flipH="1">
            <a:off x="6132225" y="3173128"/>
            <a:ext cx="399300" cy="173700"/>
          </a:xfrm>
          <a:prstGeom prst="straightConnector1">
            <a:avLst/>
          </a:prstGeom>
          <a:noFill/>
          <a:ln w="19050" cap="flat" cmpd="sng">
            <a:solidFill>
              <a:schemeClr val="dk2"/>
            </a:solidFill>
            <a:prstDash val="solid"/>
            <a:round/>
            <a:headEnd type="none" w="med" len="med"/>
            <a:tailEnd type="triangle" w="med" len="med"/>
          </a:ln>
        </p:spPr>
      </p:cxnSp>
      <p:cxnSp>
        <p:nvCxnSpPr>
          <p:cNvPr id="280" name="Shape 280"/>
          <p:cNvCxnSpPr>
            <a:stCxn id="277" idx="1"/>
          </p:cNvCxnSpPr>
          <p:nvPr/>
        </p:nvCxnSpPr>
        <p:spPr>
          <a:xfrm flipH="1">
            <a:off x="6178725" y="3727045"/>
            <a:ext cx="352800" cy="1209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Shape 298"/>
          <p:cNvPicPr preferRelativeResize="0"/>
          <p:nvPr/>
        </p:nvPicPr>
        <p:blipFill>
          <a:blip r:embed="rId3">
            <a:alphaModFix/>
          </a:blip>
          <a:stretch>
            <a:fillRect/>
          </a:stretch>
        </p:blipFill>
        <p:spPr>
          <a:xfrm>
            <a:off x="1143000" y="111252"/>
            <a:ext cx="6858000" cy="494324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99630"/>
            <a:ext cx="9144000" cy="5115739"/>
          </a:xfrm>
          <a:prstGeom prst="rect">
            <a:avLst/>
          </a:prstGeom>
        </p:spPr>
      </p:pic>
    </p:spTree>
    <p:extLst>
      <p:ext uri="{BB962C8B-B14F-4D97-AF65-F5344CB8AC3E}">
        <p14:creationId xmlns:p14="http://schemas.microsoft.com/office/powerpoint/2010/main" val="2552718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09" y="0"/>
            <a:ext cx="9116582" cy="5715000"/>
          </a:xfrm>
          <a:prstGeom prst="rect">
            <a:avLst/>
          </a:prstGeom>
        </p:spPr>
      </p:pic>
    </p:spTree>
    <p:extLst>
      <p:ext uri="{BB962C8B-B14F-4D97-AF65-F5344CB8AC3E}">
        <p14:creationId xmlns:p14="http://schemas.microsoft.com/office/powerpoint/2010/main" val="288616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797" y="684111"/>
            <a:ext cx="8856398" cy="4210061"/>
          </a:xfrm>
          <a:prstGeom prst="rect">
            <a:avLst/>
          </a:prstGeom>
        </p:spPr>
      </p:pic>
    </p:spTree>
    <p:extLst>
      <p:ext uri="{BB962C8B-B14F-4D97-AF65-F5344CB8AC3E}">
        <p14:creationId xmlns:p14="http://schemas.microsoft.com/office/powerpoint/2010/main" val="2083741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Blackbox Machine Learning</a:t>
            </a:r>
            <a:endParaRPr/>
          </a:p>
        </p:txBody>
      </p:sp>
      <p:sp>
        <p:nvSpPr>
          <p:cNvPr id="161" name="Shape 161"/>
          <p:cNvSpPr/>
          <p:nvPr/>
        </p:nvSpPr>
        <p:spPr>
          <a:xfrm>
            <a:off x="3231963" y="1480146"/>
            <a:ext cx="1799700" cy="952800"/>
          </a:xfrm>
          <a:prstGeom prst="rect">
            <a:avLst/>
          </a:prstGeom>
          <a:solidFill>
            <a:srgbClr val="000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2400">
                <a:solidFill>
                  <a:srgbClr val="FFFFFF"/>
                </a:solidFill>
                <a:latin typeface="Open Sans"/>
                <a:ea typeface="Open Sans"/>
                <a:cs typeface="Open Sans"/>
                <a:sym typeface="Open Sans"/>
              </a:rPr>
              <a:t>Classifier</a:t>
            </a:r>
            <a:endParaRPr sz="2400">
              <a:solidFill>
                <a:srgbClr val="FFFFFF"/>
              </a:solidFill>
              <a:latin typeface="Open Sans"/>
              <a:ea typeface="Open Sans"/>
              <a:cs typeface="Open Sans"/>
              <a:sym typeface="Open Sans"/>
            </a:endParaRPr>
          </a:p>
        </p:txBody>
      </p:sp>
      <p:sp>
        <p:nvSpPr>
          <p:cNvPr id="162" name="Shape 162"/>
          <p:cNvSpPr txBox="1"/>
          <p:nvPr/>
        </p:nvSpPr>
        <p:spPr>
          <a:xfrm>
            <a:off x="897388" y="1729396"/>
            <a:ext cx="924000" cy="45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latin typeface="Open Sans"/>
                <a:ea typeface="Open Sans"/>
                <a:cs typeface="Open Sans"/>
                <a:sym typeface="Open Sans"/>
              </a:rPr>
              <a:t>Data</a:t>
            </a:r>
            <a:endParaRPr sz="2400">
              <a:latin typeface="Open Sans"/>
              <a:ea typeface="Open Sans"/>
              <a:cs typeface="Open Sans"/>
              <a:sym typeface="Open Sans"/>
            </a:endParaRPr>
          </a:p>
        </p:txBody>
      </p:sp>
      <p:sp>
        <p:nvSpPr>
          <p:cNvPr id="163" name="Shape 163"/>
          <p:cNvSpPr txBox="1"/>
          <p:nvPr/>
        </p:nvSpPr>
        <p:spPr>
          <a:xfrm>
            <a:off x="6185913" y="1729396"/>
            <a:ext cx="2060700" cy="45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Open Sans"/>
                <a:ea typeface="Open Sans"/>
                <a:cs typeface="Open Sans"/>
                <a:sym typeface="Open Sans"/>
              </a:rPr>
              <a:t>Predictions</a:t>
            </a:r>
            <a:endParaRPr sz="2400">
              <a:latin typeface="Open Sans"/>
              <a:ea typeface="Open Sans"/>
              <a:cs typeface="Open Sans"/>
              <a:sym typeface="Open Sans"/>
            </a:endParaRPr>
          </a:p>
        </p:txBody>
      </p:sp>
      <p:cxnSp>
        <p:nvCxnSpPr>
          <p:cNvPr id="164" name="Shape 164"/>
          <p:cNvCxnSpPr>
            <a:stCxn id="162" idx="3"/>
            <a:endCxn id="161" idx="1"/>
          </p:cNvCxnSpPr>
          <p:nvPr/>
        </p:nvCxnSpPr>
        <p:spPr>
          <a:xfrm>
            <a:off x="1821387" y="1956496"/>
            <a:ext cx="1410600" cy="0"/>
          </a:xfrm>
          <a:prstGeom prst="straightConnector1">
            <a:avLst/>
          </a:prstGeom>
          <a:noFill/>
          <a:ln w="19050" cap="flat" cmpd="sng">
            <a:solidFill>
              <a:schemeClr val="dk2"/>
            </a:solidFill>
            <a:prstDash val="solid"/>
            <a:round/>
            <a:headEnd type="none" w="med" len="med"/>
            <a:tailEnd type="triangle" w="med" len="med"/>
          </a:ln>
        </p:spPr>
      </p:cxnSp>
      <p:cxnSp>
        <p:nvCxnSpPr>
          <p:cNvPr id="165" name="Shape 165"/>
          <p:cNvCxnSpPr>
            <a:stCxn id="161" idx="3"/>
            <a:endCxn id="163" idx="1"/>
          </p:cNvCxnSpPr>
          <p:nvPr/>
        </p:nvCxnSpPr>
        <p:spPr>
          <a:xfrm>
            <a:off x="5031663" y="1956546"/>
            <a:ext cx="1154100" cy="0"/>
          </a:xfrm>
          <a:prstGeom prst="straightConnector1">
            <a:avLst/>
          </a:prstGeom>
          <a:noFill/>
          <a:ln w="19050" cap="flat" cmpd="sng">
            <a:solidFill>
              <a:schemeClr val="dk2"/>
            </a:solidFill>
            <a:prstDash val="solid"/>
            <a:round/>
            <a:headEnd type="none" w="med" len="med"/>
            <a:tailEnd type="triangle" w="med" len="med"/>
          </a:ln>
        </p:spPr>
      </p:cxnSp>
      <p:sp>
        <p:nvSpPr>
          <p:cNvPr id="166" name="Shape 166"/>
          <p:cNvSpPr txBox="1">
            <a:spLocks noGrp="1"/>
          </p:cNvSpPr>
          <p:nvPr>
            <p:ph type="body" idx="1"/>
          </p:nvPr>
        </p:nvSpPr>
        <p:spPr>
          <a:xfrm>
            <a:off x="457200" y="2521229"/>
            <a:ext cx="8229600" cy="41397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SzPts val="3000"/>
              <a:buChar char="⚫"/>
            </a:pPr>
            <a:r>
              <a:rPr lang="en" sz="2400" dirty="0"/>
              <a:t>Train classifier to distinguish between distributions.</a:t>
            </a:r>
            <a:endParaRPr sz="2400" dirty="0"/>
          </a:p>
          <a:p>
            <a:pPr marL="457200" lvl="0" indent="-419100" rtl="0">
              <a:spcBef>
                <a:spcPts val="1000"/>
              </a:spcBef>
              <a:spcAft>
                <a:spcPts val="0"/>
              </a:spcAft>
              <a:buSzPts val="3000"/>
              <a:buChar char="⚫"/>
            </a:pPr>
            <a:r>
              <a:rPr lang="en" sz="2400" dirty="0"/>
              <a:t>Classification framework </a:t>
            </a:r>
            <a:r>
              <a:rPr lang="en" sz="2400" b="1" dirty="0"/>
              <a:t>not well suited</a:t>
            </a:r>
            <a:r>
              <a:rPr lang="en" sz="2400" dirty="0"/>
              <a:t>.</a:t>
            </a:r>
            <a:endParaRPr sz="2400" dirty="0"/>
          </a:p>
          <a:p>
            <a:pPr marL="457200" lvl="0" indent="-419100" rtl="0">
              <a:spcBef>
                <a:spcPts val="1000"/>
              </a:spcBef>
              <a:spcAft>
                <a:spcPts val="1000"/>
              </a:spcAft>
              <a:buSzPts val="3000"/>
              <a:buChar char="⚫"/>
            </a:pPr>
            <a:r>
              <a:rPr lang="en" sz="2400" b="1" dirty="0"/>
              <a:t>Blackbox</a:t>
            </a:r>
            <a:r>
              <a:rPr lang="en" sz="2400" dirty="0"/>
              <a:t>: Not good at conveying what was learned</a:t>
            </a:r>
            <a:r>
              <a:rPr lang="en" sz="2400" dirty="0" smtClean="0"/>
              <a:t>.</a:t>
            </a:r>
          </a:p>
          <a:p>
            <a:pPr marL="457200" lvl="0" indent="-419100" rtl="0">
              <a:spcBef>
                <a:spcPts val="1000"/>
              </a:spcBef>
              <a:spcAft>
                <a:spcPts val="1000"/>
              </a:spcAft>
              <a:buSzPts val="3000"/>
              <a:buChar char="⚫"/>
            </a:pPr>
            <a:r>
              <a:rPr lang="en" sz="2400" dirty="0" smtClean="0"/>
              <a:t>No confidence in the answer</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100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fade">
                                      <p:cBhvr>
                                        <p:cTn id="12" dur="1000"/>
                                        <p:tgtEl>
                                          <p:spTgt spid="1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Effect transition="in" filter="fade">
                                      <p:cBhvr>
                                        <p:cTn id="17" dur="1000"/>
                                        <p:tgtEl>
                                          <p:spTgt spid="1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6">
                                            <p:txEl>
                                              <p:pRg st="3" end="3"/>
                                            </p:txEl>
                                          </p:spTgt>
                                        </p:tgtEl>
                                        <p:attrNameLst>
                                          <p:attrName>style.visibility</p:attrName>
                                        </p:attrNameLst>
                                      </p:cBhvr>
                                      <p:to>
                                        <p:strVal val="visible"/>
                                      </p:to>
                                    </p:set>
                                    <p:animEffect transition="in" filter="fade">
                                      <p:cBhvr>
                                        <p:cTn id="22" dur="1000"/>
                                        <p:tgtEl>
                                          <p:spTgt spid="1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Frequentist Statistics</a:t>
            </a:r>
            <a:endParaRPr/>
          </a:p>
        </p:txBody>
      </p:sp>
      <p:sp>
        <p:nvSpPr>
          <p:cNvPr id="172" name="Shape 172"/>
          <p:cNvSpPr/>
          <p:nvPr/>
        </p:nvSpPr>
        <p:spPr>
          <a:xfrm>
            <a:off x="3231963" y="1442046"/>
            <a:ext cx="1799700" cy="952800"/>
          </a:xfrm>
          <a:prstGeom prst="rect">
            <a:avLst/>
          </a:prstGeom>
          <a:solidFill>
            <a:srgbClr val="B7B7B7"/>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rPr>
              <a:t>Hypothesis</a:t>
            </a:r>
            <a:endParaRPr sz="2400">
              <a:solidFill>
                <a:srgbClr val="FFFFFF"/>
              </a:solidFill>
            </a:endParaRPr>
          </a:p>
          <a:p>
            <a:pPr marL="0" lvl="0" indent="0" algn="ctr" rtl="0">
              <a:spcBef>
                <a:spcPts val="0"/>
              </a:spcBef>
              <a:spcAft>
                <a:spcPts val="0"/>
              </a:spcAft>
              <a:buNone/>
            </a:pPr>
            <a:r>
              <a:rPr lang="en" sz="2400">
                <a:solidFill>
                  <a:srgbClr val="FFFFFF"/>
                </a:solidFill>
              </a:rPr>
              <a:t>Test</a:t>
            </a:r>
            <a:endParaRPr sz="2400">
              <a:solidFill>
                <a:srgbClr val="FFFFFF"/>
              </a:solidFill>
            </a:endParaRPr>
          </a:p>
        </p:txBody>
      </p:sp>
      <p:sp>
        <p:nvSpPr>
          <p:cNvPr id="173" name="Shape 173"/>
          <p:cNvSpPr txBox="1"/>
          <p:nvPr/>
        </p:nvSpPr>
        <p:spPr>
          <a:xfrm>
            <a:off x="897388" y="1691296"/>
            <a:ext cx="924000" cy="45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Data</a:t>
            </a:r>
            <a:endParaRPr sz="2400"/>
          </a:p>
        </p:txBody>
      </p:sp>
      <p:sp>
        <p:nvSpPr>
          <p:cNvPr id="174" name="Shape 174"/>
          <p:cNvSpPr txBox="1"/>
          <p:nvPr/>
        </p:nvSpPr>
        <p:spPr>
          <a:xfrm>
            <a:off x="6186075" y="1691300"/>
            <a:ext cx="2060700" cy="45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p-value</a:t>
            </a:r>
            <a:endParaRPr sz="2400"/>
          </a:p>
        </p:txBody>
      </p:sp>
      <p:cxnSp>
        <p:nvCxnSpPr>
          <p:cNvPr id="175" name="Shape 175"/>
          <p:cNvCxnSpPr>
            <a:stCxn id="173" idx="3"/>
            <a:endCxn id="172" idx="1"/>
          </p:cNvCxnSpPr>
          <p:nvPr/>
        </p:nvCxnSpPr>
        <p:spPr>
          <a:xfrm>
            <a:off x="1821388" y="1918396"/>
            <a:ext cx="1410600" cy="0"/>
          </a:xfrm>
          <a:prstGeom prst="straightConnector1">
            <a:avLst/>
          </a:prstGeom>
          <a:noFill/>
          <a:ln w="19050" cap="flat" cmpd="sng">
            <a:solidFill>
              <a:schemeClr val="dk2"/>
            </a:solidFill>
            <a:prstDash val="solid"/>
            <a:round/>
            <a:headEnd type="none" w="med" len="med"/>
            <a:tailEnd type="triangle" w="med" len="med"/>
          </a:ln>
        </p:spPr>
      </p:cxnSp>
      <p:cxnSp>
        <p:nvCxnSpPr>
          <p:cNvPr id="176" name="Shape 176"/>
          <p:cNvCxnSpPr>
            <a:stCxn id="172" idx="3"/>
            <a:endCxn id="174" idx="1"/>
          </p:cNvCxnSpPr>
          <p:nvPr/>
        </p:nvCxnSpPr>
        <p:spPr>
          <a:xfrm>
            <a:off x="5031663" y="1918446"/>
            <a:ext cx="1154400" cy="0"/>
          </a:xfrm>
          <a:prstGeom prst="straightConnector1">
            <a:avLst/>
          </a:prstGeom>
          <a:noFill/>
          <a:ln w="19050" cap="flat" cmpd="sng">
            <a:solidFill>
              <a:schemeClr val="dk2"/>
            </a:solidFill>
            <a:prstDash val="solid"/>
            <a:round/>
            <a:headEnd type="none" w="med" len="med"/>
            <a:tailEnd type="triangle" w="med" len="med"/>
          </a:ln>
        </p:spPr>
      </p:cxnSp>
      <p:sp>
        <p:nvSpPr>
          <p:cNvPr id="177" name="Shape 177"/>
          <p:cNvSpPr txBox="1">
            <a:spLocks noGrp="1"/>
          </p:cNvSpPr>
          <p:nvPr>
            <p:ph type="body" idx="1"/>
          </p:nvPr>
        </p:nvSpPr>
        <p:spPr>
          <a:xfrm>
            <a:off x="457200" y="2291150"/>
            <a:ext cx="8229600" cy="23607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SzPts val="3000"/>
              <a:buChar char="⚫"/>
            </a:pPr>
            <a:r>
              <a:rPr lang="en" dirty="0"/>
              <a:t>Gray box - </a:t>
            </a:r>
            <a:r>
              <a:rPr lang="en" b="1" dirty="0"/>
              <a:t>implicit assumptions</a:t>
            </a:r>
            <a:r>
              <a:rPr lang="en" dirty="0"/>
              <a:t>:</a:t>
            </a:r>
            <a:endParaRPr dirty="0"/>
          </a:p>
          <a:p>
            <a:pPr marL="914400" lvl="1" indent="-381000" rtl="0">
              <a:spcBef>
                <a:spcPts val="1000"/>
              </a:spcBef>
              <a:spcAft>
                <a:spcPts val="0"/>
              </a:spcAft>
              <a:buSzPts val="2400"/>
              <a:buChar char="⚪"/>
            </a:pPr>
            <a:r>
              <a:rPr lang="en" dirty="0" smtClean="0"/>
              <a:t>normality</a:t>
            </a:r>
            <a:endParaRPr dirty="0"/>
          </a:p>
          <a:p>
            <a:pPr marL="457200" lvl="0" indent="-419100" rtl="0">
              <a:spcBef>
                <a:spcPts val="1000"/>
              </a:spcBef>
              <a:spcAft>
                <a:spcPts val="0"/>
              </a:spcAft>
              <a:buSzPts val="3000"/>
              <a:buChar char="⚫"/>
            </a:pPr>
            <a:r>
              <a:rPr lang="en" dirty="0"/>
              <a:t>Hard to change assumptions.</a:t>
            </a:r>
            <a:endParaRPr dirty="0"/>
          </a:p>
          <a:p>
            <a:pPr marL="457200" lvl="0" indent="-419100" rtl="0">
              <a:spcBef>
                <a:spcPts val="1000"/>
              </a:spcBef>
              <a:spcAft>
                <a:spcPts val="1000"/>
              </a:spcAft>
              <a:buSzPts val="3000"/>
              <a:buChar char="⚫"/>
            </a:pPr>
            <a:r>
              <a:rPr lang="en" dirty="0"/>
              <a:t>p-value is </a:t>
            </a:r>
            <a:r>
              <a:rPr lang="en" b="1" dirty="0"/>
              <a:t>not</a:t>
            </a:r>
            <a:r>
              <a:rPr lang="en" dirty="0"/>
              <a:t> the probability we care about.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1000"/>
                                        <p:tgtEl>
                                          <p:spTgt spid="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xEl>
                                              <p:pRg st="1" end="1"/>
                                            </p:txEl>
                                          </p:spTgt>
                                        </p:tgtEl>
                                        <p:attrNameLst>
                                          <p:attrName>style.visibility</p:attrName>
                                        </p:attrNameLst>
                                      </p:cBhvr>
                                      <p:to>
                                        <p:strVal val="visible"/>
                                      </p:to>
                                    </p:set>
                                    <p:animEffect transition="in" filter="fade">
                                      <p:cBhvr>
                                        <p:cTn id="12" dur="1000"/>
                                        <p:tgtEl>
                                          <p:spTgt spid="1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2" end="2"/>
                                            </p:txEl>
                                          </p:spTgt>
                                        </p:tgtEl>
                                        <p:attrNameLst>
                                          <p:attrName>style.visibility</p:attrName>
                                        </p:attrNameLst>
                                      </p:cBhvr>
                                      <p:to>
                                        <p:strVal val="visible"/>
                                      </p:to>
                                    </p:set>
                                    <p:animEffect transition="in" filter="fade">
                                      <p:cBhvr>
                                        <p:cTn id="17" dur="1000"/>
                                        <p:tgtEl>
                                          <p:spTgt spid="1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xEl>
                                              <p:pRg st="3" end="3"/>
                                            </p:txEl>
                                          </p:spTgt>
                                        </p:tgtEl>
                                        <p:attrNameLst>
                                          <p:attrName>style.visibility</p:attrName>
                                        </p:attrNameLst>
                                      </p:cBhvr>
                                      <p:to>
                                        <p:strVal val="visible"/>
                                      </p:to>
                                    </p:set>
                                    <p:animEffect transition="in" filter="fade">
                                      <p:cBhvr>
                                        <p:cTn id="22" dur="1000"/>
                                        <p:tgtEl>
                                          <p:spTgt spid="1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Probabilistic Programming</a:t>
            </a:r>
            <a:endParaRPr/>
          </a:p>
        </p:txBody>
      </p:sp>
      <p:sp>
        <p:nvSpPr>
          <p:cNvPr id="183" name="Shape 183"/>
          <p:cNvSpPr txBox="1">
            <a:spLocks noGrp="1"/>
          </p:cNvSpPr>
          <p:nvPr>
            <p:ph type="body" idx="1"/>
          </p:nvPr>
        </p:nvSpPr>
        <p:spPr>
          <a:xfrm>
            <a:off x="457200" y="3112417"/>
            <a:ext cx="8229600" cy="18879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SzPts val="3000"/>
              <a:buFont typeface="Arial"/>
              <a:buChar char="⚫"/>
            </a:pPr>
            <a:r>
              <a:rPr lang="en"/>
              <a:t>Build </a:t>
            </a:r>
            <a:r>
              <a:rPr lang="en" b="1"/>
              <a:t>custom model</a:t>
            </a:r>
            <a:r>
              <a:rPr lang="en"/>
              <a:t> in </a:t>
            </a:r>
            <a:r>
              <a:rPr lang="en" b="1"/>
              <a:t>code </a:t>
            </a:r>
            <a:r>
              <a:rPr lang="en"/>
              <a:t>(open box)</a:t>
            </a:r>
            <a:endParaRPr/>
          </a:p>
          <a:p>
            <a:pPr marL="457200" lvl="0" indent="-419100" rtl="0">
              <a:spcBef>
                <a:spcPts val="1000"/>
              </a:spcBef>
              <a:spcAft>
                <a:spcPts val="0"/>
              </a:spcAft>
              <a:buSzPts val="3000"/>
              <a:buChar char="⚫"/>
            </a:pPr>
            <a:r>
              <a:rPr lang="en" b="1"/>
              <a:t>Automatic inference</a:t>
            </a:r>
            <a:r>
              <a:rPr lang="en"/>
              <a:t> with MCMC</a:t>
            </a:r>
            <a:endParaRPr/>
          </a:p>
          <a:p>
            <a:pPr marL="457200" marR="0" lvl="0" indent="-419100" algn="l" rtl="0">
              <a:lnSpc>
                <a:spcPct val="100000"/>
              </a:lnSpc>
              <a:spcBef>
                <a:spcPts val="1000"/>
              </a:spcBef>
              <a:spcAft>
                <a:spcPts val="0"/>
              </a:spcAft>
              <a:buClr>
                <a:schemeClr val="dk1"/>
              </a:buClr>
              <a:buSzPts val="3000"/>
              <a:buFont typeface="Arial"/>
              <a:buChar char="⚫"/>
            </a:pPr>
            <a:r>
              <a:rPr lang="en" b="1"/>
              <a:t>Bayesian</a:t>
            </a:r>
            <a:r>
              <a:rPr lang="en"/>
              <a:t> (actual probabilities, priors)</a:t>
            </a:r>
            <a:endParaRPr/>
          </a:p>
          <a:p>
            <a:pPr marL="0" lvl="0" indent="0">
              <a:spcBef>
                <a:spcPts val="1000"/>
              </a:spcBef>
              <a:spcAft>
                <a:spcPts val="0"/>
              </a:spcAft>
              <a:buNone/>
            </a:pPr>
            <a:endParaRPr/>
          </a:p>
        </p:txBody>
      </p:sp>
      <p:sp>
        <p:nvSpPr>
          <p:cNvPr id="184" name="Shape 184"/>
          <p:cNvSpPr/>
          <p:nvPr/>
        </p:nvSpPr>
        <p:spPr>
          <a:xfrm>
            <a:off x="3032175" y="1489972"/>
            <a:ext cx="1999500" cy="1295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Custom</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Probabilistic</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Model</a:t>
            </a:r>
            <a:endParaRPr sz="2400">
              <a:latin typeface="Open Sans"/>
              <a:ea typeface="Open Sans"/>
              <a:cs typeface="Open Sans"/>
              <a:sym typeface="Open Sans"/>
            </a:endParaRPr>
          </a:p>
        </p:txBody>
      </p:sp>
      <p:sp>
        <p:nvSpPr>
          <p:cNvPr id="185" name="Shape 185"/>
          <p:cNvSpPr txBox="1"/>
          <p:nvPr/>
        </p:nvSpPr>
        <p:spPr>
          <a:xfrm>
            <a:off x="897388" y="1919896"/>
            <a:ext cx="924000" cy="45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Open Sans"/>
                <a:ea typeface="Open Sans"/>
                <a:cs typeface="Open Sans"/>
                <a:sym typeface="Open Sans"/>
              </a:rPr>
              <a:t>Data</a:t>
            </a:r>
            <a:endParaRPr sz="2400">
              <a:latin typeface="Open Sans"/>
              <a:ea typeface="Open Sans"/>
              <a:cs typeface="Open Sans"/>
              <a:sym typeface="Open Sans"/>
            </a:endParaRPr>
          </a:p>
        </p:txBody>
      </p:sp>
      <p:sp>
        <p:nvSpPr>
          <p:cNvPr id="186" name="Shape 186"/>
          <p:cNvSpPr txBox="1"/>
          <p:nvPr/>
        </p:nvSpPr>
        <p:spPr>
          <a:xfrm>
            <a:off x="6186063" y="1919896"/>
            <a:ext cx="2060700" cy="45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Open Sans"/>
                <a:ea typeface="Open Sans"/>
                <a:cs typeface="Open Sans"/>
                <a:sym typeface="Open Sans"/>
              </a:rPr>
              <a:t>Probabilities</a:t>
            </a:r>
            <a:endParaRPr sz="2400">
              <a:latin typeface="Open Sans"/>
              <a:ea typeface="Open Sans"/>
              <a:cs typeface="Open Sans"/>
              <a:sym typeface="Open Sans"/>
            </a:endParaRPr>
          </a:p>
        </p:txBody>
      </p:sp>
      <p:cxnSp>
        <p:nvCxnSpPr>
          <p:cNvPr id="187" name="Shape 187"/>
          <p:cNvCxnSpPr>
            <a:stCxn id="185" idx="3"/>
            <a:endCxn id="184" idx="1"/>
          </p:cNvCxnSpPr>
          <p:nvPr/>
        </p:nvCxnSpPr>
        <p:spPr>
          <a:xfrm rot="10800000" flipH="1">
            <a:off x="1821387" y="2137696"/>
            <a:ext cx="1210800" cy="9300"/>
          </a:xfrm>
          <a:prstGeom prst="straightConnector1">
            <a:avLst/>
          </a:prstGeom>
          <a:noFill/>
          <a:ln w="19050" cap="flat" cmpd="sng">
            <a:solidFill>
              <a:schemeClr val="dk2"/>
            </a:solidFill>
            <a:prstDash val="solid"/>
            <a:round/>
            <a:headEnd type="none" w="med" len="med"/>
            <a:tailEnd type="triangle" w="med" len="med"/>
          </a:ln>
        </p:spPr>
      </p:cxnSp>
      <p:cxnSp>
        <p:nvCxnSpPr>
          <p:cNvPr id="188" name="Shape 188"/>
          <p:cNvCxnSpPr>
            <a:stCxn id="184" idx="3"/>
            <a:endCxn id="186" idx="1"/>
          </p:cNvCxnSpPr>
          <p:nvPr/>
        </p:nvCxnSpPr>
        <p:spPr>
          <a:xfrm>
            <a:off x="5031675" y="2137822"/>
            <a:ext cx="1154400" cy="93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1000"/>
                                        <p:tgtEl>
                                          <p:spTgt spid="1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1000"/>
                                        <p:tgtEl>
                                          <p:spTgt spid="1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Effect transition="in" filter="fade">
                                      <p:cBhvr>
                                        <p:cTn id="17" dur="1000"/>
                                        <p:tgtEl>
                                          <p:spTgt spid="1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Effect transition="in" filter="fade">
                                      <p:cBhvr>
                                        <p:cTn id="22" dur="1000"/>
                                        <p:tgtEl>
                                          <p:spTgt spid="1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Bayesian modeling</a:t>
            </a:r>
            <a:endParaRPr/>
          </a:p>
        </p:txBody>
      </p:sp>
      <p:sp>
        <p:nvSpPr>
          <p:cNvPr id="194" name="Shape 194"/>
          <p:cNvSpPr/>
          <p:nvPr/>
        </p:nvSpPr>
        <p:spPr>
          <a:xfrm>
            <a:off x="3402088" y="1419813"/>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Latent causes</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(Parameters)</a:t>
            </a:r>
            <a:endParaRPr sz="2400">
              <a:latin typeface="Open Sans"/>
              <a:ea typeface="Open Sans"/>
              <a:cs typeface="Open Sans"/>
              <a:sym typeface="Open Sans"/>
            </a:endParaRPr>
          </a:p>
        </p:txBody>
      </p:sp>
      <p:sp>
        <p:nvSpPr>
          <p:cNvPr id="195" name="Shape 195"/>
          <p:cNvSpPr/>
          <p:nvPr/>
        </p:nvSpPr>
        <p:spPr>
          <a:xfrm>
            <a:off x="3402088" y="2769063"/>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Distribution</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of Data</a:t>
            </a:r>
            <a:endParaRPr sz="2400">
              <a:latin typeface="Open Sans"/>
              <a:ea typeface="Open Sans"/>
              <a:cs typeface="Open Sans"/>
              <a:sym typeface="Open Sans"/>
            </a:endParaRPr>
          </a:p>
        </p:txBody>
      </p:sp>
      <p:cxnSp>
        <p:nvCxnSpPr>
          <p:cNvPr id="196" name="Shape 196"/>
          <p:cNvCxnSpPr>
            <a:stCxn id="194" idx="2"/>
            <a:endCxn id="195" idx="0"/>
          </p:cNvCxnSpPr>
          <p:nvPr/>
        </p:nvCxnSpPr>
        <p:spPr>
          <a:xfrm>
            <a:off x="4580038" y="2372613"/>
            <a:ext cx="0" cy="396300"/>
          </a:xfrm>
          <a:prstGeom prst="straightConnector1">
            <a:avLst/>
          </a:prstGeom>
          <a:noFill/>
          <a:ln w="38100" cap="flat" cmpd="sng">
            <a:solidFill>
              <a:schemeClr val="dk2"/>
            </a:solidFill>
            <a:prstDash val="solid"/>
            <a:round/>
            <a:headEnd type="none" w="med" len="med"/>
            <a:tailEnd type="triangle" w="med" len="med"/>
          </a:ln>
        </p:spPr>
      </p:cxnSp>
      <p:cxnSp>
        <p:nvCxnSpPr>
          <p:cNvPr id="197" name="Shape 197"/>
          <p:cNvCxnSpPr/>
          <p:nvPr/>
        </p:nvCxnSpPr>
        <p:spPr>
          <a:xfrm>
            <a:off x="2386325" y="2518479"/>
            <a:ext cx="0" cy="1971000"/>
          </a:xfrm>
          <a:prstGeom prst="straightConnector1">
            <a:avLst/>
          </a:prstGeom>
          <a:noFill/>
          <a:ln w="38100" cap="flat" cmpd="sng">
            <a:solidFill>
              <a:schemeClr val="dk2"/>
            </a:solidFill>
            <a:prstDash val="solid"/>
            <a:round/>
            <a:headEnd type="none" w="med" len="med"/>
            <a:tailEnd type="triangle" w="med" len="med"/>
          </a:ln>
        </p:spPr>
      </p:cxnSp>
      <p:sp>
        <p:nvSpPr>
          <p:cNvPr id="198" name="Shape 198"/>
          <p:cNvSpPr txBox="1"/>
          <p:nvPr/>
        </p:nvSpPr>
        <p:spPr>
          <a:xfrm rot="5400000">
            <a:off x="185600" y="2969867"/>
            <a:ext cx="3100800" cy="8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Open Sans"/>
                <a:ea typeface="Open Sans"/>
                <a:cs typeface="Open Sans"/>
                <a:sym typeface="Open Sans"/>
              </a:rPr>
              <a:t>Model construction:</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How was data generated</a:t>
            </a:r>
            <a:endParaRPr sz="2400">
              <a:latin typeface="Open Sans"/>
              <a:ea typeface="Open Sans"/>
              <a:cs typeface="Open Sans"/>
              <a:sym typeface="Open Sans"/>
            </a:endParaRPr>
          </a:p>
        </p:txBody>
      </p:sp>
      <p:cxnSp>
        <p:nvCxnSpPr>
          <p:cNvPr id="199" name="Shape 199"/>
          <p:cNvCxnSpPr/>
          <p:nvPr/>
        </p:nvCxnSpPr>
        <p:spPr>
          <a:xfrm rot="10800000">
            <a:off x="6754800" y="2344604"/>
            <a:ext cx="0" cy="1971000"/>
          </a:xfrm>
          <a:prstGeom prst="straightConnector1">
            <a:avLst/>
          </a:prstGeom>
          <a:noFill/>
          <a:ln w="38100" cap="flat" cmpd="sng">
            <a:solidFill>
              <a:schemeClr val="dk2"/>
            </a:solidFill>
            <a:prstDash val="solid"/>
            <a:round/>
            <a:headEnd type="none" w="med" len="med"/>
            <a:tailEnd type="triangle" w="med" len="med"/>
          </a:ln>
        </p:spPr>
      </p:cxnSp>
      <p:sp>
        <p:nvSpPr>
          <p:cNvPr id="200" name="Shape 200"/>
          <p:cNvSpPr txBox="1"/>
          <p:nvPr/>
        </p:nvSpPr>
        <p:spPr>
          <a:xfrm rot="5400000">
            <a:off x="5540000" y="3063204"/>
            <a:ext cx="4317600" cy="8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Open Sans"/>
                <a:ea typeface="Open Sans"/>
                <a:cs typeface="Open Sans"/>
                <a:sym typeface="Open Sans"/>
              </a:rPr>
              <a:t>Inference: Bayes Formula</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 most likely parameters given data</a:t>
            </a:r>
            <a:endParaRPr sz="2400">
              <a:latin typeface="Open Sans"/>
              <a:ea typeface="Open Sans"/>
              <a:cs typeface="Open Sans"/>
              <a:sym typeface="Open Sans"/>
            </a:endParaRPr>
          </a:p>
        </p:txBody>
      </p:sp>
      <p:sp>
        <p:nvSpPr>
          <p:cNvPr id="201" name="Shape 201"/>
          <p:cNvSpPr/>
          <p:nvPr/>
        </p:nvSpPr>
        <p:spPr>
          <a:xfrm>
            <a:off x="3402103" y="4118313"/>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Observed Data</a:t>
            </a:r>
            <a:endParaRPr sz="2400">
              <a:latin typeface="Open Sans"/>
              <a:ea typeface="Open Sans"/>
              <a:cs typeface="Open Sans"/>
              <a:sym typeface="Open Sans"/>
            </a:endParaRPr>
          </a:p>
        </p:txBody>
      </p:sp>
      <p:cxnSp>
        <p:nvCxnSpPr>
          <p:cNvPr id="202" name="Shape 202"/>
          <p:cNvCxnSpPr/>
          <p:nvPr/>
        </p:nvCxnSpPr>
        <p:spPr>
          <a:xfrm>
            <a:off x="4571989" y="3721813"/>
            <a:ext cx="0" cy="3966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fade">
                                      <p:cBhvr>
                                        <p:cTn id="10"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28865"/>
            <a:ext cx="8229600" cy="95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Probabilistic Programming</a:t>
            </a:r>
            <a:endParaRPr/>
          </a:p>
        </p:txBody>
      </p:sp>
      <p:sp>
        <p:nvSpPr>
          <p:cNvPr id="208" name="Shape 208"/>
          <p:cNvSpPr/>
          <p:nvPr/>
        </p:nvSpPr>
        <p:spPr>
          <a:xfrm>
            <a:off x="3402088" y="1419813"/>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Latent causes</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(Parameters)</a:t>
            </a:r>
            <a:endParaRPr sz="2400">
              <a:latin typeface="Open Sans"/>
              <a:ea typeface="Open Sans"/>
              <a:cs typeface="Open Sans"/>
              <a:sym typeface="Open Sans"/>
            </a:endParaRPr>
          </a:p>
        </p:txBody>
      </p:sp>
      <p:sp>
        <p:nvSpPr>
          <p:cNvPr id="209" name="Shape 209"/>
          <p:cNvSpPr/>
          <p:nvPr/>
        </p:nvSpPr>
        <p:spPr>
          <a:xfrm>
            <a:off x="3402088" y="2769063"/>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Distribution</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of Data</a:t>
            </a:r>
            <a:endParaRPr sz="2400">
              <a:latin typeface="Open Sans"/>
              <a:ea typeface="Open Sans"/>
              <a:cs typeface="Open Sans"/>
              <a:sym typeface="Open Sans"/>
            </a:endParaRPr>
          </a:p>
        </p:txBody>
      </p:sp>
      <p:cxnSp>
        <p:nvCxnSpPr>
          <p:cNvPr id="210" name="Shape 210"/>
          <p:cNvCxnSpPr>
            <a:stCxn id="208" idx="2"/>
            <a:endCxn id="209" idx="0"/>
          </p:cNvCxnSpPr>
          <p:nvPr/>
        </p:nvCxnSpPr>
        <p:spPr>
          <a:xfrm>
            <a:off x="4580038" y="2372613"/>
            <a:ext cx="0" cy="396300"/>
          </a:xfrm>
          <a:prstGeom prst="straightConnector1">
            <a:avLst/>
          </a:prstGeom>
          <a:noFill/>
          <a:ln w="38100" cap="flat" cmpd="sng">
            <a:solidFill>
              <a:schemeClr val="dk2"/>
            </a:solidFill>
            <a:prstDash val="solid"/>
            <a:round/>
            <a:headEnd type="none" w="med" len="med"/>
            <a:tailEnd type="triangle" w="med" len="med"/>
          </a:ln>
        </p:spPr>
      </p:cxnSp>
      <p:cxnSp>
        <p:nvCxnSpPr>
          <p:cNvPr id="211" name="Shape 211"/>
          <p:cNvCxnSpPr/>
          <p:nvPr/>
        </p:nvCxnSpPr>
        <p:spPr>
          <a:xfrm>
            <a:off x="2386325" y="2518479"/>
            <a:ext cx="0" cy="1971000"/>
          </a:xfrm>
          <a:prstGeom prst="straightConnector1">
            <a:avLst/>
          </a:prstGeom>
          <a:noFill/>
          <a:ln w="38100" cap="flat" cmpd="sng">
            <a:solidFill>
              <a:schemeClr val="dk2"/>
            </a:solidFill>
            <a:prstDash val="solid"/>
            <a:round/>
            <a:headEnd type="none" w="med" len="med"/>
            <a:tailEnd type="triangle" w="med" len="med"/>
          </a:ln>
        </p:spPr>
      </p:cxnSp>
      <p:sp>
        <p:nvSpPr>
          <p:cNvPr id="212" name="Shape 212"/>
          <p:cNvSpPr txBox="1"/>
          <p:nvPr/>
        </p:nvSpPr>
        <p:spPr>
          <a:xfrm rot="5400000">
            <a:off x="169500" y="2934033"/>
            <a:ext cx="3100800" cy="8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Open Sans"/>
                <a:ea typeface="Open Sans"/>
                <a:cs typeface="Open Sans"/>
                <a:sym typeface="Open Sans"/>
              </a:rPr>
              <a:t>Model construction:</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How was data generated</a:t>
            </a:r>
            <a:endParaRPr sz="2400">
              <a:latin typeface="Open Sans"/>
              <a:ea typeface="Open Sans"/>
              <a:cs typeface="Open Sans"/>
              <a:sym typeface="Open Sans"/>
            </a:endParaRPr>
          </a:p>
        </p:txBody>
      </p:sp>
      <p:cxnSp>
        <p:nvCxnSpPr>
          <p:cNvPr id="213" name="Shape 213"/>
          <p:cNvCxnSpPr/>
          <p:nvPr/>
        </p:nvCxnSpPr>
        <p:spPr>
          <a:xfrm rot="10800000">
            <a:off x="6754800" y="2429271"/>
            <a:ext cx="0" cy="1971000"/>
          </a:xfrm>
          <a:prstGeom prst="straightConnector1">
            <a:avLst/>
          </a:prstGeom>
          <a:noFill/>
          <a:ln w="38100" cap="flat" cmpd="sng">
            <a:solidFill>
              <a:schemeClr val="dk2"/>
            </a:solidFill>
            <a:prstDash val="solid"/>
            <a:round/>
            <a:headEnd type="none" w="med" len="med"/>
            <a:tailEnd type="triangle" w="med" len="med"/>
          </a:ln>
        </p:spPr>
      </p:cxnSp>
      <p:sp>
        <p:nvSpPr>
          <p:cNvPr id="214" name="Shape 214"/>
          <p:cNvSpPr txBox="1"/>
          <p:nvPr/>
        </p:nvSpPr>
        <p:spPr>
          <a:xfrm rot="5400000">
            <a:off x="5540000" y="3063204"/>
            <a:ext cx="4317600" cy="8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Open Sans"/>
                <a:ea typeface="Open Sans"/>
                <a:cs typeface="Open Sans"/>
                <a:sym typeface="Open Sans"/>
              </a:rPr>
              <a:t>Inference: Bayes Formula</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 most likely parameters given data</a:t>
            </a:r>
            <a:endParaRPr sz="2400">
              <a:latin typeface="Open Sans"/>
              <a:ea typeface="Open Sans"/>
              <a:cs typeface="Open Sans"/>
              <a:sym typeface="Open Sans"/>
            </a:endParaRPr>
          </a:p>
        </p:txBody>
      </p:sp>
      <p:sp>
        <p:nvSpPr>
          <p:cNvPr id="215" name="Shape 215"/>
          <p:cNvSpPr/>
          <p:nvPr/>
        </p:nvSpPr>
        <p:spPr>
          <a:xfrm>
            <a:off x="3402103" y="4118313"/>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Observed Data</a:t>
            </a:r>
            <a:endParaRPr sz="2400">
              <a:latin typeface="Open Sans"/>
              <a:ea typeface="Open Sans"/>
              <a:cs typeface="Open Sans"/>
              <a:sym typeface="Open Sans"/>
            </a:endParaRPr>
          </a:p>
        </p:txBody>
      </p:sp>
      <p:cxnSp>
        <p:nvCxnSpPr>
          <p:cNvPr id="216" name="Shape 216"/>
          <p:cNvCxnSpPr/>
          <p:nvPr/>
        </p:nvCxnSpPr>
        <p:spPr>
          <a:xfrm>
            <a:off x="4571989" y="3721813"/>
            <a:ext cx="0" cy="396600"/>
          </a:xfrm>
          <a:prstGeom prst="straightConnector1">
            <a:avLst/>
          </a:prstGeom>
          <a:noFill/>
          <a:ln w="38100" cap="flat" cmpd="sng">
            <a:solidFill>
              <a:schemeClr val="dk2"/>
            </a:solidFill>
            <a:prstDash val="solid"/>
            <a:round/>
            <a:headEnd type="none" w="med" len="med"/>
            <a:tailEnd type="triangle" w="med" len="med"/>
          </a:ln>
        </p:spPr>
      </p:cxnSp>
      <p:sp>
        <p:nvSpPr>
          <p:cNvPr id="217" name="Shape 217"/>
          <p:cNvSpPr txBox="1"/>
          <p:nvPr/>
        </p:nvSpPr>
        <p:spPr>
          <a:xfrm rot="-1420526">
            <a:off x="2730877" y="2324516"/>
            <a:ext cx="2778448" cy="1287271"/>
          </a:xfrm>
          <a:prstGeom prst="rect">
            <a:avLst/>
          </a:prstGeom>
          <a:noFill/>
          <a:ln w="762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7200" b="1">
                <a:solidFill>
                  <a:srgbClr val="999999"/>
                </a:solidFill>
                <a:latin typeface="Courier New"/>
                <a:ea typeface="Courier New"/>
                <a:cs typeface="Courier New"/>
                <a:sym typeface="Courier New"/>
              </a:rPr>
              <a:t>code</a:t>
            </a:r>
            <a:endParaRPr sz="7200" b="1">
              <a:solidFill>
                <a:srgbClr val="999999"/>
              </a:solidFill>
              <a:latin typeface="Courier New"/>
              <a:ea typeface="Courier New"/>
              <a:cs typeface="Courier New"/>
              <a:sym typeface="Courier New"/>
            </a:endParaRPr>
          </a:p>
        </p:txBody>
      </p:sp>
      <p:sp>
        <p:nvSpPr>
          <p:cNvPr id="218" name="Shape 218"/>
          <p:cNvSpPr txBox="1"/>
          <p:nvPr/>
        </p:nvSpPr>
        <p:spPr>
          <a:xfrm rot="3360739">
            <a:off x="4917122" y="2010883"/>
            <a:ext cx="5093964" cy="2020226"/>
          </a:xfrm>
          <a:prstGeom prst="rect">
            <a:avLst/>
          </a:prstGeom>
          <a:noFill/>
          <a:ln w="762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999999"/>
                </a:solidFill>
                <a:latin typeface="Courier New"/>
                <a:ea typeface="Courier New"/>
                <a:cs typeface="Courier New"/>
                <a:sym typeface="Courier New"/>
              </a:rPr>
              <a:t>automatic</a:t>
            </a:r>
            <a:endParaRPr sz="6000" b="1">
              <a:solidFill>
                <a:srgbClr val="999999"/>
              </a:solidFill>
              <a:latin typeface="Courier New"/>
              <a:ea typeface="Courier New"/>
              <a:cs typeface="Courier New"/>
              <a:sym typeface="Courier New"/>
            </a:endParaRPr>
          </a:p>
          <a:p>
            <a:pPr marL="0" lvl="0" indent="0" algn="ctr" rtl="0">
              <a:spcBef>
                <a:spcPts val="0"/>
              </a:spcBef>
              <a:spcAft>
                <a:spcPts val="0"/>
              </a:spcAft>
              <a:buNone/>
            </a:pPr>
            <a:r>
              <a:rPr lang="en" sz="6000" b="1">
                <a:solidFill>
                  <a:srgbClr val="999999"/>
                </a:solidFill>
                <a:latin typeface="Courier New"/>
                <a:ea typeface="Courier New"/>
                <a:cs typeface="Courier New"/>
                <a:sym typeface="Courier New"/>
              </a:rPr>
              <a:t>(MCMC)</a:t>
            </a:r>
            <a:endParaRPr sz="6000" b="1">
              <a:solidFill>
                <a:srgbClr val="999999"/>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p:nvPr/>
        </p:nvSpPr>
        <p:spPr>
          <a:xfrm>
            <a:off x="3394038" y="2930292"/>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Open Sans"/>
              <a:ea typeface="Open Sans"/>
              <a:cs typeface="Open Sans"/>
              <a:sym typeface="Open Sans"/>
            </a:endParaRPr>
          </a:p>
        </p:txBody>
      </p:sp>
      <p:sp>
        <p:nvSpPr>
          <p:cNvPr id="224" name="Shape 224"/>
          <p:cNvSpPr txBox="1">
            <a:spLocks noGrp="1"/>
          </p:cNvSpPr>
          <p:nvPr>
            <p:ph type="title"/>
          </p:nvPr>
        </p:nvSpPr>
        <p:spPr>
          <a:xfrm>
            <a:off x="457200" y="231792"/>
            <a:ext cx="8421000" cy="95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Modeling financial returns</a:t>
            </a:r>
            <a:endParaRPr/>
          </a:p>
        </p:txBody>
      </p:sp>
      <p:cxnSp>
        <p:nvCxnSpPr>
          <p:cNvPr id="225" name="Shape 225"/>
          <p:cNvCxnSpPr/>
          <p:nvPr/>
        </p:nvCxnSpPr>
        <p:spPr>
          <a:xfrm rot="10800000">
            <a:off x="6983400" y="2259937"/>
            <a:ext cx="0" cy="1971000"/>
          </a:xfrm>
          <a:prstGeom prst="straightConnector1">
            <a:avLst/>
          </a:prstGeom>
          <a:noFill/>
          <a:ln w="38100" cap="flat" cmpd="sng">
            <a:solidFill>
              <a:schemeClr val="dk2"/>
            </a:solidFill>
            <a:prstDash val="solid"/>
            <a:round/>
            <a:headEnd type="none" w="med" len="med"/>
            <a:tailEnd type="triangle" w="med" len="med"/>
          </a:ln>
        </p:spPr>
      </p:cxnSp>
      <p:sp>
        <p:nvSpPr>
          <p:cNvPr id="226" name="Shape 226"/>
          <p:cNvSpPr txBox="1"/>
          <p:nvPr/>
        </p:nvSpPr>
        <p:spPr>
          <a:xfrm rot="5400000">
            <a:off x="5472800" y="2882771"/>
            <a:ext cx="4371000" cy="121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Open Sans"/>
                <a:ea typeface="Open Sans"/>
                <a:cs typeface="Open Sans"/>
                <a:sym typeface="Open Sans"/>
              </a:rPr>
              <a:t>Inference: Bayes Formula</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probability of parameters given data</a:t>
            </a:r>
            <a:endParaRPr sz="2400">
              <a:latin typeface="Open Sans"/>
              <a:ea typeface="Open Sans"/>
              <a:cs typeface="Open Sans"/>
              <a:sym typeface="Open Sans"/>
            </a:endParaRPr>
          </a:p>
        </p:txBody>
      </p:sp>
      <p:pic>
        <p:nvPicPr>
          <p:cNvPr id="227" name="Shape 227"/>
          <p:cNvPicPr preferRelativeResize="0"/>
          <p:nvPr/>
        </p:nvPicPr>
        <p:blipFill>
          <a:blip r:embed="rId3">
            <a:alphaModFix/>
          </a:blip>
          <a:stretch>
            <a:fillRect/>
          </a:stretch>
        </p:blipFill>
        <p:spPr>
          <a:xfrm>
            <a:off x="4200639" y="2930558"/>
            <a:ext cx="742722" cy="592475"/>
          </a:xfrm>
          <a:prstGeom prst="rect">
            <a:avLst/>
          </a:prstGeom>
          <a:noFill/>
          <a:ln>
            <a:noFill/>
          </a:ln>
        </p:spPr>
      </p:pic>
      <p:sp>
        <p:nvSpPr>
          <p:cNvPr id="228" name="Shape 228"/>
          <p:cNvSpPr/>
          <p:nvPr/>
        </p:nvSpPr>
        <p:spPr>
          <a:xfrm>
            <a:off x="457188" y="1581042"/>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Latent causes</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(Parameters)</a:t>
            </a:r>
            <a:endParaRPr sz="2400">
              <a:latin typeface="Open Sans"/>
              <a:ea typeface="Open Sans"/>
              <a:cs typeface="Open Sans"/>
              <a:sym typeface="Open Sans"/>
            </a:endParaRPr>
          </a:p>
        </p:txBody>
      </p:sp>
      <p:sp>
        <p:nvSpPr>
          <p:cNvPr id="229" name="Shape 229"/>
          <p:cNvSpPr/>
          <p:nvPr/>
        </p:nvSpPr>
        <p:spPr>
          <a:xfrm>
            <a:off x="457188" y="2930292"/>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Distribution</a:t>
            </a:r>
            <a:endParaRPr sz="2400">
              <a:latin typeface="Open Sans"/>
              <a:ea typeface="Open Sans"/>
              <a:cs typeface="Open Sans"/>
              <a:sym typeface="Open Sans"/>
            </a:endParaRPr>
          </a:p>
          <a:p>
            <a:pPr marL="0" lvl="0" indent="0" algn="ctr" rtl="0">
              <a:spcBef>
                <a:spcPts val="0"/>
              </a:spcBef>
              <a:spcAft>
                <a:spcPts val="0"/>
              </a:spcAft>
              <a:buNone/>
            </a:pPr>
            <a:r>
              <a:rPr lang="en" sz="2400">
                <a:latin typeface="Open Sans"/>
                <a:ea typeface="Open Sans"/>
                <a:cs typeface="Open Sans"/>
                <a:sym typeface="Open Sans"/>
              </a:rPr>
              <a:t>of Data</a:t>
            </a:r>
            <a:endParaRPr sz="2400">
              <a:latin typeface="Open Sans"/>
              <a:ea typeface="Open Sans"/>
              <a:cs typeface="Open Sans"/>
              <a:sym typeface="Open Sans"/>
            </a:endParaRPr>
          </a:p>
        </p:txBody>
      </p:sp>
      <p:cxnSp>
        <p:nvCxnSpPr>
          <p:cNvPr id="230" name="Shape 230"/>
          <p:cNvCxnSpPr>
            <a:stCxn id="228" idx="2"/>
            <a:endCxn id="229" idx="0"/>
          </p:cNvCxnSpPr>
          <p:nvPr/>
        </p:nvCxnSpPr>
        <p:spPr>
          <a:xfrm>
            <a:off x="1635138" y="2533842"/>
            <a:ext cx="0" cy="396300"/>
          </a:xfrm>
          <a:prstGeom prst="straightConnector1">
            <a:avLst/>
          </a:prstGeom>
          <a:noFill/>
          <a:ln w="38100" cap="flat" cmpd="sng">
            <a:solidFill>
              <a:schemeClr val="dk2"/>
            </a:solidFill>
            <a:prstDash val="solid"/>
            <a:round/>
            <a:headEnd type="none" w="med" len="med"/>
            <a:tailEnd type="triangle" w="med" len="med"/>
          </a:ln>
        </p:spPr>
      </p:cxnSp>
      <p:sp>
        <p:nvSpPr>
          <p:cNvPr id="231" name="Shape 231"/>
          <p:cNvSpPr/>
          <p:nvPr/>
        </p:nvSpPr>
        <p:spPr>
          <a:xfrm>
            <a:off x="457203" y="4279542"/>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Open Sans"/>
                <a:ea typeface="Open Sans"/>
                <a:cs typeface="Open Sans"/>
                <a:sym typeface="Open Sans"/>
              </a:rPr>
              <a:t>Observed Data</a:t>
            </a:r>
            <a:endParaRPr sz="2400">
              <a:latin typeface="Open Sans"/>
              <a:ea typeface="Open Sans"/>
              <a:cs typeface="Open Sans"/>
              <a:sym typeface="Open Sans"/>
            </a:endParaRPr>
          </a:p>
        </p:txBody>
      </p:sp>
      <p:cxnSp>
        <p:nvCxnSpPr>
          <p:cNvPr id="232" name="Shape 232"/>
          <p:cNvCxnSpPr/>
          <p:nvPr/>
        </p:nvCxnSpPr>
        <p:spPr>
          <a:xfrm>
            <a:off x="1627088" y="3883042"/>
            <a:ext cx="0" cy="396600"/>
          </a:xfrm>
          <a:prstGeom prst="straightConnector1">
            <a:avLst/>
          </a:prstGeom>
          <a:noFill/>
          <a:ln w="38100" cap="flat" cmpd="sng">
            <a:solidFill>
              <a:schemeClr val="dk2"/>
            </a:solidFill>
            <a:prstDash val="solid"/>
            <a:round/>
            <a:headEnd type="none" w="med" len="med"/>
            <a:tailEnd type="triangle" w="med" len="med"/>
          </a:ln>
        </p:spPr>
      </p:cxnSp>
      <p:sp>
        <p:nvSpPr>
          <p:cNvPr id="233" name="Shape 233"/>
          <p:cNvSpPr/>
          <p:nvPr/>
        </p:nvSpPr>
        <p:spPr>
          <a:xfrm>
            <a:off x="3394038" y="1581042"/>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42900" rtl="0">
              <a:spcBef>
                <a:spcPts val="0"/>
              </a:spcBef>
              <a:spcAft>
                <a:spcPts val="0"/>
              </a:spcAft>
              <a:buSzPts val="1800"/>
              <a:buFont typeface="Open Sans"/>
              <a:buChar char="⚫"/>
            </a:pPr>
            <a:r>
              <a:rPr lang="en" sz="1800">
                <a:latin typeface="Open Sans"/>
                <a:ea typeface="Open Sans"/>
                <a:cs typeface="Open Sans"/>
                <a:sym typeface="Open Sans"/>
              </a:rPr>
              <a:t>location</a:t>
            </a:r>
            <a:endParaRPr sz="1800">
              <a:latin typeface="Open Sans"/>
              <a:ea typeface="Open Sans"/>
              <a:cs typeface="Open Sans"/>
              <a:sym typeface="Open Sans"/>
            </a:endParaRPr>
          </a:p>
          <a:p>
            <a:pPr marL="457200" lvl="0" indent="-342900" rtl="0">
              <a:spcBef>
                <a:spcPts val="0"/>
              </a:spcBef>
              <a:spcAft>
                <a:spcPts val="0"/>
              </a:spcAft>
              <a:buSzPts val="1800"/>
              <a:buFont typeface="Open Sans"/>
              <a:buChar char="⚫"/>
            </a:pPr>
            <a:r>
              <a:rPr lang="en" sz="1800">
                <a:latin typeface="Open Sans"/>
                <a:ea typeface="Open Sans"/>
                <a:cs typeface="Open Sans"/>
                <a:sym typeface="Open Sans"/>
              </a:rPr>
              <a:t>scale</a:t>
            </a:r>
            <a:endParaRPr sz="1800">
              <a:latin typeface="Open Sans"/>
              <a:ea typeface="Open Sans"/>
              <a:cs typeface="Open Sans"/>
              <a:sym typeface="Open Sans"/>
            </a:endParaRPr>
          </a:p>
          <a:p>
            <a:pPr marL="457200" lvl="0" indent="-342900" rtl="0">
              <a:spcBef>
                <a:spcPts val="0"/>
              </a:spcBef>
              <a:spcAft>
                <a:spcPts val="0"/>
              </a:spcAft>
              <a:buSzPts val="1800"/>
              <a:buFont typeface="Open Sans"/>
              <a:buChar char="⚫"/>
            </a:pPr>
            <a:r>
              <a:rPr lang="en" sz="1800">
                <a:latin typeface="Open Sans"/>
                <a:ea typeface="Open Sans"/>
                <a:cs typeface="Open Sans"/>
                <a:sym typeface="Open Sans"/>
              </a:rPr>
              <a:t>tails</a:t>
            </a:r>
            <a:endParaRPr sz="1800">
              <a:latin typeface="Open Sans"/>
              <a:ea typeface="Open Sans"/>
              <a:cs typeface="Open Sans"/>
              <a:sym typeface="Open Sans"/>
            </a:endParaRPr>
          </a:p>
        </p:txBody>
      </p:sp>
      <p:cxnSp>
        <p:nvCxnSpPr>
          <p:cNvPr id="234" name="Shape 234"/>
          <p:cNvCxnSpPr>
            <a:stCxn id="233" idx="2"/>
            <a:endCxn id="223" idx="0"/>
          </p:cNvCxnSpPr>
          <p:nvPr/>
        </p:nvCxnSpPr>
        <p:spPr>
          <a:xfrm>
            <a:off x="4571988" y="2533842"/>
            <a:ext cx="0" cy="396300"/>
          </a:xfrm>
          <a:prstGeom prst="straightConnector1">
            <a:avLst/>
          </a:prstGeom>
          <a:noFill/>
          <a:ln w="38100" cap="flat" cmpd="sng">
            <a:solidFill>
              <a:schemeClr val="dk2"/>
            </a:solidFill>
            <a:prstDash val="solid"/>
            <a:round/>
            <a:headEnd type="none" w="med" len="med"/>
            <a:tailEnd type="triangle" w="med" len="med"/>
          </a:ln>
        </p:spPr>
      </p:cxnSp>
      <p:sp>
        <p:nvSpPr>
          <p:cNvPr id="235" name="Shape 235"/>
          <p:cNvSpPr/>
          <p:nvPr/>
        </p:nvSpPr>
        <p:spPr>
          <a:xfrm>
            <a:off x="3394053" y="4279542"/>
            <a:ext cx="2355900" cy="952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cxnSp>
        <p:nvCxnSpPr>
          <p:cNvPr id="236" name="Shape 236"/>
          <p:cNvCxnSpPr/>
          <p:nvPr/>
        </p:nvCxnSpPr>
        <p:spPr>
          <a:xfrm>
            <a:off x="4563939" y="3883042"/>
            <a:ext cx="0" cy="396600"/>
          </a:xfrm>
          <a:prstGeom prst="straightConnector1">
            <a:avLst/>
          </a:prstGeom>
          <a:noFill/>
          <a:ln w="38100" cap="flat" cmpd="sng">
            <a:solidFill>
              <a:schemeClr val="dk2"/>
            </a:solidFill>
            <a:prstDash val="solid"/>
            <a:round/>
            <a:headEnd type="none" w="med" len="med"/>
            <a:tailEnd type="triangle" w="med" len="med"/>
          </a:ln>
        </p:spPr>
      </p:cxnSp>
      <p:pic>
        <p:nvPicPr>
          <p:cNvPr id="237" name="Shape 237"/>
          <p:cNvPicPr preferRelativeResize="0"/>
          <p:nvPr/>
        </p:nvPicPr>
        <p:blipFill>
          <a:blip r:embed="rId4">
            <a:alphaModFix/>
          </a:blip>
          <a:stretch>
            <a:fillRect/>
          </a:stretch>
        </p:blipFill>
        <p:spPr>
          <a:xfrm>
            <a:off x="4027250" y="4326389"/>
            <a:ext cx="1089489" cy="773101"/>
          </a:xfrm>
          <a:prstGeom prst="rect">
            <a:avLst/>
          </a:prstGeom>
          <a:noFill/>
          <a:ln>
            <a:noFill/>
          </a:ln>
        </p:spPr>
      </p:pic>
      <p:sp>
        <p:nvSpPr>
          <p:cNvPr id="238" name="Shape 238"/>
          <p:cNvSpPr txBox="1"/>
          <p:nvPr/>
        </p:nvSpPr>
        <p:spPr>
          <a:xfrm>
            <a:off x="3453375" y="3317275"/>
            <a:ext cx="2296500" cy="65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Student-T Distribution</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par>
                                <p:cTn id="8" presetID="10" presetClass="entr" presetSubtype="0" fill="hold" nodeType="withEffect">
                                  <p:stCondLst>
                                    <p:cond delay="0"/>
                                  </p:stCondLst>
                                  <p:childTnLst>
                                    <p:set>
                                      <p:cBhvr>
                                        <p:cTn id="9" dur="1" fill="hold">
                                          <p:stCondLst>
                                            <p:cond delay="0"/>
                                          </p:stCondLst>
                                        </p:cTn>
                                        <p:tgtEl>
                                          <p:spTgt spid="225"/>
                                        </p:tgtEl>
                                        <p:attrNameLst>
                                          <p:attrName>style.visibility</p:attrName>
                                        </p:attrNameLst>
                                      </p:cBhvr>
                                      <p:to>
                                        <p:strVal val="visible"/>
                                      </p:to>
                                    </p:set>
                                    <p:animEffect transition="in" filter="fade">
                                      <p:cBhvr>
                                        <p:cTn id="10" dur="1000"/>
                                        <p:tgtEl>
                                          <p:spTgt spid="225"/>
                                        </p:tgtEl>
                                      </p:cBhvr>
                                    </p:animEffect>
                                  </p:childTnLst>
                                </p:cTn>
                              </p:par>
                              <p:par>
                                <p:cTn id="11" presetID="10" presetClass="entr" presetSubtype="0" fill="hold" nodeType="withEffect">
                                  <p:stCondLst>
                                    <p:cond delay="0"/>
                                  </p:stCondLst>
                                  <p:childTnLst>
                                    <p:set>
                                      <p:cBhvr>
                                        <p:cTn id="12" dur="1" fill="hold">
                                          <p:stCondLst>
                                            <p:cond delay="0"/>
                                          </p:stCondLst>
                                        </p:cTn>
                                        <p:tgtEl>
                                          <p:spTgt spid="226"/>
                                        </p:tgtEl>
                                        <p:attrNameLst>
                                          <p:attrName>style.visibility</p:attrName>
                                        </p:attrNameLst>
                                      </p:cBhvr>
                                      <p:to>
                                        <p:strVal val="visible"/>
                                      </p:to>
                                    </p:set>
                                    <p:animEffect transition="in" filter="fade">
                                      <p:cBhvr>
                                        <p:cTn id="13" dur="1000"/>
                                        <p:tgtEl>
                                          <p:spTgt spid="226"/>
                                        </p:tgtEl>
                                      </p:cBhvr>
                                    </p:animEffect>
                                  </p:childTnLst>
                                </p:cTn>
                              </p:par>
                              <p:par>
                                <p:cTn id="14" presetID="10" presetClass="entr" presetSubtype="0" fill="hold" nodeType="withEffect">
                                  <p:stCondLst>
                                    <p:cond delay="0"/>
                                  </p:stCondLst>
                                  <p:childTnLst>
                                    <p:set>
                                      <p:cBhvr>
                                        <p:cTn id="15" dur="1" fill="hold">
                                          <p:stCondLst>
                                            <p:cond delay="0"/>
                                          </p:stCondLst>
                                        </p:cTn>
                                        <p:tgtEl>
                                          <p:spTgt spid="227"/>
                                        </p:tgtEl>
                                        <p:attrNameLst>
                                          <p:attrName>style.visibility</p:attrName>
                                        </p:attrNameLst>
                                      </p:cBhvr>
                                      <p:to>
                                        <p:strVal val="visible"/>
                                      </p:to>
                                    </p:set>
                                    <p:animEffect transition="in" filter="fade">
                                      <p:cBhvr>
                                        <p:cTn id="16" dur="1000"/>
                                        <p:tgtEl>
                                          <p:spTgt spid="227"/>
                                        </p:tgtEl>
                                      </p:cBhvr>
                                    </p:animEffect>
                                  </p:childTnLst>
                                </p:cTn>
                              </p:par>
                              <p:par>
                                <p:cTn id="17" presetID="10" presetClass="entr" presetSubtype="0"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fade">
                                      <p:cBhvr>
                                        <p:cTn id="19" dur="1000"/>
                                        <p:tgtEl>
                                          <p:spTgt spid="238"/>
                                        </p:tgtEl>
                                      </p:cBhvr>
                                    </p:animEffect>
                                  </p:childTnLst>
                                </p:cTn>
                              </p:par>
                              <p:par>
                                <p:cTn id="20" presetID="10" presetClass="entr" presetSubtype="0" fill="hold" nodeType="withEffect">
                                  <p:stCondLst>
                                    <p:cond delay="0"/>
                                  </p:stCondLst>
                                  <p:childTnLst>
                                    <p:set>
                                      <p:cBhvr>
                                        <p:cTn id="21" dur="1" fill="hold">
                                          <p:stCondLst>
                                            <p:cond delay="0"/>
                                          </p:stCondLst>
                                        </p:cTn>
                                        <p:tgtEl>
                                          <p:spTgt spid="233"/>
                                        </p:tgtEl>
                                        <p:attrNameLst>
                                          <p:attrName>style.visibility</p:attrName>
                                        </p:attrNameLst>
                                      </p:cBhvr>
                                      <p:to>
                                        <p:strVal val="visible"/>
                                      </p:to>
                                    </p:set>
                                    <p:animEffect transition="in" filter="fade">
                                      <p:cBhvr>
                                        <p:cTn id="22" dur="1000"/>
                                        <p:tgtEl>
                                          <p:spTgt spid="233"/>
                                        </p:tgtEl>
                                      </p:cBhvr>
                                    </p:animEffect>
                                  </p:childTnLst>
                                </p:cTn>
                              </p:par>
                              <p:par>
                                <p:cTn id="23" presetID="10" presetClass="entr" presetSubtype="0" fill="hold" nodeType="withEffect">
                                  <p:stCondLst>
                                    <p:cond delay="0"/>
                                  </p:stCondLst>
                                  <p:childTnLst>
                                    <p:set>
                                      <p:cBhvr>
                                        <p:cTn id="24" dur="1" fill="hold">
                                          <p:stCondLst>
                                            <p:cond delay="0"/>
                                          </p:stCondLst>
                                        </p:cTn>
                                        <p:tgtEl>
                                          <p:spTgt spid="234"/>
                                        </p:tgtEl>
                                        <p:attrNameLst>
                                          <p:attrName>style.visibility</p:attrName>
                                        </p:attrNameLst>
                                      </p:cBhvr>
                                      <p:to>
                                        <p:strVal val="visible"/>
                                      </p:to>
                                    </p:set>
                                    <p:animEffect transition="in" filter="fade">
                                      <p:cBhvr>
                                        <p:cTn id="25" dur="1000"/>
                                        <p:tgtEl>
                                          <p:spTgt spid="234"/>
                                        </p:tgtEl>
                                      </p:cBhvr>
                                    </p:animEffect>
                                  </p:childTnLst>
                                </p:cTn>
                              </p:par>
                              <p:par>
                                <p:cTn id="26" presetID="10" presetClass="entr" presetSubtype="0" fill="hold" nodeType="withEffect">
                                  <p:stCondLst>
                                    <p:cond delay="0"/>
                                  </p:stCondLst>
                                  <p:childTnLst>
                                    <p:set>
                                      <p:cBhvr>
                                        <p:cTn id="27" dur="1" fill="hold">
                                          <p:stCondLst>
                                            <p:cond delay="0"/>
                                          </p:stCondLst>
                                        </p:cTn>
                                        <p:tgtEl>
                                          <p:spTgt spid="235"/>
                                        </p:tgtEl>
                                        <p:attrNameLst>
                                          <p:attrName>style.visibility</p:attrName>
                                        </p:attrNameLst>
                                      </p:cBhvr>
                                      <p:to>
                                        <p:strVal val="visible"/>
                                      </p:to>
                                    </p:set>
                                    <p:animEffect transition="in" filter="fade">
                                      <p:cBhvr>
                                        <p:cTn id="28" dur="1000"/>
                                        <p:tgtEl>
                                          <p:spTgt spid="235"/>
                                        </p:tgtEl>
                                      </p:cBhvr>
                                    </p:animEffect>
                                  </p:childTnLst>
                                </p:cTn>
                              </p:par>
                              <p:par>
                                <p:cTn id="29" presetID="10" presetClass="entr" presetSubtype="0" fill="hold" nodeType="withEffect">
                                  <p:stCondLst>
                                    <p:cond delay="0"/>
                                  </p:stCondLst>
                                  <p:childTnLst>
                                    <p:set>
                                      <p:cBhvr>
                                        <p:cTn id="30" dur="1" fill="hold">
                                          <p:stCondLst>
                                            <p:cond delay="0"/>
                                          </p:stCondLst>
                                        </p:cTn>
                                        <p:tgtEl>
                                          <p:spTgt spid="236"/>
                                        </p:tgtEl>
                                        <p:attrNameLst>
                                          <p:attrName>style.visibility</p:attrName>
                                        </p:attrNameLst>
                                      </p:cBhvr>
                                      <p:to>
                                        <p:strVal val="visible"/>
                                      </p:to>
                                    </p:set>
                                    <p:animEffect transition="in" filter="fade">
                                      <p:cBhvr>
                                        <p:cTn id="31" dur="1000"/>
                                        <p:tgtEl>
                                          <p:spTgt spid="236"/>
                                        </p:tgtEl>
                                      </p:cBhvr>
                                    </p:animEffect>
                                  </p:childTnLst>
                                </p:cTn>
                              </p:par>
                              <p:par>
                                <p:cTn id="32" presetID="10" presetClass="entr" presetSubtype="0" fill="hold" nodeType="withEffect">
                                  <p:stCondLst>
                                    <p:cond delay="0"/>
                                  </p:stCondLst>
                                  <p:childTnLst>
                                    <p:set>
                                      <p:cBhvr>
                                        <p:cTn id="33" dur="1" fill="hold">
                                          <p:stCondLst>
                                            <p:cond delay="0"/>
                                          </p:stCondLst>
                                        </p:cTn>
                                        <p:tgtEl>
                                          <p:spTgt spid="237"/>
                                        </p:tgtEl>
                                        <p:attrNameLst>
                                          <p:attrName>style.visibility</p:attrName>
                                        </p:attrNameLst>
                                      </p:cBhvr>
                                      <p:to>
                                        <p:strVal val="visible"/>
                                      </p:to>
                                    </p:set>
                                    <p:animEffect transition="in" filter="fade">
                                      <p:cBhvr>
                                        <p:cTn id="34" dur="10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Shape 243"/>
          <p:cNvPicPr preferRelativeResize="0"/>
          <p:nvPr/>
        </p:nvPicPr>
        <p:blipFill>
          <a:blip r:embed="rId3">
            <a:alphaModFix/>
          </a:blip>
          <a:stretch>
            <a:fillRect/>
          </a:stretch>
        </p:blipFill>
        <p:spPr>
          <a:xfrm>
            <a:off x="2696425" y="1582058"/>
            <a:ext cx="4824039" cy="3030496"/>
          </a:xfrm>
          <a:prstGeom prst="rect">
            <a:avLst/>
          </a:prstGeom>
          <a:noFill/>
          <a:ln>
            <a:noFill/>
          </a:ln>
        </p:spPr>
      </p:pic>
      <p:sp>
        <p:nvSpPr>
          <p:cNvPr id="244" name="Shape 244"/>
          <p:cNvSpPr txBox="1">
            <a:spLocks noGrp="1"/>
          </p:cNvSpPr>
          <p:nvPr>
            <p:ph type="title"/>
          </p:nvPr>
        </p:nvSpPr>
        <p:spPr>
          <a:xfrm>
            <a:off x="457200" y="313532"/>
            <a:ext cx="8229600" cy="95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Probabilistic Programming with PyMC3</a:t>
            </a:r>
            <a:endParaRPr/>
          </a:p>
        </p:txBody>
      </p:sp>
      <p:sp>
        <p:nvSpPr>
          <p:cNvPr id="245" name="Shape 245"/>
          <p:cNvSpPr/>
          <p:nvPr/>
        </p:nvSpPr>
        <p:spPr>
          <a:xfrm>
            <a:off x="152400" y="2922419"/>
            <a:ext cx="2172300" cy="878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Open Sans"/>
              <a:ea typeface="Open Sans"/>
              <a:cs typeface="Open Sans"/>
              <a:sym typeface="Open Sans"/>
            </a:endParaRPr>
          </a:p>
        </p:txBody>
      </p:sp>
      <p:pic>
        <p:nvPicPr>
          <p:cNvPr id="246" name="Shape 246"/>
          <p:cNvPicPr preferRelativeResize="0"/>
          <p:nvPr/>
        </p:nvPicPr>
        <p:blipFill>
          <a:blip r:embed="rId4">
            <a:alphaModFix/>
          </a:blip>
          <a:stretch>
            <a:fillRect/>
          </a:stretch>
        </p:blipFill>
        <p:spPr>
          <a:xfrm>
            <a:off x="897422" y="2922416"/>
            <a:ext cx="667346" cy="532350"/>
          </a:xfrm>
          <a:prstGeom prst="rect">
            <a:avLst/>
          </a:prstGeom>
          <a:noFill/>
          <a:ln>
            <a:noFill/>
          </a:ln>
        </p:spPr>
      </p:pic>
      <p:sp>
        <p:nvSpPr>
          <p:cNvPr id="247" name="Shape 247"/>
          <p:cNvSpPr/>
          <p:nvPr/>
        </p:nvSpPr>
        <p:spPr>
          <a:xfrm>
            <a:off x="152400" y="1678354"/>
            <a:ext cx="2172300" cy="878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42900" rtl="0">
              <a:spcBef>
                <a:spcPts val="0"/>
              </a:spcBef>
              <a:spcAft>
                <a:spcPts val="0"/>
              </a:spcAft>
              <a:buSzPts val="1800"/>
              <a:buFont typeface="Open Sans"/>
              <a:buChar char="⚫"/>
            </a:pPr>
            <a:r>
              <a:rPr lang="en" sz="1800">
                <a:latin typeface="Open Sans"/>
                <a:ea typeface="Open Sans"/>
                <a:cs typeface="Open Sans"/>
                <a:sym typeface="Open Sans"/>
              </a:rPr>
              <a:t>location</a:t>
            </a:r>
            <a:endParaRPr sz="1800">
              <a:latin typeface="Open Sans"/>
              <a:ea typeface="Open Sans"/>
              <a:cs typeface="Open Sans"/>
              <a:sym typeface="Open Sans"/>
            </a:endParaRPr>
          </a:p>
          <a:p>
            <a:pPr marL="457200" lvl="0" indent="-342900" rtl="0">
              <a:spcBef>
                <a:spcPts val="0"/>
              </a:spcBef>
              <a:spcAft>
                <a:spcPts val="0"/>
              </a:spcAft>
              <a:buSzPts val="1800"/>
              <a:buFont typeface="Open Sans"/>
              <a:buChar char="⚫"/>
            </a:pPr>
            <a:r>
              <a:rPr lang="en" sz="1800">
                <a:latin typeface="Open Sans"/>
                <a:ea typeface="Open Sans"/>
                <a:cs typeface="Open Sans"/>
                <a:sym typeface="Open Sans"/>
              </a:rPr>
              <a:t>scale</a:t>
            </a:r>
            <a:endParaRPr sz="1800">
              <a:latin typeface="Open Sans"/>
              <a:ea typeface="Open Sans"/>
              <a:cs typeface="Open Sans"/>
              <a:sym typeface="Open Sans"/>
            </a:endParaRPr>
          </a:p>
          <a:p>
            <a:pPr marL="457200" lvl="0" indent="-342900" rtl="0">
              <a:spcBef>
                <a:spcPts val="0"/>
              </a:spcBef>
              <a:spcAft>
                <a:spcPts val="0"/>
              </a:spcAft>
              <a:buSzPts val="1800"/>
              <a:buFont typeface="Open Sans"/>
              <a:buChar char="⚫"/>
            </a:pPr>
            <a:r>
              <a:rPr lang="en" sz="1800">
                <a:latin typeface="Open Sans"/>
                <a:ea typeface="Open Sans"/>
                <a:cs typeface="Open Sans"/>
                <a:sym typeface="Open Sans"/>
              </a:rPr>
              <a:t>tails</a:t>
            </a:r>
            <a:endParaRPr sz="1800">
              <a:latin typeface="Open Sans"/>
              <a:ea typeface="Open Sans"/>
              <a:cs typeface="Open Sans"/>
              <a:sym typeface="Open Sans"/>
            </a:endParaRPr>
          </a:p>
        </p:txBody>
      </p:sp>
      <p:cxnSp>
        <p:nvCxnSpPr>
          <p:cNvPr id="248" name="Shape 248"/>
          <p:cNvCxnSpPr>
            <a:stCxn id="247" idx="2"/>
            <a:endCxn id="245" idx="0"/>
          </p:cNvCxnSpPr>
          <p:nvPr/>
        </p:nvCxnSpPr>
        <p:spPr>
          <a:xfrm>
            <a:off x="1238550" y="2557054"/>
            <a:ext cx="0" cy="365400"/>
          </a:xfrm>
          <a:prstGeom prst="straightConnector1">
            <a:avLst/>
          </a:prstGeom>
          <a:noFill/>
          <a:ln w="38100" cap="flat" cmpd="sng">
            <a:solidFill>
              <a:schemeClr val="dk2"/>
            </a:solidFill>
            <a:prstDash val="solid"/>
            <a:round/>
            <a:headEnd type="none" w="med" len="med"/>
            <a:tailEnd type="triangle" w="med" len="med"/>
          </a:ln>
        </p:spPr>
      </p:cxnSp>
      <p:sp>
        <p:nvSpPr>
          <p:cNvPr id="249" name="Shape 249"/>
          <p:cNvSpPr/>
          <p:nvPr/>
        </p:nvSpPr>
        <p:spPr>
          <a:xfrm>
            <a:off x="152414" y="4166483"/>
            <a:ext cx="2172300" cy="878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cxnSp>
        <p:nvCxnSpPr>
          <p:cNvPr id="250" name="Shape 250"/>
          <p:cNvCxnSpPr/>
          <p:nvPr/>
        </p:nvCxnSpPr>
        <p:spPr>
          <a:xfrm>
            <a:off x="1231097" y="3800894"/>
            <a:ext cx="0" cy="365400"/>
          </a:xfrm>
          <a:prstGeom prst="straightConnector1">
            <a:avLst/>
          </a:prstGeom>
          <a:noFill/>
          <a:ln w="38100" cap="flat" cmpd="sng">
            <a:solidFill>
              <a:schemeClr val="dk2"/>
            </a:solidFill>
            <a:prstDash val="solid"/>
            <a:round/>
            <a:headEnd type="none" w="med" len="med"/>
            <a:tailEnd type="triangle" w="med" len="med"/>
          </a:ln>
        </p:spPr>
      </p:cxnSp>
      <p:cxnSp>
        <p:nvCxnSpPr>
          <p:cNvPr id="251" name="Shape 251"/>
          <p:cNvCxnSpPr/>
          <p:nvPr/>
        </p:nvCxnSpPr>
        <p:spPr>
          <a:xfrm>
            <a:off x="1611575" y="1855350"/>
            <a:ext cx="1422000" cy="528300"/>
          </a:xfrm>
          <a:prstGeom prst="straightConnector1">
            <a:avLst/>
          </a:prstGeom>
          <a:noFill/>
          <a:ln w="19050" cap="flat" cmpd="sng">
            <a:solidFill>
              <a:schemeClr val="dk2"/>
            </a:solidFill>
            <a:prstDash val="solid"/>
            <a:round/>
            <a:headEnd type="none" w="med" len="med"/>
            <a:tailEnd type="triangle" w="med" len="med"/>
          </a:ln>
        </p:spPr>
      </p:cxnSp>
      <p:cxnSp>
        <p:nvCxnSpPr>
          <p:cNvPr id="252" name="Shape 252"/>
          <p:cNvCxnSpPr/>
          <p:nvPr/>
        </p:nvCxnSpPr>
        <p:spPr>
          <a:xfrm>
            <a:off x="1557400" y="2112650"/>
            <a:ext cx="1449300" cy="460200"/>
          </a:xfrm>
          <a:prstGeom prst="straightConnector1">
            <a:avLst/>
          </a:prstGeom>
          <a:noFill/>
          <a:ln w="19050" cap="flat" cmpd="sng">
            <a:solidFill>
              <a:schemeClr val="dk2"/>
            </a:solidFill>
            <a:prstDash val="solid"/>
            <a:round/>
            <a:headEnd type="none" w="med" len="med"/>
            <a:tailEnd type="triangle" w="med" len="med"/>
          </a:ln>
        </p:spPr>
      </p:cxnSp>
      <p:cxnSp>
        <p:nvCxnSpPr>
          <p:cNvPr id="253" name="Shape 253"/>
          <p:cNvCxnSpPr/>
          <p:nvPr/>
        </p:nvCxnSpPr>
        <p:spPr>
          <a:xfrm>
            <a:off x="1476150" y="2383500"/>
            <a:ext cx="1530300" cy="365700"/>
          </a:xfrm>
          <a:prstGeom prst="straightConnector1">
            <a:avLst/>
          </a:prstGeom>
          <a:noFill/>
          <a:ln w="19050" cap="flat" cmpd="sng">
            <a:solidFill>
              <a:schemeClr val="dk2"/>
            </a:solidFill>
            <a:prstDash val="solid"/>
            <a:round/>
            <a:headEnd type="none" w="med" len="med"/>
            <a:tailEnd type="triangle" w="med" len="med"/>
          </a:ln>
        </p:spPr>
      </p:cxnSp>
      <p:cxnSp>
        <p:nvCxnSpPr>
          <p:cNvPr id="254" name="Shape 254"/>
          <p:cNvCxnSpPr>
            <a:stCxn id="246" idx="3"/>
          </p:cNvCxnSpPr>
          <p:nvPr/>
        </p:nvCxnSpPr>
        <p:spPr>
          <a:xfrm>
            <a:off x="1564768" y="3188591"/>
            <a:ext cx="1956300" cy="48000"/>
          </a:xfrm>
          <a:prstGeom prst="straightConnector1">
            <a:avLst/>
          </a:prstGeom>
          <a:noFill/>
          <a:ln w="19050" cap="flat" cmpd="sng">
            <a:solidFill>
              <a:schemeClr val="dk2"/>
            </a:solidFill>
            <a:prstDash val="solid"/>
            <a:round/>
            <a:headEnd type="none" w="med" len="med"/>
            <a:tailEnd type="triangle" w="med" len="med"/>
          </a:ln>
        </p:spPr>
      </p:cxnSp>
      <p:pic>
        <p:nvPicPr>
          <p:cNvPr id="255" name="Shape 255"/>
          <p:cNvPicPr preferRelativeResize="0"/>
          <p:nvPr/>
        </p:nvPicPr>
        <p:blipFill>
          <a:blip r:embed="rId5">
            <a:alphaModFix/>
          </a:blip>
          <a:stretch>
            <a:fillRect/>
          </a:stretch>
        </p:blipFill>
        <p:spPr>
          <a:xfrm>
            <a:off x="7671150" y="336146"/>
            <a:ext cx="1035844" cy="664369"/>
          </a:xfrm>
          <a:prstGeom prst="rect">
            <a:avLst/>
          </a:prstGeom>
          <a:noFill/>
          <a:ln>
            <a:noFill/>
          </a:ln>
        </p:spPr>
      </p:pic>
      <p:sp>
        <p:nvSpPr>
          <p:cNvPr id="256" name="Shape 256"/>
          <p:cNvSpPr txBox="1"/>
          <p:nvPr/>
        </p:nvSpPr>
        <p:spPr>
          <a:xfrm rot="1401334">
            <a:off x="6932297" y="4657529"/>
            <a:ext cx="1768507" cy="51430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Open Sans"/>
                <a:ea typeface="Open Sans"/>
                <a:cs typeface="Open Sans"/>
                <a:sym typeface="Open Sans"/>
              </a:rPr>
              <a:t>Inference</a:t>
            </a:r>
            <a:endParaRPr sz="2400">
              <a:latin typeface="Open Sans"/>
              <a:ea typeface="Open Sans"/>
              <a:cs typeface="Open Sans"/>
              <a:sym typeface="Open Sans"/>
            </a:endParaRPr>
          </a:p>
        </p:txBody>
      </p:sp>
      <p:sp>
        <p:nvSpPr>
          <p:cNvPr id="257" name="Shape 257"/>
          <p:cNvSpPr txBox="1"/>
          <p:nvPr/>
        </p:nvSpPr>
        <p:spPr>
          <a:xfrm rot="1429357">
            <a:off x="6215283" y="1743781"/>
            <a:ext cx="2969500" cy="50069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Open Sans"/>
                <a:ea typeface="Open Sans"/>
                <a:cs typeface="Open Sans"/>
                <a:sym typeface="Open Sans"/>
              </a:rPr>
              <a:t>Model specification</a:t>
            </a:r>
            <a:endParaRPr sz="2400">
              <a:latin typeface="Open Sans"/>
              <a:ea typeface="Open Sans"/>
              <a:cs typeface="Open Sans"/>
              <a:sym typeface="Open Sans"/>
            </a:endParaRPr>
          </a:p>
        </p:txBody>
      </p:sp>
      <p:sp>
        <p:nvSpPr>
          <p:cNvPr id="258" name="Shape 258"/>
          <p:cNvSpPr/>
          <p:nvPr/>
        </p:nvSpPr>
        <p:spPr>
          <a:xfrm>
            <a:off x="2696425" y="2922425"/>
            <a:ext cx="6432000" cy="15543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59" name="Shape 259"/>
          <p:cNvPicPr preferRelativeResize="0"/>
          <p:nvPr/>
        </p:nvPicPr>
        <p:blipFill>
          <a:blip r:embed="rId6">
            <a:alphaModFix/>
          </a:blip>
          <a:stretch>
            <a:fillRect/>
          </a:stretch>
        </p:blipFill>
        <p:spPr>
          <a:xfrm>
            <a:off x="686350" y="4166479"/>
            <a:ext cx="1089489" cy="773101"/>
          </a:xfrm>
          <a:prstGeom prst="rect">
            <a:avLst/>
          </a:prstGeom>
          <a:noFill/>
          <a:ln>
            <a:noFill/>
          </a:ln>
        </p:spPr>
      </p:pic>
      <p:sp>
        <p:nvSpPr>
          <p:cNvPr id="260" name="Shape 260"/>
          <p:cNvSpPr/>
          <p:nvPr/>
        </p:nvSpPr>
        <p:spPr>
          <a:xfrm>
            <a:off x="2696425" y="4166478"/>
            <a:ext cx="6447600" cy="1169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61" name="Shape 261"/>
          <p:cNvCxnSpPr/>
          <p:nvPr/>
        </p:nvCxnSpPr>
        <p:spPr>
          <a:xfrm rot="10800000" flipH="1">
            <a:off x="1882425" y="4049075"/>
            <a:ext cx="3521400" cy="230400"/>
          </a:xfrm>
          <a:prstGeom prst="straightConnector1">
            <a:avLst/>
          </a:prstGeom>
          <a:noFill/>
          <a:ln w="19050" cap="flat" cmpd="sng">
            <a:solidFill>
              <a:schemeClr val="dk2"/>
            </a:solidFill>
            <a:prstDash val="solid"/>
            <a:round/>
            <a:headEnd type="none" w="med" len="med"/>
            <a:tailEnd type="triangle" w="med" len="med"/>
          </a:ln>
        </p:spPr>
      </p:cxnSp>
      <p:sp>
        <p:nvSpPr>
          <p:cNvPr id="262" name="Shape 262"/>
          <p:cNvSpPr txBox="1"/>
          <p:nvPr/>
        </p:nvSpPr>
        <p:spPr>
          <a:xfrm>
            <a:off x="260000" y="3416875"/>
            <a:ext cx="19422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Open Sans"/>
                <a:ea typeface="Open Sans"/>
                <a:cs typeface="Open Sans"/>
                <a:sym typeface="Open Sans"/>
              </a:rPr>
              <a:t>T-Distribution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1000"/>
                                        <p:tgtEl>
                                          <p:spTgt spid="251"/>
                                        </p:tgtEl>
                                      </p:cBhvr>
                                    </p:animEffect>
                                  </p:childTnLst>
                                </p:cTn>
                              </p:par>
                              <p:par>
                                <p:cTn id="11" presetID="10"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animEffect transition="in" filter="fade">
                                      <p:cBhvr>
                                        <p:cTn id="13" dur="1000"/>
                                        <p:tgtEl>
                                          <p:spTgt spid="2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fade">
                                      <p:cBhvr>
                                        <p:cTn id="18" dur="1000"/>
                                        <p:tgtEl>
                                          <p:spTgt spid="245"/>
                                        </p:tgtEl>
                                      </p:cBhvr>
                                    </p:animEffect>
                                  </p:childTnLst>
                                </p:cTn>
                              </p:par>
                              <p:par>
                                <p:cTn id="19" presetID="10" presetClass="exit" presetSubtype="0" fill="hold" nodeType="withEffect">
                                  <p:stCondLst>
                                    <p:cond delay="0"/>
                                  </p:stCondLst>
                                  <p:childTnLst>
                                    <p:animEffect transition="out" filter="fade">
                                      <p:cBhvr>
                                        <p:cTn id="20" dur="1000"/>
                                        <p:tgtEl>
                                          <p:spTgt spid="258"/>
                                        </p:tgtEl>
                                      </p:cBhvr>
                                    </p:animEffect>
                                    <p:set>
                                      <p:cBhvr>
                                        <p:cTn id="21" dur="1" fill="hold">
                                          <p:stCondLst>
                                            <p:cond delay="1000"/>
                                          </p:stCondLst>
                                        </p:cTn>
                                        <p:tgtEl>
                                          <p:spTgt spid="258"/>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246"/>
                                        </p:tgtEl>
                                        <p:attrNameLst>
                                          <p:attrName>style.visibility</p:attrName>
                                        </p:attrNameLst>
                                      </p:cBhvr>
                                      <p:to>
                                        <p:strVal val="visible"/>
                                      </p:to>
                                    </p:set>
                                    <p:animEffect transition="in" filter="fade">
                                      <p:cBhvr>
                                        <p:cTn id="24" dur="1000"/>
                                        <p:tgtEl>
                                          <p:spTgt spid="246"/>
                                        </p:tgtEl>
                                      </p:cBhvr>
                                    </p:animEffect>
                                  </p:childTnLst>
                                </p:cTn>
                              </p:par>
                              <p:par>
                                <p:cTn id="25" presetID="10" presetClass="entr" presetSubtype="0" fill="hold" nodeType="withEffect">
                                  <p:stCondLst>
                                    <p:cond delay="0"/>
                                  </p:stCondLst>
                                  <p:childTnLst>
                                    <p:set>
                                      <p:cBhvr>
                                        <p:cTn id="26" dur="1" fill="hold">
                                          <p:stCondLst>
                                            <p:cond delay="0"/>
                                          </p:stCondLst>
                                        </p:cTn>
                                        <p:tgtEl>
                                          <p:spTgt spid="262"/>
                                        </p:tgtEl>
                                        <p:attrNameLst>
                                          <p:attrName>style.visibility</p:attrName>
                                        </p:attrNameLst>
                                      </p:cBhvr>
                                      <p:to>
                                        <p:strVal val="visible"/>
                                      </p:to>
                                    </p:set>
                                    <p:animEffect transition="in" filter="fade">
                                      <p:cBhvr>
                                        <p:cTn id="27" dur="1000"/>
                                        <p:tgtEl>
                                          <p:spTgt spid="262"/>
                                        </p:tgtEl>
                                      </p:cBhvr>
                                    </p:animEffect>
                                  </p:childTnLst>
                                </p:cTn>
                              </p:par>
                              <p:par>
                                <p:cTn id="28" presetID="10" presetClass="entr" presetSubtype="0" fill="hold" nodeType="withEffect">
                                  <p:stCondLst>
                                    <p:cond delay="0"/>
                                  </p:stCondLst>
                                  <p:childTnLst>
                                    <p:set>
                                      <p:cBhvr>
                                        <p:cTn id="29" dur="1" fill="hold">
                                          <p:stCondLst>
                                            <p:cond delay="0"/>
                                          </p:stCondLst>
                                        </p:cTn>
                                        <p:tgtEl>
                                          <p:spTgt spid="254"/>
                                        </p:tgtEl>
                                        <p:attrNameLst>
                                          <p:attrName>style.visibility</p:attrName>
                                        </p:attrNameLst>
                                      </p:cBhvr>
                                      <p:to>
                                        <p:strVal val="visible"/>
                                      </p:to>
                                    </p:set>
                                    <p:animEffect transition="in" filter="fade">
                                      <p:cBhvr>
                                        <p:cTn id="30" dur="1000"/>
                                        <p:tgtEl>
                                          <p:spTgt spid="254"/>
                                        </p:tgtEl>
                                      </p:cBhvr>
                                    </p:animEffect>
                                  </p:childTnLst>
                                </p:cTn>
                              </p:par>
                              <p:par>
                                <p:cTn id="31" presetID="10" presetClass="entr" presetSubtype="0" fill="hold" nodeType="withEffect">
                                  <p:stCondLst>
                                    <p:cond delay="0"/>
                                  </p:stCondLst>
                                  <p:childTnLst>
                                    <p:set>
                                      <p:cBhvr>
                                        <p:cTn id="32" dur="1" fill="hold">
                                          <p:stCondLst>
                                            <p:cond delay="0"/>
                                          </p:stCondLst>
                                        </p:cTn>
                                        <p:tgtEl>
                                          <p:spTgt spid="248"/>
                                        </p:tgtEl>
                                        <p:attrNameLst>
                                          <p:attrName>style.visibility</p:attrName>
                                        </p:attrNameLst>
                                      </p:cBhvr>
                                      <p:to>
                                        <p:strVal val="visible"/>
                                      </p:to>
                                    </p:set>
                                    <p:animEffect transition="in" filter="fade">
                                      <p:cBhvr>
                                        <p:cTn id="33" dur="1000"/>
                                        <p:tgtEl>
                                          <p:spTgt spid="2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9"/>
                                        </p:tgtEl>
                                        <p:attrNameLst>
                                          <p:attrName>style.visibility</p:attrName>
                                        </p:attrNameLst>
                                      </p:cBhvr>
                                      <p:to>
                                        <p:strVal val="visible"/>
                                      </p:to>
                                    </p:set>
                                    <p:animEffect transition="in" filter="fade">
                                      <p:cBhvr>
                                        <p:cTn id="38" dur="1000"/>
                                        <p:tgtEl>
                                          <p:spTgt spid="259"/>
                                        </p:tgtEl>
                                      </p:cBhvr>
                                    </p:animEffect>
                                  </p:childTnLst>
                                </p:cTn>
                              </p:par>
                              <p:par>
                                <p:cTn id="39" presetID="10" presetClass="entr" presetSubtype="0" fill="hold" nodeType="withEffect">
                                  <p:stCondLst>
                                    <p:cond delay="0"/>
                                  </p:stCondLst>
                                  <p:childTnLst>
                                    <p:set>
                                      <p:cBhvr>
                                        <p:cTn id="40" dur="1" fill="hold">
                                          <p:stCondLst>
                                            <p:cond delay="0"/>
                                          </p:stCondLst>
                                        </p:cTn>
                                        <p:tgtEl>
                                          <p:spTgt spid="249"/>
                                        </p:tgtEl>
                                        <p:attrNameLst>
                                          <p:attrName>style.visibility</p:attrName>
                                        </p:attrNameLst>
                                      </p:cBhvr>
                                      <p:to>
                                        <p:strVal val="visible"/>
                                      </p:to>
                                    </p:set>
                                    <p:animEffect transition="in" filter="fade">
                                      <p:cBhvr>
                                        <p:cTn id="41" dur="1000"/>
                                        <p:tgtEl>
                                          <p:spTgt spid="249"/>
                                        </p:tgtEl>
                                      </p:cBhvr>
                                    </p:animEffect>
                                  </p:childTnLst>
                                </p:cTn>
                              </p:par>
                              <p:par>
                                <p:cTn id="42" presetID="10" presetClass="entr" presetSubtype="0" fill="hold" nodeType="withEffect">
                                  <p:stCondLst>
                                    <p:cond delay="0"/>
                                  </p:stCondLst>
                                  <p:childTnLst>
                                    <p:set>
                                      <p:cBhvr>
                                        <p:cTn id="43" dur="1" fill="hold">
                                          <p:stCondLst>
                                            <p:cond delay="0"/>
                                          </p:stCondLst>
                                        </p:cTn>
                                        <p:tgtEl>
                                          <p:spTgt spid="250"/>
                                        </p:tgtEl>
                                        <p:attrNameLst>
                                          <p:attrName>style.visibility</p:attrName>
                                        </p:attrNameLst>
                                      </p:cBhvr>
                                      <p:to>
                                        <p:strVal val="visible"/>
                                      </p:to>
                                    </p:set>
                                    <p:animEffect transition="in" filter="fade">
                                      <p:cBhvr>
                                        <p:cTn id="44" dur="1000"/>
                                        <p:tgtEl>
                                          <p:spTgt spid="250"/>
                                        </p:tgtEl>
                                      </p:cBhvr>
                                    </p:animEffect>
                                  </p:childTnLst>
                                </p:cTn>
                              </p:par>
                              <p:par>
                                <p:cTn id="45" presetID="10" presetClass="entr" presetSubtype="0" fill="hold" nodeType="withEffect">
                                  <p:stCondLst>
                                    <p:cond delay="0"/>
                                  </p:stCondLst>
                                  <p:childTnLst>
                                    <p:set>
                                      <p:cBhvr>
                                        <p:cTn id="46" dur="1" fill="hold">
                                          <p:stCondLst>
                                            <p:cond delay="0"/>
                                          </p:stCondLst>
                                        </p:cTn>
                                        <p:tgtEl>
                                          <p:spTgt spid="261"/>
                                        </p:tgtEl>
                                        <p:attrNameLst>
                                          <p:attrName>style.visibility</p:attrName>
                                        </p:attrNameLst>
                                      </p:cBhvr>
                                      <p:to>
                                        <p:strVal val="visible"/>
                                      </p:to>
                                    </p:set>
                                    <p:animEffect transition="in" filter="fade">
                                      <p:cBhvr>
                                        <p:cTn id="47" dur="1000"/>
                                        <p:tgtEl>
                                          <p:spTgt spid="2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7"/>
                                        </p:tgtEl>
                                        <p:attrNameLst>
                                          <p:attrName>style.visibility</p:attrName>
                                        </p:attrNameLst>
                                      </p:cBhvr>
                                      <p:to>
                                        <p:strVal val="visible"/>
                                      </p:to>
                                    </p:set>
                                    <p:animEffect transition="in" filter="fade">
                                      <p:cBhvr>
                                        <p:cTn id="52" dur="1000"/>
                                        <p:tgtEl>
                                          <p:spTgt spid="2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1000"/>
                                        <p:tgtEl>
                                          <p:spTgt spid="260"/>
                                        </p:tgtEl>
                                      </p:cBhvr>
                                    </p:animEffect>
                                    <p:set>
                                      <p:cBhvr>
                                        <p:cTn id="57" dur="1" fill="hold">
                                          <p:stCondLst>
                                            <p:cond delay="1000"/>
                                          </p:stCondLst>
                                        </p:cTn>
                                        <p:tgtEl>
                                          <p:spTgt spid="260"/>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256"/>
                                        </p:tgtEl>
                                        <p:attrNameLst>
                                          <p:attrName>style.visibility</p:attrName>
                                        </p:attrNameLst>
                                      </p:cBhvr>
                                      <p:to>
                                        <p:strVal val="visible"/>
                                      </p:to>
                                    </p:set>
                                    <p:animEffect transition="in" filter="fade">
                                      <p:cBhvr>
                                        <p:cTn id="60"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313532"/>
            <a:ext cx="8229600" cy="95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Comparing mean returns</a:t>
            </a:r>
            <a:endParaRPr/>
          </a:p>
          <a:p>
            <a:pPr marL="0" lvl="0" indent="0">
              <a:spcBef>
                <a:spcPts val="0"/>
              </a:spcBef>
              <a:spcAft>
                <a:spcPts val="0"/>
              </a:spcAft>
              <a:buNone/>
            </a:pPr>
            <a:r>
              <a:rPr lang="en"/>
              <a:t>in-sample vs out-of-sample</a:t>
            </a:r>
            <a:endParaRPr/>
          </a:p>
        </p:txBody>
      </p:sp>
      <p:pic>
        <p:nvPicPr>
          <p:cNvPr id="268" name="Shape 268"/>
          <p:cNvPicPr preferRelativeResize="0"/>
          <p:nvPr/>
        </p:nvPicPr>
        <p:blipFill>
          <a:blip r:embed="rId3">
            <a:alphaModFix/>
          </a:blip>
          <a:stretch>
            <a:fillRect/>
          </a:stretch>
        </p:blipFill>
        <p:spPr>
          <a:xfrm>
            <a:off x="2549100" y="1416708"/>
            <a:ext cx="4045800" cy="2977312"/>
          </a:xfrm>
          <a:prstGeom prst="rect">
            <a:avLst/>
          </a:prstGeom>
          <a:noFill/>
          <a:ln>
            <a:noFill/>
          </a:ln>
        </p:spPr>
      </p:pic>
      <p:pic>
        <p:nvPicPr>
          <p:cNvPr id="269" name="Shape 269"/>
          <p:cNvPicPr preferRelativeResize="0"/>
          <p:nvPr/>
        </p:nvPicPr>
        <p:blipFill>
          <a:blip r:embed="rId4">
            <a:alphaModFix/>
          </a:blip>
          <a:stretch>
            <a:fillRect/>
          </a:stretch>
        </p:blipFill>
        <p:spPr>
          <a:xfrm>
            <a:off x="1143000" y="4820997"/>
            <a:ext cx="6857999" cy="5703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9"/>
                                        </p:tgtEl>
                                        <p:attrNameLst>
                                          <p:attrName>style.visibility</p:attrName>
                                        </p:attrNameLst>
                                      </p:cBhvr>
                                      <p:to>
                                        <p:strVal val="visible"/>
                                      </p:to>
                                    </p:set>
                                    <p:animEffect transition="in" filter="fade">
                                      <p:cBhvr>
                                        <p:cTn id="12"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antopia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3366</TotalTime>
  <Words>1774</Words>
  <Application>Microsoft Office PowerPoint</Application>
  <PresentationFormat>On-screen Show (16:10)</PresentationFormat>
  <Paragraphs>135</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Open Sans</vt:lpstr>
      <vt:lpstr>Quantopian</vt:lpstr>
      <vt:lpstr>Probabilistic Machine Learning with PyMC3 Statistical Modeling for Engineers</vt:lpstr>
      <vt:lpstr>Blackbox Machine Learning</vt:lpstr>
      <vt:lpstr>Frequentist Statistics</vt:lpstr>
      <vt:lpstr>Probabilistic Programming</vt:lpstr>
      <vt:lpstr>Bayesian modeling</vt:lpstr>
      <vt:lpstr>Probabilistic Programming</vt:lpstr>
      <vt:lpstr>Modeling financial returns</vt:lpstr>
      <vt:lpstr>Probabilistic Programming with PyMC3</vt:lpstr>
      <vt:lpstr>Comparing mean returns in-sample vs out-of-sample</vt:lpstr>
      <vt:lpstr>Prediction of possible future returns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Machine Learning with PyMC3 Statistical Modeling for Engineers</dc:title>
  <dc:creator>Miodrag Bolic</dc:creator>
  <cp:lastModifiedBy>Miodrag Bolic</cp:lastModifiedBy>
  <cp:revision>4</cp:revision>
  <dcterms:modified xsi:type="dcterms:W3CDTF">2021-02-01T02:30:21Z</dcterms:modified>
</cp:coreProperties>
</file>