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66" r:id="rId18"/>
    <p:sldId id="257"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7" d="100"/>
          <a:sy n="87" d="100"/>
        </p:scale>
        <p:origin x="102" y="16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70197-3DF0-4F5D-838C-98191F203117}" type="datetimeFigureOut">
              <a:rPr lang="en-US" smtClean="0"/>
              <a:t>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A2517-58E5-4C44-9C62-3857A2015F45}" type="slidenum">
              <a:rPr lang="en-US" smtClean="0"/>
              <a:t>‹#›</a:t>
            </a:fld>
            <a:endParaRPr lang="en-US"/>
          </a:p>
        </p:txBody>
      </p:sp>
    </p:spTree>
    <p:extLst>
      <p:ext uri="{BB962C8B-B14F-4D97-AF65-F5344CB8AC3E}">
        <p14:creationId xmlns:p14="http://schemas.microsoft.com/office/powerpoint/2010/main" val="2862342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590090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r>
              <a:rPr lang="en-US" altLang="en-US" smtClean="0"/>
              <a:t>Note, expected value for each piece is 0, that’s why no minus E(f)^2.</a:t>
            </a:r>
          </a:p>
          <a:p>
            <a:endParaRPr lang="en-US" altLang="en-US" smtClean="0"/>
          </a:p>
          <a:p>
            <a:r>
              <a:rPr lang="en-US" altLang="en-US" smtClean="0"/>
              <a:t>The second to last equation doesn’t quite make sense.  Need to look at in more detail.</a:t>
            </a:r>
          </a:p>
        </p:txBody>
      </p:sp>
    </p:spTree>
    <p:extLst>
      <p:ext uri="{BB962C8B-B14F-4D97-AF65-F5344CB8AC3E}">
        <p14:creationId xmlns:p14="http://schemas.microsoft.com/office/powerpoint/2010/main" val="366468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3701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8678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44016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3111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r>
              <a:rPr lang="en-US" altLang="en-US" smtClean="0"/>
              <a:t>Note the over counting.  Note that they may be estimated.</a:t>
            </a:r>
          </a:p>
        </p:txBody>
      </p:sp>
    </p:spTree>
    <p:extLst>
      <p:ext uri="{BB962C8B-B14F-4D97-AF65-F5344CB8AC3E}">
        <p14:creationId xmlns:p14="http://schemas.microsoft.com/office/powerpoint/2010/main" val="850672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Shape 10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5" name="Shape 10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The only remaining thing before putting this to practice is - how to compute conditional variances?</a:t>
            </a:r>
            <a:endParaRPr/>
          </a:p>
          <a:p>
            <a:pPr marL="0" lvl="0" indent="0" rtl="0">
              <a:spcBef>
                <a:spcPts val="0"/>
              </a:spcBef>
              <a:spcAft>
                <a:spcPts val="0"/>
              </a:spcAft>
              <a:buNone/>
            </a:pPr>
            <a:r>
              <a:rPr lang="en"/>
              <a:t>Unfortunately that's the bad news: it is very computationally expensive (requires a lot of model runs).</a:t>
            </a:r>
            <a:endParaRPr/>
          </a:p>
          <a:p>
            <a:pPr marL="0" lvl="0" indent="0">
              <a:spcBef>
                <a:spcPts val="0"/>
              </a:spcBef>
              <a:spcAft>
                <a:spcPts val="0"/>
              </a:spcAft>
              <a:buNone/>
            </a:pPr>
            <a:r>
              <a:rPr lang="en"/>
              <a:t>But there are methods to estimate S1 and ST pretty good.  TODO quote their names.  There's also FAST.</a:t>
            </a:r>
            <a:endParaRPr/>
          </a:p>
        </p:txBody>
      </p:sp>
    </p:spTree>
    <p:extLst>
      <p:ext uri="{BB962C8B-B14F-4D97-AF65-F5344CB8AC3E}">
        <p14:creationId xmlns:p14="http://schemas.microsoft.com/office/powerpoint/2010/main" val="417209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0898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02153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6238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7124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332823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4676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00133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p:spPr>
        <p:txBody>
          <a:bodyPr/>
          <a:lstStyle/>
          <a:p>
            <a:r>
              <a:rPr lang="en-US" altLang="en-US" smtClean="0"/>
              <a:t>Say then that f zero is the mean value of the function, f1, f2 are the main effects of parameters x1 and x2, and f12 is the interaction effect of f12.  (these terms should be defined in the goals slide that comes earlier)</a:t>
            </a:r>
          </a:p>
        </p:txBody>
      </p:sp>
    </p:spTree>
    <p:extLst>
      <p:ext uri="{BB962C8B-B14F-4D97-AF65-F5344CB8AC3E}">
        <p14:creationId xmlns:p14="http://schemas.microsoft.com/office/powerpoint/2010/main" val="290497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09CCE1-9F59-4BB2-ACD8-FA51D1A82177}"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379766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9CCE1-9F59-4BB2-ACD8-FA51D1A82177}"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158812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9CCE1-9F59-4BB2-ACD8-FA51D1A82177}"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3016194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609600" y="274637"/>
            <a:ext cx="10972800" cy="1143200"/>
          </a:xfrm>
          <a:prstGeom prst="rect">
            <a:avLst/>
          </a:prstGeom>
        </p:spPr>
        <p:txBody>
          <a:bodyPr spcFirstLastPara="1" wrap="square" lIns="91425" tIns="91425" rIns="91425" bIns="91425" anchor="b" anchorCtr="0"/>
          <a:lstStyle>
            <a:lvl1pPr lvl="0">
              <a:spcBef>
                <a:spcPts val="0"/>
              </a:spcBef>
              <a:spcAft>
                <a:spcPts val="0"/>
              </a:spcAft>
              <a:buSzPts val="3600"/>
              <a:buFont typeface="Cabin"/>
              <a:buNone/>
              <a:defRPr>
                <a:solidFill>
                  <a:srgbClr val="DA0002"/>
                </a:solidFill>
                <a:latin typeface="Cabin"/>
                <a:ea typeface="Cabin"/>
                <a:cs typeface="Cabin"/>
                <a:sym typeface="Cabin"/>
              </a:defRPr>
            </a:lvl1pPr>
            <a:lvl2pPr lvl="1">
              <a:spcBef>
                <a:spcPts val="0"/>
              </a:spcBef>
              <a:spcAft>
                <a:spcPts val="0"/>
              </a:spcAft>
              <a:buSzPts val="3600"/>
              <a:buNone/>
              <a:defRPr>
                <a:solidFill>
                  <a:srgbClr val="DA0002"/>
                </a:solidFill>
              </a:defRPr>
            </a:lvl2pPr>
            <a:lvl3pPr lvl="2">
              <a:spcBef>
                <a:spcPts val="0"/>
              </a:spcBef>
              <a:spcAft>
                <a:spcPts val="0"/>
              </a:spcAft>
              <a:buSzPts val="3600"/>
              <a:buNone/>
              <a:defRPr>
                <a:solidFill>
                  <a:srgbClr val="DA0002"/>
                </a:solidFill>
              </a:defRPr>
            </a:lvl3pPr>
            <a:lvl4pPr lvl="3">
              <a:spcBef>
                <a:spcPts val="0"/>
              </a:spcBef>
              <a:spcAft>
                <a:spcPts val="0"/>
              </a:spcAft>
              <a:buSzPts val="3600"/>
              <a:buNone/>
              <a:defRPr>
                <a:solidFill>
                  <a:srgbClr val="DA0002"/>
                </a:solidFill>
              </a:defRPr>
            </a:lvl4pPr>
            <a:lvl5pPr lvl="4">
              <a:spcBef>
                <a:spcPts val="0"/>
              </a:spcBef>
              <a:spcAft>
                <a:spcPts val="0"/>
              </a:spcAft>
              <a:buSzPts val="3600"/>
              <a:buNone/>
              <a:defRPr>
                <a:solidFill>
                  <a:srgbClr val="DA0002"/>
                </a:solidFill>
              </a:defRPr>
            </a:lvl5pPr>
            <a:lvl6pPr lvl="5">
              <a:spcBef>
                <a:spcPts val="0"/>
              </a:spcBef>
              <a:spcAft>
                <a:spcPts val="0"/>
              </a:spcAft>
              <a:buSzPts val="3600"/>
              <a:buNone/>
              <a:defRPr>
                <a:solidFill>
                  <a:srgbClr val="DA0002"/>
                </a:solidFill>
              </a:defRPr>
            </a:lvl6pPr>
            <a:lvl7pPr lvl="6">
              <a:spcBef>
                <a:spcPts val="0"/>
              </a:spcBef>
              <a:spcAft>
                <a:spcPts val="0"/>
              </a:spcAft>
              <a:buSzPts val="3600"/>
              <a:buNone/>
              <a:defRPr>
                <a:solidFill>
                  <a:srgbClr val="DA0002"/>
                </a:solidFill>
              </a:defRPr>
            </a:lvl7pPr>
            <a:lvl8pPr lvl="7">
              <a:spcBef>
                <a:spcPts val="0"/>
              </a:spcBef>
              <a:spcAft>
                <a:spcPts val="0"/>
              </a:spcAft>
              <a:buSzPts val="3600"/>
              <a:buNone/>
              <a:defRPr>
                <a:solidFill>
                  <a:srgbClr val="DA0002"/>
                </a:solidFill>
              </a:defRPr>
            </a:lvl8pPr>
            <a:lvl9pPr lvl="8">
              <a:spcBef>
                <a:spcPts val="0"/>
              </a:spcBef>
              <a:spcAft>
                <a:spcPts val="0"/>
              </a:spcAft>
              <a:buSzPts val="3600"/>
              <a:buNone/>
              <a:defRPr>
                <a:solidFill>
                  <a:srgbClr val="DA0002"/>
                </a:solidFill>
              </a:defRPr>
            </a:lvl9pPr>
          </a:lstStyle>
          <a:p>
            <a:endParaRPr/>
          </a:p>
        </p:txBody>
      </p:sp>
      <p:sp>
        <p:nvSpPr>
          <p:cNvPr id="16" name="Shape 16"/>
          <p:cNvSpPr txBox="1">
            <a:spLocks noGrp="1"/>
          </p:cNvSpPr>
          <p:nvPr>
            <p:ph type="body" idx="1"/>
          </p:nvPr>
        </p:nvSpPr>
        <p:spPr>
          <a:xfrm>
            <a:off x="609600" y="1600200"/>
            <a:ext cx="10972800" cy="4967600"/>
          </a:xfrm>
          <a:prstGeom prst="rect">
            <a:avLst/>
          </a:prstGeom>
        </p:spPr>
        <p:txBody>
          <a:bodyPr spcFirstLastPara="1" wrap="square" lIns="91425" tIns="91425" rIns="91425" bIns="91425" anchor="t" anchorCtr="0"/>
          <a:lstStyle>
            <a:lvl1pPr marL="609585" lvl="0" indent="-558786">
              <a:lnSpc>
                <a:spcPct val="115000"/>
              </a:lnSpc>
              <a:spcBef>
                <a:spcPts val="800"/>
              </a:spcBef>
              <a:spcAft>
                <a:spcPts val="0"/>
              </a:spcAft>
              <a:buSzPts val="3000"/>
              <a:buFont typeface="Cabin"/>
              <a:buChar char="●"/>
              <a:defRPr>
                <a:latin typeface="Cabin"/>
                <a:ea typeface="Cabin"/>
                <a:cs typeface="Cabin"/>
                <a:sym typeface="Cabin"/>
              </a:defRPr>
            </a:lvl1pPr>
            <a:lvl2pPr marL="1219170" lvl="1" indent="-507987">
              <a:lnSpc>
                <a:spcPct val="115000"/>
              </a:lnSpc>
              <a:spcBef>
                <a:spcPts val="0"/>
              </a:spcBef>
              <a:spcAft>
                <a:spcPts val="0"/>
              </a:spcAft>
              <a:buSzPts val="2400"/>
              <a:buFont typeface="Cabin"/>
              <a:buChar char="○"/>
              <a:defRPr>
                <a:latin typeface="Cabin"/>
                <a:ea typeface="Cabin"/>
                <a:cs typeface="Cabin"/>
                <a:sym typeface="Cabin"/>
              </a:defRPr>
            </a:lvl2pPr>
            <a:lvl3pPr marL="1828754" lvl="2" indent="-507987">
              <a:lnSpc>
                <a:spcPct val="115000"/>
              </a:lnSpc>
              <a:spcBef>
                <a:spcPts val="0"/>
              </a:spcBef>
              <a:spcAft>
                <a:spcPts val="0"/>
              </a:spcAft>
              <a:buSzPts val="2400"/>
              <a:buFont typeface="Cabin"/>
              <a:buChar char="■"/>
              <a:defRPr>
                <a:latin typeface="Cabin"/>
                <a:ea typeface="Cabin"/>
                <a:cs typeface="Cabin"/>
                <a:sym typeface="Cabin"/>
              </a:defRPr>
            </a:lvl3pPr>
            <a:lvl4pPr marL="2438339" lvl="3" indent="-457189">
              <a:lnSpc>
                <a:spcPct val="115000"/>
              </a:lnSpc>
              <a:spcBef>
                <a:spcPts val="0"/>
              </a:spcBef>
              <a:spcAft>
                <a:spcPts val="0"/>
              </a:spcAft>
              <a:buSzPts val="1800"/>
              <a:buFont typeface="Cabin"/>
              <a:buChar char="●"/>
              <a:defRPr>
                <a:latin typeface="Cabin"/>
                <a:ea typeface="Cabin"/>
                <a:cs typeface="Cabin"/>
                <a:sym typeface="Cabin"/>
              </a:defRPr>
            </a:lvl4pPr>
            <a:lvl5pPr marL="3047924" lvl="4" indent="-457189">
              <a:lnSpc>
                <a:spcPct val="115000"/>
              </a:lnSpc>
              <a:spcBef>
                <a:spcPts val="0"/>
              </a:spcBef>
              <a:spcAft>
                <a:spcPts val="0"/>
              </a:spcAft>
              <a:buSzPts val="1800"/>
              <a:buFont typeface="Cabin"/>
              <a:buChar char="○"/>
              <a:defRPr>
                <a:latin typeface="Cabin"/>
                <a:ea typeface="Cabin"/>
                <a:cs typeface="Cabin"/>
                <a:sym typeface="Cabin"/>
              </a:defRPr>
            </a:lvl5pPr>
            <a:lvl6pPr marL="3657509" lvl="5" indent="-457189">
              <a:lnSpc>
                <a:spcPct val="115000"/>
              </a:lnSpc>
              <a:spcBef>
                <a:spcPts val="0"/>
              </a:spcBef>
              <a:spcAft>
                <a:spcPts val="0"/>
              </a:spcAft>
              <a:buSzPts val="1800"/>
              <a:buFont typeface="Cabin"/>
              <a:buChar char="■"/>
              <a:defRPr>
                <a:latin typeface="Cabin"/>
                <a:ea typeface="Cabin"/>
                <a:cs typeface="Cabin"/>
                <a:sym typeface="Cabin"/>
              </a:defRPr>
            </a:lvl6pPr>
            <a:lvl7pPr marL="4267093" lvl="6" indent="-457189">
              <a:lnSpc>
                <a:spcPct val="115000"/>
              </a:lnSpc>
              <a:spcBef>
                <a:spcPts val="0"/>
              </a:spcBef>
              <a:spcAft>
                <a:spcPts val="0"/>
              </a:spcAft>
              <a:buSzPts val="1800"/>
              <a:buChar char="●"/>
              <a:defRPr/>
            </a:lvl7pPr>
            <a:lvl8pPr marL="4876678" lvl="7" indent="-457189">
              <a:lnSpc>
                <a:spcPct val="115000"/>
              </a:lnSpc>
              <a:spcBef>
                <a:spcPts val="0"/>
              </a:spcBef>
              <a:spcAft>
                <a:spcPts val="0"/>
              </a:spcAft>
              <a:buSzPts val="1800"/>
              <a:buChar char="○"/>
              <a:defRPr/>
            </a:lvl8pPr>
            <a:lvl9pPr marL="5486263" lvl="8" indent="-457189">
              <a:lnSpc>
                <a:spcPct val="115000"/>
              </a:lnSpc>
              <a:spcBef>
                <a:spcPts val="0"/>
              </a:spcBef>
              <a:spcAft>
                <a:spcPts val="0"/>
              </a:spcAft>
              <a:buSzPts val="1800"/>
              <a:buChar char="■"/>
              <a:defRPr/>
            </a:lvl9pPr>
          </a:lstStyle>
          <a:p>
            <a:endParaRPr/>
          </a:p>
        </p:txBody>
      </p:sp>
    </p:spTree>
    <p:extLst>
      <p:ext uri="{BB962C8B-B14F-4D97-AF65-F5344CB8AC3E}">
        <p14:creationId xmlns:p14="http://schemas.microsoft.com/office/powerpoint/2010/main" val="8718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9CCE1-9F59-4BB2-ACD8-FA51D1A82177}"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362240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09CCE1-9F59-4BB2-ACD8-FA51D1A82177}"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291106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09CCE1-9F59-4BB2-ACD8-FA51D1A82177}"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412177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09CCE1-9F59-4BB2-ACD8-FA51D1A82177}" type="datetimeFigureOut">
              <a:rPr lang="en-US" smtClean="0"/>
              <a:t>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210592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09CCE1-9F59-4BB2-ACD8-FA51D1A82177}" type="datetimeFigureOut">
              <a:rPr lang="en-US" smtClean="0"/>
              <a:t>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356994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9CCE1-9F59-4BB2-ACD8-FA51D1A82177}" type="datetimeFigureOut">
              <a:rPr lang="en-US" smtClean="0"/>
              <a:t>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135390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09CCE1-9F59-4BB2-ACD8-FA51D1A82177}"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158937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09CCE1-9F59-4BB2-ACD8-FA51D1A82177}"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18926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9CCE1-9F59-4BB2-ACD8-FA51D1A82177}" type="datetimeFigureOut">
              <a:rPr lang="en-US" smtClean="0"/>
              <a:t>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3C1C-7EC4-471B-BE7F-E47BF0CA140E}" type="slidenum">
              <a:rPr lang="en-US" smtClean="0"/>
              <a:t>‹#›</a:t>
            </a:fld>
            <a:endParaRPr lang="en-US"/>
          </a:p>
        </p:txBody>
      </p:sp>
    </p:spTree>
    <p:extLst>
      <p:ext uri="{BB962C8B-B14F-4D97-AF65-F5344CB8AC3E}">
        <p14:creationId xmlns:p14="http://schemas.microsoft.com/office/powerpoint/2010/main" val="1649463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10.png"/><Relationship Id="rId3" Type="http://schemas.openxmlformats.org/officeDocument/2006/relationships/tags" Target="../tags/tag23.xml"/><Relationship Id="rId7" Type="http://schemas.openxmlformats.org/officeDocument/2006/relationships/slideLayout" Target="../slideLayouts/slideLayout2.xml"/><Relationship Id="rId12" Type="http://schemas.openxmlformats.org/officeDocument/2006/relationships/image" Target="../media/image9.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8.png"/><Relationship Id="rId5" Type="http://schemas.openxmlformats.org/officeDocument/2006/relationships/tags" Target="../tags/tag25.xml"/><Relationship Id="rId10" Type="http://schemas.openxmlformats.org/officeDocument/2006/relationships/image" Target="../media/image7.png"/><Relationship Id="rId4" Type="http://schemas.openxmlformats.org/officeDocument/2006/relationships/tags" Target="../tags/tag24.xml"/><Relationship Id="rId9" Type="http://schemas.openxmlformats.org/officeDocument/2006/relationships/image" Target="../media/image6.png"/><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9.xml"/><Relationship Id="rId7" Type="http://schemas.openxmlformats.org/officeDocument/2006/relationships/notesSlide" Target="../notesSlides/notesSlide10.xml"/><Relationship Id="rId12" Type="http://schemas.openxmlformats.org/officeDocument/2006/relationships/image" Target="../media/image1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11" Type="http://schemas.openxmlformats.org/officeDocument/2006/relationships/image" Target="../media/image15.png"/><Relationship Id="rId5" Type="http://schemas.openxmlformats.org/officeDocument/2006/relationships/tags" Target="../tags/tag31.xml"/><Relationship Id="rId10" Type="http://schemas.openxmlformats.org/officeDocument/2006/relationships/image" Target="../media/image14.png"/><Relationship Id="rId4" Type="http://schemas.openxmlformats.org/officeDocument/2006/relationships/tags" Target="../tags/tag30.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37.xml"/><Relationship Id="rId7" Type="http://schemas.openxmlformats.org/officeDocument/2006/relationships/image" Target="../media/image18.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7.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4.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5.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8.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1.xml"/><Relationship Id="rId7" Type="http://schemas.openxmlformats.org/officeDocument/2006/relationships/image" Target="../media/image2.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6.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12.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7.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16.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9.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8.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20.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Sensitivity Analysis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Slides are </a:t>
            </a:r>
          </a:p>
          <a:p>
            <a:r>
              <a:rPr lang="en-US" dirty="0" smtClean="0"/>
              <a:t>from Doug </a:t>
            </a:r>
            <a:r>
              <a:rPr lang="en-US" dirty="0" err="1" smtClean="0"/>
              <a:t>Allaire</a:t>
            </a:r>
            <a:r>
              <a:rPr lang="en-US" dirty="0" smtClean="0"/>
              <a:t>: Sensitivity analysis </a:t>
            </a:r>
          </a:p>
          <a:p>
            <a:r>
              <a:rPr lang="en-US" dirty="0" smtClean="0"/>
              <a:t>and from Thorsten Wagener: Practical Sensitivity Analysis for Environmental Modeling</a:t>
            </a:r>
          </a:p>
          <a:p>
            <a:r>
              <a:rPr lang="en-US" dirty="0" smtClean="0"/>
              <a:t> 	</a:t>
            </a:r>
            <a:endParaRPr lang="en-US" dirty="0"/>
          </a:p>
        </p:txBody>
      </p:sp>
    </p:spTree>
    <p:extLst>
      <p:ext uri="{BB962C8B-B14F-4D97-AF65-F5344CB8AC3E}">
        <p14:creationId xmlns:p14="http://schemas.microsoft.com/office/powerpoint/2010/main" val="358804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Example of ANOVA Decomposition</a:t>
            </a:r>
          </a:p>
        </p:txBody>
      </p:sp>
      <p:sp>
        <p:nvSpPr>
          <p:cNvPr id="28675" name="Rectangle 3"/>
          <p:cNvSpPr>
            <a:spLocks noGrp="1" noChangeArrowheads="1"/>
          </p:cNvSpPr>
          <p:nvPr>
            <p:ph type="body" idx="1"/>
          </p:nvPr>
        </p:nvSpPr>
        <p:spPr/>
        <p:txBody>
          <a:bodyPr>
            <a:normAutofit fontScale="70000" lnSpcReduction="20000"/>
          </a:bodyPr>
          <a:lstStyle/>
          <a:p>
            <a:r>
              <a:rPr lang="en-US" altLang="en-US" smtClean="0"/>
              <a:t>Consider a function</a:t>
            </a:r>
          </a:p>
          <a:p>
            <a:pPr lvl="1"/>
            <a:endParaRPr lang="en-US" altLang="en-US" smtClean="0"/>
          </a:p>
          <a:p>
            <a:pPr lvl="1">
              <a:buFont typeface="Helvetica CY" pitchFamily="-48" charset="-52"/>
              <a:buNone/>
            </a:pPr>
            <a:endParaRPr lang="en-US" altLang="en-US" smtClean="0"/>
          </a:p>
          <a:p>
            <a:pPr lvl="1"/>
            <a:endParaRPr lang="en-US" altLang="en-US" smtClean="0"/>
          </a:p>
          <a:p>
            <a:r>
              <a:rPr lang="en-US" altLang="en-US" smtClean="0"/>
              <a:t>Then the ANOVA decomposition is:</a:t>
            </a:r>
          </a:p>
          <a:p>
            <a:pPr lvl="1"/>
            <a:endParaRPr lang="en-US" altLang="en-US" smtClean="0"/>
          </a:p>
          <a:p>
            <a:pPr lvl="1">
              <a:buFont typeface="Helvetica CY" pitchFamily="-48" charset="-52"/>
              <a:buNone/>
            </a:pPr>
            <a:r>
              <a:rPr lang="en-US" altLang="en-US" smtClean="0"/>
              <a:t> </a:t>
            </a:r>
          </a:p>
          <a:p>
            <a:pPr lvl="1"/>
            <a:endParaRPr lang="en-US" altLang="en-US" smtClean="0"/>
          </a:p>
          <a:p>
            <a:pPr lvl="1"/>
            <a:endParaRPr lang="en-US" altLang="en-US" smtClean="0"/>
          </a:p>
          <a:p>
            <a:pPr lvl="1">
              <a:buFont typeface="Helvetica CY" pitchFamily="-48" charset="-52"/>
              <a:buNone/>
            </a:pPr>
            <a:r>
              <a:rPr lang="en-US" altLang="en-US" smtClean="0"/>
              <a:t> </a:t>
            </a:r>
          </a:p>
          <a:p>
            <a:pPr lvl="1">
              <a:buFont typeface="Helvetica CY" pitchFamily="-48" charset="-52"/>
              <a:buNone/>
            </a:pPr>
            <a:endParaRPr lang="en-US" altLang="en-US" smtClean="0"/>
          </a:p>
          <a:p>
            <a:pPr lvl="1">
              <a:buFont typeface="Helvetica CY" pitchFamily="-48" charset="-52"/>
              <a:buNone/>
            </a:pPr>
            <a:endParaRPr lang="en-US" altLang="en-US" smtClean="0"/>
          </a:p>
          <a:p>
            <a:pPr lvl="1">
              <a:buFont typeface="Helvetica CY" pitchFamily="-48" charset="-52"/>
              <a:buNone/>
            </a:pPr>
            <a:r>
              <a:rPr lang="en-US" altLang="en-US" smtClean="0"/>
              <a:t> </a:t>
            </a:r>
          </a:p>
          <a:p>
            <a:pPr lvl="1"/>
            <a:endParaRPr lang="en-US" altLang="en-US" smtClean="0"/>
          </a:p>
          <a:p>
            <a:pPr lvl="1">
              <a:buFont typeface="Helvetica CY" pitchFamily="-48" charset="-52"/>
              <a:buNone/>
            </a:pPr>
            <a:r>
              <a:rPr lang="en-US" altLang="en-US" smtClean="0"/>
              <a:t> </a:t>
            </a:r>
          </a:p>
          <a:p>
            <a:pPr lvl="1">
              <a:buFont typeface="Helvetica CY" pitchFamily="-48" charset="-52"/>
              <a:buNone/>
            </a:pPr>
            <a:r>
              <a:rPr lang="en-US" altLang="en-US" smtClean="0"/>
              <a:t> </a:t>
            </a:r>
          </a:p>
        </p:txBody>
      </p:sp>
      <p:sp>
        <p:nvSpPr>
          <p:cNvPr id="28676" name="AutoShape 10"/>
          <p:cNvSpPr>
            <a:spLocks/>
          </p:cNvSpPr>
          <p:nvPr/>
        </p:nvSpPr>
        <p:spPr bwMode="auto">
          <a:xfrm>
            <a:off x="7174060" y="4436568"/>
            <a:ext cx="518818" cy="537567"/>
          </a:xfrm>
          <a:prstGeom prst="rightBrace">
            <a:avLst>
              <a:gd name="adj1" fmla="val 131333"/>
              <a:gd name="adj2" fmla="val 50000"/>
            </a:avLst>
          </a:prstGeom>
          <a:noFill/>
          <a:ln w="12700">
            <a:solidFill>
              <a:schemeClr val="tx1"/>
            </a:solidFill>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pic>
        <p:nvPicPr>
          <p:cNvPr id="28677" name="Picture 14" descr="TP_tmp"/>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400301" y="1641475"/>
            <a:ext cx="7280275" cy="395288"/>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8678" name="Picture 18" descr="TP_tmp"/>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2479675" y="3371851"/>
            <a:ext cx="2630488" cy="39846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8679" name="Picture 20" descr="TP_tmp"/>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911351" y="4089400"/>
            <a:ext cx="45561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0" name="Picture 22" descr="TP_tmp"/>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1893889" y="4791076"/>
            <a:ext cx="463867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1" name="Picture 24" descr="TP_tmp"/>
          <p:cNvPicPr>
            <a:picLocks noChangeAspect="1" noChangeArrowheads="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824038" y="5487988"/>
            <a:ext cx="558641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2" name="Picture 26" descr="TP_tmp"/>
          <p:cNvPicPr>
            <a:picLocks noChangeAspect="1" noChangeArrowheads="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7575550" y="4545014"/>
            <a:ext cx="2909888"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69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Calculating Variances</a:t>
            </a:r>
          </a:p>
        </p:txBody>
      </p:sp>
      <p:sp>
        <p:nvSpPr>
          <p:cNvPr id="30723" name="Rectangle 3"/>
          <p:cNvSpPr>
            <a:spLocks noGrp="1" noChangeArrowheads="1"/>
          </p:cNvSpPr>
          <p:nvPr>
            <p:ph type="body" idx="1"/>
          </p:nvPr>
        </p:nvSpPr>
        <p:spPr/>
        <p:txBody>
          <a:bodyPr>
            <a:normAutofit/>
          </a:bodyPr>
          <a:lstStyle/>
          <a:p>
            <a:r>
              <a:rPr lang="en-US" altLang="en-US" dirty="0" smtClean="0"/>
              <a:t>Given a function f(x) that is square </a:t>
            </a:r>
            <a:r>
              <a:rPr lang="en-US" altLang="en-US" dirty="0" err="1" smtClean="0"/>
              <a:t>integrable</a:t>
            </a:r>
            <a:r>
              <a:rPr lang="en-US" altLang="en-US" dirty="0" smtClean="0"/>
              <a:t>, </a:t>
            </a:r>
          </a:p>
          <a:p>
            <a:pPr lvl="1"/>
            <a:endParaRPr lang="en-US" altLang="en-US" dirty="0" smtClean="0"/>
          </a:p>
          <a:p>
            <a:r>
              <a:rPr lang="en-US" altLang="en-US" dirty="0" smtClean="0"/>
              <a:t>Similarly,</a:t>
            </a:r>
          </a:p>
          <a:p>
            <a:pPr lvl="1"/>
            <a:endParaRPr lang="en-US" altLang="en-US" dirty="0" smtClean="0"/>
          </a:p>
          <a:p>
            <a:pPr lvl="1"/>
            <a:endParaRPr lang="en-US" altLang="en-US" dirty="0" smtClean="0"/>
          </a:p>
          <a:p>
            <a:r>
              <a:rPr lang="en-US" altLang="en-US" dirty="0" smtClean="0"/>
              <a:t>Example for a function of two parameters:</a:t>
            </a:r>
          </a:p>
          <a:p>
            <a:pPr lvl="1"/>
            <a:endParaRPr lang="en-US" altLang="en-US" dirty="0" smtClean="0"/>
          </a:p>
          <a:p>
            <a:pPr lvl="1">
              <a:buFont typeface="Helvetica CY" pitchFamily="-48" charset="-52"/>
              <a:buNone/>
            </a:pPr>
            <a:r>
              <a:rPr lang="en-US" altLang="en-US" dirty="0" smtClean="0"/>
              <a:t> </a:t>
            </a:r>
          </a:p>
          <a:p>
            <a:pPr lvl="1">
              <a:buFont typeface="Helvetica CY" pitchFamily="-48" charset="-52"/>
              <a:buNone/>
            </a:pPr>
            <a:endParaRPr lang="en-US" altLang="en-US" dirty="0" smtClean="0"/>
          </a:p>
          <a:p>
            <a:pPr lvl="1">
              <a:buFont typeface="Helvetica CY" pitchFamily="-48" charset="-52"/>
              <a:buNone/>
            </a:pPr>
            <a:r>
              <a:rPr lang="en-US" altLang="en-US" dirty="0" smtClean="0"/>
              <a:t>   </a:t>
            </a:r>
          </a:p>
        </p:txBody>
      </p:sp>
      <p:pic>
        <p:nvPicPr>
          <p:cNvPr id="30724" name="Picture 15" descr="TP_tmp"/>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455863" y="2290762"/>
            <a:ext cx="6132513" cy="425450"/>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30725" name="Picture 12" descr="TP_tmp"/>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455863" y="3195072"/>
            <a:ext cx="60975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6" name="Picture 17" descr="TP_tmp"/>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2408362" y="4631533"/>
            <a:ext cx="70596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7" name="Picture 22" descr="TP_tmp"/>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036763" y="5207001"/>
            <a:ext cx="8083550" cy="5318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30728" name="Picture 24" descr="TP_tmp"/>
          <p:cNvPicPr>
            <a:picLocks noChangeAspect="1" noChangeArrowheads="1"/>
          </p:cNvPicPr>
          <p:nvPr>
            <p:custDataLst>
              <p:tags r:id="rId5"/>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2012950" y="6026150"/>
            <a:ext cx="44719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990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751014" y="73025"/>
            <a:ext cx="683418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spcBef>
                <a:spcPct val="50000"/>
              </a:spcBef>
              <a:buClr>
                <a:schemeClr val="tx1"/>
              </a:buClr>
              <a:buFont typeface="Helvetica CY" pitchFamily="-48" charset="-52"/>
              <a:buChar char="•"/>
              <a:defRPr sz="2400">
                <a:solidFill>
                  <a:schemeClr val="tx1"/>
                </a:solidFill>
                <a:latin typeface="Helvetica" panose="020B0604020202020204" pitchFamily="34" charset="0"/>
              </a:defRPr>
            </a:lvl1pPr>
            <a:lvl2pPr marL="742950" indent="-285750">
              <a:buClr>
                <a:schemeClr val="tx1"/>
              </a:buClr>
              <a:buFont typeface="Helvetica CY" pitchFamily="-48" charset="-52"/>
              <a:buChar char="–"/>
              <a:defRPr sz="2000">
                <a:solidFill>
                  <a:schemeClr val="tx1"/>
                </a:solidFill>
                <a:latin typeface="Helvetica" panose="020B0604020202020204" pitchFamily="34" charset="0"/>
              </a:defRPr>
            </a:lvl2pPr>
            <a:lvl3pPr marL="1143000" indent="-228600">
              <a:buClr>
                <a:schemeClr val="tx1"/>
              </a:buClr>
              <a:buFont typeface="Helvetica CY" pitchFamily="-48" charset="-52"/>
              <a:buChar char="•"/>
              <a:defRPr>
                <a:solidFill>
                  <a:schemeClr val="tx1"/>
                </a:solidFill>
                <a:latin typeface="Helvetica" panose="020B0604020202020204" pitchFamily="34" charset="0"/>
              </a:defRPr>
            </a:lvl3pPr>
            <a:lvl4pPr marL="1600200" indent="-228600">
              <a:buClr>
                <a:schemeClr val="tx1"/>
              </a:buClr>
              <a:buFont typeface="Helvetica CY" pitchFamily="-48" charset="-52"/>
              <a:buChar char="–"/>
              <a:defRPr sz="1600">
                <a:solidFill>
                  <a:schemeClr val="tx1"/>
                </a:solidFill>
                <a:latin typeface="Helvetica" panose="020B0604020202020204" pitchFamily="34" charset="0"/>
              </a:defRPr>
            </a:lvl4pPr>
            <a:lvl5pPr marL="2057400" indent="-228600">
              <a:buClr>
                <a:schemeClr val="tx1"/>
              </a:buClr>
              <a:buFont typeface="Helvetica CY" pitchFamily="-48" charset="-52"/>
              <a:buChar char="»"/>
              <a:defRPr sz="1600">
                <a:solidFill>
                  <a:schemeClr val="tx1"/>
                </a:solidFill>
                <a:latin typeface="Helvetica" panose="020B0604020202020204" pitchFamily="34" charset="0"/>
              </a:defRPr>
            </a:lvl5pPr>
            <a:lvl6pPr marL="25146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6pPr>
            <a:lvl7pPr marL="29718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7pPr>
            <a:lvl8pPr marL="34290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8pPr>
            <a:lvl9pPr marL="38862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9pPr>
          </a:lstStyle>
          <a:p>
            <a:pPr>
              <a:lnSpc>
                <a:spcPct val="80000"/>
              </a:lnSpc>
              <a:spcBef>
                <a:spcPct val="0"/>
              </a:spcBef>
              <a:buClrTx/>
              <a:buFontTx/>
              <a:buNone/>
            </a:pPr>
            <a:r>
              <a:rPr lang="en-US" altLang="en-US" sz="2800" b="1">
                <a:solidFill>
                  <a:srgbClr val="006023"/>
                </a:solidFill>
              </a:rPr>
              <a:t>The goal of global sensitivity analysis</a:t>
            </a:r>
          </a:p>
        </p:txBody>
      </p:sp>
      <p:sp>
        <p:nvSpPr>
          <p:cNvPr id="32771" name="Rectangle 4"/>
          <p:cNvSpPr>
            <a:spLocks noChangeArrowheads="1"/>
          </p:cNvSpPr>
          <p:nvPr/>
        </p:nvSpPr>
        <p:spPr bwMode="auto">
          <a:xfrm>
            <a:off x="1938339" y="977900"/>
            <a:ext cx="8313737"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50000"/>
              </a:spcBef>
              <a:buClr>
                <a:schemeClr val="tx1"/>
              </a:buClr>
              <a:buFont typeface="Helvetica CY" pitchFamily="-48" charset="-52"/>
              <a:buChar char="•"/>
              <a:defRPr sz="2400">
                <a:solidFill>
                  <a:schemeClr val="tx1"/>
                </a:solidFill>
                <a:latin typeface="Helvetica" panose="020B0604020202020204" pitchFamily="34" charset="0"/>
              </a:defRPr>
            </a:lvl1pPr>
            <a:lvl2pPr marL="742950" indent="-285750">
              <a:buClr>
                <a:schemeClr val="tx1"/>
              </a:buClr>
              <a:buFont typeface="Helvetica CY" pitchFamily="-48" charset="-52"/>
              <a:buChar char="–"/>
              <a:defRPr sz="2000">
                <a:solidFill>
                  <a:schemeClr val="tx1"/>
                </a:solidFill>
                <a:latin typeface="Helvetica" panose="020B0604020202020204" pitchFamily="34" charset="0"/>
              </a:defRPr>
            </a:lvl2pPr>
            <a:lvl3pPr marL="1143000" indent="-228600">
              <a:buClr>
                <a:schemeClr val="tx1"/>
              </a:buClr>
              <a:buFont typeface="Helvetica CY" pitchFamily="-48" charset="-52"/>
              <a:buChar char="•"/>
              <a:defRPr>
                <a:solidFill>
                  <a:schemeClr val="tx1"/>
                </a:solidFill>
                <a:latin typeface="Helvetica" panose="020B0604020202020204" pitchFamily="34" charset="0"/>
              </a:defRPr>
            </a:lvl3pPr>
            <a:lvl4pPr marL="1600200" indent="-228600">
              <a:buClr>
                <a:schemeClr val="tx1"/>
              </a:buClr>
              <a:buFont typeface="Helvetica CY" pitchFamily="-48" charset="-52"/>
              <a:buChar char="–"/>
              <a:defRPr sz="1600">
                <a:solidFill>
                  <a:schemeClr val="tx1"/>
                </a:solidFill>
                <a:latin typeface="Helvetica" panose="020B0604020202020204" pitchFamily="34" charset="0"/>
              </a:defRPr>
            </a:lvl4pPr>
            <a:lvl5pPr marL="2057400" indent="-228600">
              <a:buClr>
                <a:schemeClr val="tx1"/>
              </a:buClr>
              <a:buFont typeface="Helvetica CY" pitchFamily="-48" charset="-52"/>
              <a:buChar char="»"/>
              <a:defRPr sz="1600">
                <a:solidFill>
                  <a:schemeClr val="tx1"/>
                </a:solidFill>
                <a:latin typeface="Helvetica" panose="020B0604020202020204" pitchFamily="34" charset="0"/>
              </a:defRPr>
            </a:lvl5pPr>
            <a:lvl6pPr marL="25146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6pPr>
            <a:lvl7pPr marL="29718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7pPr>
            <a:lvl8pPr marL="34290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8pPr>
            <a:lvl9pPr marL="38862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9pPr>
          </a:lstStyle>
          <a:p>
            <a:r>
              <a:rPr lang="en-US" altLang="en-US"/>
              <a:t>The goal is to partition output variance amongst the factors of the model</a:t>
            </a:r>
          </a:p>
          <a:p>
            <a:pPr lvl="1"/>
            <a:r>
              <a:rPr lang="en-US" altLang="en-US"/>
              <a:t>Main effects</a:t>
            </a:r>
          </a:p>
          <a:p>
            <a:pPr lvl="1"/>
            <a:r>
              <a:rPr lang="en-US" altLang="en-US"/>
              <a:t>Interaction effects</a:t>
            </a:r>
          </a:p>
        </p:txBody>
      </p:sp>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l="15854" t="5363" r="19693" b="7126"/>
          <a:stretch>
            <a:fillRect/>
          </a:stretch>
        </p:blipFill>
        <p:spPr bwMode="auto">
          <a:xfrm>
            <a:off x="6315076" y="3294064"/>
            <a:ext cx="2265363"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Oval 6"/>
          <p:cNvSpPr>
            <a:spLocks noChangeArrowheads="1"/>
          </p:cNvSpPr>
          <p:nvPr/>
        </p:nvSpPr>
        <p:spPr bwMode="auto">
          <a:xfrm>
            <a:off x="3670301" y="3887044"/>
            <a:ext cx="736307" cy="649188"/>
          </a:xfrm>
          <a:prstGeom prst="ellipse">
            <a:avLst/>
          </a:prstGeom>
          <a:solidFill>
            <a:schemeClr val="bg2"/>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32774" name="AutoShape 7"/>
          <p:cNvSpPr>
            <a:spLocks noChangeArrowheads="1"/>
          </p:cNvSpPr>
          <p:nvPr/>
        </p:nvSpPr>
        <p:spPr bwMode="auto">
          <a:xfrm>
            <a:off x="4919371" y="3742781"/>
            <a:ext cx="1007465" cy="917079"/>
          </a:xfrm>
          <a:prstGeom prst="rightArrow">
            <a:avLst>
              <a:gd name="adj1" fmla="val 50000"/>
              <a:gd name="adj2" fmla="val 52905"/>
            </a:avLst>
          </a:prstGeom>
          <a:solidFill>
            <a:schemeClr val="bg1"/>
          </a:solidFill>
          <a:ln w="12700">
            <a:solidFill>
              <a:schemeClr val="tx1"/>
            </a:solidFill>
            <a:miter lim="800000"/>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32775" name="Text Box 8"/>
          <p:cNvSpPr txBox="1">
            <a:spLocks noChangeArrowheads="1"/>
          </p:cNvSpPr>
          <p:nvPr/>
        </p:nvSpPr>
        <p:spPr bwMode="auto">
          <a:xfrm>
            <a:off x="5868988" y="3175000"/>
            <a:ext cx="1568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Factor 1</a:t>
            </a:r>
          </a:p>
        </p:txBody>
      </p:sp>
      <p:sp>
        <p:nvSpPr>
          <p:cNvPr id="32776" name="Text Box 9"/>
          <p:cNvSpPr txBox="1">
            <a:spLocks noChangeArrowheads="1"/>
          </p:cNvSpPr>
          <p:nvPr/>
        </p:nvSpPr>
        <p:spPr bwMode="auto">
          <a:xfrm>
            <a:off x="8331200" y="4775200"/>
            <a:ext cx="1568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Factor 2</a:t>
            </a:r>
          </a:p>
        </p:txBody>
      </p:sp>
      <p:sp>
        <p:nvSpPr>
          <p:cNvPr id="32777" name="Text Box 10"/>
          <p:cNvSpPr txBox="1">
            <a:spLocks noChangeArrowheads="1"/>
          </p:cNvSpPr>
          <p:nvPr/>
        </p:nvSpPr>
        <p:spPr bwMode="auto">
          <a:xfrm>
            <a:off x="7891464" y="2801939"/>
            <a:ext cx="1976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Factor 1, Factor 2 Interaction</a:t>
            </a:r>
          </a:p>
        </p:txBody>
      </p:sp>
      <p:sp>
        <p:nvSpPr>
          <p:cNvPr id="32778" name="Text Box 11"/>
          <p:cNvSpPr txBox="1">
            <a:spLocks noChangeArrowheads="1"/>
          </p:cNvSpPr>
          <p:nvPr/>
        </p:nvSpPr>
        <p:spPr bwMode="auto">
          <a:xfrm>
            <a:off x="2066925" y="3363914"/>
            <a:ext cx="15684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Output Variance</a:t>
            </a:r>
          </a:p>
        </p:txBody>
      </p:sp>
      <p:sp>
        <p:nvSpPr>
          <p:cNvPr id="32779" name="Line 12"/>
          <p:cNvSpPr>
            <a:spLocks noChangeShapeType="1"/>
          </p:cNvSpPr>
          <p:nvPr/>
        </p:nvSpPr>
        <p:spPr bwMode="auto">
          <a:xfrm>
            <a:off x="3336926" y="3841751"/>
            <a:ext cx="333375" cy="111125"/>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2780" name="Line 13"/>
          <p:cNvSpPr>
            <a:spLocks noChangeShapeType="1"/>
          </p:cNvSpPr>
          <p:nvPr/>
        </p:nvSpPr>
        <p:spPr bwMode="auto">
          <a:xfrm>
            <a:off x="6883401" y="3484563"/>
            <a:ext cx="73025" cy="1841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2781" name="Line 14"/>
          <p:cNvSpPr>
            <a:spLocks noChangeShapeType="1"/>
          </p:cNvSpPr>
          <p:nvPr/>
        </p:nvSpPr>
        <p:spPr bwMode="auto">
          <a:xfrm flipH="1" flipV="1">
            <a:off x="8216901" y="4608513"/>
            <a:ext cx="506413" cy="1968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82" name="Line 15"/>
          <p:cNvSpPr>
            <a:spLocks noChangeShapeType="1"/>
          </p:cNvSpPr>
          <p:nvPr/>
        </p:nvSpPr>
        <p:spPr bwMode="auto">
          <a:xfrm flipH="1">
            <a:off x="8043864" y="3384550"/>
            <a:ext cx="371475" cy="1984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2783" name="Text Box 16"/>
          <p:cNvSpPr txBox="1">
            <a:spLocks noChangeArrowheads="1"/>
          </p:cNvSpPr>
          <p:nvPr/>
        </p:nvSpPr>
        <p:spPr bwMode="auto">
          <a:xfrm>
            <a:off x="3834460" y="4043178"/>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dirty="0"/>
              <a:t>D</a:t>
            </a:r>
          </a:p>
        </p:txBody>
      </p:sp>
      <p:sp>
        <p:nvSpPr>
          <p:cNvPr id="32784" name="Text Box 17"/>
          <p:cNvSpPr txBox="1">
            <a:spLocks noChangeArrowheads="1"/>
          </p:cNvSpPr>
          <p:nvPr/>
        </p:nvSpPr>
        <p:spPr bwMode="auto">
          <a:xfrm>
            <a:off x="6827839" y="4043363"/>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D</a:t>
            </a:r>
            <a:r>
              <a:rPr lang="en-US" altLang="en-US" sz="1600" baseline="-25000"/>
              <a:t>1</a:t>
            </a:r>
            <a:endParaRPr lang="en-US" altLang="en-US" sz="1600"/>
          </a:p>
        </p:txBody>
      </p:sp>
      <p:sp>
        <p:nvSpPr>
          <p:cNvPr id="32785" name="Text Box 18"/>
          <p:cNvSpPr txBox="1">
            <a:spLocks noChangeArrowheads="1"/>
          </p:cNvSpPr>
          <p:nvPr/>
        </p:nvSpPr>
        <p:spPr bwMode="auto">
          <a:xfrm>
            <a:off x="7539038" y="3497263"/>
            <a:ext cx="519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D</a:t>
            </a:r>
            <a:r>
              <a:rPr lang="en-US" altLang="en-US" sz="1600" baseline="-25000"/>
              <a:t>12</a:t>
            </a:r>
            <a:endParaRPr lang="en-US" altLang="en-US" sz="1600"/>
          </a:p>
        </p:txBody>
      </p:sp>
      <p:sp>
        <p:nvSpPr>
          <p:cNvPr id="32786" name="Text Box 19"/>
          <p:cNvSpPr txBox="1">
            <a:spLocks noChangeArrowheads="1"/>
          </p:cNvSpPr>
          <p:nvPr/>
        </p:nvSpPr>
        <p:spPr bwMode="auto">
          <a:xfrm>
            <a:off x="7742239" y="4271963"/>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D</a:t>
            </a:r>
            <a:r>
              <a:rPr lang="en-US" altLang="en-US" sz="1600" baseline="-25000"/>
              <a:t>2</a:t>
            </a:r>
            <a:endParaRPr lang="en-US" altLang="en-US" sz="1600"/>
          </a:p>
        </p:txBody>
      </p:sp>
    </p:spTree>
    <p:extLst>
      <p:ext uri="{BB962C8B-B14F-4D97-AF65-F5344CB8AC3E}">
        <p14:creationId xmlns:p14="http://schemas.microsoft.com/office/powerpoint/2010/main" val="1035065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Monte Carlo Estimates</a:t>
            </a:r>
          </a:p>
        </p:txBody>
      </p:sp>
      <p:sp>
        <p:nvSpPr>
          <p:cNvPr id="34819" name="Rectangle 3"/>
          <p:cNvSpPr>
            <a:spLocks noGrp="1" noChangeArrowheads="1"/>
          </p:cNvSpPr>
          <p:nvPr>
            <p:ph type="body" idx="1"/>
          </p:nvPr>
        </p:nvSpPr>
        <p:spPr/>
        <p:txBody>
          <a:bodyPr/>
          <a:lstStyle/>
          <a:p>
            <a:pPr>
              <a:lnSpc>
                <a:spcPct val="90000"/>
              </a:lnSpc>
            </a:pPr>
            <a:r>
              <a:rPr lang="en-US" altLang="en-US" smtClean="0"/>
              <a:t>The expected value of f(x) may be estimated from:</a:t>
            </a:r>
          </a:p>
          <a:p>
            <a:pPr>
              <a:lnSpc>
                <a:spcPct val="90000"/>
              </a:lnSpc>
            </a:pPr>
            <a:endParaRPr lang="en-US" altLang="en-US" smtClean="0"/>
          </a:p>
          <a:p>
            <a:pPr>
              <a:lnSpc>
                <a:spcPct val="90000"/>
              </a:lnSpc>
            </a:pPr>
            <a:endParaRPr lang="en-US" altLang="en-US" smtClean="0"/>
          </a:p>
          <a:p>
            <a:pPr>
              <a:lnSpc>
                <a:spcPct val="90000"/>
              </a:lnSpc>
              <a:buFont typeface="Helvetica CY" pitchFamily="-48" charset="-52"/>
              <a:buNone/>
            </a:pPr>
            <a:endParaRPr lang="en-US" altLang="en-US" sz="2000"/>
          </a:p>
          <a:p>
            <a:pPr>
              <a:lnSpc>
                <a:spcPct val="90000"/>
              </a:lnSpc>
            </a:pPr>
            <a:endParaRPr lang="en-US" altLang="en-US" sz="2000"/>
          </a:p>
          <a:p>
            <a:pPr>
              <a:lnSpc>
                <a:spcPct val="90000"/>
              </a:lnSpc>
            </a:pPr>
            <a:endParaRPr lang="en-US" altLang="en-US" sz="2000"/>
          </a:p>
          <a:p>
            <a:pPr>
              <a:lnSpc>
                <a:spcPct val="90000"/>
              </a:lnSpc>
              <a:buFont typeface="Helvetica CY" pitchFamily="-48" charset="-52"/>
              <a:buNone/>
            </a:pPr>
            <a:endParaRPr lang="en-US" altLang="en-US" sz="2000"/>
          </a:p>
          <a:p>
            <a:pPr lvl="1">
              <a:lnSpc>
                <a:spcPct val="90000"/>
              </a:lnSpc>
            </a:pPr>
            <a:endParaRPr lang="en-US" altLang="en-US" sz="1800"/>
          </a:p>
          <a:p>
            <a:pPr lvl="1">
              <a:lnSpc>
                <a:spcPct val="90000"/>
              </a:lnSpc>
              <a:buFont typeface="Helvetica CY" pitchFamily="-48" charset="-52"/>
              <a:buNone/>
            </a:pPr>
            <a:r>
              <a:rPr lang="en-US" altLang="en-US" sz="1800"/>
              <a:t> </a:t>
            </a:r>
          </a:p>
          <a:p>
            <a:pPr lvl="1">
              <a:lnSpc>
                <a:spcPct val="90000"/>
              </a:lnSpc>
            </a:pPr>
            <a:endParaRPr lang="en-US" altLang="en-US" sz="1800"/>
          </a:p>
          <a:p>
            <a:pPr lvl="1">
              <a:lnSpc>
                <a:spcPct val="90000"/>
              </a:lnSpc>
              <a:buFont typeface="Helvetica CY" pitchFamily="-48" charset="-52"/>
              <a:buNone/>
            </a:pPr>
            <a:endParaRPr lang="en-US" altLang="en-US" sz="1800"/>
          </a:p>
          <a:p>
            <a:pPr lvl="1">
              <a:lnSpc>
                <a:spcPct val="90000"/>
              </a:lnSpc>
              <a:buFont typeface="Helvetica CY" pitchFamily="-48" charset="-52"/>
              <a:buNone/>
            </a:pPr>
            <a:endParaRPr lang="en-US" altLang="en-US" sz="1800"/>
          </a:p>
          <a:p>
            <a:pPr lvl="1">
              <a:lnSpc>
                <a:spcPct val="90000"/>
              </a:lnSpc>
            </a:pPr>
            <a:endParaRPr lang="en-US" altLang="en-US" sz="1800"/>
          </a:p>
          <a:p>
            <a:pPr lvl="1">
              <a:lnSpc>
                <a:spcPct val="90000"/>
              </a:lnSpc>
            </a:pPr>
            <a:endParaRPr lang="en-US" altLang="en-US" sz="1800"/>
          </a:p>
          <a:p>
            <a:pPr lvl="1">
              <a:lnSpc>
                <a:spcPct val="90000"/>
              </a:lnSpc>
            </a:pPr>
            <a:endParaRPr lang="en-US" altLang="en-US" sz="1800"/>
          </a:p>
          <a:p>
            <a:pPr lvl="1">
              <a:lnSpc>
                <a:spcPct val="90000"/>
              </a:lnSpc>
              <a:buFont typeface="Helvetica CY" pitchFamily="-48" charset="-52"/>
              <a:buNone/>
            </a:pPr>
            <a:endParaRPr lang="en-US" altLang="en-US" sz="1800"/>
          </a:p>
        </p:txBody>
      </p:sp>
      <p:pic>
        <p:nvPicPr>
          <p:cNvPr id="34820" name="Picture 7" descr="TP_tmp"/>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484584" y="2646363"/>
            <a:ext cx="33813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414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Monte Carlo Estimates</a:t>
            </a:r>
          </a:p>
        </p:txBody>
      </p:sp>
      <p:sp>
        <p:nvSpPr>
          <p:cNvPr id="36867" name="Rectangle 3"/>
          <p:cNvSpPr>
            <a:spLocks noGrp="1" noChangeArrowheads="1"/>
          </p:cNvSpPr>
          <p:nvPr>
            <p:ph type="body" idx="1"/>
          </p:nvPr>
        </p:nvSpPr>
        <p:spPr/>
        <p:txBody>
          <a:bodyPr>
            <a:normAutofit fontScale="92500" lnSpcReduction="20000"/>
          </a:bodyPr>
          <a:lstStyle/>
          <a:p>
            <a:pPr>
              <a:lnSpc>
                <a:spcPct val="90000"/>
              </a:lnSpc>
            </a:pPr>
            <a:r>
              <a:rPr lang="en-US" altLang="en-US" smtClean="0"/>
              <a:t>The expected value of f(x) may be estimated from:</a:t>
            </a:r>
          </a:p>
          <a:p>
            <a:pPr>
              <a:lnSpc>
                <a:spcPct val="90000"/>
              </a:lnSpc>
            </a:pPr>
            <a:endParaRPr lang="en-US" altLang="en-US" smtClean="0"/>
          </a:p>
          <a:p>
            <a:pPr>
              <a:lnSpc>
                <a:spcPct val="90000"/>
              </a:lnSpc>
            </a:pPr>
            <a:endParaRPr lang="en-US" altLang="en-US" smtClean="0"/>
          </a:p>
          <a:p>
            <a:pPr>
              <a:lnSpc>
                <a:spcPct val="90000"/>
              </a:lnSpc>
            </a:pPr>
            <a:r>
              <a:rPr lang="en-US" altLang="en-US" smtClean="0"/>
              <a:t>The variance of f(x) may then be estimated from:</a:t>
            </a:r>
          </a:p>
          <a:p>
            <a:pPr>
              <a:lnSpc>
                <a:spcPct val="90000"/>
              </a:lnSpc>
            </a:pPr>
            <a:endParaRPr lang="en-US" altLang="en-US" smtClean="0"/>
          </a:p>
          <a:p>
            <a:pPr>
              <a:lnSpc>
                <a:spcPct val="90000"/>
              </a:lnSpc>
            </a:pPr>
            <a:endParaRPr lang="en-US" altLang="en-US" smtClean="0"/>
          </a:p>
          <a:p>
            <a:pPr>
              <a:lnSpc>
                <a:spcPct val="90000"/>
              </a:lnSpc>
              <a:buFont typeface="Helvetica CY" pitchFamily="-48" charset="-52"/>
              <a:buNone/>
            </a:pPr>
            <a:endParaRPr lang="en-US" altLang="en-US" sz="1800"/>
          </a:p>
          <a:p>
            <a:pPr>
              <a:lnSpc>
                <a:spcPct val="90000"/>
              </a:lnSpc>
            </a:pPr>
            <a:endParaRPr lang="en-US" altLang="en-US" sz="1800"/>
          </a:p>
          <a:p>
            <a:pPr>
              <a:lnSpc>
                <a:spcPct val="90000"/>
              </a:lnSpc>
            </a:pPr>
            <a:endParaRPr lang="en-US" altLang="en-US" sz="1800"/>
          </a:p>
          <a:p>
            <a:pPr>
              <a:lnSpc>
                <a:spcPct val="90000"/>
              </a:lnSpc>
              <a:buFont typeface="Helvetica CY" pitchFamily="-48" charset="-52"/>
              <a:buNone/>
            </a:pPr>
            <a:endParaRPr lang="en-US" altLang="en-US" sz="1800"/>
          </a:p>
          <a:p>
            <a:pPr lvl="1">
              <a:lnSpc>
                <a:spcPct val="90000"/>
              </a:lnSpc>
            </a:pPr>
            <a:endParaRPr lang="en-US" altLang="en-US" sz="1600"/>
          </a:p>
          <a:p>
            <a:pPr lvl="1">
              <a:lnSpc>
                <a:spcPct val="90000"/>
              </a:lnSpc>
              <a:buFont typeface="Helvetica CY" pitchFamily="-48" charset="-52"/>
              <a:buNone/>
            </a:pPr>
            <a:r>
              <a:rPr lang="en-US" altLang="en-US" sz="1600"/>
              <a:t> </a:t>
            </a:r>
          </a:p>
          <a:p>
            <a:pPr lvl="1">
              <a:lnSpc>
                <a:spcPct val="90000"/>
              </a:lnSpc>
            </a:pPr>
            <a:endParaRPr lang="en-US" altLang="en-US" sz="1600"/>
          </a:p>
          <a:p>
            <a:pPr lvl="1">
              <a:lnSpc>
                <a:spcPct val="90000"/>
              </a:lnSpc>
              <a:buFont typeface="Helvetica CY" pitchFamily="-48" charset="-52"/>
              <a:buNone/>
            </a:pPr>
            <a:endParaRPr lang="en-US" altLang="en-US" sz="1600"/>
          </a:p>
          <a:p>
            <a:pPr lvl="1">
              <a:lnSpc>
                <a:spcPct val="90000"/>
              </a:lnSpc>
              <a:buFont typeface="Helvetica CY" pitchFamily="-48" charset="-52"/>
              <a:buNone/>
            </a:pPr>
            <a:endParaRPr lang="en-US" altLang="en-US" sz="1600"/>
          </a:p>
          <a:p>
            <a:pPr lvl="1">
              <a:lnSpc>
                <a:spcPct val="90000"/>
              </a:lnSpc>
            </a:pPr>
            <a:endParaRPr lang="en-US" altLang="en-US" sz="1600"/>
          </a:p>
          <a:p>
            <a:pPr lvl="1">
              <a:lnSpc>
                <a:spcPct val="90000"/>
              </a:lnSpc>
            </a:pPr>
            <a:endParaRPr lang="en-US" altLang="en-US" sz="1600"/>
          </a:p>
          <a:p>
            <a:pPr lvl="1">
              <a:lnSpc>
                <a:spcPct val="90000"/>
              </a:lnSpc>
            </a:pPr>
            <a:endParaRPr lang="en-US" altLang="en-US" sz="1600"/>
          </a:p>
          <a:p>
            <a:pPr lvl="1">
              <a:lnSpc>
                <a:spcPct val="90000"/>
              </a:lnSpc>
              <a:buFont typeface="Helvetica CY" pitchFamily="-48" charset="-52"/>
              <a:buNone/>
            </a:pPr>
            <a:endParaRPr lang="en-US" altLang="en-US" sz="1600"/>
          </a:p>
        </p:txBody>
      </p:sp>
      <p:pic>
        <p:nvPicPr>
          <p:cNvPr id="36868" name="Picture 4" descr="TP_tmp"/>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454895" y="2385220"/>
            <a:ext cx="33813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5" descr="TP_tmp"/>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454895" y="3740150"/>
            <a:ext cx="43275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893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t>Monte Carlo Estimates</a:t>
            </a:r>
          </a:p>
        </p:txBody>
      </p:sp>
      <p:sp>
        <p:nvSpPr>
          <p:cNvPr id="38915" name="Rectangle 3"/>
          <p:cNvSpPr>
            <a:spLocks noGrp="1" noChangeArrowheads="1"/>
          </p:cNvSpPr>
          <p:nvPr>
            <p:ph type="body" idx="1"/>
          </p:nvPr>
        </p:nvSpPr>
        <p:spPr/>
        <p:txBody>
          <a:bodyPr>
            <a:normAutofit fontScale="92500" lnSpcReduction="20000"/>
          </a:bodyPr>
          <a:lstStyle/>
          <a:p>
            <a:pPr>
              <a:lnSpc>
                <a:spcPct val="90000"/>
              </a:lnSpc>
            </a:pPr>
            <a:r>
              <a:rPr lang="en-US" altLang="en-US" smtClean="0"/>
              <a:t>The expected value of f(x) may be estimated from:</a:t>
            </a:r>
          </a:p>
          <a:p>
            <a:pPr>
              <a:lnSpc>
                <a:spcPct val="90000"/>
              </a:lnSpc>
            </a:pPr>
            <a:endParaRPr lang="en-US" altLang="en-US" smtClean="0"/>
          </a:p>
          <a:p>
            <a:pPr>
              <a:lnSpc>
                <a:spcPct val="90000"/>
              </a:lnSpc>
            </a:pPr>
            <a:endParaRPr lang="en-US" altLang="en-US" smtClean="0"/>
          </a:p>
          <a:p>
            <a:pPr>
              <a:lnSpc>
                <a:spcPct val="90000"/>
              </a:lnSpc>
            </a:pPr>
            <a:r>
              <a:rPr lang="en-US" altLang="en-US" smtClean="0"/>
              <a:t>The variance of f(x) may then be estimated from:</a:t>
            </a:r>
          </a:p>
          <a:p>
            <a:pPr>
              <a:lnSpc>
                <a:spcPct val="90000"/>
              </a:lnSpc>
            </a:pPr>
            <a:endParaRPr lang="en-US" altLang="en-US" smtClean="0"/>
          </a:p>
          <a:p>
            <a:pPr>
              <a:lnSpc>
                <a:spcPct val="90000"/>
              </a:lnSpc>
            </a:pPr>
            <a:endParaRPr lang="en-US" altLang="en-US" smtClean="0"/>
          </a:p>
          <a:p>
            <a:pPr>
              <a:lnSpc>
                <a:spcPct val="90000"/>
              </a:lnSpc>
            </a:pPr>
            <a:r>
              <a:rPr lang="en-US" altLang="en-US" smtClean="0"/>
              <a:t>For the one indexed terms the variance may be estimated from:</a:t>
            </a:r>
            <a:endParaRPr lang="en-US" altLang="en-US" sz="1800"/>
          </a:p>
          <a:p>
            <a:pPr>
              <a:lnSpc>
                <a:spcPct val="90000"/>
              </a:lnSpc>
            </a:pPr>
            <a:endParaRPr lang="en-US" altLang="en-US" sz="1800"/>
          </a:p>
          <a:p>
            <a:pPr>
              <a:lnSpc>
                <a:spcPct val="90000"/>
              </a:lnSpc>
            </a:pPr>
            <a:endParaRPr lang="en-US" altLang="en-US" sz="1800"/>
          </a:p>
          <a:p>
            <a:pPr>
              <a:lnSpc>
                <a:spcPct val="90000"/>
              </a:lnSpc>
              <a:buFont typeface="Helvetica CY" pitchFamily="-48" charset="-52"/>
              <a:buNone/>
            </a:pPr>
            <a:endParaRPr lang="en-US" altLang="en-US" sz="1800"/>
          </a:p>
          <a:p>
            <a:pPr lvl="1">
              <a:lnSpc>
                <a:spcPct val="90000"/>
              </a:lnSpc>
            </a:pPr>
            <a:endParaRPr lang="en-US" altLang="en-US" sz="1600"/>
          </a:p>
          <a:p>
            <a:pPr lvl="1">
              <a:lnSpc>
                <a:spcPct val="90000"/>
              </a:lnSpc>
              <a:buFont typeface="Helvetica CY" pitchFamily="-48" charset="-52"/>
              <a:buNone/>
            </a:pPr>
            <a:r>
              <a:rPr lang="en-US" altLang="en-US" sz="1600"/>
              <a:t> </a:t>
            </a:r>
          </a:p>
          <a:p>
            <a:pPr lvl="1">
              <a:lnSpc>
                <a:spcPct val="90000"/>
              </a:lnSpc>
            </a:pPr>
            <a:endParaRPr lang="en-US" altLang="en-US" sz="1600"/>
          </a:p>
          <a:p>
            <a:pPr lvl="1">
              <a:lnSpc>
                <a:spcPct val="90000"/>
              </a:lnSpc>
              <a:buFont typeface="Helvetica CY" pitchFamily="-48" charset="-52"/>
              <a:buNone/>
            </a:pPr>
            <a:endParaRPr lang="en-US" altLang="en-US" sz="1600"/>
          </a:p>
          <a:p>
            <a:pPr lvl="1">
              <a:lnSpc>
                <a:spcPct val="90000"/>
              </a:lnSpc>
              <a:buFont typeface="Helvetica CY" pitchFamily="-48" charset="-52"/>
              <a:buNone/>
            </a:pPr>
            <a:endParaRPr lang="en-US" altLang="en-US" sz="1600"/>
          </a:p>
          <a:p>
            <a:pPr lvl="1">
              <a:lnSpc>
                <a:spcPct val="90000"/>
              </a:lnSpc>
            </a:pPr>
            <a:endParaRPr lang="en-US" altLang="en-US" sz="1600"/>
          </a:p>
          <a:p>
            <a:pPr lvl="1">
              <a:lnSpc>
                <a:spcPct val="90000"/>
              </a:lnSpc>
            </a:pPr>
            <a:endParaRPr lang="en-US" altLang="en-US" sz="1600"/>
          </a:p>
          <a:p>
            <a:pPr lvl="1">
              <a:lnSpc>
                <a:spcPct val="90000"/>
              </a:lnSpc>
            </a:pPr>
            <a:endParaRPr lang="en-US" altLang="en-US" sz="1600"/>
          </a:p>
          <a:p>
            <a:pPr lvl="1">
              <a:lnSpc>
                <a:spcPct val="90000"/>
              </a:lnSpc>
              <a:buFont typeface="Helvetica CY" pitchFamily="-48" charset="-52"/>
              <a:buNone/>
            </a:pPr>
            <a:endParaRPr lang="en-US" altLang="en-US" sz="1600"/>
          </a:p>
        </p:txBody>
      </p:sp>
      <p:pic>
        <p:nvPicPr>
          <p:cNvPr id="38916" name="Picture 4" descr="TP_tmp"/>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733966" y="2348708"/>
            <a:ext cx="33813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5" descr="TP_tmp"/>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260890" y="3565525"/>
            <a:ext cx="43275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6" descr="TP_tmp"/>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67025" y="5010151"/>
            <a:ext cx="64389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195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Total Sensitivity Indices</a:t>
            </a:r>
          </a:p>
        </p:txBody>
      </p:sp>
      <p:sp>
        <p:nvSpPr>
          <p:cNvPr id="40963" name="Rectangle 3"/>
          <p:cNvSpPr>
            <a:spLocks noGrp="1" noChangeArrowheads="1"/>
          </p:cNvSpPr>
          <p:nvPr>
            <p:ph type="body" idx="1"/>
          </p:nvPr>
        </p:nvSpPr>
        <p:spPr/>
        <p:txBody>
          <a:bodyPr/>
          <a:lstStyle/>
          <a:p>
            <a:r>
              <a:rPr lang="en-US" altLang="en-US" smtClean="0"/>
              <a:t>Sensitivity indices:</a:t>
            </a:r>
          </a:p>
          <a:p>
            <a:endParaRPr lang="en-US" altLang="en-US" smtClean="0"/>
          </a:p>
          <a:p>
            <a:endParaRPr lang="en-US" altLang="en-US" smtClean="0"/>
          </a:p>
          <a:p>
            <a:endParaRPr lang="en-US" altLang="en-US" smtClean="0"/>
          </a:p>
          <a:p>
            <a:r>
              <a:rPr lang="en-US" altLang="en-US" smtClean="0"/>
              <a:t>Total Sensitivity indices:</a:t>
            </a:r>
          </a:p>
          <a:p>
            <a:endParaRPr lang="en-US" altLang="en-US" smtClean="0"/>
          </a:p>
          <a:p>
            <a:pPr>
              <a:buFont typeface="Helvetica CY" pitchFamily="-48" charset="-52"/>
              <a:buNone/>
            </a:pPr>
            <a:endParaRPr lang="en-US" altLang="en-US" smtClean="0"/>
          </a:p>
        </p:txBody>
      </p:sp>
      <p:pic>
        <p:nvPicPr>
          <p:cNvPr id="40964" name="Picture 15" descr="TP_tmp"/>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481265" y="2921796"/>
            <a:ext cx="4016375" cy="793750"/>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40965" name="Picture 16" descr="TP_tmp"/>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463986" y="4643027"/>
            <a:ext cx="7065962" cy="750887"/>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spTree>
    <p:extLst>
      <p:ext uri="{BB962C8B-B14F-4D97-AF65-F5344CB8AC3E}">
        <p14:creationId xmlns:p14="http://schemas.microsoft.com/office/powerpoint/2010/main" val="732419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Shape 1077"/>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a:t>Computing V(E(Y|X</a:t>
            </a:r>
            <a:r>
              <a:rPr lang="en" baseline="-25000"/>
              <a:t>i</a:t>
            </a:r>
            <a:r>
              <a:rPr lang="en"/>
              <a:t>))</a:t>
            </a:r>
            <a:endParaRPr/>
          </a:p>
        </p:txBody>
      </p:sp>
      <p:sp>
        <p:nvSpPr>
          <p:cNvPr id="1078" name="Shape 1078"/>
          <p:cNvSpPr txBox="1">
            <a:spLocks noGrp="1"/>
          </p:cNvSpPr>
          <p:nvPr>
            <p:ph type="body" idx="1"/>
          </p:nvPr>
        </p:nvSpPr>
        <p:spPr>
          <a:xfrm>
            <a:off x="609600" y="1600200"/>
            <a:ext cx="10972800" cy="4967600"/>
          </a:xfrm>
          <a:prstGeom prst="rect">
            <a:avLst/>
          </a:prstGeom>
        </p:spPr>
        <p:txBody>
          <a:bodyPr spcFirstLastPara="1" vert="horz" wrap="square" lIns="121900" tIns="121900" rIns="121900" bIns="121900" rtlCol="0" anchor="t" anchorCtr="0">
            <a:noAutofit/>
          </a:bodyPr>
          <a:lstStyle/>
          <a:p>
            <a:pPr marL="0" indent="0">
              <a:buNone/>
            </a:pPr>
            <a:r>
              <a:rPr lang="en" sz="2400" b="1"/>
              <a:t>Naive way:</a:t>
            </a:r>
            <a:endParaRPr sz="2400" b="1"/>
          </a:p>
          <a:p>
            <a:pPr marL="0" indent="609585">
              <a:buNone/>
            </a:pPr>
            <a:r>
              <a:rPr lang="en" sz="2400">
                <a:latin typeface="Courier New"/>
                <a:ea typeface="Courier New"/>
                <a:cs typeface="Courier New"/>
                <a:sym typeface="Courier New"/>
              </a:rPr>
              <a:t>loop by X</a:t>
            </a:r>
            <a:r>
              <a:rPr lang="en" sz="2400" baseline="-25000">
                <a:latin typeface="Courier New"/>
                <a:ea typeface="Courier New"/>
                <a:cs typeface="Courier New"/>
                <a:sym typeface="Courier New"/>
              </a:rPr>
              <a:t>i</a:t>
            </a:r>
            <a:r>
              <a:rPr lang="en" sz="2400">
                <a:latin typeface="Courier New"/>
                <a:ea typeface="Courier New"/>
                <a:cs typeface="Courier New"/>
                <a:sym typeface="Courier New"/>
              </a:rPr>
              <a:t>:</a:t>
            </a:r>
            <a:endParaRPr sz="2400">
              <a:latin typeface="Courier New"/>
              <a:ea typeface="Courier New"/>
              <a:cs typeface="Courier New"/>
              <a:sym typeface="Courier New"/>
            </a:endParaRPr>
          </a:p>
          <a:p>
            <a:pPr marL="0" indent="609585">
              <a:buNone/>
            </a:pPr>
            <a:r>
              <a:rPr lang="en" sz="2400">
                <a:latin typeface="Courier New"/>
                <a:ea typeface="Courier New"/>
                <a:cs typeface="Courier New"/>
                <a:sym typeface="Courier New"/>
              </a:rPr>
              <a:t>	MC loop by X</a:t>
            </a:r>
            <a:r>
              <a:rPr lang="en" sz="2400" baseline="-25000">
                <a:latin typeface="Courier New"/>
                <a:ea typeface="Courier New"/>
                <a:cs typeface="Courier New"/>
                <a:sym typeface="Courier New"/>
              </a:rPr>
              <a:t>-i</a:t>
            </a:r>
            <a:r>
              <a:rPr lang="en" sz="2400">
                <a:latin typeface="Courier New"/>
                <a:ea typeface="Courier New"/>
                <a:cs typeface="Courier New"/>
                <a:sym typeface="Courier New"/>
              </a:rPr>
              <a:t>:</a:t>
            </a:r>
            <a:endParaRPr sz="2400">
              <a:latin typeface="Courier New"/>
              <a:ea typeface="Courier New"/>
              <a:cs typeface="Courier New"/>
              <a:sym typeface="Courier New"/>
            </a:endParaRPr>
          </a:p>
          <a:p>
            <a:pPr marL="0" indent="0">
              <a:buNone/>
            </a:pPr>
            <a:r>
              <a:rPr lang="en" sz="2400">
                <a:latin typeface="Courier New"/>
                <a:ea typeface="Courier New"/>
                <a:cs typeface="Courier New"/>
                <a:sym typeface="Courier New"/>
              </a:rPr>
              <a:t>			run model</a:t>
            </a:r>
            <a:endParaRPr sz="2400">
              <a:latin typeface="Courier New"/>
              <a:ea typeface="Courier New"/>
              <a:cs typeface="Courier New"/>
              <a:sym typeface="Courier New"/>
            </a:endParaRPr>
          </a:p>
          <a:p>
            <a:pPr marL="0" indent="609585">
              <a:buNone/>
            </a:pPr>
            <a:r>
              <a:rPr lang="en" sz="2400">
                <a:latin typeface="Courier New"/>
                <a:ea typeface="Courier New"/>
                <a:cs typeface="Courier New"/>
                <a:sym typeface="Courier New"/>
              </a:rPr>
              <a:t>	compute E(Y|X</a:t>
            </a:r>
            <a:r>
              <a:rPr lang="en" sz="2400" baseline="-25000">
                <a:latin typeface="Courier New"/>
                <a:ea typeface="Courier New"/>
                <a:cs typeface="Courier New"/>
                <a:sym typeface="Courier New"/>
              </a:rPr>
              <a:t>i</a:t>
            </a:r>
            <a:r>
              <a:rPr lang="en" sz="2400">
                <a:latin typeface="Courier New"/>
                <a:ea typeface="Courier New"/>
                <a:cs typeface="Courier New"/>
                <a:sym typeface="Courier New"/>
              </a:rPr>
              <a:t>)</a:t>
            </a:r>
            <a:endParaRPr sz="2400">
              <a:latin typeface="Courier New"/>
              <a:ea typeface="Courier New"/>
              <a:cs typeface="Courier New"/>
              <a:sym typeface="Courier New"/>
            </a:endParaRPr>
          </a:p>
          <a:p>
            <a:pPr marL="0" indent="609585">
              <a:buNone/>
            </a:pPr>
            <a:r>
              <a:rPr lang="en" sz="2400">
                <a:latin typeface="Courier New"/>
                <a:ea typeface="Courier New"/>
                <a:cs typeface="Courier New"/>
                <a:sym typeface="Courier New"/>
              </a:rPr>
              <a:t>compute V(Y|X</a:t>
            </a:r>
            <a:r>
              <a:rPr lang="en" sz="2400" baseline="-25000">
                <a:latin typeface="Courier New"/>
                <a:ea typeface="Courier New"/>
                <a:cs typeface="Courier New"/>
                <a:sym typeface="Courier New"/>
              </a:rPr>
              <a:t>i</a:t>
            </a:r>
            <a:r>
              <a:rPr lang="en" sz="2400">
                <a:latin typeface="Courier New"/>
                <a:ea typeface="Courier New"/>
                <a:cs typeface="Courier New"/>
                <a:sym typeface="Courier New"/>
              </a:rPr>
              <a:t>)</a:t>
            </a:r>
            <a:endParaRPr sz="2400">
              <a:latin typeface="Courier New"/>
              <a:ea typeface="Courier New"/>
              <a:cs typeface="Courier New"/>
              <a:sym typeface="Courier New"/>
            </a:endParaRPr>
          </a:p>
          <a:p>
            <a:pPr marL="0" indent="0">
              <a:buNone/>
            </a:pPr>
            <a:endParaRPr sz="2400"/>
          </a:p>
          <a:p>
            <a:pPr marL="0" indent="0">
              <a:buNone/>
            </a:pPr>
            <a:r>
              <a:rPr lang="en" sz="2400"/>
              <a:t>O(N</a:t>
            </a:r>
            <a:r>
              <a:rPr lang="en" sz="2400" baseline="30000"/>
              <a:t>2</a:t>
            </a:r>
            <a:r>
              <a:rPr lang="en" sz="2400"/>
              <a:t>) runs for O(1/N) accuracy.</a:t>
            </a:r>
            <a:endParaRPr sz="2400"/>
          </a:p>
          <a:p>
            <a:pPr marL="0" indent="0">
              <a:buNone/>
            </a:pPr>
            <a:r>
              <a:rPr lang="en" sz="2400">
                <a:solidFill>
                  <a:srgbClr val="B7B7B7"/>
                </a:solidFill>
              </a:rPr>
              <a:t>(use EE to remove unimportant factors first)</a:t>
            </a:r>
            <a:endParaRPr sz="2400">
              <a:solidFill>
                <a:srgbClr val="B7B7B7"/>
              </a:solidFill>
            </a:endParaRPr>
          </a:p>
        </p:txBody>
      </p:sp>
    </p:spTree>
    <p:extLst>
      <p:ext uri="{BB962C8B-B14F-4D97-AF65-F5344CB8AC3E}">
        <p14:creationId xmlns:p14="http://schemas.microsoft.com/office/powerpoint/2010/main" val="393513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the sensitivity indices</a:t>
            </a:r>
            <a:endParaRPr lang="en-US" dirty="0"/>
          </a:p>
        </p:txBody>
      </p:sp>
      <p:sp>
        <p:nvSpPr>
          <p:cNvPr id="3" name="Slide Number Placeholder 2"/>
          <p:cNvSpPr>
            <a:spLocks noGrp="1"/>
          </p:cNvSpPr>
          <p:nvPr>
            <p:ph type="sldNum" sz="quarter" idx="12"/>
          </p:nvPr>
        </p:nvSpPr>
        <p:spPr/>
        <p:txBody>
          <a:bodyPr/>
          <a:lstStyle/>
          <a:p>
            <a:fld id="{CCDBDD61-31E5-BD4D-BA56-A94E3B8288B2}" type="slidenum">
              <a:rPr lang="en-US" smtClean="0"/>
              <a:pPr/>
              <a:t>18</a:t>
            </a:fld>
            <a:endParaRPr lang="en-US"/>
          </a:p>
        </p:txBody>
      </p:sp>
      <p:sp>
        <p:nvSpPr>
          <p:cNvPr id="4" name="Content Placeholder 2"/>
          <p:cNvSpPr txBox="1">
            <a:spLocks/>
          </p:cNvSpPr>
          <p:nvPr/>
        </p:nvSpPr>
        <p:spPr>
          <a:xfrm>
            <a:off x="1981200" y="1417639"/>
            <a:ext cx="8229600" cy="4708525"/>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GB" sz="1800" dirty="0">
                <a:solidFill>
                  <a:srgbClr val="FF0000"/>
                </a:solidFill>
                <a:latin typeface="Calibri" charset="0"/>
                <a:ea typeface="ＭＳ Ｐゴシック" charset="0"/>
                <a:cs typeface="ＭＳ Ｐゴシック" charset="0"/>
              </a:rPr>
              <a:t>The main </a:t>
            </a:r>
            <a:r>
              <a:rPr lang="en-GB" sz="1800" dirty="0">
                <a:latin typeface="Calibri" charset="0"/>
                <a:ea typeface="ＭＳ Ｐゴシック" charset="0"/>
                <a:cs typeface="ＭＳ Ｐゴシック" charset="0"/>
              </a:rPr>
              <a:t>(or </a:t>
            </a:r>
            <a:r>
              <a:rPr lang="en-GB" sz="1800" dirty="0">
                <a:solidFill>
                  <a:srgbClr val="FF0000"/>
                </a:solidFill>
                <a:latin typeface="Calibri" charset="0"/>
                <a:ea typeface="ＭＳ Ｐゴシック" charset="0"/>
                <a:cs typeface="ＭＳ Ｐゴシック" charset="0"/>
              </a:rPr>
              <a:t>first-order</a:t>
            </a:r>
            <a:r>
              <a:rPr lang="en-GB" sz="1800" dirty="0">
                <a:latin typeface="Calibri" charset="0"/>
                <a:ea typeface="ＭＳ Ｐゴシック" charset="0"/>
                <a:cs typeface="ＭＳ Ｐゴシック" charset="0"/>
              </a:rPr>
              <a:t>) </a:t>
            </a:r>
            <a:r>
              <a:rPr lang="en-GB" sz="1800" dirty="0">
                <a:solidFill>
                  <a:srgbClr val="FF0000"/>
                </a:solidFill>
                <a:latin typeface="Calibri" charset="0"/>
                <a:ea typeface="ＭＳ Ｐゴシック" charset="0"/>
                <a:cs typeface="ＭＳ Ｐゴシック" charset="0"/>
              </a:rPr>
              <a:t>effect </a:t>
            </a:r>
            <a:r>
              <a:rPr lang="en-GB" sz="1800" dirty="0">
                <a:latin typeface="Calibri" charset="0"/>
                <a:ea typeface="ＭＳ Ｐゴシック" charset="0"/>
                <a:cs typeface="ＭＳ Ｐゴシック" charset="0"/>
              </a:rPr>
              <a:t>(S</a:t>
            </a:r>
            <a:r>
              <a:rPr lang="en-GB" sz="1800" baseline="-25000" dirty="0">
                <a:latin typeface="Calibri" charset="0"/>
                <a:ea typeface="ＭＳ Ｐゴシック" charset="0"/>
                <a:cs typeface="ＭＳ Ｐゴシック" charset="0"/>
              </a:rPr>
              <a:t>i</a:t>
            </a:r>
            <a:r>
              <a:rPr lang="en-GB" sz="1800" dirty="0">
                <a:latin typeface="Calibri" charset="0"/>
                <a:ea typeface="ＭＳ Ｐゴシック" charset="0"/>
                <a:cs typeface="ＭＳ Ｐゴシック" charset="0"/>
              </a:rPr>
              <a:t>) measures the contribution to the output variance from varying the </a:t>
            </a:r>
            <a:r>
              <a:rPr lang="it-IT" sz="1800" i="1" dirty="0">
                <a:latin typeface="Calibri" charset="0"/>
                <a:ea typeface="ＭＳ Ｐゴシック" charset="0"/>
                <a:cs typeface="ＭＳ Ｐゴシック" charset="0"/>
              </a:rPr>
              <a:t>i</a:t>
            </a:r>
            <a:r>
              <a:rPr lang="it-IT" sz="1800" dirty="0">
                <a:latin typeface="Calibri" charset="0"/>
                <a:ea typeface="ＭＳ Ｐゴシック" charset="0"/>
                <a:cs typeface="ＭＳ Ｐゴシック" charset="0"/>
              </a:rPr>
              <a:t>-the </a:t>
            </a:r>
            <a:r>
              <a:rPr lang="it-IT" sz="1800" dirty="0" err="1">
                <a:latin typeface="Calibri" charset="0"/>
                <a:ea typeface="ＭＳ Ｐゴシック" charset="0"/>
                <a:cs typeface="ＭＳ Ｐゴシック" charset="0"/>
              </a:rPr>
              <a:t>factor</a:t>
            </a:r>
            <a:r>
              <a:rPr lang="en-GB" sz="1800" dirty="0">
                <a:latin typeface="Calibri" charset="0"/>
                <a:ea typeface="ＭＳ Ｐゴシック" charset="0"/>
                <a:cs typeface="ＭＳ Ｐゴシック" charset="0"/>
              </a:rPr>
              <a:t> </a:t>
            </a:r>
            <a:r>
              <a:rPr lang="en-GB" sz="1800" u="sng" dirty="0">
                <a:latin typeface="Calibri" charset="0"/>
                <a:ea typeface="ＭＳ Ｐゴシック" charset="0"/>
                <a:cs typeface="ＭＳ Ｐゴシック" charset="0"/>
              </a:rPr>
              <a:t>alone </a:t>
            </a:r>
            <a:r>
              <a:rPr lang="en-GB" sz="1800" dirty="0">
                <a:latin typeface="Calibri" charset="0"/>
                <a:ea typeface="ＭＳ Ｐゴシック" charset="0"/>
                <a:cs typeface="ＭＳ Ｐゴシック" charset="0"/>
              </a:rPr>
              <a:t>(but averaged over variations in other factors)</a:t>
            </a:r>
          </a:p>
          <a:p>
            <a:pPr marL="0">
              <a:spcBef>
                <a:spcPts val="0"/>
              </a:spcBef>
              <a:buNone/>
            </a:pPr>
            <a:endParaRPr lang="en-GB" sz="600" dirty="0">
              <a:latin typeface="Calibri" charset="0"/>
              <a:ea typeface="ＭＳ Ｐゴシック" charset="0"/>
              <a:cs typeface="ＭＳ Ｐゴシック" charset="0"/>
            </a:endParaRPr>
          </a:p>
          <a:p>
            <a:pPr marL="0" indent="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a:t>
            </a:r>
            <a:r>
              <a:rPr lang="en-GB" sz="1600" dirty="0" err="1">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the higher the value of Si, the higher the influence of the </a:t>
            </a:r>
            <a:r>
              <a:rPr lang="en-GB" sz="1600" i="1" dirty="0" err="1">
                <a:solidFill>
                  <a:schemeClr val="tx1">
                    <a:lumMod val="65000"/>
                    <a:lumOff val="35000"/>
                  </a:schemeClr>
                </a:solidFill>
                <a:latin typeface="Calibri" charset="0"/>
                <a:ea typeface="ＭＳ Ｐゴシック" charset="0"/>
                <a:cs typeface="ＭＳ Ｐゴシック" charset="0"/>
              </a:rPr>
              <a:t>i</a:t>
            </a:r>
            <a:r>
              <a:rPr lang="en-GB" sz="1600" dirty="0" err="1">
                <a:solidFill>
                  <a:schemeClr val="tx1">
                    <a:lumMod val="65000"/>
                    <a:lumOff val="35000"/>
                  </a:schemeClr>
                </a:solidFill>
                <a:latin typeface="Calibri" charset="0"/>
                <a:ea typeface="ＭＳ Ｐゴシック" charset="0"/>
                <a:cs typeface="ＭＳ Ｐゴシック" charset="0"/>
              </a:rPr>
              <a:t>-th</a:t>
            </a:r>
            <a:r>
              <a:rPr lang="en-GB" sz="1600" dirty="0">
                <a:solidFill>
                  <a:schemeClr val="tx1">
                    <a:lumMod val="65000"/>
                    <a:lumOff val="35000"/>
                  </a:schemeClr>
                </a:solidFill>
                <a:latin typeface="Calibri" charset="0"/>
                <a:ea typeface="ＭＳ Ｐゴシック" charset="0"/>
                <a:cs typeface="ＭＳ Ｐゴシック" charset="0"/>
              </a:rPr>
              <a:t> factor on the output</a:t>
            </a:r>
          </a:p>
          <a:p>
            <a:pPr marL="0">
              <a:spcBef>
                <a:spcPts val="0"/>
              </a:spcBef>
              <a:buNone/>
            </a:pPr>
            <a:endParaRPr lang="en-GB" sz="600" dirty="0">
              <a:solidFill>
                <a:schemeClr val="tx1">
                  <a:lumMod val="65000"/>
                  <a:lumOff val="35000"/>
                </a:schemeClr>
              </a:solidFill>
              <a:latin typeface="Calibri" charset="0"/>
              <a:ea typeface="ＭＳ Ｐゴシック" charset="0"/>
              <a:cs typeface="ＭＳ Ｐゴシック" charset="0"/>
            </a:endParaRPr>
          </a:p>
          <a:p>
            <a:pPr marL="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a:t>
            </a:r>
            <a:r>
              <a:rPr lang="en-GB" sz="1600" dirty="0" err="1">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if S</a:t>
            </a:r>
            <a:r>
              <a:rPr lang="en-GB" sz="1600" baseline="-25000" dirty="0">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 0, then the </a:t>
            </a:r>
            <a:r>
              <a:rPr lang="en-GB" sz="1600" i="1" dirty="0" err="1">
                <a:solidFill>
                  <a:schemeClr val="tx1">
                    <a:lumMod val="65000"/>
                    <a:lumOff val="35000"/>
                  </a:schemeClr>
                </a:solidFill>
                <a:latin typeface="Calibri" charset="0"/>
                <a:ea typeface="ＭＳ Ｐゴシック" charset="0"/>
                <a:cs typeface="ＭＳ Ｐゴシック" charset="0"/>
              </a:rPr>
              <a:t>i</a:t>
            </a:r>
            <a:r>
              <a:rPr lang="en-GB" sz="1600" dirty="0" err="1">
                <a:solidFill>
                  <a:schemeClr val="tx1">
                    <a:lumMod val="65000"/>
                    <a:lumOff val="35000"/>
                  </a:schemeClr>
                </a:solidFill>
                <a:latin typeface="Calibri" charset="0"/>
                <a:ea typeface="ＭＳ Ｐゴシック" charset="0"/>
                <a:cs typeface="ＭＳ Ｐゴシック" charset="0"/>
              </a:rPr>
              <a:t>-th</a:t>
            </a:r>
            <a:r>
              <a:rPr lang="en-GB" sz="1600" dirty="0">
                <a:solidFill>
                  <a:schemeClr val="tx1">
                    <a:lumMod val="65000"/>
                    <a:lumOff val="35000"/>
                  </a:schemeClr>
                </a:solidFill>
                <a:latin typeface="Calibri" charset="0"/>
                <a:ea typeface="ＭＳ Ｐゴシック" charset="0"/>
                <a:cs typeface="ＭＳ Ｐゴシック" charset="0"/>
              </a:rPr>
              <a:t> parameter has no direct influence on the output (but it might still have some in interaction with other parameters!)</a:t>
            </a:r>
          </a:p>
          <a:p>
            <a:pPr marL="0">
              <a:spcBef>
                <a:spcPts val="0"/>
              </a:spcBef>
              <a:buNone/>
            </a:pPr>
            <a:endParaRPr lang="en-GB" sz="800" dirty="0">
              <a:solidFill>
                <a:schemeClr val="tx1">
                  <a:lumMod val="65000"/>
                  <a:lumOff val="35000"/>
                </a:schemeClr>
              </a:solidFill>
              <a:latin typeface="Calibri" charset="0"/>
              <a:ea typeface="ＭＳ Ｐゴシック" charset="0"/>
              <a:cs typeface="ＭＳ Ｐゴシック" charset="0"/>
            </a:endParaRPr>
          </a:p>
          <a:p>
            <a:pPr marL="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(iii) the sum of all S</a:t>
            </a:r>
            <a:r>
              <a:rPr lang="en-GB" sz="1600" baseline="-25000" dirty="0">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is always lower or equal to 1. If it is equal to 1, then there are no interactions between the parameters (“additive” model)</a:t>
            </a:r>
          </a:p>
          <a:p>
            <a:pPr marL="0">
              <a:spcBef>
                <a:spcPts val="0"/>
              </a:spcBef>
              <a:buNone/>
            </a:pPr>
            <a:endParaRPr lang="en-GB" sz="1800" dirty="0">
              <a:latin typeface="Calibri" charset="0"/>
              <a:ea typeface="ＭＳ Ｐゴシック" charset="0"/>
              <a:cs typeface="ＭＳ Ｐゴシック" charset="0"/>
            </a:endParaRPr>
          </a:p>
          <a:p>
            <a:pPr>
              <a:buFont typeface="Arial" charset="0"/>
              <a:buNone/>
            </a:pPr>
            <a:r>
              <a:rPr lang="en-GB" sz="1800" dirty="0">
                <a:latin typeface="Calibri" charset="0"/>
                <a:ea typeface="ＭＳ Ｐゴシック" charset="0"/>
                <a:cs typeface="ＭＳ Ｐゴシック" charset="0"/>
              </a:rPr>
              <a:t>The </a:t>
            </a:r>
            <a:r>
              <a:rPr lang="en-GB" sz="1800" dirty="0">
                <a:solidFill>
                  <a:srgbClr val="FF0000"/>
                </a:solidFill>
                <a:latin typeface="Calibri" charset="0"/>
                <a:ea typeface="ＭＳ Ｐゴシック" charset="0"/>
                <a:cs typeface="ＭＳ Ｐゴシック" charset="0"/>
              </a:rPr>
              <a:t>total effect </a:t>
            </a:r>
            <a:r>
              <a:rPr lang="en-GB" sz="1800" dirty="0">
                <a:latin typeface="Calibri" charset="0"/>
                <a:ea typeface="ＭＳ Ｐゴシック" charset="0"/>
                <a:cs typeface="ＭＳ Ｐゴシック" charset="0"/>
              </a:rPr>
              <a:t>(</a:t>
            </a:r>
            <a:r>
              <a:rPr lang="en-GB" sz="1800" dirty="0" err="1">
                <a:latin typeface="Calibri" charset="0"/>
                <a:ea typeface="ＭＳ Ｐゴシック" charset="0"/>
                <a:cs typeface="ＭＳ Ｐゴシック" charset="0"/>
              </a:rPr>
              <a:t>S</a:t>
            </a:r>
            <a:r>
              <a:rPr lang="en-GB" sz="1800" baseline="-25000" dirty="0" err="1">
                <a:latin typeface="Calibri" charset="0"/>
                <a:ea typeface="ＭＳ Ｐゴシック" charset="0"/>
                <a:cs typeface="ＭＳ Ｐゴシック" charset="0"/>
              </a:rPr>
              <a:t>Ti</a:t>
            </a:r>
            <a:r>
              <a:rPr lang="en-GB" sz="1800" dirty="0">
                <a:latin typeface="Calibri" charset="0"/>
                <a:ea typeface="ＭＳ Ｐゴシック" charset="0"/>
                <a:cs typeface="ＭＳ Ｐゴシック" charset="0"/>
              </a:rPr>
              <a:t>)	</a:t>
            </a:r>
            <a:r>
              <a:rPr lang="it-IT" sz="1800" dirty="0" err="1"/>
              <a:t>measures</a:t>
            </a:r>
            <a:r>
              <a:rPr lang="it-IT" sz="1800" dirty="0"/>
              <a:t> the total </a:t>
            </a:r>
            <a:r>
              <a:rPr lang="it-IT" sz="1800" dirty="0" err="1"/>
              <a:t>contribution</a:t>
            </a:r>
            <a:r>
              <a:rPr lang="it-IT" sz="1800" dirty="0"/>
              <a:t> </a:t>
            </a:r>
            <a:r>
              <a:rPr lang="it-IT" sz="1800" dirty="0" err="1"/>
              <a:t>to</a:t>
            </a:r>
            <a:r>
              <a:rPr lang="it-IT" sz="1800" dirty="0"/>
              <a:t> the output </a:t>
            </a:r>
            <a:r>
              <a:rPr lang="it-IT" sz="1800" dirty="0" err="1"/>
              <a:t>variance</a:t>
            </a:r>
            <a:r>
              <a:rPr lang="it-IT" sz="1800" dirty="0"/>
              <a:t> </a:t>
            </a:r>
            <a:r>
              <a:rPr lang="it-IT" sz="1800" dirty="0" err="1"/>
              <a:t>of</a:t>
            </a:r>
            <a:r>
              <a:rPr lang="it-IT" sz="1800" dirty="0"/>
              <a:t> the </a:t>
            </a:r>
            <a:r>
              <a:rPr lang="it-IT" sz="1800" i="1" dirty="0" err="1"/>
              <a:t>i</a:t>
            </a:r>
            <a:r>
              <a:rPr lang="it-IT" sz="1800" dirty="0" err="1"/>
              <a:t>-th</a:t>
            </a:r>
            <a:r>
              <a:rPr lang="it-IT" sz="1800" dirty="0"/>
              <a:t> </a:t>
            </a:r>
            <a:r>
              <a:rPr lang="it-IT" sz="1800" dirty="0" err="1"/>
              <a:t>factor</a:t>
            </a:r>
            <a:r>
              <a:rPr lang="it-IT" sz="1800" dirty="0"/>
              <a:t>, </a:t>
            </a:r>
            <a:r>
              <a:rPr lang="it-IT" sz="1800" dirty="0" err="1"/>
              <a:t>including</a:t>
            </a:r>
            <a:r>
              <a:rPr lang="it-IT" sz="1800" dirty="0"/>
              <a:t> </a:t>
            </a:r>
            <a:r>
              <a:rPr lang="it-IT" sz="1800" dirty="0" err="1"/>
              <a:t>its</a:t>
            </a:r>
            <a:r>
              <a:rPr lang="it-IT" sz="1800" dirty="0"/>
              <a:t> </a:t>
            </a:r>
            <a:r>
              <a:rPr lang="it-IT" sz="1800" u="sng" dirty="0" err="1"/>
              <a:t>direct</a:t>
            </a:r>
            <a:r>
              <a:rPr lang="it-IT" sz="1800" u="sng" dirty="0"/>
              <a:t> </a:t>
            </a:r>
            <a:r>
              <a:rPr lang="it-IT" sz="1800" dirty="0" err="1"/>
              <a:t>effect</a:t>
            </a:r>
            <a:r>
              <a:rPr lang="it-IT" sz="1800" dirty="0"/>
              <a:t> and </a:t>
            </a:r>
            <a:r>
              <a:rPr lang="it-IT" sz="1800" u="sng" dirty="0" err="1"/>
              <a:t>interactions</a:t>
            </a:r>
            <a:r>
              <a:rPr lang="it-IT" sz="1800" u="sng" dirty="0"/>
              <a:t> </a:t>
            </a:r>
            <a:r>
              <a:rPr lang="it-IT" sz="1800" dirty="0" err="1"/>
              <a:t>with</a:t>
            </a:r>
            <a:r>
              <a:rPr lang="it-IT" sz="1800" dirty="0"/>
              <a:t> </a:t>
            </a:r>
            <a:r>
              <a:rPr lang="it-IT" sz="1800" dirty="0" err="1"/>
              <a:t>other</a:t>
            </a:r>
            <a:r>
              <a:rPr lang="it-IT" sz="1800" dirty="0"/>
              <a:t> </a:t>
            </a:r>
            <a:r>
              <a:rPr lang="it-IT" sz="1800" dirty="0" err="1"/>
              <a:t>factors</a:t>
            </a:r>
            <a:endParaRPr lang="en-GB" sz="1800" dirty="0">
              <a:latin typeface="Calibri" charset="0"/>
              <a:ea typeface="ＭＳ Ｐゴシック" charset="0"/>
              <a:cs typeface="ＭＳ Ｐゴシック" charset="0"/>
            </a:endParaRPr>
          </a:p>
          <a:p>
            <a:pPr marL="0" indent="0">
              <a:spcBef>
                <a:spcPts val="0"/>
              </a:spcBef>
              <a:buNone/>
            </a:pPr>
            <a:endParaRPr lang="en-GB" sz="600" dirty="0">
              <a:solidFill>
                <a:prstClr val="black"/>
              </a:solidFill>
              <a:latin typeface="Calibri" charset="0"/>
              <a:ea typeface="ＭＳ Ｐゴシック" charset="0"/>
              <a:cs typeface="ＭＳ Ｐゴシック" charset="0"/>
            </a:endParaRPr>
          </a:p>
          <a:p>
            <a:pPr marL="0" indent="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a:t>
            </a:r>
            <a:r>
              <a:rPr lang="en-GB" sz="1600" dirty="0" err="1">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a:t>
            </a:r>
            <a:r>
              <a:rPr lang="en-GB" sz="1600" dirty="0" err="1">
                <a:solidFill>
                  <a:schemeClr val="tx1">
                    <a:lumMod val="65000"/>
                    <a:lumOff val="35000"/>
                  </a:schemeClr>
                </a:solidFill>
                <a:latin typeface="Calibri" charset="0"/>
                <a:ea typeface="ＭＳ Ｐゴシック" charset="0"/>
                <a:cs typeface="ＭＳ Ｐゴシック" charset="0"/>
              </a:rPr>
              <a:t>S</a:t>
            </a:r>
            <a:r>
              <a:rPr lang="en-GB" sz="1600" baseline="-25000" dirty="0" err="1">
                <a:solidFill>
                  <a:schemeClr val="tx1">
                    <a:lumMod val="65000"/>
                    <a:lumOff val="35000"/>
                  </a:schemeClr>
                </a:solidFill>
                <a:latin typeface="Calibri" charset="0"/>
                <a:ea typeface="ＭＳ Ｐゴシック" charset="0"/>
                <a:cs typeface="ＭＳ Ｐゴシック" charset="0"/>
              </a:rPr>
              <a:t>Ti</a:t>
            </a:r>
            <a:r>
              <a:rPr lang="en-GB" sz="1600" dirty="0">
                <a:solidFill>
                  <a:schemeClr val="tx1">
                    <a:lumMod val="65000"/>
                    <a:lumOff val="35000"/>
                  </a:schemeClr>
                </a:solidFill>
                <a:latin typeface="Calibri" charset="0"/>
                <a:ea typeface="ＭＳ Ｐゴシック" charset="0"/>
                <a:cs typeface="ＭＳ Ｐゴシック" charset="0"/>
              </a:rPr>
              <a:t> must be higher or equal to S</a:t>
            </a:r>
            <a:r>
              <a:rPr lang="en-GB" sz="1600" baseline="-25000" dirty="0">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If it is equal, then</a:t>
            </a:r>
            <a:r>
              <a:rPr lang="it-IT" sz="1600" dirty="0">
                <a:solidFill>
                  <a:schemeClr val="tx1">
                    <a:lumMod val="65000"/>
                    <a:lumOff val="35000"/>
                  </a:schemeClr>
                </a:solidFill>
                <a:latin typeface="Calibri" charset="0"/>
                <a:ea typeface="ＭＳ Ｐゴシック" charset="0"/>
                <a:cs typeface="ＭＳ Ｐゴシック" charset="0"/>
                <a:sym typeface="Wingdings"/>
              </a:rPr>
              <a:t> the </a:t>
            </a:r>
            <a:r>
              <a:rPr lang="it-IT" sz="1600" dirty="0" err="1">
                <a:solidFill>
                  <a:schemeClr val="tx1">
                    <a:lumMod val="65000"/>
                    <a:lumOff val="35000"/>
                  </a:schemeClr>
                </a:solidFill>
                <a:latin typeface="Calibri" charset="0"/>
                <a:ea typeface="ＭＳ Ｐゴシック" charset="0"/>
                <a:cs typeface="ＭＳ Ｐゴシック" charset="0"/>
                <a:sym typeface="Wingdings"/>
              </a:rPr>
              <a:t>parameter</a:t>
            </a:r>
            <a:r>
              <a:rPr lang="it-IT" sz="1600" dirty="0">
                <a:solidFill>
                  <a:schemeClr val="tx1">
                    <a:lumMod val="65000"/>
                    <a:lumOff val="35000"/>
                  </a:schemeClr>
                </a:solidFill>
                <a:latin typeface="Calibri" charset="0"/>
                <a:ea typeface="ＭＳ Ｐゴシック" charset="0"/>
                <a:cs typeface="ＭＳ Ｐゴシック" charset="0"/>
                <a:sym typeface="Wingdings"/>
              </a:rPr>
              <a:t> </a:t>
            </a:r>
            <a:r>
              <a:rPr lang="it-IT" sz="1600" dirty="0" err="1">
                <a:solidFill>
                  <a:schemeClr val="tx1">
                    <a:lumMod val="65000"/>
                    <a:lumOff val="35000"/>
                  </a:schemeClr>
                </a:solidFill>
                <a:latin typeface="Calibri" charset="0"/>
                <a:ea typeface="ＭＳ Ｐゴシック" charset="0"/>
                <a:cs typeface="ＭＳ Ｐゴシック" charset="0"/>
                <a:sym typeface="Wingdings"/>
              </a:rPr>
              <a:t>has</a:t>
            </a:r>
            <a:r>
              <a:rPr lang="it-IT" sz="1600" dirty="0">
                <a:solidFill>
                  <a:schemeClr val="tx1">
                    <a:lumMod val="65000"/>
                    <a:lumOff val="35000"/>
                  </a:schemeClr>
                </a:solidFill>
                <a:latin typeface="Calibri" charset="0"/>
                <a:ea typeface="ＭＳ Ｐゴシック" charset="0"/>
                <a:cs typeface="ＭＳ Ｐゴシック" charset="0"/>
                <a:sym typeface="Wingdings"/>
              </a:rPr>
              <a:t> no </a:t>
            </a:r>
            <a:r>
              <a:rPr lang="it-IT" sz="1600" dirty="0" err="1">
                <a:solidFill>
                  <a:schemeClr val="tx1">
                    <a:lumMod val="65000"/>
                    <a:lumOff val="35000"/>
                  </a:schemeClr>
                </a:solidFill>
                <a:latin typeface="Calibri" charset="0"/>
                <a:ea typeface="ＭＳ Ｐゴシック" charset="0"/>
                <a:cs typeface="ＭＳ Ｐゴシック" charset="0"/>
                <a:sym typeface="Wingdings"/>
              </a:rPr>
              <a:t>interactions</a:t>
            </a:r>
            <a:r>
              <a:rPr lang="it-IT" sz="1600" dirty="0">
                <a:solidFill>
                  <a:schemeClr val="tx1">
                    <a:lumMod val="65000"/>
                    <a:lumOff val="35000"/>
                  </a:schemeClr>
                </a:solidFill>
                <a:latin typeface="Calibri" charset="0"/>
                <a:ea typeface="ＭＳ Ｐゴシック" charset="0"/>
                <a:cs typeface="ＭＳ Ｐゴシック" charset="0"/>
                <a:sym typeface="Wingdings"/>
              </a:rPr>
              <a:t> </a:t>
            </a:r>
            <a:r>
              <a:rPr lang="it-IT" sz="1600" dirty="0" err="1">
                <a:solidFill>
                  <a:schemeClr val="tx1">
                    <a:lumMod val="65000"/>
                    <a:lumOff val="35000"/>
                  </a:schemeClr>
                </a:solidFill>
                <a:latin typeface="Calibri" charset="0"/>
                <a:ea typeface="ＭＳ Ｐゴシック" charset="0"/>
                <a:cs typeface="ＭＳ Ｐゴシック" charset="0"/>
                <a:sym typeface="Wingdings"/>
              </a:rPr>
              <a:t>with</a:t>
            </a:r>
            <a:r>
              <a:rPr lang="it-IT" sz="1600" dirty="0">
                <a:solidFill>
                  <a:schemeClr val="tx1">
                    <a:lumMod val="65000"/>
                    <a:lumOff val="35000"/>
                  </a:schemeClr>
                </a:solidFill>
                <a:latin typeface="Calibri" charset="0"/>
                <a:ea typeface="ＭＳ Ｐゴシック" charset="0"/>
                <a:cs typeface="ＭＳ Ｐゴシック" charset="0"/>
                <a:sym typeface="Wingdings"/>
              </a:rPr>
              <a:t> the </a:t>
            </a:r>
            <a:r>
              <a:rPr lang="it-IT" sz="1600" dirty="0" err="1">
                <a:solidFill>
                  <a:schemeClr val="tx1">
                    <a:lumMod val="65000"/>
                    <a:lumOff val="35000"/>
                  </a:schemeClr>
                </a:solidFill>
                <a:latin typeface="Calibri" charset="0"/>
                <a:ea typeface="ＭＳ Ｐゴシック" charset="0"/>
                <a:cs typeface="ＭＳ Ｐゴシック" charset="0"/>
                <a:sym typeface="Wingdings"/>
              </a:rPr>
              <a:t>other</a:t>
            </a:r>
            <a:r>
              <a:rPr lang="it-IT" sz="1600" dirty="0">
                <a:solidFill>
                  <a:schemeClr val="tx1">
                    <a:lumMod val="65000"/>
                    <a:lumOff val="35000"/>
                  </a:schemeClr>
                </a:solidFill>
                <a:latin typeface="Calibri" charset="0"/>
                <a:ea typeface="ＭＳ Ｐゴシック" charset="0"/>
                <a:cs typeface="ＭＳ Ｐゴシック" charset="0"/>
                <a:sym typeface="Wingdings"/>
              </a:rPr>
              <a:t> </a:t>
            </a:r>
            <a:r>
              <a:rPr lang="it-IT" sz="1600" dirty="0" err="1">
                <a:solidFill>
                  <a:schemeClr val="tx1">
                    <a:lumMod val="65000"/>
                    <a:lumOff val="35000"/>
                  </a:schemeClr>
                </a:solidFill>
                <a:latin typeface="Calibri" charset="0"/>
                <a:ea typeface="ＭＳ Ｐゴシック" charset="0"/>
                <a:cs typeface="ＭＳ Ｐゴシック" charset="0"/>
                <a:sym typeface="Wingdings"/>
              </a:rPr>
              <a:t>parameters</a:t>
            </a:r>
            <a:endParaRPr lang="en-GB" sz="1600" dirty="0">
              <a:solidFill>
                <a:schemeClr val="tx1">
                  <a:lumMod val="65000"/>
                  <a:lumOff val="35000"/>
                </a:schemeClr>
              </a:solidFill>
              <a:latin typeface="Calibri" charset="0"/>
              <a:ea typeface="ＭＳ Ｐゴシック" charset="0"/>
              <a:cs typeface="ＭＳ Ｐゴシック" charset="0"/>
            </a:endParaRPr>
          </a:p>
          <a:p>
            <a:pPr marL="0" indent="0">
              <a:spcBef>
                <a:spcPts val="0"/>
              </a:spcBef>
              <a:buNone/>
            </a:pPr>
            <a:endParaRPr lang="en-GB" sz="800" dirty="0">
              <a:solidFill>
                <a:schemeClr val="tx1">
                  <a:lumMod val="65000"/>
                  <a:lumOff val="35000"/>
                </a:schemeClr>
              </a:solidFill>
              <a:latin typeface="Calibri" charset="0"/>
              <a:ea typeface="ＭＳ Ｐゴシック" charset="0"/>
              <a:cs typeface="ＭＳ Ｐゴシック" charset="0"/>
            </a:endParaRPr>
          </a:p>
          <a:p>
            <a:pPr marL="0" indent="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(ii)  if </a:t>
            </a:r>
            <a:r>
              <a:rPr lang="en-GB" sz="1600" dirty="0" err="1">
                <a:solidFill>
                  <a:schemeClr val="tx1">
                    <a:lumMod val="65000"/>
                    <a:lumOff val="35000"/>
                  </a:schemeClr>
                </a:solidFill>
                <a:latin typeface="Calibri" charset="0"/>
                <a:ea typeface="ＭＳ Ｐゴシック" charset="0"/>
                <a:cs typeface="ＭＳ Ｐゴシック" charset="0"/>
              </a:rPr>
              <a:t>S</a:t>
            </a:r>
            <a:r>
              <a:rPr lang="en-GB" sz="1600" baseline="-25000" dirty="0" err="1">
                <a:solidFill>
                  <a:schemeClr val="tx1">
                    <a:lumMod val="65000"/>
                    <a:lumOff val="35000"/>
                  </a:schemeClr>
                </a:solidFill>
                <a:latin typeface="Calibri" charset="0"/>
                <a:ea typeface="ＭＳ Ｐゴシック" charset="0"/>
                <a:cs typeface="ＭＳ Ｐゴシック" charset="0"/>
              </a:rPr>
              <a:t>Ti</a:t>
            </a:r>
            <a:r>
              <a:rPr lang="en-GB" sz="1600" dirty="0">
                <a:solidFill>
                  <a:schemeClr val="tx1">
                    <a:lumMod val="65000"/>
                    <a:lumOff val="35000"/>
                  </a:schemeClr>
                </a:solidFill>
                <a:latin typeface="Calibri" charset="0"/>
                <a:ea typeface="ＭＳ Ｐゴシック" charset="0"/>
                <a:cs typeface="ＭＳ Ｐゴシック" charset="0"/>
              </a:rPr>
              <a:t> = 0, the </a:t>
            </a:r>
            <a:r>
              <a:rPr lang="en-GB" sz="1600" i="1" dirty="0" err="1">
                <a:solidFill>
                  <a:schemeClr val="tx1">
                    <a:lumMod val="65000"/>
                    <a:lumOff val="35000"/>
                  </a:schemeClr>
                </a:solidFill>
                <a:latin typeface="Calibri" charset="0"/>
                <a:ea typeface="ＭＳ Ｐゴシック" charset="0"/>
                <a:cs typeface="ＭＳ Ｐゴシック" charset="0"/>
              </a:rPr>
              <a:t>i</a:t>
            </a:r>
            <a:r>
              <a:rPr lang="en-GB" sz="1600" dirty="0" err="1">
                <a:solidFill>
                  <a:schemeClr val="tx1">
                    <a:lumMod val="65000"/>
                    <a:lumOff val="35000"/>
                  </a:schemeClr>
                </a:solidFill>
                <a:latin typeface="Calibri" charset="0"/>
                <a:ea typeface="ＭＳ Ｐゴシック" charset="0"/>
                <a:cs typeface="ＭＳ Ｐゴシック" charset="0"/>
              </a:rPr>
              <a:t>-th</a:t>
            </a:r>
            <a:r>
              <a:rPr lang="en-GB" sz="1600" dirty="0">
                <a:solidFill>
                  <a:schemeClr val="tx1">
                    <a:lumMod val="65000"/>
                    <a:lumOff val="35000"/>
                  </a:schemeClr>
                </a:solidFill>
                <a:latin typeface="Calibri" charset="0"/>
                <a:ea typeface="ＭＳ Ｐゴシック" charset="0"/>
                <a:cs typeface="ＭＳ Ｐゴシック" charset="0"/>
              </a:rPr>
              <a:t> parameter has no influence (neither direct or indirect) on the model output</a:t>
            </a:r>
          </a:p>
          <a:p>
            <a:pPr marL="0" indent="0">
              <a:spcBef>
                <a:spcPts val="0"/>
              </a:spcBef>
              <a:buNone/>
            </a:pPr>
            <a:endParaRPr lang="en-GB" sz="800" dirty="0">
              <a:solidFill>
                <a:schemeClr val="tx1">
                  <a:lumMod val="65000"/>
                  <a:lumOff val="35000"/>
                </a:schemeClr>
              </a:solidFill>
              <a:latin typeface="Calibri" charset="0"/>
              <a:ea typeface="ＭＳ Ｐゴシック" charset="0"/>
              <a:cs typeface="ＭＳ Ｐゴシック" charset="0"/>
            </a:endParaRPr>
          </a:p>
          <a:p>
            <a:pPr marL="0" indent="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(ii) the sum of all </a:t>
            </a:r>
            <a:r>
              <a:rPr lang="en-GB" sz="1600" dirty="0" err="1">
                <a:solidFill>
                  <a:schemeClr val="tx1">
                    <a:lumMod val="65000"/>
                    <a:lumOff val="35000"/>
                  </a:schemeClr>
                </a:solidFill>
                <a:latin typeface="Calibri" charset="0"/>
                <a:ea typeface="ＭＳ Ｐゴシック" charset="0"/>
                <a:cs typeface="ＭＳ Ｐゴシック" charset="0"/>
              </a:rPr>
              <a:t>S</a:t>
            </a:r>
            <a:r>
              <a:rPr lang="en-GB" sz="1600" baseline="-25000" dirty="0" err="1">
                <a:solidFill>
                  <a:schemeClr val="tx1">
                    <a:lumMod val="65000"/>
                    <a:lumOff val="35000"/>
                  </a:schemeClr>
                </a:solidFill>
                <a:latin typeface="Calibri" charset="0"/>
                <a:ea typeface="ＭＳ Ｐゴシック" charset="0"/>
                <a:cs typeface="ＭＳ Ｐゴシック" charset="0"/>
              </a:rPr>
              <a:t>Ti</a:t>
            </a:r>
            <a:r>
              <a:rPr lang="en-GB" sz="1600" dirty="0">
                <a:solidFill>
                  <a:schemeClr val="tx1">
                    <a:lumMod val="65000"/>
                    <a:lumOff val="35000"/>
                  </a:schemeClr>
                </a:solidFill>
                <a:latin typeface="Calibri" charset="0"/>
                <a:ea typeface="ＭＳ Ｐゴシック" charset="0"/>
                <a:cs typeface="ＭＳ Ｐゴシック" charset="0"/>
              </a:rPr>
              <a:t> is always higher or equal to 1. If it is equal to 1, then there are no interactions between the parameters</a:t>
            </a:r>
          </a:p>
          <a:p>
            <a:pPr>
              <a:buFont typeface="Arial" charset="0"/>
              <a:buNone/>
            </a:pPr>
            <a:endParaRPr lang="en-US" sz="1800" dirty="0">
              <a:latin typeface="Calibri" charset="0"/>
              <a:ea typeface="ＭＳ Ｐゴシック" charset="0"/>
              <a:cs typeface="ＭＳ Ｐゴシック" charset="0"/>
            </a:endParaRPr>
          </a:p>
        </p:txBody>
      </p:sp>
      <p:sp>
        <p:nvSpPr>
          <p:cNvPr id="5" name="TextBox 4"/>
          <p:cNvSpPr txBox="1">
            <a:spLocks noChangeArrowheads="1"/>
          </p:cNvSpPr>
          <p:nvPr/>
        </p:nvSpPr>
        <p:spPr bwMode="auto">
          <a:xfrm>
            <a:off x="1524000" y="6356351"/>
            <a:ext cx="91440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dirty="0"/>
              <a:t>[</a:t>
            </a:r>
            <a:r>
              <a:rPr lang="en-US" sz="1200" dirty="0" err="1"/>
              <a:t>Pappenberger</a:t>
            </a:r>
            <a:r>
              <a:rPr lang="en-US" sz="1200" dirty="0"/>
              <a:t> and </a:t>
            </a:r>
            <a:r>
              <a:rPr lang="en-US" sz="1200" dirty="0" err="1"/>
              <a:t>Vandenberghe</a:t>
            </a:r>
            <a:r>
              <a:rPr lang="en-US" sz="1200" dirty="0"/>
              <a:t>, 2007]</a:t>
            </a:r>
          </a:p>
        </p:txBody>
      </p:sp>
    </p:spTree>
    <p:extLst>
      <p:ext uri="{BB962C8B-B14F-4D97-AF65-F5344CB8AC3E}">
        <p14:creationId xmlns:p14="http://schemas.microsoft.com/office/powerpoint/2010/main" val="4159622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indices - Advantages</a:t>
            </a:r>
            <a:endParaRPr lang="en-US" dirty="0"/>
          </a:p>
        </p:txBody>
      </p:sp>
      <p:sp>
        <p:nvSpPr>
          <p:cNvPr id="3" name="Slide Number Placeholder 2"/>
          <p:cNvSpPr>
            <a:spLocks noGrp="1"/>
          </p:cNvSpPr>
          <p:nvPr>
            <p:ph type="sldNum" sz="quarter" idx="12"/>
          </p:nvPr>
        </p:nvSpPr>
        <p:spPr/>
        <p:txBody>
          <a:bodyPr/>
          <a:lstStyle/>
          <a:p>
            <a:fld id="{CCDBDD61-31E5-BD4D-BA56-A94E3B8288B2}" type="slidenum">
              <a:rPr lang="en-US" smtClean="0"/>
              <a:pPr/>
              <a:t>19</a:t>
            </a:fld>
            <a:endParaRPr lang="en-US"/>
          </a:p>
        </p:txBody>
      </p:sp>
      <p:sp>
        <p:nvSpPr>
          <p:cNvPr id="4" name="Content Placeholder 2"/>
          <p:cNvSpPr txBox="1">
            <a:spLocks/>
          </p:cNvSpPr>
          <p:nvPr/>
        </p:nvSpPr>
        <p:spPr>
          <a:xfrm>
            <a:off x="1981200" y="1600201"/>
            <a:ext cx="8229600" cy="4525963"/>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charset="0"/>
              <a:buNone/>
            </a:pPr>
            <a:r>
              <a:rPr lang="en-GB" sz="1800" b="1" i="1" dirty="0">
                <a:latin typeface="Calibri" charset="0"/>
                <a:ea typeface="ＭＳ Ｐゴシック" charset="0"/>
                <a:cs typeface="ＭＳ Ｐゴシック" charset="0"/>
              </a:rPr>
              <a:t>Advantages</a:t>
            </a:r>
            <a:endParaRPr lang="en-US" sz="1800" b="1" dirty="0">
              <a:latin typeface="Calibri" charset="0"/>
              <a:ea typeface="ＭＳ Ｐゴシック" charset="0"/>
              <a:cs typeface="ＭＳ Ｐゴシック" charset="0"/>
            </a:endParaRPr>
          </a:p>
          <a:p>
            <a:pPr>
              <a:buFont typeface="Arial" charset="0"/>
              <a:buNone/>
            </a:pPr>
            <a:r>
              <a:rPr lang="en-GB" sz="1800" dirty="0">
                <a:solidFill>
                  <a:srgbClr val="558ED5"/>
                </a:solidFill>
                <a:latin typeface="Calibri" charset="0"/>
                <a:ea typeface="ＭＳ Ｐゴシック" charset="0"/>
                <a:cs typeface="ＭＳ Ｐゴシック" charset="0"/>
              </a:rPr>
              <a:t>Extremely robust, they work with any type of discontinuous (even randomised) mapping between input factors and the output</a:t>
            </a:r>
            <a:r>
              <a:rPr lang="en-GB" sz="1800" dirty="0">
                <a:latin typeface="Calibri" charset="0"/>
                <a:ea typeface="ＭＳ Ｐゴシック" charset="0"/>
                <a:cs typeface="ＭＳ Ｐゴシック" charset="0"/>
              </a:rPr>
              <a:t>. </a:t>
            </a:r>
            <a:r>
              <a:rPr lang="en-GB" sz="1800" dirty="0" err="1">
                <a:latin typeface="Calibri" charset="0"/>
                <a:ea typeface="ＭＳ Ｐゴシック" charset="0"/>
                <a:cs typeface="ＭＳ Ｐゴシック" charset="0"/>
              </a:rPr>
              <a:t>Sobol</a:t>
            </a:r>
            <a:r>
              <a:rPr lang="en-GB" sz="1800" dirty="0">
                <a:latin typeface="Calibri" charset="0"/>
                <a:ea typeface="ＭＳ Ｐゴシック" charset="0"/>
                <a:cs typeface="ＭＳ Ｐゴシック" charset="0"/>
              </a:rPr>
              <a:t>’ estimator is unbiased. They do not rely on any hypothesis about the smoothness of the mapping. The only key assumption is that variance (i.e. the second moment) is an adequate measure for quantifying the uncertainty of the model output.</a:t>
            </a:r>
            <a:endParaRPr lang="en-US" sz="1800" dirty="0">
              <a:latin typeface="Calibri" charset="0"/>
              <a:ea typeface="ＭＳ Ｐゴシック" charset="0"/>
              <a:cs typeface="ＭＳ Ｐゴシック" charset="0"/>
            </a:endParaRPr>
          </a:p>
          <a:p>
            <a:pPr>
              <a:buFont typeface="Arial" charset="0"/>
              <a:buNone/>
            </a:pPr>
            <a:r>
              <a:rPr lang="en-GB" sz="1800" dirty="0">
                <a:solidFill>
                  <a:srgbClr val="558ED5"/>
                </a:solidFill>
                <a:latin typeface="Calibri" charset="0"/>
                <a:ea typeface="ＭＳ Ｐゴシック" charset="0"/>
                <a:cs typeface="ＭＳ Ｐゴシック" charset="0"/>
              </a:rPr>
              <a:t>Computing main effects and total effects for each factor</a:t>
            </a:r>
            <a:r>
              <a:rPr lang="en-GB" sz="1800" dirty="0">
                <a:latin typeface="Calibri" charset="0"/>
                <a:ea typeface="ＭＳ Ｐゴシック" charset="0"/>
                <a:cs typeface="ＭＳ Ｐゴシック" charset="0"/>
              </a:rPr>
              <a:t>, while still being far from a full factors mapping, gives a fairly instructive description of the system. Moreover, they provide unambiguous and clear answers to well specified sensitivity settings (prioritisation and fixing).</a:t>
            </a:r>
            <a:endParaRPr lang="en-US" sz="1800" dirty="0">
              <a:latin typeface="Calibri" charset="0"/>
              <a:ea typeface="ＭＳ Ｐゴシック" charset="0"/>
              <a:cs typeface="ＭＳ Ｐゴシック" charset="0"/>
            </a:endParaRPr>
          </a:p>
          <a:p>
            <a:pPr>
              <a:buFont typeface="Arial" charset="0"/>
              <a:buNone/>
            </a:pPr>
            <a:r>
              <a:rPr lang="en-GB" sz="1800" b="1" i="1" dirty="0">
                <a:latin typeface="Calibri" charset="0"/>
                <a:ea typeface="ＭＳ Ｐゴシック" charset="0"/>
                <a:cs typeface="ＭＳ Ｐゴシック" charset="0"/>
              </a:rPr>
              <a:t>Disadvantages</a:t>
            </a:r>
            <a:endParaRPr lang="en-US" sz="1800" b="1" dirty="0">
              <a:latin typeface="Calibri" charset="0"/>
              <a:ea typeface="ＭＳ Ｐゴシック" charset="0"/>
              <a:cs typeface="ＭＳ Ｐゴシック" charset="0"/>
            </a:endParaRPr>
          </a:p>
          <a:p>
            <a:pPr>
              <a:buFont typeface="Arial" charset="0"/>
              <a:buNone/>
            </a:pPr>
            <a:r>
              <a:rPr lang="en-GB" sz="1800" dirty="0">
                <a:latin typeface="Calibri" charset="0"/>
                <a:ea typeface="ＭＳ Ｐゴシック" charset="0"/>
                <a:cs typeface="ＭＳ Ｐゴシック" charset="0"/>
              </a:rPr>
              <a:t>The </a:t>
            </a:r>
            <a:r>
              <a:rPr lang="en-GB" sz="1800" dirty="0">
                <a:solidFill>
                  <a:srgbClr val="558ED5"/>
                </a:solidFill>
                <a:latin typeface="Calibri" charset="0"/>
                <a:ea typeface="ＭＳ Ｐゴシック" charset="0"/>
                <a:cs typeface="ＭＳ Ｐゴシック" charset="0"/>
              </a:rPr>
              <a:t>computational cost is relatively high</a:t>
            </a:r>
            <a:r>
              <a:rPr lang="en-GB" sz="1800" dirty="0">
                <a:latin typeface="Calibri" charset="0"/>
                <a:ea typeface="ＭＳ Ｐゴシック" charset="0"/>
                <a:cs typeface="ＭＳ Ｐゴシック" charset="0"/>
              </a:rPr>
              <a:t>, which implies that these methods cannot be applied to computationally expensive models. They </a:t>
            </a:r>
            <a:r>
              <a:rPr lang="en-GB" sz="1800" dirty="0">
                <a:solidFill>
                  <a:srgbClr val="558ED5"/>
                </a:solidFill>
                <a:latin typeface="Calibri" charset="0"/>
                <a:ea typeface="ＭＳ Ｐゴシック" charset="0"/>
                <a:cs typeface="ＭＳ Ｐゴシック" charset="0"/>
              </a:rPr>
              <a:t>do not provide any mapping</a:t>
            </a:r>
            <a:r>
              <a:rPr lang="en-GB" sz="1800" dirty="0">
                <a:latin typeface="Calibri" charset="0"/>
                <a:ea typeface="ＭＳ Ｐゴシック" charset="0"/>
                <a:cs typeface="ＭＳ Ｐゴシック" charset="0"/>
              </a:rPr>
              <a:t>, i.e. they decompose the output uncertainty but they do not provide information about, e.g., the input factors responsible for producing </a:t>
            </a:r>
            <a:r>
              <a:rPr lang="en-GB" sz="1800" i="1" dirty="0">
                <a:latin typeface="Calibri" charset="0"/>
                <a:ea typeface="ＭＳ Ｐゴシック" charset="0"/>
                <a:cs typeface="ＭＳ Ｐゴシック" charset="0"/>
              </a:rPr>
              <a:t>Y</a:t>
            </a:r>
            <a:r>
              <a:rPr lang="en-GB" sz="1800" dirty="0">
                <a:latin typeface="Calibri" charset="0"/>
                <a:ea typeface="ＭＳ Ｐゴシック" charset="0"/>
                <a:cs typeface="ＭＳ Ｐゴシック" charset="0"/>
              </a:rPr>
              <a:t> values in specified regions, such as extreme high/low or any behavioural classification.</a:t>
            </a:r>
            <a:endParaRPr lang="en-US" sz="1800" dirty="0">
              <a:latin typeface="Calibri" charset="0"/>
              <a:ea typeface="ＭＳ Ｐゴシック" charset="0"/>
              <a:cs typeface="ＭＳ Ｐゴシック" charset="0"/>
            </a:endParaRPr>
          </a:p>
          <a:p>
            <a:pPr>
              <a:buFont typeface="Arial" charset="0"/>
              <a:buNone/>
            </a:pPr>
            <a:endParaRPr lang="en-US" sz="1800" dirty="0">
              <a:latin typeface="Calibri" charset="0"/>
              <a:ea typeface="ＭＳ Ｐゴシック" charset="0"/>
              <a:cs typeface="ＭＳ Ｐゴシック" charset="0"/>
            </a:endParaRPr>
          </a:p>
        </p:txBody>
      </p:sp>
      <p:sp>
        <p:nvSpPr>
          <p:cNvPr id="5" name="TextBox 4"/>
          <p:cNvSpPr txBox="1">
            <a:spLocks noChangeArrowheads="1"/>
          </p:cNvSpPr>
          <p:nvPr/>
        </p:nvSpPr>
        <p:spPr bwMode="auto">
          <a:xfrm>
            <a:off x="1524000" y="6379072"/>
            <a:ext cx="9144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t>[</a:t>
            </a:r>
            <a:r>
              <a:rPr lang="en-US" sz="1400" dirty="0" err="1"/>
              <a:t>Pappenberger</a:t>
            </a:r>
            <a:r>
              <a:rPr lang="en-US" sz="1400" dirty="0"/>
              <a:t> and </a:t>
            </a:r>
            <a:r>
              <a:rPr lang="en-US" sz="1400" dirty="0" err="1"/>
              <a:t>Vandenberghe</a:t>
            </a:r>
            <a:r>
              <a:rPr lang="en-US" sz="1400" dirty="0"/>
              <a:t>, 2007]</a:t>
            </a:r>
          </a:p>
        </p:txBody>
      </p:sp>
    </p:spTree>
    <p:extLst>
      <p:ext uri="{BB962C8B-B14F-4D97-AF65-F5344CB8AC3E}">
        <p14:creationId xmlns:p14="http://schemas.microsoft.com/office/powerpoint/2010/main" val="40822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51013" y="73025"/>
            <a:ext cx="6729412" cy="704850"/>
          </a:xfrm>
        </p:spPr>
        <p:txBody>
          <a:bodyPr/>
          <a:lstStyle/>
          <a:p>
            <a:r>
              <a:rPr lang="en-US" altLang="en-US" smtClean="0"/>
              <a:t>Partitioning Output Variance</a:t>
            </a:r>
          </a:p>
        </p:txBody>
      </p:sp>
      <p:sp>
        <p:nvSpPr>
          <p:cNvPr id="12291" name="Rectangle 3"/>
          <p:cNvSpPr>
            <a:spLocks noGrp="1" noChangeArrowheads="1"/>
          </p:cNvSpPr>
          <p:nvPr>
            <p:ph type="body" idx="1"/>
          </p:nvPr>
        </p:nvSpPr>
        <p:spPr>
          <a:xfrm>
            <a:off x="1938339" y="966788"/>
            <a:ext cx="8313737" cy="5410200"/>
          </a:xfrm>
        </p:spPr>
        <p:txBody>
          <a:bodyPr/>
          <a:lstStyle/>
          <a:p>
            <a:pPr>
              <a:buFont typeface="Helvetica CY" pitchFamily="-48" charset="-52"/>
              <a:buNone/>
            </a:pPr>
            <a:r>
              <a:rPr lang="en-US" altLang="en-US" sz="2600" u="sng" dirty="0" smtClean="0"/>
              <a:t>Vary-all-but-one </a:t>
            </a:r>
            <a:r>
              <a:rPr lang="en-US" altLang="en-US" sz="2600" u="sng" dirty="0"/>
              <a:t>methods</a:t>
            </a:r>
          </a:p>
          <a:p>
            <a:pPr lvl="1"/>
            <a:r>
              <a:rPr lang="en-US" altLang="en-US" sz="1800" dirty="0"/>
              <a:t>Calculate factor variance contributions by fixing a factor and performing a Monte Carlo simulation. </a:t>
            </a:r>
          </a:p>
          <a:p>
            <a:pPr lvl="1"/>
            <a:r>
              <a:rPr lang="en-US" altLang="en-US" sz="1800" dirty="0"/>
              <a:t>Requires specification of where to fix a factor</a:t>
            </a:r>
          </a:p>
          <a:p>
            <a:pPr lvl="1"/>
            <a:r>
              <a:rPr lang="en-US" altLang="en-US" sz="1800" dirty="0"/>
              <a:t>N(S+1) model evaluations</a:t>
            </a:r>
          </a:p>
          <a:p>
            <a:pPr>
              <a:buFont typeface="Helvetica CY" pitchFamily="-48" charset="-52"/>
              <a:buNone/>
            </a:pPr>
            <a:r>
              <a:rPr lang="en-US" altLang="en-US" sz="2600" u="sng" dirty="0"/>
              <a:t>Global Sensitivity Analysis</a:t>
            </a:r>
          </a:p>
          <a:p>
            <a:pPr lvl="1"/>
            <a:r>
              <a:rPr lang="en-US" altLang="en-US" sz="1800" dirty="0"/>
              <a:t>All factors varying</a:t>
            </a:r>
          </a:p>
          <a:p>
            <a:pPr lvl="1"/>
            <a:r>
              <a:rPr lang="en-US" altLang="en-US" sz="1800" dirty="0"/>
              <a:t>Computes total sensitivity indices for each factor in N(S+1) model evaluations using Monte Carlo simulation</a:t>
            </a:r>
          </a:p>
          <a:p>
            <a:pPr lvl="1"/>
            <a:r>
              <a:rPr lang="en-US" altLang="en-US" sz="1800" dirty="0"/>
              <a:t>Variance contributions take into account underlying factor distributions</a:t>
            </a:r>
          </a:p>
        </p:txBody>
      </p:sp>
    </p:spTree>
    <p:extLst>
      <p:ext uri="{BB962C8B-B14F-4D97-AF65-F5344CB8AC3E}">
        <p14:creationId xmlns:p14="http://schemas.microsoft.com/office/powerpoint/2010/main" val="2272069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Global Sensitivity Analysis</a:t>
            </a:r>
          </a:p>
        </p:txBody>
      </p:sp>
      <p:sp>
        <p:nvSpPr>
          <p:cNvPr id="14339" name="Rectangle 3"/>
          <p:cNvSpPr>
            <a:spLocks noGrp="1" noChangeArrowheads="1"/>
          </p:cNvSpPr>
          <p:nvPr>
            <p:ph type="body" idx="1"/>
          </p:nvPr>
        </p:nvSpPr>
        <p:spPr/>
        <p:txBody>
          <a:bodyPr/>
          <a:lstStyle/>
          <a:p>
            <a:endParaRPr lang="en-US" altLang="en-US" smtClean="0"/>
          </a:p>
          <a:p>
            <a:r>
              <a:rPr lang="en-US" altLang="en-US" smtClean="0"/>
              <a:t>What is the goal?</a:t>
            </a:r>
          </a:p>
          <a:p>
            <a:r>
              <a:rPr lang="en-US" altLang="en-US" smtClean="0"/>
              <a:t>ANOVA Decomposition</a:t>
            </a:r>
          </a:p>
          <a:p>
            <a:r>
              <a:rPr lang="en-US" altLang="en-US" smtClean="0"/>
              <a:t>Partitioning output variance</a:t>
            </a:r>
          </a:p>
          <a:p>
            <a:r>
              <a:rPr lang="en-US" altLang="en-US" smtClean="0"/>
              <a:t>Monte Carlo Estimates</a:t>
            </a:r>
          </a:p>
          <a:p>
            <a:r>
              <a:rPr lang="en-US" altLang="en-US" smtClean="0"/>
              <a:t>Total Sensitivity Indices</a:t>
            </a:r>
          </a:p>
        </p:txBody>
      </p:sp>
    </p:spTree>
    <p:extLst>
      <p:ext uri="{BB962C8B-B14F-4D97-AF65-F5344CB8AC3E}">
        <p14:creationId xmlns:p14="http://schemas.microsoft.com/office/powerpoint/2010/main" val="3936610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51014" y="73025"/>
            <a:ext cx="8099568" cy="704850"/>
          </a:xfrm>
        </p:spPr>
        <p:txBody>
          <a:bodyPr>
            <a:normAutofit fontScale="90000"/>
          </a:bodyPr>
          <a:lstStyle/>
          <a:p>
            <a:r>
              <a:rPr lang="en-US" altLang="en-US" dirty="0" smtClean="0"/>
              <a:t>The goal of Global Sensitivity Analysis</a:t>
            </a:r>
          </a:p>
        </p:txBody>
      </p:sp>
      <p:sp>
        <p:nvSpPr>
          <p:cNvPr id="16387" name="Rectangle 3"/>
          <p:cNvSpPr>
            <a:spLocks noGrp="1" noChangeArrowheads="1"/>
          </p:cNvSpPr>
          <p:nvPr>
            <p:ph type="body" idx="1"/>
          </p:nvPr>
        </p:nvSpPr>
        <p:spPr>
          <a:xfrm>
            <a:off x="763588" y="1457490"/>
            <a:ext cx="10515600" cy="4351338"/>
          </a:xfrm>
        </p:spPr>
        <p:txBody>
          <a:bodyPr/>
          <a:lstStyle/>
          <a:p>
            <a:r>
              <a:rPr lang="en-US" altLang="en-US" dirty="0" smtClean="0"/>
              <a:t>Ranking model factors on the basis of contribution to output variability</a:t>
            </a:r>
          </a:p>
          <a:p>
            <a:pPr lvl="1"/>
            <a:r>
              <a:rPr lang="en-US" altLang="en-US" dirty="0" smtClean="0"/>
              <a:t>Useful for model development</a:t>
            </a:r>
          </a:p>
          <a:p>
            <a:pPr lvl="1"/>
            <a:r>
              <a:rPr lang="en-US" altLang="en-US" dirty="0" smtClean="0"/>
              <a:t>Useful for understanding model outputs</a:t>
            </a:r>
          </a:p>
          <a:p>
            <a:r>
              <a:rPr lang="en-US" altLang="en-US" dirty="0" smtClean="0"/>
              <a:t>The goal is to partition output variance amongst the factors of the model</a:t>
            </a:r>
          </a:p>
          <a:p>
            <a:pPr lvl="1"/>
            <a:r>
              <a:rPr lang="en-US" altLang="en-US" dirty="0" smtClean="0"/>
              <a:t>Main effects</a:t>
            </a:r>
          </a:p>
          <a:p>
            <a:pPr lvl="1"/>
            <a:r>
              <a:rPr lang="en-US" altLang="en-US" dirty="0" smtClean="0"/>
              <a:t>Interaction effects</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l="15854" t="5363" r="19693" b="7126"/>
          <a:stretch>
            <a:fillRect/>
          </a:stretch>
        </p:blipFill>
        <p:spPr bwMode="auto">
          <a:xfrm>
            <a:off x="6467476" y="4233864"/>
            <a:ext cx="2265363"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Oval 6"/>
          <p:cNvSpPr>
            <a:spLocks noChangeArrowheads="1"/>
          </p:cNvSpPr>
          <p:nvPr/>
        </p:nvSpPr>
        <p:spPr bwMode="auto">
          <a:xfrm>
            <a:off x="4299243" y="4826844"/>
            <a:ext cx="652767" cy="649188"/>
          </a:xfrm>
          <a:prstGeom prst="ellipse">
            <a:avLst/>
          </a:prstGeom>
          <a:solidFill>
            <a:schemeClr val="bg2"/>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16390" name="AutoShape 8"/>
          <p:cNvSpPr>
            <a:spLocks noChangeArrowheads="1"/>
          </p:cNvSpPr>
          <p:nvPr/>
        </p:nvSpPr>
        <p:spPr bwMode="auto">
          <a:xfrm>
            <a:off x="5291141" y="4682581"/>
            <a:ext cx="788096" cy="917079"/>
          </a:xfrm>
          <a:prstGeom prst="rightArrow">
            <a:avLst>
              <a:gd name="adj1" fmla="val 50000"/>
              <a:gd name="adj2" fmla="val 52905"/>
            </a:avLst>
          </a:prstGeom>
          <a:solidFill>
            <a:schemeClr val="bg1"/>
          </a:solidFill>
          <a:ln w="12700">
            <a:solidFill>
              <a:schemeClr val="tx1"/>
            </a:solidFill>
            <a:miter lim="800000"/>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16391" name="Text Box 9"/>
          <p:cNvSpPr txBox="1">
            <a:spLocks noChangeArrowheads="1"/>
          </p:cNvSpPr>
          <p:nvPr/>
        </p:nvSpPr>
        <p:spPr bwMode="auto">
          <a:xfrm>
            <a:off x="6021388" y="4114800"/>
            <a:ext cx="1568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Factor 1</a:t>
            </a:r>
          </a:p>
        </p:txBody>
      </p:sp>
      <p:sp>
        <p:nvSpPr>
          <p:cNvPr id="16392" name="Text Box 10"/>
          <p:cNvSpPr txBox="1">
            <a:spLocks noChangeArrowheads="1"/>
          </p:cNvSpPr>
          <p:nvPr/>
        </p:nvSpPr>
        <p:spPr bwMode="auto">
          <a:xfrm>
            <a:off x="8483600" y="5715000"/>
            <a:ext cx="1568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Factor 2</a:t>
            </a:r>
          </a:p>
        </p:txBody>
      </p:sp>
      <p:sp>
        <p:nvSpPr>
          <p:cNvPr id="16393" name="Text Box 11"/>
          <p:cNvSpPr txBox="1">
            <a:spLocks noChangeArrowheads="1"/>
          </p:cNvSpPr>
          <p:nvPr/>
        </p:nvSpPr>
        <p:spPr bwMode="auto">
          <a:xfrm>
            <a:off x="8043864" y="3741739"/>
            <a:ext cx="1976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dirty="0"/>
              <a:t>Factor 1, Factor 2 Interaction</a:t>
            </a:r>
          </a:p>
        </p:txBody>
      </p:sp>
      <p:sp>
        <p:nvSpPr>
          <p:cNvPr id="16394" name="Text Box 12"/>
          <p:cNvSpPr txBox="1">
            <a:spLocks noChangeArrowheads="1"/>
          </p:cNvSpPr>
          <p:nvPr/>
        </p:nvSpPr>
        <p:spPr bwMode="auto">
          <a:xfrm>
            <a:off x="3797999" y="4269715"/>
            <a:ext cx="15684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dirty="0"/>
              <a:t>Output Variance</a:t>
            </a:r>
          </a:p>
        </p:txBody>
      </p:sp>
      <p:sp>
        <p:nvSpPr>
          <p:cNvPr id="16396" name="Line 14"/>
          <p:cNvSpPr>
            <a:spLocks noChangeShapeType="1"/>
          </p:cNvSpPr>
          <p:nvPr/>
        </p:nvSpPr>
        <p:spPr bwMode="auto">
          <a:xfrm>
            <a:off x="7035801" y="4424363"/>
            <a:ext cx="73025" cy="1841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6397" name="Line 15"/>
          <p:cNvSpPr>
            <a:spLocks noChangeShapeType="1"/>
          </p:cNvSpPr>
          <p:nvPr/>
        </p:nvSpPr>
        <p:spPr bwMode="auto">
          <a:xfrm flipH="1" flipV="1">
            <a:off x="8369301" y="5548313"/>
            <a:ext cx="506413" cy="1968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398" name="Line 16"/>
          <p:cNvSpPr>
            <a:spLocks noChangeShapeType="1"/>
          </p:cNvSpPr>
          <p:nvPr/>
        </p:nvSpPr>
        <p:spPr bwMode="auto">
          <a:xfrm flipH="1">
            <a:off x="8196264" y="4324350"/>
            <a:ext cx="371475" cy="1984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49731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ANOVA Decomposition</a:t>
            </a:r>
          </a:p>
        </p:txBody>
      </p:sp>
      <p:sp>
        <p:nvSpPr>
          <p:cNvPr id="18435" name="Rectangle 3"/>
          <p:cNvSpPr>
            <a:spLocks noGrp="1" noChangeArrowheads="1"/>
          </p:cNvSpPr>
          <p:nvPr>
            <p:ph type="body" idx="1"/>
          </p:nvPr>
        </p:nvSpPr>
        <p:spPr/>
        <p:txBody>
          <a:bodyPr/>
          <a:lstStyle/>
          <a:p>
            <a:pPr>
              <a:lnSpc>
                <a:spcPct val="90000"/>
              </a:lnSpc>
              <a:buFont typeface="Helvetica CY" pitchFamily="-48" charset="-52"/>
              <a:buNone/>
            </a:pPr>
            <a:endParaRPr lang="en-US" altLang="en-US" dirty="0" smtClean="0"/>
          </a:p>
          <a:p>
            <a:pPr>
              <a:lnSpc>
                <a:spcPct val="90000"/>
              </a:lnSpc>
            </a:pPr>
            <a:r>
              <a:rPr lang="en-US" altLang="en-US" dirty="0" smtClean="0"/>
              <a:t>High-Dimensional Model Representation of f(x) [4]</a:t>
            </a:r>
          </a:p>
          <a:p>
            <a:pPr>
              <a:lnSpc>
                <a:spcPct val="90000"/>
              </a:lnSpc>
            </a:pPr>
            <a:endParaRPr lang="en-US" altLang="en-US" dirty="0" smtClean="0"/>
          </a:p>
          <a:p>
            <a:pPr lvl="1">
              <a:lnSpc>
                <a:spcPct val="90000"/>
              </a:lnSpc>
            </a:pPr>
            <a:endParaRPr lang="en-US" altLang="en-US" dirty="0" smtClean="0"/>
          </a:p>
          <a:p>
            <a:pPr>
              <a:lnSpc>
                <a:spcPct val="90000"/>
              </a:lnSpc>
            </a:pPr>
            <a:r>
              <a:rPr lang="en-US" altLang="en-US" dirty="0" smtClean="0"/>
              <a:t>Example HDMR for a function of three parameters</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p:txBody>
      </p:sp>
      <p:pic>
        <p:nvPicPr>
          <p:cNvPr id="18436" name="Picture 16" descr="TP_tmp"/>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98639" y="4406901"/>
            <a:ext cx="5597525" cy="3667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18437" name="Picture 18" descr="TP_tmp"/>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35276" y="4987926"/>
            <a:ext cx="59023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20" descr="TP_tmp"/>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47976" y="5603875"/>
            <a:ext cx="2327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22" descr="TP_tmp"/>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580243" y="3040064"/>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373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5"/>
          <p:cNvSpPr>
            <a:spLocks noChangeArrowheads="1"/>
          </p:cNvSpPr>
          <p:nvPr/>
        </p:nvSpPr>
        <p:spPr bwMode="auto">
          <a:xfrm>
            <a:off x="2581478" y="3601988"/>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0483" name="Rectangle 6"/>
          <p:cNvSpPr>
            <a:spLocks noGrp="1" noChangeArrowheads="1"/>
          </p:cNvSpPr>
          <p:nvPr>
            <p:ph type="title"/>
          </p:nvPr>
        </p:nvSpPr>
        <p:spPr/>
        <p:txBody>
          <a:bodyPr/>
          <a:lstStyle/>
          <a:p>
            <a:r>
              <a:rPr lang="en-US" altLang="en-US" smtClean="0"/>
              <a:t>ANOVA Decomposition</a:t>
            </a:r>
          </a:p>
        </p:txBody>
      </p:sp>
      <p:sp>
        <p:nvSpPr>
          <p:cNvPr id="20484" name="Rectangle 7"/>
          <p:cNvSpPr>
            <a:spLocks noGrp="1" noChangeArrowheads="1"/>
          </p:cNvSpPr>
          <p:nvPr>
            <p:ph type="body" idx="1"/>
          </p:nvPr>
        </p:nvSpPr>
        <p:spPr/>
        <p:txBody>
          <a:bodyPr/>
          <a:lstStyle/>
          <a:p>
            <a:pPr>
              <a:lnSpc>
                <a:spcPct val="90000"/>
              </a:lnSpc>
            </a:pPr>
            <a:r>
              <a:rPr lang="en-US" altLang="en-US" dirty="0" smtClean="0"/>
              <a:t>High-Dimensional Model Representation of f(x) [4]</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r>
              <a:rPr lang="en-US" altLang="en-US" dirty="0" smtClean="0"/>
              <a:t>Example HDMR for a function of three parameters</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p:txBody>
      </p:sp>
      <p:pic>
        <p:nvPicPr>
          <p:cNvPr id="20485" name="Picture 8" descr="TP_tmp"/>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98639" y="4406901"/>
            <a:ext cx="5597525" cy="3667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0486" name="Picture 9" descr="TP_tmp"/>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35276" y="4987926"/>
            <a:ext cx="59023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10" descr="TP_tmp"/>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47976" y="5603875"/>
            <a:ext cx="2327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8" name="Picture 11" descr="TP_tmp"/>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646238" y="2470150"/>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9" name="Text Box 12"/>
          <p:cNvSpPr txBox="1">
            <a:spLocks noChangeArrowheads="1"/>
          </p:cNvSpPr>
          <p:nvPr/>
        </p:nvSpPr>
        <p:spPr bwMode="auto">
          <a:xfrm>
            <a:off x="2011363" y="3659188"/>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Mean value</a:t>
            </a:r>
          </a:p>
        </p:txBody>
      </p:sp>
      <p:sp>
        <p:nvSpPr>
          <p:cNvPr id="20490" name="Line 16"/>
          <p:cNvSpPr>
            <a:spLocks noChangeShapeType="1"/>
          </p:cNvSpPr>
          <p:nvPr/>
        </p:nvSpPr>
        <p:spPr bwMode="auto">
          <a:xfrm flipH="1" flipV="1">
            <a:off x="2854326" y="4127500"/>
            <a:ext cx="150813" cy="2111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07417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4"/>
          <p:cNvSpPr>
            <a:spLocks noChangeArrowheads="1"/>
          </p:cNvSpPr>
          <p:nvPr/>
        </p:nvSpPr>
        <p:spPr bwMode="auto">
          <a:xfrm>
            <a:off x="5408815" y="3609926"/>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2531" name="AutoShape 5"/>
          <p:cNvSpPr>
            <a:spLocks noChangeArrowheads="1"/>
          </p:cNvSpPr>
          <p:nvPr/>
        </p:nvSpPr>
        <p:spPr bwMode="auto">
          <a:xfrm>
            <a:off x="2581478" y="3601988"/>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2532" name="Rectangle 6"/>
          <p:cNvSpPr>
            <a:spLocks noGrp="1" noChangeArrowheads="1"/>
          </p:cNvSpPr>
          <p:nvPr>
            <p:ph type="title"/>
          </p:nvPr>
        </p:nvSpPr>
        <p:spPr/>
        <p:txBody>
          <a:bodyPr/>
          <a:lstStyle/>
          <a:p>
            <a:r>
              <a:rPr lang="en-US" altLang="en-US" smtClean="0"/>
              <a:t>ANOVA Decomposition</a:t>
            </a:r>
          </a:p>
        </p:txBody>
      </p:sp>
      <p:sp>
        <p:nvSpPr>
          <p:cNvPr id="22533" name="Rectangle 7"/>
          <p:cNvSpPr>
            <a:spLocks noGrp="1" noChangeArrowheads="1"/>
          </p:cNvSpPr>
          <p:nvPr>
            <p:ph type="body" idx="1"/>
          </p:nvPr>
        </p:nvSpPr>
        <p:spPr/>
        <p:txBody>
          <a:bodyPr/>
          <a:lstStyle/>
          <a:p>
            <a:pPr>
              <a:lnSpc>
                <a:spcPct val="90000"/>
              </a:lnSpc>
            </a:pPr>
            <a:r>
              <a:rPr lang="en-US" altLang="en-US" dirty="0" smtClean="0"/>
              <a:t>High-Dimensional Model Representation of f(x) [4]</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r>
              <a:rPr lang="en-US" altLang="en-US" dirty="0" smtClean="0"/>
              <a:t>Example HDMR for a function of three parameters</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p:txBody>
      </p:sp>
      <p:pic>
        <p:nvPicPr>
          <p:cNvPr id="22534" name="Picture 8" descr="TP_tmp"/>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98639" y="4406901"/>
            <a:ext cx="5597525" cy="3667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2535" name="Picture 9" descr="TP_tmp"/>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35276" y="4987926"/>
            <a:ext cx="59023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10" descr="TP_tmp"/>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47976" y="5603875"/>
            <a:ext cx="2327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7" name="Picture 11" descr="TP_tmp"/>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472997" y="2566195"/>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8" name="Text Box 12"/>
          <p:cNvSpPr txBox="1">
            <a:spLocks noChangeArrowheads="1"/>
          </p:cNvSpPr>
          <p:nvPr/>
        </p:nvSpPr>
        <p:spPr bwMode="auto">
          <a:xfrm>
            <a:off x="2011363" y="3659188"/>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dirty="0"/>
              <a:t>Mean value</a:t>
            </a:r>
          </a:p>
        </p:txBody>
      </p:sp>
      <p:sp>
        <p:nvSpPr>
          <p:cNvPr id="22539" name="Text Box 13"/>
          <p:cNvSpPr txBox="1">
            <a:spLocks noChangeArrowheads="1"/>
          </p:cNvSpPr>
          <p:nvPr/>
        </p:nvSpPr>
        <p:spPr bwMode="auto">
          <a:xfrm>
            <a:off x="4808538" y="3654426"/>
            <a:ext cx="141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Main effects</a:t>
            </a:r>
          </a:p>
        </p:txBody>
      </p:sp>
      <p:sp>
        <p:nvSpPr>
          <p:cNvPr id="22540" name="Line 16"/>
          <p:cNvSpPr>
            <a:spLocks noChangeShapeType="1"/>
          </p:cNvSpPr>
          <p:nvPr/>
        </p:nvSpPr>
        <p:spPr bwMode="auto">
          <a:xfrm flipH="1" flipV="1">
            <a:off x="2854326" y="4127500"/>
            <a:ext cx="150813" cy="2111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1" name="Line 17"/>
          <p:cNvSpPr>
            <a:spLocks noChangeShapeType="1"/>
          </p:cNvSpPr>
          <p:nvPr/>
        </p:nvSpPr>
        <p:spPr bwMode="auto">
          <a:xfrm flipV="1">
            <a:off x="4230688" y="4097338"/>
            <a:ext cx="1193800" cy="271462"/>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2" name="Line 18"/>
          <p:cNvSpPr>
            <a:spLocks noChangeShapeType="1"/>
          </p:cNvSpPr>
          <p:nvPr/>
        </p:nvSpPr>
        <p:spPr bwMode="auto">
          <a:xfrm>
            <a:off x="5424488" y="4097339"/>
            <a:ext cx="0" cy="257175"/>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3" name="Line 19"/>
          <p:cNvSpPr>
            <a:spLocks noChangeShapeType="1"/>
          </p:cNvSpPr>
          <p:nvPr/>
        </p:nvSpPr>
        <p:spPr bwMode="auto">
          <a:xfrm>
            <a:off x="5424488" y="4097339"/>
            <a:ext cx="1346200" cy="287337"/>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2442718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3"/>
          <p:cNvSpPr>
            <a:spLocks noChangeArrowheads="1"/>
          </p:cNvSpPr>
          <p:nvPr/>
        </p:nvSpPr>
        <p:spPr bwMode="auto">
          <a:xfrm>
            <a:off x="7859713" y="4143375"/>
            <a:ext cx="2540000" cy="527050"/>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4579" name="AutoShape 4"/>
          <p:cNvSpPr>
            <a:spLocks noChangeArrowheads="1"/>
          </p:cNvSpPr>
          <p:nvPr/>
        </p:nvSpPr>
        <p:spPr bwMode="auto">
          <a:xfrm>
            <a:off x="5408815" y="3609926"/>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4580" name="AutoShape 5"/>
          <p:cNvSpPr>
            <a:spLocks noChangeArrowheads="1"/>
          </p:cNvSpPr>
          <p:nvPr/>
        </p:nvSpPr>
        <p:spPr bwMode="auto">
          <a:xfrm>
            <a:off x="2581478" y="3601988"/>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4581" name="Rectangle 6"/>
          <p:cNvSpPr>
            <a:spLocks noGrp="1" noChangeArrowheads="1"/>
          </p:cNvSpPr>
          <p:nvPr>
            <p:ph type="title"/>
          </p:nvPr>
        </p:nvSpPr>
        <p:spPr/>
        <p:txBody>
          <a:bodyPr/>
          <a:lstStyle/>
          <a:p>
            <a:r>
              <a:rPr lang="en-US" altLang="en-US" smtClean="0"/>
              <a:t>ANOVA Decomposition</a:t>
            </a:r>
          </a:p>
        </p:txBody>
      </p:sp>
      <p:sp>
        <p:nvSpPr>
          <p:cNvPr id="24582" name="Rectangle 7"/>
          <p:cNvSpPr>
            <a:spLocks noGrp="1" noChangeArrowheads="1"/>
          </p:cNvSpPr>
          <p:nvPr>
            <p:ph type="body" idx="1"/>
          </p:nvPr>
        </p:nvSpPr>
        <p:spPr/>
        <p:txBody>
          <a:bodyPr/>
          <a:lstStyle/>
          <a:p>
            <a:pPr>
              <a:lnSpc>
                <a:spcPct val="90000"/>
              </a:lnSpc>
            </a:pPr>
            <a:r>
              <a:rPr lang="en-US" altLang="en-US" dirty="0" smtClean="0"/>
              <a:t>High-Dimensional Model Representation of f(x) [4]</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r>
              <a:rPr lang="en-US" altLang="en-US" dirty="0" smtClean="0"/>
              <a:t>Example HDMR for a function of three parameters</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p:txBody>
      </p:sp>
      <p:pic>
        <p:nvPicPr>
          <p:cNvPr id="24583" name="Picture 8" descr="TP_tmp"/>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98639" y="4406901"/>
            <a:ext cx="5597525" cy="3667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4584" name="Picture 9" descr="TP_tmp"/>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35276" y="4987926"/>
            <a:ext cx="59023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5" name="Picture 10" descr="TP_tmp"/>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47976" y="5603875"/>
            <a:ext cx="2327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6" name="Picture 11" descr="TP_tmp"/>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370806" y="2613770"/>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7" name="Text Box 12"/>
          <p:cNvSpPr txBox="1">
            <a:spLocks noChangeArrowheads="1"/>
          </p:cNvSpPr>
          <p:nvPr/>
        </p:nvSpPr>
        <p:spPr bwMode="auto">
          <a:xfrm>
            <a:off x="2011363" y="3659188"/>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Mean value</a:t>
            </a:r>
          </a:p>
        </p:txBody>
      </p:sp>
      <p:sp>
        <p:nvSpPr>
          <p:cNvPr id="24588" name="Text Box 13"/>
          <p:cNvSpPr txBox="1">
            <a:spLocks noChangeArrowheads="1"/>
          </p:cNvSpPr>
          <p:nvPr/>
        </p:nvSpPr>
        <p:spPr bwMode="auto">
          <a:xfrm>
            <a:off x="4808538" y="3654426"/>
            <a:ext cx="141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Main effects</a:t>
            </a:r>
          </a:p>
        </p:txBody>
      </p:sp>
      <p:sp>
        <p:nvSpPr>
          <p:cNvPr id="24589" name="Text Box 14"/>
          <p:cNvSpPr txBox="1">
            <a:spLocks noChangeArrowheads="1"/>
          </p:cNvSpPr>
          <p:nvPr/>
        </p:nvSpPr>
        <p:spPr bwMode="auto">
          <a:xfrm>
            <a:off x="7893050" y="4219576"/>
            <a:ext cx="247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First-order interactions</a:t>
            </a:r>
          </a:p>
        </p:txBody>
      </p:sp>
      <p:sp>
        <p:nvSpPr>
          <p:cNvPr id="24590" name="Line 16"/>
          <p:cNvSpPr>
            <a:spLocks noChangeShapeType="1"/>
          </p:cNvSpPr>
          <p:nvPr/>
        </p:nvSpPr>
        <p:spPr bwMode="auto">
          <a:xfrm flipH="1" flipV="1">
            <a:off x="2854326" y="4127500"/>
            <a:ext cx="150813" cy="2111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1" name="Line 17"/>
          <p:cNvSpPr>
            <a:spLocks noChangeShapeType="1"/>
          </p:cNvSpPr>
          <p:nvPr/>
        </p:nvSpPr>
        <p:spPr bwMode="auto">
          <a:xfrm flipV="1">
            <a:off x="4230688" y="4097338"/>
            <a:ext cx="1193800" cy="271462"/>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2" name="Line 18"/>
          <p:cNvSpPr>
            <a:spLocks noChangeShapeType="1"/>
          </p:cNvSpPr>
          <p:nvPr/>
        </p:nvSpPr>
        <p:spPr bwMode="auto">
          <a:xfrm>
            <a:off x="5424488" y="4097339"/>
            <a:ext cx="0" cy="257175"/>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3" name="Line 19"/>
          <p:cNvSpPr>
            <a:spLocks noChangeShapeType="1"/>
          </p:cNvSpPr>
          <p:nvPr/>
        </p:nvSpPr>
        <p:spPr bwMode="auto">
          <a:xfrm>
            <a:off x="5424488" y="4097339"/>
            <a:ext cx="1346200" cy="287337"/>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4" name="Line 20"/>
          <p:cNvSpPr>
            <a:spLocks noChangeShapeType="1"/>
          </p:cNvSpPr>
          <p:nvPr/>
        </p:nvSpPr>
        <p:spPr bwMode="auto">
          <a:xfrm flipV="1">
            <a:off x="4411664" y="4672013"/>
            <a:ext cx="4732337" cy="347662"/>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5" name="Line 21"/>
          <p:cNvSpPr>
            <a:spLocks noChangeShapeType="1"/>
          </p:cNvSpPr>
          <p:nvPr/>
        </p:nvSpPr>
        <p:spPr bwMode="auto">
          <a:xfrm flipV="1">
            <a:off x="6437314" y="4672013"/>
            <a:ext cx="2706687" cy="3619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6" name="Line 22"/>
          <p:cNvSpPr>
            <a:spLocks noChangeShapeType="1"/>
          </p:cNvSpPr>
          <p:nvPr/>
        </p:nvSpPr>
        <p:spPr bwMode="auto">
          <a:xfrm flipV="1">
            <a:off x="8418514" y="4672013"/>
            <a:ext cx="725487" cy="31750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984382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ChangeArrowheads="1"/>
          </p:cNvSpPr>
          <p:nvPr/>
        </p:nvSpPr>
        <p:spPr bwMode="auto">
          <a:xfrm>
            <a:off x="7258253" y="5898307"/>
            <a:ext cx="204383"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6627" name="AutoShape 3"/>
          <p:cNvSpPr>
            <a:spLocks noChangeArrowheads="1"/>
          </p:cNvSpPr>
          <p:nvPr/>
        </p:nvSpPr>
        <p:spPr bwMode="auto">
          <a:xfrm>
            <a:off x="7859713" y="4143375"/>
            <a:ext cx="2540000" cy="527050"/>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6628" name="AutoShape 4"/>
          <p:cNvSpPr>
            <a:spLocks noChangeArrowheads="1"/>
          </p:cNvSpPr>
          <p:nvPr/>
        </p:nvSpPr>
        <p:spPr bwMode="auto">
          <a:xfrm>
            <a:off x="5408815" y="3609926"/>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6629" name="AutoShape 5"/>
          <p:cNvSpPr>
            <a:spLocks noChangeArrowheads="1"/>
          </p:cNvSpPr>
          <p:nvPr/>
        </p:nvSpPr>
        <p:spPr bwMode="auto">
          <a:xfrm>
            <a:off x="2581478" y="3601988"/>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6630" name="Rectangle 6"/>
          <p:cNvSpPr>
            <a:spLocks noGrp="1" noChangeArrowheads="1"/>
          </p:cNvSpPr>
          <p:nvPr>
            <p:ph type="title"/>
          </p:nvPr>
        </p:nvSpPr>
        <p:spPr/>
        <p:txBody>
          <a:bodyPr/>
          <a:lstStyle/>
          <a:p>
            <a:r>
              <a:rPr lang="en-US" altLang="en-US" smtClean="0"/>
              <a:t>ANOVA Decomposition</a:t>
            </a:r>
          </a:p>
        </p:txBody>
      </p:sp>
      <p:sp>
        <p:nvSpPr>
          <p:cNvPr id="26631" name="Rectangle 7"/>
          <p:cNvSpPr>
            <a:spLocks noGrp="1" noChangeArrowheads="1"/>
          </p:cNvSpPr>
          <p:nvPr>
            <p:ph type="body" idx="1"/>
          </p:nvPr>
        </p:nvSpPr>
        <p:spPr/>
        <p:txBody>
          <a:bodyPr/>
          <a:lstStyle/>
          <a:p>
            <a:pPr>
              <a:lnSpc>
                <a:spcPct val="90000"/>
              </a:lnSpc>
            </a:pPr>
            <a:r>
              <a:rPr lang="en-US" altLang="en-US" dirty="0" smtClean="0"/>
              <a:t>High-Dimensional Model Representation of f(x) [4]</a:t>
            </a:r>
          </a:p>
          <a:p>
            <a:pPr>
              <a:lnSpc>
                <a:spcPct val="90000"/>
              </a:lnSpc>
            </a:pPr>
            <a:endParaRPr lang="en-US" altLang="en-US" dirty="0" smtClean="0"/>
          </a:p>
          <a:p>
            <a:pPr lvl="1">
              <a:lnSpc>
                <a:spcPct val="90000"/>
              </a:lnSpc>
            </a:pPr>
            <a:endParaRPr lang="en-US" altLang="en-US" dirty="0" smtClean="0"/>
          </a:p>
          <a:p>
            <a:pPr>
              <a:lnSpc>
                <a:spcPct val="90000"/>
              </a:lnSpc>
            </a:pPr>
            <a:r>
              <a:rPr lang="en-US" altLang="en-US" dirty="0" smtClean="0"/>
              <a:t>Example HDMR for a function of three parameters</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p:txBody>
      </p:sp>
      <p:pic>
        <p:nvPicPr>
          <p:cNvPr id="26632" name="Picture 8" descr="TP_tmp"/>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98639" y="4406901"/>
            <a:ext cx="5597525" cy="3667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6633" name="Picture 9" descr="TP_tmp"/>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35276" y="4987926"/>
            <a:ext cx="59023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4" name="Picture 10" descr="TP_tmp"/>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47976" y="5603875"/>
            <a:ext cx="2327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5" name="Picture 11" descr="TP_tmp"/>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425864" y="2647901"/>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6" name="Text Box 12"/>
          <p:cNvSpPr txBox="1">
            <a:spLocks noChangeArrowheads="1"/>
          </p:cNvSpPr>
          <p:nvPr/>
        </p:nvSpPr>
        <p:spPr bwMode="auto">
          <a:xfrm>
            <a:off x="2011363" y="3659188"/>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Mean value</a:t>
            </a:r>
          </a:p>
        </p:txBody>
      </p:sp>
      <p:sp>
        <p:nvSpPr>
          <p:cNvPr id="26637" name="Text Box 13"/>
          <p:cNvSpPr txBox="1">
            <a:spLocks noChangeArrowheads="1"/>
          </p:cNvSpPr>
          <p:nvPr/>
        </p:nvSpPr>
        <p:spPr bwMode="auto">
          <a:xfrm>
            <a:off x="4808538" y="3654426"/>
            <a:ext cx="141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Main effects</a:t>
            </a:r>
          </a:p>
        </p:txBody>
      </p:sp>
      <p:sp>
        <p:nvSpPr>
          <p:cNvPr id="26638" name="Text Box 14"/>
          <p:cNvSpPr txBox="1">
            <a:spLocks noChangeArrowheads="1"/>
          </p:cNvSpPr>
          <p:nvPr/>
        </p:nvSpPr>
        <p:spPr bwMode="auto">
          <a:xfrm>
            <a:off x="7893050" y="4219576"/>
            <a:ext cx="247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First-order interactions</a:t>
            </a:r>
          </a:p>
        </p:txBody>
      </p:sp>
      <p:sp>
        <p:nvSpPr>
          <p:cNvPr id="26639" name="Text Box 15"/>
          <p:cNvSpPr txBox="1">
            <a:spLocks noChangeArrowheads="1"/>
          </p:cNvSpPr>
          <p:nvPr/>
        </p:nvSpPr>
        <p:spPr bwMode="auto">
          <a:xfrm>
            <a:off x="6048375" y="5959476"/>
            <a:ext cx="26876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Second-order interaction</a:t>
            </a:r>
          </a:p>
        </p:txBody>
      </p:sp>
      <p:sp>
        <p:nvSpPr>
          <p:cNvPr id="26640" name="Line 16"/>
          <p:cNvSpPr>
            <a:spLocks noChangeShapeType="1"/>
          </p:cNvSpPr>
          <p:nvPr/>
        </p:nvSpPr>
        <p:spPr bwMode="auto">
          <a:xfrm flipH="1" flipV="1">
            <a:off x="2854326" y="4127500"/>
            <a:ext cx="150813" cy="2111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1" name="Line 17"/>
          <p:cNvSpPr>
            <a:spLocks noChangeShapeType="1"/>
          </p:cNvSpPr>
          <p:nvPr/>
        </p:nvSpPr>
        <p:spPr bwMode="auto">
          <a:xfrm flipV="1">
            <a:off x="4230688" y="4097338"/>
            <a:ext cx="1193800" cy="271462"/>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2" name="Line 18"/>
          <p:cNvSpPr>
            <a:spLocks noChangeShapeType="1"/>
          </p:cNvSpPr>
          <p:nvPr/>
        </p:nvSpPr>
        <p:spPr bwMode="auto">
          <a:xfrm>
            <a:off x="5424488" y="4097339"/>
            <a:ext cx="0" cy="257175"/>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3" name="Line 19"/>
          <p:cNvSpPr>
            <a:spLocks noChangeShapeType="1"/>
          </p:cNvSpPr>
          <p:nvPr/>
        </p:nvSpPr>
        <p:spPr bwMode="auto">
          <a:xfrm>
            <a:off x="5424488" y="4097339"/>
            <a:ext cx="1346200" cy="287337"/>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4" name="Line 20"/>
          <p:cNvSpPr>
            <a:spLocks noChangeShapeType="1"/>
          </p:cNvSpPr>
          <p:nvPr/>
        </p:nvSpPr>
        <p:spPr bwMode="auto">
          <a:xfrm flipV="1">
            <a:off x="4411664" y="4672013"/>
            <a:ext cx="4732337" cy="347662"/>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5" name="Line 21"/>
          <p:cNvSpPr>
            <a:spLocks noChangeShapeType="1"/>
          </p:cNvSpPr>
          <p:nvPr/>
        </p:nvSpPr>
        <p:spPr bwMode="auto">
          <a:xfrm flipV="1">
            <a:off x="6437314" y="4672013"/>
            <a:ext cx="2706687" cy="3619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6" name="Line 22"/>
          <p:cNvSpPr>
            <a:spLocks noChangeShapeType="1"/>
          </p:cNvSpPr>
          <p:nvPr/>
        </p:nvSpPr>
        <p:spPr bwMode="auto">
          <a:xfrm flipV="1">
            <a:off x="8418514" y="4672013"/>
            <a:ext cx="725487" cy="31750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7" name="Line 23"/>
          <p:cNvSpPr>
            <a:spLocks noChangeShapeType="1"/>
          </p:cNvSpPr>
          <p:nvPr/>
        </p:nvSpPr>
        <p:spPr bwMode="auto">
          <a:xfrm>
            <a:off x="4865689" y="6002339"/>
            <a:ext cx="1042987" cy="211137"/>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21597032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f_1(x_1)+f_2(x_2)+ f_3(x_3) +&#10;           template TPT1  env TPENV1  fore 0  back 16777215  eqnno 2"/>
  <p:tag name="FILENAME" val="TP_tmp"/>
  <p:tag name="ORIGWIDTH" val="168"/>
  <p:tag name="PICTUREFILESIZE" val="8616"/>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f_{13}(x_1,x_3) + f_{23}(x_2,x_3) +  template TPT1  env TPENV1  fore 0  back 16777215  eqnno 3"/>
  <p:tag name="FILENAME" val="TP_tmp"/>
  <p:tag name="ORIGWIDTH" val="169"/>
  <p:tag name="PICTUREFILESIZE" val="8893"/>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3}(x_1,x_2,x_3)  template TPT1  env TPENV1  fore 0  back 16777215  eqnno 4"/>
  <p:tag name="FILENAME" val="TP_tmp"/>
  <p:tag name="ORIGWIDTH" val="64"/>
  <p:tag name="PICTUREFILESIZE" val="4676"/>
</p:tagLst>
</file>

<file path=ppt/tags/tag12.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 \sum_i f_i(x_i) + \sum_{i&lt;j} f_{ij}(x_i,x_j) + ...+ f_{12...n}(x_1,x_2,...,x_n)  template TPT1  env TPENV1  fore 0  back 16777215  eqnno 5"/>
  <p:tag name="FILENAME" val="TP_tmp"/>
  <p:tag name="ORIGWIDTH" val="293"/>
  <p:tag name="PICTUREFILESIZE" val="15402"/>
</p:tagLst>
</file>

<file path=ppt/tags/tag13.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f_1(x_1)+f_2(x_2)+ f_3(x_3) +&#10;           template TPT1  env TPENV1  fore 0  back 16777215  eqnno 2"/>
  <p:tag name="FILENAME" val="TP_tmp"/>
  <p:tag name="ORIGWIDTH" val="168"/>
  <p:tag name="PICTUREFILESIZE" val="8616"/>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f_{13}(x_1,x_3) + f_{23}(x_2,x_3) +  template TPT1  env TPENV1  fore 0  back 16777215  eqnno 3"/>
  <p:tag name="FILENAME" val="TP_tmp"/>
  <p:tag name="ORIGWIDTH" val="169"/>
  <p:tag name="PICTUREFILESIZE" val="8893"/>
</p:tagLst>
</file>

<file path=ppt/tags/tag15.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3}(x_1,x_2,x_3)  template TPT1  env TPENV1  fore 0  back 16777215  eqnno 4"/>
  <p:tag name="FILENAME" val="TP_tmp"/>
  <p:tag name="ORIGWIDTH" val="64"/>
  <p:tag name="PICTUREFILESIZE" val="4676"/>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 \sum_i f_i(x_i) + \sum_{i&lt;j} f_{ij}(x_i,x_j) + ...+ f_{12...n}(x_1,x_2,...,x_n)  template TPT1  env TPENV1  fore 0  back 16777215  eqnno 5"/>
  <p:tag name="FILENAME" val="TP_tmp"/>
  <p:tag name="ORIGWIDTH" val="293"/>
  <p:tag name="PICTUREFILESIZE" val="15402"/>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f_1(x_1)+f_2(x_2)+ f_3(x_3) +&#10;           template TPT1  env TPENV1  fore 0  back 16777215  eqnno 2"/>
  <p:tag name="FILENAME" val="TP_tmp"/>
  <p:tag name="ORIGWIDTH" val="168"/>
  <p:tag name="PICTUREFILESIZE" val="8616"/>
</p:tagLst>
</file>

<file path=ppt/tags/tag18.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f_{13}(x_1,x_3) + f_{23}(x_2,x_3) +  template TPT1  env TPENV1  fore 0  back 16777215  eqnno 3"/>
  <p:tag name="FILENAME" val="TP_tmp"/>
  <p:tag name="ORIGWIDTH" val="169"/>
  <p:tag name="PICTUREFILESIZE" val="8893"/>
</p:tagLst>
</file>

<file path=ppt/tags/tag19.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3}(x_1,x_2,x_3)  template TPT1  env TPENV1  fore 0  back 16777215  eqnno 4"/>
  <p:tag name="FILENAME" val="TP_tmp"/>
  <p:tag name="ORIGWIDTH" val="64"/>
  <p:tag name="PICTUREFILESIZE" val="4676"/>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f_{13}(x_1,x_3) + f_{23}(x_2,x_3) +  template TPT1  env TPENV1  fore 0  back 16777215  eqnno 3"/>
  <p:tag name="FILENAME" val="TP_tmp"/>
  <p:tag name="ORIGWIDTH" val="169"/>
  <p:tag name="PICTUREFILESIZE" val="8893"/>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 \sum_i f_i(x_i) + \sum_{i&lt;j} f_{ij}(x_i,x_j) + ...+ f_{12...n}(x_1,x_2,...,x_n)  template TPT1  env TPENV1  fore 0  back 16777215  eqnno 5"/>
  <p:tag name="FILENAME" val="TP_tmp"/>
  <p:tag name="ORIGWIDTH" val="293"/>
  <p:tag name="PICTUREFILESIZE" val="15402"/>
</p:tagLst>
</file>

<file path=ppt/tags/tag21.xml><?xml version="1.0" encoding="utf-8"?>
<p:tagLst xmlns:a="http://schemas.openxmlformats.org/drawingml/2006/main" xmlns:r="http://schemas.openxmlformats.org/officeDocument/2006/relationships" xmlns:p="http://schemas.openxmlformats.org/presentationml/2006/main">
  <p:tag name="TEXPOINT" val="template"/>
  <p:tag name="SOURCE" val="TPT1  equation y = ax_1 + bx_2^2 + cx_1 x_2 + d, \textrm{where each $x_i \sim U[0,1]$}  template TPT1  env TPENV1  fore 0  back 16777215  eqnno 6"/>
  <p:tag name="FILENAME" val="TP_tmp"/>
  <p:tag name="ORIGWIDTH" val="221"/>
  <p:tag name="PICTUREFILESIZE" val="12084"/>
</p:tagLst>
</file>

<file path=ppt/tags/tag22.xml><?xml version="1.0" encoding="utf-8"?>
<p:tagLst xmlns:a="http://schemas.openxmlformats.org/drawingml/2006/main" xmlns:r="http://schemas.openxmlformats.org/officeDocument/2006/relationships" xmlns:p="http://schemas.openxmlformats.org/presentationml/2006/main">
  <p:tag name="TEXPOINT" val="template"/>
  <p:tag name="SOURCE" val="TPT1  equation f_0 = \frac{a}{2} + \frac{b}{3} + \frac{c}{4} + d, &#10;  template TPT1  env TPENV1  fore 0  back 16777215  eqnno 7"/>
  <p:tag name="FILENAME" val="TP_tmp"/>
  <p:tag name="ORIGWIDTH" val="86"/>
  <p:tag name="PICTUREFILESIZE" val="5089"/>
</p:tagLst>
</file>

<file path=ppt/tags/tag23.xml><?xml version="1.0" encoding="utf-8"?>
<p:tagLst xmlns:a="http://schemas.openxmlformats.org/drawingml/2006/main" xmlns:r="http://schemas.openxmlformats.org/officeDocument/2006/relationships" xmlns:p="http://schemas.openxmlformats.org/presentationml/2006/main">
  <p:tag name="TEXPOINT" val="template"/>
  <p:tag name="SOURCE" val="TPT1  equation f_1(x_1) = a \left (x_1-\frac{1}{2} \right ) + c \left ( \frac{x_1}{2}-\frac{1}{4} \right ),   template TPT1  env TPENV1  fore 0  back 16777215  eqnno 8"/>
  <p:tag name="FILENAME" val="TP_tmp"/>
  <p:tag name="ORIGWIDTH" val="146"/>
  <p:tag name="PICTUREFILESIZE" val="8053"/>
</p:tagLst>
</file>

<file path=ppt/tags/tag24.xml><?xml version="1.0" encoding="utf-8"?>
<p:tagLst xmlns:a="http://schemas.openxmlformats.org/drawingml/2006/main" xmlns:r="http://schemas.openxmlformats.org/officeDocument/2006/relationships" xmlns:p="http://schemas.openxmlformats.org/presentationml/2006/main">
  <p:tag name="TEXPOINT" val="template"/>
  <p:tag name="SOURCE" val="TPT1  equation f_2(x_2) = b \left ( x_2^2 - \frac{1}{3} \right ) + c \left ( \frac{x_2}{2} - \frac{1}{4} \right ),  template TPT1  env TPENV1  fore 0  back 16777215  eqnno 9"/>
  <p:tag name="FILENAME" val="TP_tmp"/>
  <p:tag name="ORIGWIDTH" val="145"/>
  <p:tag name="PICTUREFILESIZE" val="9508"/>
</p:tagLst>
</file>

<file path=ppt/tags/tag25.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c \left ( x_1 x_2 - \frac{x_1}{2} - \frac{x_2}{2} + \frac{1}{4} \right ).  template TPT1  env TPENV1  fore 0  back 16777215  eqnno 10"/>
  <p:tag name="FILENAME" val="TP_tmp"/>
  <p:tag name="ORIGWIDTH" val="163"/>
  <p:tag name="PICTUREFILESIZE" val="8865"/>
</p:tagLst>
</file>

<file path=ppt/tags/tag26.xml><?xml version="1.0" encoding="utf-8"?>
<p:tagLst xmlns:a="http://schemas.openxmlformats.org/drawingml/2006/main" xmlns:r="http://schemas.openxmlformats.org/officeDocument/2006/relationships" xmlns:p="http://schemas.openxmlformats.org/presentationml/2006/main">
  <p:tag name="TEXPOINT" val="template"/>
  <p:tag name="SOURCE" val="TPT1  equation y = f_0 + f_1 + f_2 + f_{12}  template TPT1  env TPENV1  fore 0  back 16777215  eqnno 11"/>
  <p:tag name="FILENAME" val="TP_tmp"/>
  <p:tag name="ORIGWIDTH" val="97"/>
  <p:tag name="PICTUREFILESIZE" val="4284"/>
</p:tagLst>
</file>

<file path=ppt/tags/tag27.xml><?xml version="1.0" encoding="utf-8"?>
<p:tagLst xmlns:a="http://schemas.openxmlformats.org/drawingml/2006/main" xmlns:r="http://schemas.openxmlformats.org/officeDocument/2006/relationships" xmlns:p="http://schemas.openxmlformats.org/presentationml/2006/main">
  <p:tag name="TEXPOINT" val="template"/>
  <p:tag name="SOURCE" val="TPT1  equation \textrm{Variance of $f(x) = \int f(x)^2dx - f_0^2 = D$}  template TPT1  env TPENV1  fore 0  back 16777215  eqnno 12"/>
  <p:tag name="FILENAME" val="TP_tmp"/>
  <p:tag name="ORIGWIDTH" val="173"/>
  <p:tag name="PICTUREFILESIZE" val="10475"/>
</p:tagLst>
</file>

<file path=ppt/tags/tag28.xml><?xml version="1.0" encoding="utf-8"?>
<p:tagLst xmlns:a="http://schemas.openxmlformats.org/drawingml/2006/main" xmlns:r="http://schemas.openxmlformats.org/officeDocument/2006/relationships" xmlns:p="http://schemas.openxmlformats.org/presentationml/2006/main">
  <p:tag name="TEXPOINT" val="template"/>
  <p:tag name="SOURCE" val="TPT1  equation \textrm{Variance of $f_i(x_i) = \int_0^1 f_i(x_i)^2 dx_i = D_i$}  template TPT1  env TPENV1  fore 0  back 16777215  eqnno 13"/>
  <p:tag name="FILENAME" val="TP_tmp"/>
  <p:tag name="ORIGWIDTH" val="172"/>
  <p:tag name="PICTUREFILESIZE" val="11708"/>
</p:tagLst>
</file>

<file path=ppt/tags/tag29.xml><?xml version="1.0" encoding="utf-8"?>
<p:tagLst xmlns:a="http://schemas.openxmlformats.org/drawingml/2006/main" xmlns:r="http://schemas.openxmlformats.org/officeDocument/2006/relationships" xmlns:p="http://schemas.openxmlformats.org/presentationml/2006/main">
  <p:tag name="TEXPOINT" val="template"/>
  <p:tag name="SOURCE" val="TPT1  equation Var(f) = D = \int(f_0+f_1+f_2+f_{12})^2dx - f_0^2  template TPT1  env TPENV1  fore 0  back 16777215  eqnno 14"/>
  <p:tag name="FILENAME" val="TP_tmp"/>
  <p:tag name="ORIGWIDTH" val="196"/>
  <p:tag name="PICTUREFILESIZE" val="10539"/>
</p:tagLst>
</file>

<file path=ppt/tags/tag3.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3}(x_1,x_2,x_3)  template TPT1  env TPENV1  fore 0  back 16777215  eqnno 4"/>
  <p:tag name="FILENAME" val="TP_tmp"/>
  <p:tag name="ORIGWIDTH" val="64"/>
  <p:tag name="PICTUREFILESIZE" val="4676"/>
</p:tagLst>
</file>

<file path=ppt/tags/tag30.xml><?xml version="1.0" encoding="utf-8"?>
<p:tagLst xmlns:a="http://schemas.openxmlformats.org/drawingml/2006/main" xmlns:r="http://schemas.openxmlformats.org/officeDocument/2006/relationships" xmlns:p="http://schemas.openxmlformats.org/presentationml/2006/main">
  <p:tag name="TEXPOINT" val="template"/>
  <p:tag name="SOURCE" val="TPT1  equation \Rightarrow Var(f) = \int_0^1 f_1^2dx_1 + \int_0^1 f_2^2dx_2 + \int_0^1 \int_0^1 f_{12}^2 dx_1dx_2  template TPT1  env TPENV1  fore 0  back 16777215  eqnno 15"/>
  <p:tag name="FILENAME" val="TP_tmp"/>
  <p:tag name="ORIGWIDTH" val="228"/>
  <p:tag name="PICTUREFILESIZE" val="13483"/>
</p:tagLst>
</file>

<file path=ppt/tags/tag31.xml><?xml version="1.0" encoding="utf-8"?>
<p:tagLst xmlns:a="http://schemas.openxmlformats.org/drawingml/2006/main" xmlns:r="http://schemas.openxmlformats.org/officeDocument/2006/relationships" xmlns:p="http://schemas.openxmlformats.org/presentationml/2006/main">
  <p:tag name="TEXPOINT" val="template"/>
  <p:tag name="SOURCE" val="TPT1  equation \Rightarrow Var(f) = D_1 + D_2 + D_{12}  template TPT1  env TPENV1  fore 0  back 16777215  eqnno 16"/>
  <p:tag name="FILENAME" val="TP_tmp"/>
  <p:tag name="ORIGWIDTH" val="123"/>
  <p:tag name="PICTUREFILESIZE" val="6223"/>
</p:tagLst>
</file>

<file path=ppt/tags/tag32.xml><?xml version="1.0" encoding="utf-8"?>
<p:tagLst xmlns:a="http://schemas.openxmlformats.org/drawingml/2006/main" xmlns:r="http://schemas.openxmlformats.org/officeDocument/2006/relationships" xmlns:p="http://schemas.openxmlformats.org/presentationml/2006/main">
  <p:tag name="TEXPOINT" val="template"/>
  <p:tag name="SOURCE" val="TPT1  equation \hat{f}_0 = \frac{1}{N}\sum_{m=1}^N f(\bar{x}_m)  template TPT1  env TPENV1  fore 0  back 16777215  eqnno 17"/>
  <p:tag name="FILENAME" val="TP_tmp"/>
  <p:tag name="ORIGWIDTH" val="90"/>
  <p:tag name="PICTUREFILESIZE" val="7105"/>
</p:tagLst>
</file>

<file path=ppt/tags/tag33.xml><?xml version="1.0" encoding="utf-8"?>
<p:tagLst xmlns:a="http://schemas.openxmlformats.org/drawingml/2006/main" xmlns:r="http://schemas.openxmlformats.org/officeDocument/2006/relationships" xmlns:p="http://schemas.openxmlformats.org/presentationml/2006/main">
  <p:tag name="TEXPOINT" val="template"/>
  <p:tag name="SOURCE" val="TPT1  equation \hat{f}_0 = \frac{1}{N}\sum_{m=1}^N f(\bar{x}_m)  template TPT1  env TPENV1  fore 0  back 16777215  eqnno 17"/>
  <p:tag name="FILENAME" val="TP_tmp"/>
  <p:tag name="ORIGWIDTH" val="90"/>
  <p:tag name="PICTUREFILESIZE" val="7105"/>
</p:tagLst>
</file>

<file path=ppt/tags/tag34.xml><?xml version="1.0" encoding="utf-8"?>
<p:tagLst xmlns:a="http://schemas.openxmlformats.org/drawingml/2006/main" xmlns:r="http://schemas.openxmlformats.org/officeDocument/2006/relationships" xmlns:p="http://schemas.openxmlformats.org/presentationml/2006/main">
  <p:tag name="TEXPOINT" val="template"/>
  <p:tag name="SOURCE" val="TPT1  equation \hat{D} = \frac{1}{N} \sum_{m=1}^N f(\bar{x}_m)^2 -\hat{f}_0^2  template TPT1  env TPENV1  fore 0  back 16777215  eqnno 18"/>
  <p:tag name="FILENAME" val="TP_tmp"/>
  <p:tag name="ORIGWIDTH" val="116"/>
  <p:tag name="PICTUREFILESIZE" val="8533"/>
</p:tagLst>
</file>

<file path=ppt/tags/tag35.xml><?xml version="1.0" encoding="utf-8"?>
<p:tagLst xmlns:a="http://schemas.openxmlformats.org/drawingml/2006/main" xmlns:r="http://schemas.openxmlformats.org/officeDocument/2006/relationships" xmlns:p="http://schemas.openxmlformats.org/presentationml/2006/main">
  <p:tag name="TEXPOINT" val="template"/>
  <p:tag name="SOURCE" val="TPT1  equation \hat{f}_0 = \frac{1}{N}\sum_{m=1}^N f(\bar{x}_m)  template TPT1  env TPENV1  fore 0  back 16777215  eqnno 17"/>
  <p:tag name="FILENAME" val="TP_tmp"/>
  <p:tag name="ORIGWIDTH" val="90"/>
  <p:tag name="PICTUREFILESIZE" val="7105"/>
</p:tagLst>
</file>

<file path=ppt/tags/tag36.xml><?xml version="1.0" encoding="utf-8"?>
<p:tagLst xmlns:a="http://schemas.openxmlformats.org/drawingml/2006/main" xmlns:r="http://schemas.openxmlformats.org/officeDocument/2006/relationships" xmlns:p="http://schemas.openxmlformats.org/presentationml/2006/main">
  <p:tag name="TEXPOINT" val="template"/>
  <p:tag name="SOURCE" val="TPT1  equation \hat{D} = \frac{1}{N} \sum_{m=1}^N f(\bar{x}_m)^2 -\hat{f}_0^2  template TPT1  env TPENV1  fore 0  back 16777215  eqnno 18"/>
  <p:tag name="FILENAME" val="TP_tmp"/>
  <p:tag name="ORIGWIDTH" val="116"/>
  <p:tag name="PICTUREFILESIZE" val="8533"/>
</p:tagLst>
</file>

<file path=ppt/tags/tag37.xml><?xml version="1.0" encoding="utf-8"?>
<p:tagLst xmlns:a="http://schemas.openxmlformats.org/drawingml/2006/main" xmlns:r="http://schemas.openxmlformats.org/officeDocument/2006/relationships" xmlns:p="http://schemas.openxmlformats.org/presentationml/2006/main">
  <p:tag name="TEXPOINT" val="template"/>
  <p:tag name="SOURCE" val="TPT1  equation \hat{D}_i = \frac{1}{N} \sum_{m=1}^N f(\bar{u}_m, x_i) f(\bar{v}_m,x_i) - \hat{f}_0^2  template TPT1  env TPENV1  fore 0  back 16777215  eqnno 19"/>
  <p:tag name="FILENAME" val="TP_tmp"/>
  <p:tag name="ORIGWIDTH" val="168"/>
  <p:tag name="PICTUREFILESIZE" val="11807"/>
</p:tagLst>
</file>

<file path=ppt/tags/tag38.xml><?xml version="1.0" encoding="utf-8"?>
<p:tagLst xmlns:a="http://schemas.openxmlformats.org/drawingml/2006/main" xmlns:r="http://schemas.openxmlformats.org/officeDocument/2006/relationships" xmlns:p="http://schemas.openxmlformats.org/presentationml/2006/main">
  <p:tag name="TEXPOINT" val="template"/>
  <p:tag name="SOURCE" val="TPT1  equation \hat{S}_i = \frac{\hat{D}_i}{\hat{D}} \textrm{,    $\sum_s \hat{S}_k = 1$}  template TPT1  env TPENV1  fore 0  back 16777215  eqnno 20"/>
  <p:tag name="FILENAME" val="TP_tmp"/>
  <p:tag name="ORIGWIDTH" val="86"/>
  <p:tag name="PICTUREFILESIZE" val="6751"/>
</p:tagLst>
</file>

<file path=ppt/tags/tag39.xml><?xml version="1.0" encoding="utf-8"?>
<p:tagLst xmlns:a="http://schemas.openxmlformats.org/drawingml/2006/main" xmlns:r="http://schemas.openxmlformats.org/officeDocument/2006/relationships" xmlns:p="http://schemas.openxmlformats.org/presentationml/2006/main">
  <p:tag name="TEXPOINT" val="template"/>
  <p:tag name="SOURCE" val="TPT1  equation \hat{S}_{Ti} = 1 - \hat{S}_{i^c} = 1 - \frac{\hat{D}_{i^c}}{\hat{D}} \textrm{,      $\sum_i \hat{S}_{Ti} \geq 1$}  template TPT1  env TPENV1  fore 0  back 16777215  eqnno 21"/>
  <p:tag name="FILENAME" val="TP_tmp"/>
  <p:tag name="ORIGWIDTH" val="160"/>
  <p:tag name="PICTUREFILESIZE" val="9605"/>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 \sum_i f_i(x_i) + \sum_{i&lt;j} f_{ij}(x_i,x_j) + ...+ f_{12...n}(x_1,x_2,...,x_n)  template TPT1  env TPENV1  fore 0  back 16777215  eqnno 5"/>
  <p:tag name="FILENAME" val="TP_tmp"/>
  <p:tag name="ORIGWIDTH" val="293"/>
  <p:tag name="PICTUREFILESIZE" val="15402"/>
</p:tagLst>
</file>

<file path=ppt/tags/tag5.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f_1(x_1)+f_2(x_2)+ f_3(x_3) +&#10;           template TPT1  env TPENV1  fore 0  back 16777215  eqnno 2"/>
  <p:tag name="FILENAME" val="TP_tmp"/>
  <p:tag name="ORIGWIDTH" val="168"/>
  <p:tag name="PICTUREFILESIZE" val="8616"/>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f_{13}(x_1,x_3) + f_{23}(x_2,x_3) +  template TPT1  env TPENV1  fore 0  back 16777215  eqnno 3"/>
  <p:tag name="FILENAME" val="TP_tmp"/>
  <p:tag name="ORIGWIDTH" val="169"/>
  <p:tag name="PICTUREFILESIZE" val="8893"/>
</p:tagLst>
</file>

<file path=ppt/tags/tag7.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3}(x_1,x_2,x_3)  template TPT1  env TPENV1  fore 0  back 16777215  eqnno 4"/>
  <p:tag name="FILENAME" val="TP_tmp"/>
  <p:tag name="ORIGWIDTH" val="64"/>
  <p:tag name="PICTUREFILESIZE" val="4676"/>
</p:tagLst>
</file>

<file path=ppt/tags/tag8.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 \sum_i f_i(x_i) + \sum_{i&lt;j} f_{ij}(x_i,x_j) + ...+ f_{12...n}(x_1,x_2,...,x_n)  template TPT1  env TPENV1  fore 0  back 16777215  eqnno 5"/>
  <p:tag name="FILENAME" val="TP_tmp"/>
  <p:tag name="ORIGWIDTH" val="293"/>
  <p:tag name="PICTUREFILESIZE" val="15402"/>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f_1(x_1)+f_2(x_2)+ f_3(x_3) +&#10;           template TPT1  env TPENV1  fore 0  back 16777215  eqnno 2"/>
  <p:tag name="FILENAME" val="TP_tmp"/>
  <p:tag name="ORIGWIDTH" val="168"/>
  <p:tag name="PICTUREFILESIZE" val="86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950</Words>
  <Application>Microsoft Office PowerPoint</Application>
  <PresentationFormat>Widescreen</PresentationFormat>
  <Paragraphs>234</Paragraphs>
  <Slides>19</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ＭＳ Ｐゴシック</vt:lpstr>
      <vt:lpstr>Arial</vt:lpstr>
      <vt:lpstr>Cabin</vt:lpstr>
      <vt:lpstr>Calibri</vt:lpstr>
      <vt:lpstr>Calibri Light</vt:lpstr>
      <vt:lpstr>Courier New</vt:lpstr>
      <vt:lpstr>Helvetica</vt:lpstr>
      <vt:lpstr>Helvetica CY</vt:lpstr>
      <vt:lpstr>Wingdings</vt:lpstr>
      <vt:lpstr>Office Theme</vt:lpstr>
      <vt:lpstr>Sensitivity Analysis</vt:lpstr>
      <vt:lpstr>Partitioning Output Variance</vt:lpstr>
      <vt:lpstr>Global Sensitivity Analysis</vt:lpstr>
      <vt:lpstr>The goal of Global Sensitivity Analysis</vt:lpstr>
      <vt:lpstr>ANOVA Decomposition</vt:lpstr>
      <vt:lpstr>ANOVA Decomposition</vt:lpstr>
      <vt:lpstr>ANOVA Decomposition</vt:lpstr>
      <vt:lpstr>ANOVA Decomposition</vt:lpstr>
      <vt:lpstr>ANOVA Decomposition</vt:lpstr>
      <vt:lpstr>Example of ANOVA Decomposition</vt:lpstr>
      <vt:lpstr>Calculating Variances</vt:lpstr>
      <vt:lpstr>PowerPoint Presentation</vt:lpstr>
      <vt:lpstr>Monte Carlo Estimates</vt:lpstr>
      <vt:lpstr>Monte Carlo Estimates</vt:lpstr>
      <vt:lpstr>Monte Carlo Estimates</vt:lpstr>
      <vt:lpstr>Total Sensitivity Indices</vt:lpstr>
      <vt:lpstr>Computing V(E(Y|Xi))</vt:lpstr>
      <vt:lpstr>Interpretation of the sensitivity indices</vt:lpstr>
      <vt:lpstr>Sensitivity indices - 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Miodrag Bolic</dc:creator>
  <cp:lastModifiedBy>Miodrag Bolic</cp:lastModifiedBy>
  <cp:revision>4</cp:revision>
  <dcterms:created xsi:type="dcterms:W3CDTF">2018-02-25T21:34:44Z</dcterms:created>
  <dcterms:modified xsi:type="dcterms:W3CDTF">2022-02-06T23:57:16Z</dcterms:modified>
</cp:coreProperties>
</file>