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9144000" cy="6858000" type="screen4x3"/>
  <p:notesSz cx="6858000" cy="9144000"/>
  <p:defaultTextStyle>
    <a:defPPr>
      <a:defRPr lang="en-US"/>
    </a:defPPr>
    <a:lvl1pPr algn="ctr" rtl="0" fontAlgn="base">
      <a:spcBef>
        <a:spcPct val="0"/>
      </a:spcBef>
      <a:spcAft>
        <a:spcPct val="0"/>
      </a:spcAft>
      <a:defRPr sz="800" kern="1200">
        <a:solidFill>
          <a:srgbClr val="0070C0"/>
        </a:solidFill>
        <a:latin typeface="Arial" charset="0"/>
        <a:ea typeface="+mn-ea"/>
        <a:cs typeface="Arial" charset="0"/>
      </a:defRPr>
    </a:lvl1pPr>
    <a:lvl2pPr marL="457200" algn="ctr" rtl="0" fontAlgn="base">
      <a:spcBef>
        <a:spcPct val="0"/>
      </a:spcBef>
      <a:spcAft>
        <a:spcPct val="0"/>
      </a:spcAft>
      <a:defRPr sz="800" kern="1200">
        <a:solidFill>
          <a:srgbClr val="0070C0"/>
        </a:solidFill>
        <a:latin typeface="Arial" charset="0"/>
        <a:ea typeface="+mn-ea"/>
        <a:cs typeface="Arial" charset="0"/>
      </a:defRPr>
    </a:lvl2pPr>
    <a:lvl3pPr marL="914400" algn="ctr" rtl="0" fontAlgn="base">
      <a:spcBef>
        <a:spcPct val="0"/>
      </a:spcBef>
      <a:spcAft>
        <a:spcPct val="0"/>
      </a:spcAft>
      <a:defRPr sz="800" kern="1200">
        <a:solidFill>
          <a:srgbClr val="0070C0"/>
        </a:solidFill>
        <a:latin typeface="Arial" charset="0"/>
        <a:ea typeface="+mn-ea"/>
        <a:cs typeface="Arial" charset="0"/>
      </a:defRPr>
    </a:lvl3pPr>
    <a:lvl4pPr marL="1371600" algn="ctr" rtl="0" fontAlgn="base">
      <a:spcBef>
        <a:spcPct val="0"/>
      </a:spcBef>
      <a:spcAft>
        <a:spcPct val="0"/>
      </a:spcAft>
      <a:defRPr sz="800" kern="1200">
        <a:solidFill>
          <a:srgbClr val="0070C0"/>
        </a:solidFill>
        <a:latin typeface="Arial" charset="0"/>
        <a:ea typeface="+mn-ea"/>
        <a:cs typeface="Arial" charset="0"/>
      </a:defRPr>
    </a:lvl4pPr>
    <a:lvl5pPr marL="1828800" algn="ctr" rtl="0" fontAlgn="base">
      <a:spcBef>
        <a:spcPct val="0"/>
      </a:spcBef>
      <a:spcAft>
        <a:spcPct val="0"/>
      </a:spcAft>
      <a:defRPr sz="800" kern="1200">
        <a:solidFill>
          <a:srgbClr val="0070C0"/>
        </a:solidFill>
        <a:latin typeface="Arial" charset="0"/>
        <a:ea typeface="+mn-ea"/>
        <a:cs typeface="Arial" charset="0"/>
      </a:defRPr>
    </a:lvl5pPr>
    <a:lvl6pPr marL="2286000" algn="l" defTabSz="914400" rtl="0" eaLnBrk="1" latinLnBrk="0" hangingPunct="1">
      <a:defRPr sz="800" kern="1200">
        <a:solidFill>
          <a:srgbClr val="0070C0"/>
        </a:solidFill>
        <a:latin typeface="Arial" charset="0"/>
        <a:ea typeface="+mn-ea"/>
        <a:cs typeface="Arial" charset="0"/>
      </a:defRPr>
    </a:lvl6pPr>
    <a:lvl7pPr marL="2743200" algn="l" defTabSz="914400" rtl="0" eaLnBrk="1" latinLnBrk="0" hangingPunct="1">
      <a:defRPr sz="800" kern="1200">
        <a:solidFill>
          <a:srgbClr val="0070C0"/>
        </a:solidFill>
        <a:latin typeface="Arial" charset="0"/>
        <a:ea typeface="+mn-ea"/>
        <a:cs typeface="Arial" charset="0"/>
      </a:defRPr>
    </a:lvl7pPr>
    <a:lvl8pPr marL="3200400" algn="l" defTabSz="914400" rtl="0" eaLnBrk="1" latinLnBrk="0" hangingPunct="1">
      <a:defRPr sz="800" kern="1200">
        <a:solidFill>
          <a:srgbClr val="0070C0"/>
        </a:solidFill>
        <a:latin typeface="Arial" charset="0"/>
        <a:ea typeface="+mn-ea"/>
        <a:cs typeface="Arial" charset="0"/>
      </a:defRPr>
    </a:lvl8pPr>
    <a:lvl9pPr marL="3657600" algn="l" defTabSz="914400" rtl="0" eaLnBrk="1" latinLnBrk="0" hangingPunct="1">
      <a:defRPr sz="800" kern="1200">
        <a:solidFill>
          <a:srgbClr val="0070C0"/>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 Bingham" initials="HB" lastIdx="1" clrIdx="0">
    <p:extLst>
      <p:ext uri="{19B8F6BF-5375-455C-9EA6-DF929625EA0E}">
        <p15:presenceInfo xmlns:p15="http://schemas.microsoft.com/office/powerpoint/2012/main" userId="S::Helen.Bingham@hee.nhs.uk::98d19df0-ce5c-4d5a-9a83-cc63767174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9CD41-3E85-4CD9-8A45-F49A705A6C38}" v="4" dt="2021-08-01T10:24:42.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4" d="100"/>
          <a:sy n="114" d="100"/>
        </p:scale>
        <p:origin x="1164"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41CEDC65-6FBE-4331-8A2B-F2428DEADCFE}" type="datetimeFigureOut">
              <a:rPr lang="en-GB"/>
              <a:pPr>
                <a:defRPr/>
              </a:pPr>
              <a:t>01/08/2021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157130-7C57-4FCB-BBA8-6F959B8C6837}"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9B84F40B-8D7B-4BD6-B7FB-B2138DDDD4A4}" type="datetimeFigureOut">
              <a:rPr lang="en-GB"/>
              <a:pPr>
                <a:defRPr/>
              </a:pPr>
              <a:t>01/08/2021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5803D86-F03F-4F7E-A65D-13D5BF66B99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3B742EE-18FD-45C7-BC02-9A1554B8622C}" type="datetimeFigureOut">
              <a:rPr lang="en-GB"/>
              <a:pPr>
                <a:defRPr/>
              </a:pPr>
              <a:t>01/08/2021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26BD4BE-8282-4F65-BFE1-31A098A2EAC2}"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92168F6-47D3-484B-9801-F8BBAA648164}" type="datetimeFigureOut">
              <a:rPr lang="en-GB"/>
              <a:pPr>
                <a:defRPr/>
              </a:pPr>
              <a:t>01/08/2021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F551803-F153-49E8-A121-741FD9C3C42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B3C6395-41D3-48F0-926C-D5E8F9699367}" type="datetimeFigureOut">
              <a:rPr lang="en-GB"/>
              <a:pPr>
                <a:defRPr/>
              </a:pPr>
              <a:t>01/08/2021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062880F-9A9A-499F-B843-EBF0E6AA175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186CA3E2-293A-48E6-AF11-4A9B44A3027C}" type="datetimeFigureOut">
              <a:rPr lang="en-GB"/>
              <a:pPr>
                <a:defRPr/>
              </a:pPr>
              <a:t>01/08/2021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784BF8A-A979-4153-9DB1-4B2E99C1672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F38E9A35-D665-4B92-B14D-A53ED85C083F}" type="datetimeFigureOut">
              <a:rPr lang="en-GB"/>
              <a:pPr>
                <a:defRPr/>
              </a:pPr>
              <a:t>01/08/2021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9E7E8AE-DF11-472F-BC93-A2A5B193DB4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FD286543-E4CC-4C42-A18F-55A3F12D5DFA}" type="datetimeFigureOut">
              <a:rPr lang="en-GB"/>
              <a:pPr>
                <a:defRPr/>
              </a:pPr>
              <a:t>01/08/2021</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AFA9E5F-7D31-4B5F-8F05-E32777915E6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8EB3A0-C434-4E4D-85AE-B057270DB059}" type="datetimeFigureOut">
              <a:rPr lang="en-GB"/>
              <a:pPr>
                <a:defRPr/>
              </a:pPr>
              <a:t>01/08/2021</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9045EA17-AEAF-4A36-BBEC-0D0D668EE550}"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E57B041-028D-4052-84E8-35B74BD6C68C}" type="datetimeFigureOut">
              <a:rPr lang="en-GB"/>
              <a:pPr>
                <a:defRPr/>
              </a:pPr>
              <a:t>01/08/2021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A4EFEC1-E2D8-4C2B-9A85-BAC3A032DD8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2762E4-AAD7-413C-8681-E5CB00145FC1}" type="datetimeFigureOut">
              <a:rPr lang="en-GB"/>
              <a:pPr>
                <a:defRPr/>
              </a:pPr>
              <a:t>01/08/2021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5BA8ADD-DDAA-4D62-85D7-E2271A30200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C0526E9-22D9-4FCE-98BA-1E60A4B20276}" type="datetimeFigureOut">
              <a:rPr lang="en-GB"/>
              <a:pPr>
                <a:defRPr/>
              </a:pPr>
              <a:t>01/08/2021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79F446E-9B12-4ED0-ADEA-EB81ABB84FF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hscopyrightqueries@libraryservices.nhs.uk" TargetMode="External"/><Relationship Id="rId2" Type="http://schemas.openxmlformats.org/officeDocument/2006/relationships/hyperlink" Target="https://cla-nhscontent.com/" TargetMode="External"/><Relationship Id="rId1" Type="http://schemas.openxmlformats.org/officeDocument/2006/relationships/slideLayout" Target="../slideLayouts/slideLayout1.xml"/><Relationship Id="rId4" Type="http://schemas.openxmlformats.org/officeDocument/2006/relationships/hyperlink" Target="https://library.hee.nhs.uk/resources/copyr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lowchart: Decision 54"/>
          <p:cNvSpPr>
            <a:spLocks noChangeArrowheads="1"/>
          </p:cNvSpPr>
          <p:nvPr/>
        </p:nvSpPr>
        <p:spPr bwMode="auto">
          <a:xfrm>
            <a:off x="6656370" y="3423929"/>
            <a:ext cx="1728788" cy="1260475"/>
          </a:xfrm>
          <a:prstGeom prst="flowChartDecision">
            <a:avLst/>
          </a:prstGeom>
          <a:solidFill>
            <a:schemeClr val="bg1"/>
          </a:solidFill>
          <a:ln w="25400" algn="ctr">
            <a:solidFill>
              <a:schemeClr val="accent1"/>
            </a:solidFill>
            <a:miter lim="800000"/>
            <a:headEnd/>
            <a:tailEnd/>
          </a:ln>
        </p:spPr>
        <p:txBody>
          <a:bodyPr lIns="0" tIns="0" rIns="0" bIns="0" anchor="ctr"/>
          <a:lstStyle/>
          <a:p>
            <a:pPr fontAlgn="auto">
              <a:spcBef>
                <a:spcPts val="0"/>
              </a:spcBef>
              <a:spcAft>
                <a:spcPts val="0"/>
              </a:spcAft>
              <a:defRPr/>
            </a:pPr>
            <a:endParaRPr lang="en-GB" dirty="0">
              <a:latin typeface="+mn-lt"/>
              <a:cs typeface="+mn-cs"/>
            </a:endParaRPr>
          </a:p>
        </p:txBody>
      </p:sp>
      <p:sp>
        <p:nvSpPr>
          <p:cNvPr id="2" name="Title 1"/>
          <p:cNvSpPr>
            <a:spLocks noGrp="1"/>
          </p:cNvSpPr>
          <p:nvPr>
            <p:ph type="ctrTitle"/>
          </p:nvPr>
        </p:nvSpPr>
        <p:spPr>
          <a:xfrm>
            <a:off x="708024" y="532198"/>
            <a:ext cx="7772400" cy="407987"/>
          </a:xfrm>
        </p:spPr>
        <p:txBody>
          <a:bodyPr rtlCol="0">
            <a:normAutofit fontScale="90000"/>
          </a:bodyPr>
          <a:lstStyle/>
          <a:p>
            <a:pPr fontAlgn="auto">
              <a:spcAft>
                <a:spcPts val="0"/>
              </a:spcAft>
              <a:defRPr/>
            </a:pPr>
            <a:r>
              <a:rPr lang="en-GB" dirty="0">
                <a:solidFill>
                  <a:srgbClr val="0070C0"/>
                </a:solidFill>
              </a:rPr>
              <a:t>Copyright Fee Paid (CFP) articles     </a:t>
            </a:r>
            <a:r>
              <a:rPr lang="en-GB" sz="3100" dirty="0">
                <a:solidFill>
                  <a:srgbClr val="0070C0"/>
                </a:solidFill>
              </a:rPr>
              <a:t>for the NHS in England: what, when and how</a:t>
            </a:r>
          </a:p>
        </p:txBody>
      </p:sp>
      <p:sp>
        <p:nvSpPr>
          <p:cNvPr id="4" name="Flowchart: Decision 3"/>
          <p:cNvSpPr/>
          <p:nvPr/>
        </p:nvSpPr>
        <p:spPr>
          <a:xfrm>
            <a:off x="4332040" y="1557338"/>
            <a:ext cx="1728787" cy="1187450"/>
          </a:xfrm>
          <a:prstGeom prst="flowChartDecision">
            <a:avLst/>
          </a:prstGeom>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GB" dirty="0">
                <a:solidFill>
                  <a:srgbClr val="0070C0"/>
                </a:solidFill>
              </a:rPr>
              <a:t>Is the copy for someone  AND from something covered by the NHS  in England CLA Licence?</a:t>
            </a:r>
          </a:p>
        </p:txBody>
      </p:sp>
      <p:sp>
        <p:nvSpPr>
          <p:cNvPr id="5" name="Rectangle 4"/>
          <p:cNvSpPr/>
          <p:nvPr/>
        </p:nvSpPr>
        <p:spPr>
          <a:xfrm>
            <a:off x="3828802" y="1989138"/>
            <a:ext cx="503238"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000" dirty="0"/>
              <a:t>Yes</a:t>
            </a:r>
          </a:p>
        </p:txBody>
      </p:sp>
      <p:sp>
        <p:nvSpPr>
          <p:cNvPr id="6" name="Rectangle 5"/>
          <p:cNvSpPr/>
          <p:nvPr/>
        </p:nvSpPr>
        <p:spPr>
          <a:xfrm>
            <a:off x="5940152" y="1881188"/>
            <a:ext cx="504825"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No</a:t>
            </a:r>
          </a:p>
        </p:txBody>
      </p:sp>
      <p:sp>
        <p:nvSpPr>
          <p:cNvPr id="7" name="Rectangle 6"/>
          <p:cNvSpPr/>
          <p:nvPr/>
        </p:nvSpPr>
        <p:spPr>
          <a:xfrm>
            <a:off x="3843739" y="2060575"/>
            <a:ext cx="504825"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Yes</a:t>
            </a:r>
          </a:p>
        </p:txBody>
      </p:sp>
      <p:sp>
        <p:nvSpPr>
          <p:cNvPr id="8" name="Rectangle 7"/>
          <p:cNvSpPr/>
          <p:nvPr/>
        </p:nvSpPr>
        <p:spPr>
          <a:xfrm>
            <a:off x="4001046" y="2785802"/>
            <a:ext cx="661987" cy="647700"/>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defRPr/>
            </a:pPr>
            <a:r>
              <a:rPr lang="en-GB" dirty="0">
                <a:solidFill>
                  <a:srgbClr val="00B050"/>
                </a:solidFill>
              </a:rPr>
              <a:t>Make or obtain a copy under the Licence </a:t>
            </a:r>
          </a:p>
        </p:txBody>
      </p:sp>
      <p:sp>
        <p:nvSpPr>
          <p:cNvPr id="9" name="Flowchart: Decision 8"/>
          <p:cNvSpPr>
            <a:spLocks noChangeArrowheads="1"/>
          </p:cNvSpPr>
          <p:nvPr/>
        </p:nvSpPr>
        <p:spPr bwMode="auto">
          <a:xfrm>
            <a:off x="5772695" y="2151063"/>
            <a:ext cx="1728788" cy="1260475"/>
          </a:xfrm>
          <a:prstGeom prst="flowChartDecision">
            <a:avLst/>
          </a:prstGeom>
          <a:solidFill>
            <a:schemeClr val="bg1"/>
          </a:solidFill>
          <a:ln w="25400" algn="ctr">
            <a:solidFill>
              <a:schemeClr val="accent1"/>
            </a:solidFill>
            <a:miter lim="800000"/>
            <a:headEnd/>
            <a:tailEnd/>
          </a:ln>
        </p:spPr>
        <p:txBody>
          <a:bodyPr lIns="0" tIns="0" rIns="0" bIns="0" anchor="ctr"/>
          <a:lstStyle/>
          <a:p>
            <a:pPr fontAlgn="auto">
              <a:spcBef>
                <a:spcPts val="0"/>
              </a:spcBef>
              <a:spcAft>
                <a:spcPts val="0"/>
              </a:spcAft>
              <a:defRPr/>
            </a:pPr>
            <a:endParaRPr lang="en-GB" dirty="0">
              <a:latin typeface="+mn-lt"/>
              <a:cs typeface="+mn-cs"/>
            </a:endParaRPr>
          </a:p>
        </p:txBody>
      </p:sp>
      <p:sp>
        <p:nvSpPr>
          <p:cNvPr id="10" name="Rectangle 9"/>
          <p:cNvSpPr/>
          <p:nvPr/>
        </p:nvSpPr>
        <p:spPr>
          <a:xfrm>
            <a:off x="5343794" y="2672540"/>
            <a:ext cx="503237" cy="21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Yes</a:t>
            </a:r>
          </a:p>
        </p:txBody>
      </p:sp>
      <p:sp>
        <p:nvSpPr>
          <p:cNvPr id="11" name="Rectangle 10"/>
          <p:cNvSpPr/>
          <p:nvPr/>
        </p:nvSpPr>
        <p:spPr>
          <a:xfrm>
            <a:off x="7412158" y="2667555"/>
            <a:ext cx="504825" cy="21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No</a:t>
            </a:r>
          </a:p>
        </p:txBody>
      </p:sp>
      <p:sp>
        <p:nvSpPr>
          <p:cNvPr id="12" name="Rectangle 11"/>
          <p:cNvSpPr/>
          <p:nvPr/>
        </p:nvSpPr>
        <p:spPr>
          <a:xfrm>
            <a:off x="7200688" y="5191334"/>
            <a:ext cx="663575" cy="647700"/>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defRPr/>
            </a:pPr>
            <a:r>
              <a:rPr lang="en-GB" dirty="0">
                <a:solidFill>
                  <a:srgbClr val="00B050"/>
                </a:solidFill>
              </a:rPr>
              <a:t>Make or obtain a Library Privilege copy</a:t>
            </a:r>
          </a:p>
        </p:txBody>
      </p:sp>
      <p:sp>
        <p:nvSpPr>
          <p:cNvPr id="13" name="Rectangle 12"/>
          <p:cNvSpPr/>
          <p:nvPr/>
        </p:nvSpPr>
        <p:spPr>
          <a:xfrm>
            <a:off x="5445491" y="3730316"/>
            <a:ext cx="663575" cy="647700"/>
          </a:xfrm>
          <a:prstGeom prst="rect">
            <a:avLst/>
          </a:prstGeom>
          <a:solidFill>
            <a:srgbClr val="FFFF00"/>
          </a:solidFill>
          <a:ln w="28575">
            <a:solidFill>
              <a:srgbClr val="00B050"/>
            </a:solidFill>
          </a:ln>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pPr>
            <a:r>
              <a:rPr lang="en-GB" b="1" dirty="0">
                <a:solidFill>
                  <a:srgbClr val="00B050"/>
                </a:solidFill>
              </a:rPr>
              <a:t>Obtain a CFP copy</a:t>
            </a:r>
          </a:p>
        </p:txBody>
      </p:sp>
      <p:sp>
        <p:nvSpPr>
          <p:cNvPr id="14" name="Rectangle 13"/>
          <p:cNvSpPr/>
          <p:nvPr/>
        </p:nvSpPr>
        <p:spPr>
          <a:xfrm>
            <a:off x="3759745" y="3482615"/>
            <a:ext cx="1144588" cy="4318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defRPr/>
            </a:pPr>
            <a:r>
              <a:rPr lang="en-GB" dirty="0">
                <a:solidFill>
                  <a:srgbClr val="00B050"/>
                </a:solidFill>
              </a:rPr>
              <a:t>No declaration needed</a:t>
            </a:r>
          </a:p>
          <a:p>
            <a:pPr fontAlgn="auto">
              <a:spcBef>
                <a:spcPts val="0"/>
              </a:spcBef>
              <a:spcAft>
                <a:spcPts val="0"/>
              </a:spcAft>
              <a:defRPr/>
            </a:pPr>
            <a:r>
              <a:rPr lang="en-GB" dirty="0">
                <a:solidFill>
                  <a:srgbClr val="00B050"/>
                </a:solidFill>
              </a:rPr>
              <a:t>Sharing allowed</a:t>
            </a:r>
          </a:p>
        </p:txBody>
      </p:sp>
      <p:sp>
        <p:nvSpPr>
          <p:cNvPr id="15" name="Rectangle 14"/>
          <p:cNvSpPr/>
          <p:nvPr/>
        </p:nvSpPr>
        <p:spPr>
          <a:xfrm>
            <a:off x="6954202" y="5908409"/>
            <a:ext cx="1152525" cy="287337"/>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defRPr/>
            </a:pPr>
            <a:r>
              <a:rPr lang="en-GB" dirty="0">
                <a:solidFill>
                  <a:srgbClr val="00B050"/>
                </a:solidFill>
              </a:rPr>
              <a:t>Declaration needed</a:t>
            </a:r>
          </a:p>
          <a:p>
            <a:pPr fontAlgn="auto">
              <a:spcBef>
                <a:spcPts val="0"/>
              </a:spcBef>
              <a:spcAft>
                <a:spcPts val="0"/>
              </a:spcAft>
              <a:defRPr/>
            </a:pPr>
            <a:r>
              <a:rPr lang="en-GB" dirty="0">
                <a:solidFill>
                  <a:srgbClr val="00B050"/>
                </a:solidFill>
              </a:rPr>
              <a:t>No sharing</a:t>
            </a:r>
          </a:p>
        </p:txBody>
      </p:sp>
      <p:sp>
        <p:nvSpPr>
          <p:cNvPr id="16" name="Rectangle 15"/>
          <p:cNvSpPr/>
          <p:nvPr/>
        </p:nvSpPr>
        <p:spPr>
          <a:xfrm>
            <a:off x="5196432" y="4476588"/>
            <a:ext cx="1152525" cy="431800"/>
          </a:xfrm>
          <a:prstGeom prst="rect">
            <a:avLst/>
          </a:prstGeom>
          <a:ln>
            <a:noFill/>
          </a:ln>
        </p:spPr>
        <p:style>
          <a:lnRef idx="2">
            <a:schemeClr val="accent2"/>
          </a:lnRef>
          <a:fillRef idx="1">
            <a:schemeClr val="lt1"/>
          </a:fillRef>
          <a:effectRef idx="0">
            <a:schemeClr val="accent2"/>
          </a:effectRef>
          <a:fontRef idx="minor">
            <a:schemeClr val="dk1"/>
          </a:fontRef>
        </p:style>
        <p:txBody>
          <a:bodyPr anchor="ctr"/>
          <a:lstStyle/>
          <a:p>
            <a:pPr algn="l" fontAlgn="auto">
              <a:spcBef>
                <a:spcPts val="0"/>
              </a:spcBef>
              <a:spcAft>
                <a:spcPts val="0"/>
              </a:spcAft>
              <a:defRPr/>
            </a:pPr>
            <a:r>
              <a:rPr lang="en-GB" dirty="0">
                <a:solidFill>
                  <a:srgbClr val="00B050"/>
                </a:solidFill>
              </a:rPr>
              <a:t>No declaration needed</a:t>
            </a:r>
          </a:p>
          <a:p>
            <a:pPr fontAlgn="auto">
              <a:spcBef>
                <a:spcPts val="0"/>
              </a:spcBef>
              <a:spcAft>
                <a:spcPts val="0"/>
              </a:spcAft>
              <a:defRPr/>
            </a:pPr>
            <a:r>
              <a:rPr lang="en-GB" dirty="0">
                <a:solidFill>
                  <a:srgbClr val="00B050"/>
                </a:solidFill>
              </a:rPr>
              <a:t>Sharing allowed</a:t>
            </a:r>
          </a:p>
        </p:txBody>
      </p:sp>
      <p:sp>
        <p:nvSpPr>
          <p:cNvPr id="13328" name="TextBox 17"/>
          <p:cNvSpPr txBox="1">
            <a:spLocks noChangeArrowheads="1"/>
          </p:cNvSpPr>
          <p:nvPr/>
        </p:nvSpPr>
        <p:spPr bwMode="auto">
          <a:xfrm>
            <a:off x="658862" y="1372214"/>
            <a:ext cx="2447627" cy="2431435"/>
          </a:xfrm>
          <a:prstGeom prst="rect">
            <a:avLst/>
          </a:prstGeom>
          <a:noFill/>
          <a:ln w="9525">
            <a:noFill/>
            <a:miter lim="800000"/>
            <a:headEnd/>
            <a:tailEnd/>
          </a:ln>
        </p:spPr>
        <p:txBody>
          <a:bodyPr wrap="square">
            <a:spAutoFit/>
          </a:bodyPr>
          <a:lstStyle/>
          <a:p>
            <a:pPr algn="l"/>
            <a:r>
              <a:rPr lang="en-GB" sz="1600" b="1" dirty="0">
                <a:solidFill>
                  <a:srgbClr val="002060"/>
                </a:solidFill>
                <a:latin typeface="Calibri" pitchFamily="34" charset="0"/>
              </a:rPr>
              <a:t>What are they?</a:t>
            </a:r>
          </a:p>
          <a:p>
            <a:pPr algn="l"/>
            <a:endParaRPr lang="en-GB" dirty="0">
              <a:solidFill>
                <a:srgbClr val="002060"/>
              </a:solidFill>
              <a:latin typeface="Calibri" pitchFamily="34" charset="0"/>
            </a:endParaRPr>
          </a:p>
          <a:p>
            <a:pPr algn="just"/>
            <a:r>
              <a:rPr lang="en-GB" sz="1100" dirty="0">
                <a:solidFill>
                  <a:srgbClr val="002060"/>
                </a:solidFill>
                <a:latin typeface="Calibri" pitchFamily="34" charset="0"/>
              </a:rPr>
              <a:t>Articles for which a copyright fee has been paid to the publisher. Once obtained,  they may be treated as if owned by the NHS, and shared and stored under the terms of the CLA Licence for the NHS in England.</a:t>
            </a:r>
          </a:p>
          <a:p>
            <a:pPr algn="just"/>
            <a:endParaRPr lang="en-GB" sz="400" dirty="0">
              <a:solidFill>
                <a:srgbClr val="002060"/>
              </a:solidFill>
              <a:latin typeface="Calibri" pitchFamily="34" charset="0"/>
            </a:endParaRPr>
          </a:p>
          <a:p>
            <a:pPr algn="just"/>
            <a:r>
              <a:rPr lang="en-GB" sz="1100" dirty="0">
                <a:solidFill>
                  <a:srgbClr val="002060"/>
                </a:solidFill>
                <a:latin typeface="Calibri" pitchFamily="34" charset="0"/>
              </a:rPr>
              <a:t>They typically cost £30-£40 each. However,  an annual allocation of 9000 is included in the cost of the CLA Licence so we can make them available </a:t>
            </a:r>
            <a:r>
              <a:rPr lang="en-GB" sz="1100" b="1" dirty="0">
                <a:solidFill>
                  <a:srgbClr val="002060"/>
                </a:solidFill>
                <a:latin typeface="Calibri" pitchFamily="34" charset="0"/>
              </a:rPr>
              <a:t>FREE </a:t>
            </a:r>
            <a:r>
              <a:rPr lang="en-GB" sz="1100" dirty="0">
                <a:solidFill>
                  <a:srgbClr val="002060"/>
                </a:solidFill>
                <a:latin typeface="Calibri" pitchFamily="34" charset="0"/>
              </a:rPr>
              <a:t>to NHS library services.</a:t>
            </a:r>
            <a:endParaRPr lang="en-GB" sz="1800" dirty="0">
              <a:solidFill>
                <a:schemeClr val="tx1"/>
              </a:solidFill>
              <a:latin typeface="Calibri" pitchFamily="34" charset="0"/>
            </a:endParaRPr>
          </a:p>
        </p:txBody>
      </p:sp>
      <p:sp>
        <p:nvSpPr>
          <p:cNvPr id="13329" name="TextBox 18"/>
          <p:cNvSpPr txBox="1">
            <a:spLocks noChangeArrowheads="1"/>
          </p:cNvSpPr>
          <p:nvPr/>
        </p:nvSpPr>
        <p:spPr bwMode="auto">
          <a:xfrm>
            <a:off x="622409" y="5444916"/>
            <a:ext cx="2400001" cy="800219"/>
          </a:xfrm>
          <a:prstGeom prst="rect">
            <a:avLst/>
          </a:prstGeom>
          <a:noFill/>
          <a:ln w="9525">
            <a:noFill/>
            <a:miter lim="800000"/>
            <a:headEnd/>
            <a:tailEnd/>
          </a:ln>
        </p:spPr>
        <p:txBody>
          <a:bodyPr wrap="square">
            <a:spAutoFit/>
          </a:bodyPr>
          <a:lstStyle/>
          <a:p>
            <a:pPr algn="l"/>
            <a:r>
              <a:rPr lang="en-GB" sz="1600" b="1" dirty="0">
                <a:solidFill>
                  <a:srgbClr val="002060"/>
                </a:solidFill>
                <a:latin typeface="Calibri" pitchFamily="34" charset="0"/>
              </a:rPr>
              <a:t>How do we get them?</a:t>
            </a:r>
          </a:p>
          <a:p>
            <a:pPr algn="l"/>
            <a:endParaRPr lang="en-GB" dirty="0">
              <a:solidFill>
                <a:srgbClr val="002060"/>
              </a:solidFill>
              <a:latin typeface="Calibri" pitchFamily="34" charset="0"/>
            </a:endParaRPr>
          </a:p>
          <a:p>
            <a:pPr algn="just"/>
            <a:r>
              <a:rPr lang="en-GB" sz="1100" dirty="0">
                <a:solidFill>
                  <a:srgbClr val="002060"/>
                </a:solidFill>
                <a:latin typeface="Calibri" pitchFamily="34" charset="0"/>
              </a:rPr>
              <a:t>Request CLA Licence CFP articles via </a:t>
            </a:r>
            <a:r>
              <a:rPr lang="en-GB" sz="1100" b="1" u="sng" dirty="0">
                <a:solidFill>
                  <a:srgbClr val="0563C1"/>
                </a:solidFill>
                <a:effectLst/>
                <a:latin typeface="Calibri" panose="020F0502020204030204" pitchFamily="34" charset="0"/>
                <a:ea typeface="Calibri" panose="020F0502020204030204" pitchFamily="34" charset="0"/>
                <a:hlinkClick r:id="rId2"/>
              </a:rPr>
              <a:t>https://cla-nhscontent.com/</a:t>
            </a:r>
            <a:endParaRPr lang="en-GB" sz="1800" dirty="0">
              <a:solidFill>
                <a:schemeClr val="tx1"/>
              </a:solidFill>
              <a:latin typeface="Calibri" pitchFamily="34" charset="0"/>
            </a:endParaRPr>
          </a:p>
        </p:txBody>
      </p:sp>
      <p:sp>
        <p:nvSpPr>
          <p:cNvPr id="13330" name="TextBox 19"/>
          <p:cNvSpPr txBox="1">
            <a:spLocks noChangeArrowheads="1"/>
          </p:cNvSpPr>
          <p:nvPr/>
        </p:nvSpPr>
        <p:spPr bwMode="auto">
          <a:xfrm rot="10800000" flipV="1">
            <a:off x="5989390" y="2468392"/>
            <a:ext cx="1296988" cy="584775"/>
          </a:xfrm>
          <a:prstGeom prst="rect">
            <a:avLst/>
          </a:prstGeom>
          <a:noFill/>
          <a:ln w="9525">
            <a:noFill/>
            <a:miter lim="800000"/>
            <a:headEnd/>
            <a:tailEnd/>
          </a:ln>
        </p:spPr>
        <p:txBody>
          <a:bodyPr>
            <a:spAutoFit/>
          </a:bodyPr>
          <a:lstStyle/>
          <a:p>
            <a:r>
              <a:rPr lang="en-GB" dirty="0">
                <a:latin typeface="Calibri" pitchFamily="34" charset="0"/>
              </a:rPr>
              <a:t>Does the person it is for need to make further copies/share it electronically with others? </a:t>
            </a:r>
          </a:p>
        </p:txBody>
      </p:sp>
      <p:cxnSp>
        <p:nvCxnSpPr>
          <p:cNvPr id="13333" name="AutoShape 21"/>
          <p:cNvCxnSpPr>
            <a:cxnSpLocks noChangeShapeType="1"/>
            <a:stCxn id="9" idx="1"/>
            <a:endCxn id="13" idx="0"/>
          </p:cNvCxnSpPr>
          <p:nvPr/>
        </p:nvCxnSpPr>
        <p:spPr bwMode="auto">
          <a:xfrm>
            <a:off x="5772695" y="2781301"/>
            <a:ext cx="4584" cy="949015"/>
          </a:xfrm>
          <a:prstGeom prst="straightConnector1">
            <a:avLst/>
          </a:prstGeom>
          <a:noFill/>
          <a:ln w="25400">
            <a:solidFill>
              <a:schemeClr val="accent1"/>
            </a:solidFill>
            <a:round/>
            <a:headEnd/>
            <a:tailEnd type="triangle" w="med" len="med"/>
          </a:ln>
          <a:effectLst/>
        </p:spPr>
      </p:cxnSp>
      <p:cxnSp>
        <p:nvCxnSpPr>
          <p:cNvPr id="13334" name="AutoShape 22"/>
          <p:cNvCxnSpPr>
            <a:cxnSpLocks noChangeShapeType="1"/>
            <a:stCxn id="9" idx="3"/>
            <a:endCxn id="55" idx="0"/>
          </p:cNvCxnSpPr>
          <p:nvPr/>
        </p:nvCxnSpPr>
        <p:spPr bwMode="auto">
          <a:xfrm>
            <a:off x="7501483" y="2781301"/>
            <a:ext cx="19281" cy="642628"/>
          </a:xfrm>
          <a:prstGeom prst="straightConnector1">
            <a:avLst/>
          </a:prstGeom>
          <a:noFill/>
          <a:ln w="25400">
            <a:solidFill>
              <a:schemeClr val="accent1"/>
            </a:solidFill>
            <a:round/>
            <a:headEnd/>
            <a:tailEnd type="triangle" w="med" len="med"/>
          </a:ln>
          <a:effectLst/>
        </p:spPr>
      </p:cxnSp>
      <p:cxnSp>
        <p:nvCxnSpPr>
          <p:cNvPr id="13337" name="AutoShape 25"/>
          <p:cNvCxnSpPr>
            <a:cxnSpLocks noChangeShapeType="1"/>
            <a:stCxn id="4" idx="3"/>
            <a:endCxn id="9" idx="0"/>
          </p:cNvCxnSpPr>
          <p:nvPr/>
        </p:nvCxnSpPr>
        <p:spPr bwMode="auto">
          <a:xfrm>
            <a:off x="6060827" y="2151063"/>
            <a:ext cx="576262" cy="0"/>
          </a:xfrm>
          <a:prstGeom prst="straightConnector1">
            <a:avLst/>
          </a:prstGeom>
          <a:noFill/>
          <a:ln w="25400">
            <a:solidFill>
              <a:schemeClr val="accent1"/>
            </a:solidFill>
            <a:round/>
            <a:headEnd/>
            <a:tailEnd type="triangle" w="med" len="med"/>
          </a:ln>
          <a:effectLst/>
        </p:spPr>
      </p:cxnSp>
      <p:sp>
        <p:nvSpPr>
          <p:cNvPr id="17" name="TextBox 16"/>
          <p:cNvSpPr txBox="1"/>
          <p:nvPr/>
        </p:nvSpPr>
        <p:spPr>
          <a:xfrm>
            <a:off x="622409" y="3870184"/>
            <a:ext cx="2447627" cy="1477328"/>
          </a:xfrm>
          <a:prstGeom prst="rect">
            <a:avLst/>
          </a:prstGeom>
          <a:noFill/>
        </p:spPr>
        <p:txBody>
          <a:bodyPr wrap="square" rtlCol="0">
            <a:spAutoFit/>
          </a:bodyPr>
          <a:lstStyle/>
          <a:p>
            <a:pPr algn="l"/>
            <a:r>
              <a:rPr lang="en-GB" sz="1600" b="1" dirty="0">
                <a:solidFill>
                  <a:srgbClr val="002060"/>
                </a:solidFill>
                <a:latin typeface="Calibri" pitchFamily="34" charset="0"/>
              </a:rPr>
              <a:t>When do we use them?</a:t>
            </a:r>
          </a:p>
          <a:p>
            <a:pPr algn="l"/>
            <a:endParaRPr lang="en-GB" b="1" dirty="0">
              <a:solidFill>
                <a:srgbClr val="002060"/>
              </a:solidFill>
              <a:latin typeface="Calibri" pitchFamily="34" charset="0"/>
            </a:endParaRPr>
          </a:p>
          <a:p>
            <a:pPr algn="just"/>
            <a:r>
              <a:rPr lang="en-GB" sz="1100" dirty="0">
                <a:solidFill>
                  <a:srgbClr val="002060"/>
                </a:solidFill>
                <a:latin typeface="Calibri" pitchFamily="34" charset="0"/>
              </a:rPr>
              <a:t>When an article is likely to need to be read by more than one person and you can’t source it from within the NHS (or when an article is required for individual use and you can’t source a Library Privilege copy even from BL.</a:t>
            </a:r>
          </a:p>
        </p:txBody>
      </p:sp>
      <p:cxnSp>
        <p:nvCxnSpPr>
          <p:cNvPr id="19" name="Straight Connector 18"/>
          <p:cNvCxnSpPr>
            <a:stCxn id="4" idx="0"/>
          </p:cNvCxnSpPr>
          <p:nvPr/>
        </p:nvCxnSpPr>
        <p:spPr>
          <a:xfrm flipH="1">
            <a:off x="5196433" y="1557338"/>
            <a:ext cx="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97227" y="1341314"/>
            <a:ext cx="0" cy="216024"/>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22409" y="6342539"/>
            <a:ext cx="7718158" cy="338554"/>
          </a:xfrm>
          <a:prstGeom prst="rect">
            <a:avLst/>
          </a:prstGeom>
          <a:noFill/>
        </p:spPr>
        <p:txBody>
          <a:bodyPr vert="horz" wrap="square" rtlCol="0">
            <a:spAutoFit/>
          </a:bodyPr>
          <a:lstStyle/>
          <a:p>
            <a:pPr algn="l"/>
            <a:r>
              <a:rPr lang="en-GB" dirty="0"/>
              <a:t>Prepared by the NHS Copyright First Responders, updated July 2021. Contact us via: </a:t>
            </a:r>
            <a:r>
              <a:rPr lang="en-GB" dirty="0">
                <a:hlinkClick r:id="rId3"/>
              </a:rPr>
              <a:t>nhscopyrightqueries@libraryservices.nhs.uk</a:t>
            </a:r>
            <a:r>
              <a:rPr lang="en-GB" dirty="0"/>
              <a:t>. For more on copyright for NHS library staff, see </a:t>
            </a:r>
            <a:r>
              <a:rPr lang="en-GB" dirty="0">
                <a:hlinkClick r:id="rId4"/>
              </a:rPr>
              <a:t>https://library.hee.nhs.uk/resources/copyright</a:t>
            </a:r>
            <a:r>
              <a:rPr lang="en-GB" dirty="0"/>
              <a:t>.</a:t>
            </a:r>
          </a:p>
        </p:txBody>
      </p:sp>
      <p:sp>
        <p:nvSpPr>
          <p:cNvPr id="33" name="TextBox 19"/>
          <p:cNvSpPr txBox="1">
            <a:spLocks noChangeArrowheads="1"/>
          </p:cNvSpPr>
          <p:nvPr/>
        </p:nvSpPr>
        <p:spPr bwMode="auto">
          <a:xfrm rot="10800000" flipV="1">
            <a:off x="7013582" y="3884889"/>
            <a:ext cx="1014364" cy="338554"/>
          </a:xfrm>
          <a:prstGeom prst="rect">
            <a:avLst/>
          </a:prstGeom>
          <a:noFill/>
          <a:ln w="9525">
            <a:noFill/>
            <a:miter lim="800000"/>
            <a:headEnd/>
            <a:tailEnd/>
          </a:ln>
        </p:spPr>
        <p:txBody>
          <a:bodyPr wrap="square">
            <a:spAutoFit/>
          </a:bodyPr>
          <a:lstStyle/>
          <a:p>
            <a:r>
              <a:rPr lang="en-GB" dirty="0">
                <a:latin typeface="Calibri" pitchFamily="34" charset="0"/>
              </a:rPr>
              <a:t>Is a Library Privilege copy available?</a:t>
            </a:r>
          </a:p>
        </p:txBody>
      </p:sp>
      <p:cxnSp>
        <p:nvCxnSpPr>
          <p:cNvPr id="62" name="AutoShape 22"/>
          <p:cNvCxnSpPr>
            <a:cxnSpLocks noChangeShapeType="1"/>
            <a:endCxn id="12" idx="0"/>
          </p:cNvCxnSpPr>
          <p:nvPr/>
        </p:nvCxnSpPr>
        <p:spPr bwMode="auto">
          <a:xfrm>
            <a:off x="7518263" y="4679746"/>
            <a:ext cx="14213" cy="511588"/>
          </a:xfrm>
          <a:prstGeom prst="straightConnector1">
            <a:avLst/>
          </a:prstGeom>
          <a:noFill/>
          <a:ln w="25400">
            <a:solidFill>
              <a:schemeClr val="accent1"/>
            </a:solidFill>
            <a:round/>
            <a:headEnd/>
            <a:tailEnd type="triangle" w="med" len="med"/>
          </a:ln>
          <a:effectLst/>
        </p:spPr>
      </p:cxnSp>
      <p:cxnSp>
        <p:nvCxnSpPr>
          <p:cNvPr id="57" name="Straight Arrow Connector 56"/>
          <p:cNvCxnSpPr>
            <a:stCxn id="55" idx="1"/>
            <a:endCxn id="13" idx="3"/>
          </p:cNvCxnSpPr>
          <p:nvPr/>
        </p:nvCxnSpPr>
        <p:spPr>
          <a:xfrm flipH="1" flipV="1">
            <a:off x="6109066" y="4054166"/>
            <a:ext cx="547304" cy="1"/>
          </a:xfrm>
          <a:prstGeom prst="straightConnector1">
            <a:avLst/>
          </a:prstGeom>
          <a:noFill/>
          <a:ln w="25400">
            <a:solidFill>
              <a:schemeClr val="accent1"/>
            </a:solidFill>
            <a:round/>
            <a:headEnd/>
            <a:tailEnd type="triangle" w="med" len="med"/>
          </a:ln>
          <a:effectLst/>
        </p:spPr>
      </p:cxnSp>
      <p:sp>
        <p:nvSpPr>
          <p:cNvPr id="68" name="Rectangle 67"/>
          <p:cNvSpPr/>
          <p:nvPr/>
        </p:nvSpPr>
        <p:spPr>
          <a:xfrm>
            <a:off x="6305933" y="3821780"/>
            <a:ext cx="504825" cy="21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No</a:t>
            </a:r>
          </a:p>
        </p:txBody>
      </p:sp>
      <p:sp>
        <p:nvSpPr>
          <p:cNvPr id="69" name="Rectangle 68"/>
          <p:cNvSpPr/>
          <p:nvPr/>
        </p:nvSpPr>
        <p:spPr>
          <a:xfrm>
            <a:off x="7477476" y="4651884"/>
            <a:ext cx="503237" cy="217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400" dirty="0">
                <a:solidFill>
                  <a:srgbClr val="002060"/>
                </a:solidFill>
              </a:rPr>
              <a:t>Yes</a:t>
            </a:r>
          </a:p>
        </p:txBody>
      </p:sp>
      <p:cxnSp>
        <p:nvCxnSpPr>
          <p:cNvPr id="64" name="Straight Arrow Connector 63"/>
          <p:cNvCxnSpPr>
            <a:stCxn id="4" idx="1"/>
            <a:endCxn id="8" idx="0"/>
          </p:cNvCxnSpPr>
          <p:nvPr/>
        </p:nvCxnSpPr>
        <p:spPr>
          <a:xfrm>
            <a:off x="4332040" y="2151063"/>
            <a:ext cx="0" cy="634739"/>
          </a:xfrm>
          <a:prstGeom prst="straightConnector1">
            <a:avLst/>
          </a:prstGeom>
          <a:noFill/>
          <a:ln w="25400">
            <a:solidFill>
              <a:schemeClr val="accent1"/>
            </a:solidFill>
            <a:round/>
            <a:headEnd/>
            <a:tailEnd type="triangle" w="med" len="med"/>
          </a:ln>
          <a:effec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0370B48BBA144B9E44F1BB6CFC9339" ma:contentTypeVersion="14" ma:contentTypeDescription="Create a new document." ma:contentTypeScope="" ma:versionID="a2593239943db51acc28fa4ec0d35c6e">
  <xsd:schema xmlns:xsd="http://www.w3.org/2001/XMLSchema" xmlns:xs="http://www.w3.org/2001/XMLSchema" xmlns:p="http://schemas.microsoft.com/office/2006/metadata/properties" xmlns:ns2="382045dd-ef42-47a5-a0c9-61db8b65d320" xmlns:ns3="d2389ad0-4628-4ca4-babd-a5e1ca1fc43d" targetNamespace="http://schemas.microsoft.com/office/2006/metadata/properties" ma:root="true" ma:fieldsID="4180cb59c4b3b478351ef1338cff5dcd" ns2:_="" ns3:_="">
    <xsd:import namespace="382045dd-ef42-47a5-a0c9-61db8b65d320"/>
    <xsd:import namespace="d2389ad0-4628-4ca4-babd-a5e1ca1fc43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2045dd-ef42-47a5-a0c9-61db8b65d3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389ad0-4628-4ca4-babd-a5e1ca1fc4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C6704B-FB55-4F89-A166-BE4861F274AC}">
  <ds:schemaRefs>
    <ds:schemaRef ds:uri="http://schemas.microsoft.com/sharepoint/v3/contenttype/forms"/>
  </ds:schemaRefs>
</ds:datastoreItem>
</file>

<file path=customXml/itemProps2.xml><?xml version="1.0" encoding="utf-8"?>
<ds:datastoreItem xmlns:ds="http://schemas.openxmlformats.org/officeDocument/2006/customXml" ds:itemID="{BF76C00A-3020-420C-A44B-C68DB4961D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2045dd-ef42-47a5-a0c9-61db8b65d320"/>
    <ds:schemaRef ds:uri="d2389ad0-4628-4ca4-babd-a5e1ca1fc4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B66B69-5E23-4228-9DAF-416D5BE83574}">
  <ds:schemaRefs>
    <ds:schemaRef ds:uri="http://purl.org/dc/dcmitype/"/>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terms/"/>
    <ds:schemaRef ds:uri="http://purl.org/dc/elements/1.1/"/>
    <ds:schemaRef ds:uri="http://schemas.openxmlformats.org/package/2006/metadata/core-properties"/>
    <ds:schemaRef ds:uri="d2389ad0-4628-4ca4-babd-a5e1ca1fc43d"/>
    <ds:schemaRef ds:uri="382045dd-ef42-47a5-a0c9-61db8b65d320"/>
  </ds:schemaRefs>
</ds:datastoreItem>
</file>

<file path=docProps/app.xml><?xml version="1.0" encoding="utf-8"?>
<Properties xmlns="http://schemas.openxmlformats.org/officeDocument/2006/extended-properties" xmlns:vt="http://schemas.openxmlformats.org/officeDocument/2006/docPropsVTypes">
  <TotalTime>213</TotalTime>
  <Words>303</Words>
  <Application>Microsoft Office PowerPoint</Application>
  <PresentationFormat>On-screen Show (4:3)</PresentationFormat>
  <Paragraphs>32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Copyright Fee Paid (CFP) articles     for the NHS in England: what, when and how</vt:lpstr>
    </vt:vector>
  </TitlesOfParts>
  <Company>Health Education England (South)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Fee Paid articles</dc:title>
  <dc:creator>Helen Bingham</dc:creator>
  <cp:lastModifiedBy>Helen Bingham</cp:lastModifiedBy>
  <cp:revision>35</cp:revision>
  <dcterms:created xsi:type="dcterms:W3CDTF">2017-03-14T08:19:11Z</dcterms:created>
  <dcterms:modified xsi:type="dcterms:W3CDTF">2021-08-01T10:31:57Z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0x010100460370B48BBA144B9E44F1BB6CFC9339</vt:lpwstr>
  </property>
</Properties>
</file>