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9d16b04f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9d16b04f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9d16b04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9d16b04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a2a5976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a2a5976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9d16b04f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9d16b04f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bc57abd0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4bc57abd0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4bc57abd04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4bc57abd04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bc57abd04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bc57abd04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9d16b04f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9d16b04f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9d16b04f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9d16b04f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GB" sz="1800">
                <a:solidFill>
                  <a:srgbClr val="595959"/>
                </a:solidFill>
                <a:highlight>
                  <a:srgbClr val="FFFFFF"/>
                </a:highlight>
              </a:rPr>
              <a:t>To find stuff = We need to </a:t>
            </a:r>
            <a:r>
              <a:rPr b="1" i="1" lang="en-GB" sz="1800">
                <a:solidFill>
                  <a:srgbClr val="595959"/>
                </a:solidFill>
                <a:highlight>
                  <a:srgbClr val="FFFFFF"/>
                </a:highlight>
              </a:rPr>
              <a:t>Describe</a:t>
            </a:r>
            <a:r>
              <a:rPr i="1" lang="en-GB" sz="1800">
                <a:solidFill>
                  <a:srgbClr val="595959"/>
                </a:solidFill>
                <a:highlight>
                  <a:srgbClr val="FFFFFF"/>
                </a:highlight>
              </a:rPr>
              <a:t> stuff (be searchable before findable)</a:t>
            </a:r>
            <a:endParaRPr i="1" sz="1800">
              <a:solidFill>
                <a:srgbClr val="595959"/>
              </a:solidFill>
              <a:highlight>
                <a:srgbClr val="FFFFFF"/>
              </a:highlight>
            </a:endParaRPr>
          </a:p>
          <a:p>
            <a:pPr indent="0" lvl="0" marL="0" rtl="0" algn="l">
              <a:lnSpc>
                <a:spcPct val="115000"/>
              </a:lnSpc>
              <a:spcBef>
                <a:spcPts val="1200"/>
              </a:spcBef>
              <a:spcAft>
                <a:spcPts val="1200"/>
              </a:spcAft>
              <a:buClr>
                <a:schemeClr val="dk1"/>
              </a:buClr>
              <a:buSzPts val="1100"/>
              <a:buFont typeface="Arial"/>
              <a:buNone/>
            </a:pPr>
            <a:r>
              <a:rPr i="1" lang="en-GB" sz="1800">
                <a:solidFill>
                  <a:srgbClr val="595959"/>
                </a:solidFill>
                <a:highlight>
                  <a:srgbClr val="FFFFFF"/>
                </a:highlight>
              </a:rPr>
              <a:t>Findability = semantically enriched </a:t>
            </a:r>
            <a:r>
              <a:rPr b="1" i="1" lang="en-GB" sz="1800">
                <a:solidFill>
                  <a:srgbClr val="595959"/>
                </a:solidFill>
                <a:highlight>
                  <a:srgbClr val="FFFFFF"/>
                </a:highlight>
              </a:rPr>
              <a:t>Metadata </a:t>
            </a:r>
            <a:r>
              <a:rPr i="1" lang="en-GB" sz="1800">
                <a:solidFill>
                  <a:srgbClr val="595959"/>
                </a:solidFill>
                <a:highlight>
                  <a:srgbClr val="FFFFFF"/>
                </a:highlight>
              </a:rPr>
              <a:t>(unambiguous)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9d16b04f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9d16b04f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49d16b04f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49d16b04f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a2a59763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a2a59763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GB" sz="1800">
                <a:solidFill>
                  <a:srgbClr val="595959"/>
                </a:solidFill>
              </a:rPr>
              <a:t>mostra dcat specifica + herdadas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bc57abd04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bc57abd0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9d16b04f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49d16b04f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9d16b04f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9d16b04f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github.com/Health-RI/health-ri-metadata/tree/master" TargetMode="External"/><Relationship Id="rId4" Type="http://schemas.openxmlformats.org/officeDocument/2006/relationships/hyperlink" Target="https://github.com/Health-RI/health-ri-metadata/tree/master/Leaves" TargetMode="External"/><Relationship Id="rId5" Type="http://schemas.openxmlformats.org/officeDocument/2006/relationships/hyperlink" Target="https://github.com/Health-RI/health-ri-metadata/tree/master/Leaves/Omi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github.com/Health-RI/health-ri-metadat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hyperlink" Target="https://www.w3.org/TR/vocab-dcat-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w3.org/TR/vocab-dcat-2/"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joinup.ec.europa.eu/collection/semantic-interoperability-community-semic/solution/dcat-application-profile-data-portals-europe/release/201-0" TargetMode="External"/><Relationship Id="rId4" Type="http://schemas.openxmlformats.org/officeDocument/2006/relationships/hyperlink" Target="https://joinup.ec.europa.eu/collection/semantic-interoperability-community-semic/solution/dcat-application-profile-data-portals-europe/release/201-0"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spreadsheets/d/1KKfAxn4ftoOAM2v3WsqT2XcPhdmTjnf1BZkvFf9FqF8/edit#gid=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portal to (Meta)data</a:t>
            </a:r>
            <a:endParaRPr/>
          </a:p>
        </p:txBody>
      </p:sp>
      <p:sp>
        <p:nvSpPr>
          <p:cNvPr id="87" name="Google Shape;87;p13"/>
          <p:cNvSpPr txBox="1"/>
          <p:nvPr>
            <p:ph idx="1" type="subTitle"/>
          </p:nvPr>
        </p:nvSpPr>
        <p:spPr>
          <a:xfrm>
            <a:off x="729625" y="3172900"/>
            <a:ext cx="7688100" cy="1730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GB"/>
              <a:t>Bruna dos Santos Vieira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GB"/>
              <a:t>FAIR Data Team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br>
              <a:rPr lang="en-GB"/>
            </a:br>
            <a:r>
              <a:rPr lang="en-GB"/>
              <a:t>                                          </a:t>
            </a:r>
            <a:br>
              <a:rPr lang="en-GB"/>
            </a:br>
            <a:r>
              <a:rPr lang="en-GB"/>
              <a:t>Omics Group Kick-off                                                                                        Health-RI, 30 May 2023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Defining Leaves </a:t>
            </a:r>
            <a:endParaRPr/>
          </a:p>
        </p:txBody>
      </p:sp>
      <p:sp>
        <p:nvSpPr>
          <p:cNvPr id="149" name="Google Shape;149;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a:t>
            </a:r>
            <a:r>
              <a:rPr lang="en-GB"/>
              <a:t>omains (e.g. Omics group) will specialize the generic schema into their needs and properties (e.g. add omics metadata such as ISA tab elements, or the extensions made in the FAIR data cube, FAIR Genome and X-Omics projects)</a:t>
            </a:r>
            <a:endParaRPr/>
          </a:p>
          <a:p>
            <a:pPr indent="-311150" lvl="0" marL="457200" rtl="0" algn="l">
              <a:spcBef>
                <a:spcPts val="0"/>
              </a:spcBef>
              <a:spcAft>
                <a:spcPts val="0"/>
              </a:spcAft>
              <a:buSzPts val="1300"/>
              <a:buChar char="●"/>
            </a:pPr>
            <a:r>
              <a:rPr lang="en-GB"/>
              <a:t>Feedback / Result from Domain groups expected to be shared via Github</a:t>
            </a:r>
            <a:endParaRPr/>
          </a:p>
          <a:p>
            <a:pPr indent="-311150" lvl="0" marL="457200" rtl="0" algn="l">
              <a:spcBef>
                <a:spcPts val="0"/>
              </a:spcBef>
              <a:spcAft>
                <a:spcPts val="0"/>
              </a:spcAft>
              <a:buSzPts val="1300"/>
              <a:buChar char="●"/>
            </a:pPr>
            <a:r>
              <a:rPr lang="en-GB"/>
              <a:t>Request Rob 🧙 to add you to the HRI Metadata repo </a:t>
            </a:r>
            <a:r>
              <a:rPr lang="en-GB" u="sng">
                <a:solidFill>
                  <a:schemeClr val="hlink"/>
                </a:solidFill>
                <a:hlinkClick r:id="rId3"/>
              </a:rPr>
              <a:t>health-ri-metadata</a:t>
            </a:r>
            <a:r>
              <a:rPr lang="en-GB"/>
              <a:t>/</a:t>
            </a:r>
            <a:r>
              <a:rPr lang="en-GB" u="sng">
                <a:solidFill>
                  <a:schemeClr val="hlink"/>
                </a:solidFill>
                <a:hlinkClick r:id="rId4"/>
              </a:rPr>
              <a:t>Leaves</a:t>
            </a:r>
            <a:r>
              <a:rPr lang="en-GB"/>
              <a:t>/</a:t>
            </a:r>
            <a:r>
              <a:rPr lang="en-GB" u="sng">
                <a:solidFill>
                  <a:schemeClr val="hlink"/>
                </a:solidFill>
                <a:hlinkClick r:id="rId5"/>
              </a:rPr>
              <a:t>Omics</a:t>
            </a:r>
            <a:r>
              <a:rPr lang="en-GB"/>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metadata should you prioritise</a:t>
            </a:r>
            <a:endParaRPr/>
          </a:p>
        </p:txBody>
      </p:sp>
      <p:sp>
        <p:nvSpPr>
          <p:cNvPr id="155" name="Google Shape;155;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FAIR</a:t>
            </a:r>
            <a:endParaRPr/>
          </a:p>
          <a:p>
            <a:pPr indent="-304958" lvl="0" marL="457200" rtl="0" algn="l">
              <a:spcBef>
                <a:spcPts val="1200"/>
              </a:spcBef>
              <a:spcAft>
                <a:spcPts val="0"/>
              </a:spcAft>
              <a:buSzPct val="100000"/>
              <a:buChar char="●"/>
            </a:pPr>
            <a:r>
              <a:rPr lang="en-GB"/>
              <a:t>Important to </a:t>
            </a:r>
            <a:r>
              <a:rPr b="1" lang="en-GB"/>
              <a:t>find</a:t>
            </a:r>
            <a:r>
              <a:rPr lang="en-GB"/>
              <a:t> your dataset (e.g. </a:t>
            </a:r>
            <a:r>
              <a:rPr lang="en-GB"/>
              <a:t>diagnosis, sample size, subjects (people,demo)</a:t>
            </a:r>
            <a:endParaRPr/>
          </a:p>
          <a:p>
            <a:pPr indent="-304958" lvl="0" marL="457200" rtl="0" algn="l">
              <a:spcBef>
                <a:spcPts val="0"/>
              </a:spcBef>
              <a:spcAft>
                <a:spcPts val="0"/>
              </a:spcAft>
              <a:buSzPct val="100000"/>
              <a:buChar char="●"/>
            </a:pPr>
            <a:r>
              <a:rPr lang="en-GB"/>
              <a:t>Increase accessibility (which protocol was used e.g. a form sent to the medical </a:t>
            </a:r>
            <a:r>
              <a:rPr lang="en-GB"/>
              <a:t>ethical committee</a:t>
            </a:r>
            <a:r>
              <a:rPr lang="en-GB"/>
              <a:t>)</a:t>
            </a:r>
            <a:endParaRPr/>
          </a:p>
          <a:p>
            <a:pPr indent="-304958" lvl="0" marL="457200" rtl="0" algn="l">
              <a:spcBef>
                <a:spcPts val="0"/>
              </a:spcBef>
              <a:spcAft>
                <a:spcPts val="0"/>
              </a:spcAft>
              <a:buSzPct val="100000"/>
              <a:buChar char="●"/>
            </a:pPr>
            <a:r>
              <a:rPr lang="en-GB"/>
              <a:t>Increase interoperability (which vocabulary, coding language was used in your data)</a:t>
            </a:r>
            <a:endParaRPr/>
          </a:p>
          <a:p>
            <a:pPr indent="-304958" lvl="0" marL="457200" rtl="0" algn="l">
              <a:spcBef>
                <a:spcPts val="0"/>
              </a:spcBef>
              <a:spcAft>
                <a:spcPts val="0"/>
              </a:spcAft>
              <a:buSzPct val="100000"/>
              <a:buChar char="●"/>
            </a:pPr>
            <a:r>
              <a:rPr lang="en-GB"/>
              <a:t>Increase reusability (consent/license, provenance, standards used for coding your data, study protocols as a quality standard, pointer to the data)</a:t>
            </a:r>
            <a:endParaRPr/>
          </a:p>
          <a:p>
            <a:pPr indent="0" lvl="0" marL="0" rtl="0" algn="l">
              <a:spcBef>
                <a:spcPts val="1200"/>
              </a:spcBef>
              <a:spcAft>
                <a:spcPts val="0"/>
              </a:spcAft>
              <a:buNone/>
            </a:pPr>
            <a:r>
              <a:rPr lang="en-GB"/>
              <a:t>Other</a:t>
            </a:r>
            <a:endParaRPr/>
          </a:p>
          <a:p>
            <a:pPr indent="-304958" lvl="0" marL="457200" rtl="0" algn="l">
              <a:spcBef>
                <a:spcPts val="1200"/>
              </a:spcBef>
              <a:spcAft>
                <a:spcPts val="0"/>
              </a:spcAft>
              <a:buSzPct val="100000"/>
              <a:buChar char="●"/>
            </a:pPr>
            <a:r>
              <a:rPr lang="en-GB"/>
              <a:t>Important for the “visuals” of the portal (e.g. Logo URL, Landing Page URL)</a:t>
            </a:r>
            <a:endParaRPr/>
          </a:p>
          <a:p>
            <a:pPr indent="-304958" lvl="0" marL="457200" rtl="0" algn="l">
              <a:spcBef>
                <a:spcPts val="0"/>
              </a:spcBef>
              <a:spcAft>
                <a:spcPts val="0"/>
              </a:spcAft>
              <a:buSzPct val="100000"/>
              <a:buChar char="●"/>
            </a:pPr>
            <a:r>
              <a:rPr lang="en-GB"/>
              <a:t>Important for your domain (e.g. tnm for an onco/ cancer dataset, profiling for omics)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Agreeing on properties - example</a:t>
            </a:r>
            <a:endParaRPr/>
          </a:p>
        </p:txBody>
      </p:sp>
      <p:sp>
        <p:nvSpPr>
          <p:cNvPr id="161" name="Google Shape;16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Ex</a:t>
            </a:r>
            <a:r>
              <a:rPr lang="en-GB"/>
              <a:t>plain all classes and properties (or at least all dataset’s properties)</a:t>
            </a:r>
            <a:endParaRPr/>
          </a:p>
          <a:p>
            <a:pPr indent="-311150" lvl="0" marL="457200" rtl="0" algn="l">
              <a:spcBef>
                <a:spcPts val="0"/>
              </a:spcBef>
              <a:spcAft>
                <a:spcPts val="0"/>
              </a:spcAft>
              <a:buSzPts val="1300"/>
              <a:buChar char="●"/>
            </a:pPr>
            <a:r>
              <a:rPr lang="en-GB"/>
              <a:t>Vote for:</a:t>
            </a:r>
            <a:endParaRPr/>
          </a:p>
          <a:p>
            <a:pPr indent="-298450" lvl="1" marL="914400" rtl="0" algn="l">
              <a:spcBef>
                <a:spcPts val="0"/>
              </a:spcBef>
              <a:spcAft>
                <a:spcPts val="0"/>
              </a:spcAft>
              <a:buSzPts val="1100"/>
              <a:buChar char="○"/>
            </a:pPr>
            <a:r>
              <a:rPr lang="en-GB"/>
              <a:t>mandatory/ optional</a:t>
            </a:r>
            <a:endParaRPr/>
          </a:p>
          <a:p>
            <a:pPr indent="-298450" lvl="1" marL="914400" rtl="0" algn="l">
              <a:spcBef>
                <a:spcPts val="0"/>
              </a:spcBef>
              <a:spcAft>
                <a:spcPts val="0"/>
              </a:spcAft>
              <a:buSzPts val="1100"/>
              <a:buChar char="○"/>
            </a:pPr>
            <a:r>
              <a:rPr lang="en-GB"/>
              <a:t>cardinalidade (min, max)</a:t>
            </a:r>
            <a:endParaRPr/>
          </a:p>
          <a:p>
            <a:pPr indent="-298450" lvl="1" marL="914400" rtl="0" algn="l">
              <a:spcBef>
                <a:spcPts val="0"/>
              </a:spcBef>
              <a:spcAft>
                <a:spcPts val="0"/>
              </a:spcAft>
              <a:buSzPts val="1100"/>
              <a:buChar char="○"/>
            </a:pPr>
            <a:r>
              <a:rPr lang="en-GB"/>
              <a:t>Identify non-technical items which may be important for portal (e.g. resource logo URL, resource landing page)</a:t>
            </a:r>
            <a:endParaRPr/>
          </a:p>
          <a:p>
            <a:pPr indent="-311150" lvl="0" marL="457200" rtl="0" algn="l">
              <a:spcBef>
                <a:spcPts val="0"/>
              </a:spcBef>
              <a:spcAft>
                <a:spcPts val="0"/>
              </a:spcAft>
              <a:buSzPts val="1300"/>
              <a:buChar char="●"/>
            </a:pPr>
            <a:r>
              <a:rPr lang="en-GB"/>
              <a:t>Results of voting will define the minimal schema for first release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Metadata Schemas and Portal Releases</a:t>
            </a:r>
            <a:endParaRPr/>
          </a:p>
          <a:p>
            <a:pPr indent="0" lvl="0" marL="0" rtl="0" algn="l">
              <a:spcBef>
                <a:spcPts val="0"/>
              </a:spcBef>
              <a:spcAft>
                <a:spcPts val="0"/>
              </a:spcAft>
              <a:buNone/>
            </a:pPr>
            <a:r>
              <a:t/>
            </a:r>
            <a:endParaRPr/>
          </a:p>
        </p:txBody>
      </p:sp>
      <p:sp>
        <p:nvSpPr>
          <p:cNvPr id="167" name="Google Shape;167;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Published HRI Core Metadata S</a:t>
            </a:r>
            <a:r>
              <a:rPr lang="en-GB"/>
              <a:t>chema </a:t>
            </a:r>
            <a:r>
              <a:rPr i="1" lang="en-GB"/>
              <a:t>(w obligatory fields of DCAT AP + what apart from DCAT-AP do we need?)</a:t>
            </a:r>
            <a:endParaRPr i="1"/>
          </a:p>
          <a:p>
            <a:pPr indent="-311150" lvl="0" marL="457200" rtl="0" algn="l">
              <a:spcBef>
                <a:spcPts val="0"/>
              </a:spcBef>
              <a:spcAft>
                <a:spcPts val="0"/>
              </a:spcAft>
              <a:buSzPts val="1300"/>
              <a:buChar char="●"/>
            </a:pPr>
            <a:r>
              <a:rPr lang="en-GB"/>
              <a:t>Published Domain Schemas (Leaves) </a:t>
            </a:r>
            <a:r>
              <a:rPr i="1" lang="en-GB"/>
              <a:t>(w obligatory fields per domain)</a:t>
            </a:r>
            <a:endParaRPr i="1"/>
          </a:p>
          <a:p>
            <a:pPr indent="-311150" lvl="0" marL="457200" rtl="0" algn="l">
              <a:spcBef>
                <a:spcPts val="0"/>
              </a:spcBef>
              <a:spcAft>
                <a:spcPts val="0"/>
              </a:spcAft>
              <a:buSzPts val="1300"/>
              <a:buChar char="●"/>
            </a:pPr>
            <a:r>
              <a:rPr lang="en-GB"/>
              <a:t>Documentation for users to follow on “how to describe their resource”</a:t>
            </a:r>
            <a:endParaRPr/>
          </a:p>
          <a:p>
            <a:pPr indent="0" lvl="0" marL="0" rtl="0" algn="l">
              <a:spcBef>
                <a:spcPts val="1200"/>
              </a:spcBef>
              <a:spcAft>
                <a:spcPts val="0"/>
              </a:spcAft>
              <a:buNone/>
            </a:pPr>
            <a:r>
              <a:rPr lang="en-GB"/>
              <a:t>Releases</a:t>
            </a:r>
            <a:endParaRPr/>
          </a:p>
          <a:p>
            <a:pPr indent="-311150" lvl="0" marL="457200" rtl="0" algn="l">
              <a:spcBef>
                <a:spcPts val="1200"/>
              </a:spcBef>
              <a:spcAft>
                <a:spcPts val="0"/>
              </a:spcAft>
              <a:buSzPts val="1300"/>
              <a:buChar char="●"/>
            </a:pPr>
            <a:r>
              <a:rPr lang="en-GB"/>
              <a:t>DCAT-AP Portals mandatory fields will be required for portal </a:t>
            </a:r>
            <a:r>
              <a:rPr b="1" lang="en-GB"/>
              <a:t>0.9</a:t>
            </a:r>
            <a:r>
              <a:rPr lang="en-GB"/>
              <a:t> release </a:t>
            </a:r>
            <a:endParaRPr/>
          </a:p>
          <a:p>
            <a:pPr indent="-311150" lvl="0" marL="457200" rtl="0" algn="l">
              <a:spcBef>
                <a:spcPts val="0"/>
              </a:spcBef>
              <a:spcAft>
                <a:spcPts val="0"/>
              </a:spcAft>
              <a:buSzPts val="1300"/>
              <a:buChar char="●"/>
            </a:pPr>
            <a:r>
              <a:rPr lang="en-GB"/>
              <a:t>HRI Core Metadata Schema (what apart from DCAT-AP do we need?) and leaves expected to be released for portal release </a:t>
            </a:r>
            <a:r>
              <a:rPr b="1" lang="en-GB"/>
              <a:t>2.0</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p:nvPr/>
        </p:nvSpPr>
        <p:spPr>
          <a:xfrm rot="188886">
            <a:off x="7535786" y="532524"/>
            <a:ext cx="961451" cy="1098000"/>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173" name="Google Shape;173;p26"/>
          <p:cNvSpPr/>
          <p:nvPr/>
        </p:nvSpPr>
        <p:spPr>
          <a:xfrm rot="-10187366">
            <a:off x="3639178" y="3780897"/>
            <a:ext cx="1076346" cy="1098944"/>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74" name="Google Shape;174;p26"/>
          <p:cNvSpPr/>
          <p:nvPr/>
        </p:nvSpPr>
        <p:spPr>
          <a:xfrm flipH="1" rot="-5782781">
            <a:off x="5182097" y="3663494"/>
            <a:ext cx="961152" cy="1098173"/>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75" name="Google Shape;175;p26"/>
          <p:cNvSpPr/>
          <p:nvPr/>
        </p:nvSpPr>
        <p:spPr>
          <a:xfrm rot="-7678441">
            <a:off x="3870187" y="3079519"/>
            <a:ext cx="959038" cy="1101818"/>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76" name="Google Shape;176;p26"/>
          <p:cNvSpPr/>
          <p:nvPr/>
        </p:nvSpPr>
        <p:spPr>
          <a:xfrm rot="8683438">
            <a:off x="4241131" y="3802569"/>
            <a:ext cx="946986" cy="1112827"/>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77" name="Google Shape;177;p26"/>
          <p:cNvSpPr/>
          <p:nvPr/>
        </p:nvSpPr>
        <p:spPr>
          <a:xfrm flipH="1" rot="-9533352">
            <a:off x="6800839" y="3192541"/>
            <a:ext cx="942881" cy="1118766"/>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78" name="Google Shape;178;p26"/>
          <p:cNvSpPr/>
          <p:nvPr/>
        </p:nvSpPr>
        <p:spPr>
          <a:xfrm rot="-767528">
            <a:off x="6852525" y="635408"/>
            <a:ext cx="941673" cy="1120509"/>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r">
              <a:spcBef>
                <a:spcPts val="0"/>
              </a:spcBef>
              <a:spcAft>
                <a:spcPts val="0"/>
              </a:spcAft>
              <a:buNone/>
            </a:pP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79" name="Google Shape;179;p26"/>
          <p:cNvSpPr/>
          <p:nvPr/>
        </p:nvSpPr>
        <p:spPr>
          <a:xfrm flipH="1" rot="-2369681">
            <a:off x="3213005" y="1719928"/>
            <a:ext cx="948575" cy="1114175"/>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0" name="Google Shape;180;p26"/>
          <p:cNvSpPr/>
          <p:nvPr/>
        </p:nvSpPr>
        <p:spPr>
          <a:xfrm rot="-10082504">
            <a:off x="3377526" y="2202219"/>
            <a:ext cx="941124" cy="1122094"/>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1" name="Google Shape;181;p26"/>
          <p:cNvSpPr/>
          <p:nvPr/>
        </p:nvSpPr>
        <p:spPr>
          <a:xfrm rot="3579564">
            <a:off x="7021070" y="2783030"/>
            <a:ext cx="955578" cy="1105718"/>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2" name="Google Shape;182;p26"/>
          <p:cNvSpPr/>
          <p:nvPr/>
        </p:nvSpPr>
        <p:spPr>
          <a:xfrm rot="6342551">
            <a:off x="5949195" y="3628624"/>
            <a:ext cx="959540" cy="1098913"/>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3" name="Google Shape;183;p26"/>
          <p:cNvSpPr/>
          <p:nvPr/>
        </p:nvSpPr>
        <p:spPr>
          <a:xfrm flipH="1" rot="4917807">
            <a:off x="5876961" y="349011"/>
            <a:ext cx="961341" cy="1098096"/>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4" name="Google Shape;184;p26"/>
          <p:cNvSpPr/>
          <p:nvPr/>
        </p:nvSpPr>
        <p:spPr>
          <a:xfrm rot="-5028002">
            <a:off x="5147658" y="364173"/>
            <a:ext cx="961122" cy="1097981"/>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5" name="Google Shape;185;p26"/>
          <p:cNvSpPr/>
          <p:nvPr/>
        </p:nvSpPr>
        <p:spPr>
          <a:xfrm rot="-4457449">
            <a:off x="3738405" y="473279"/>
            <a:ext cx="959540" cy="1098913"/>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6" name="Google Shape;186;p26"/>
          <p:cNvSpPr txBox="1"/>
          <p:nvPr/>
        </p:nvSpPr>
        <p:spPr>
          <a:xfrm rot="-1443084">
            <a:off x="3493255" y="500447"/>
            <a:ext cx="942202" cy="35389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187" name="Google Shape;187;p26"/>
          <p:cNvSpPr/>
          <p:nvPr/>
        </p:nvSpPr>
        <p:spPr>
          <a:xfrm rot="1643025">
            <a:off x="7461907" y="1058663"/>
            <a:ext cx="901406" cy="1032202"/>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8" name="Google Shape;188;p26"/>
          <p:cNvSpPr/>
          <p:nvPr/>
        </p:nvSpPr>
        <p:spPr>
          <a:xfrm rot="-5892055">
            <a:off x="3773051" y="1010830"/>
            <a:ext cx="961129" cy="1098896"/>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89" name="Google Shape;189;p26"/>
          <p:cNvSpPr/>
          <p:nvPr/>
        </p:nvSpPr>
        <p:spPr>
          <a:xfrm rot="-1996322">
            <a:off x="4303793" y="786558"/>
            <a:ext cx="946566" cy="1113606"/>
          </a:xfrm>
          <a:prstGeom prst="teardrop">
            <a:avLst>
              <a:gd fmla="val 125256" name="adj"/>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90" name="Google Shape;190;p26"/>
          <p:cNvSpPr/>
          <p:nvPr/>
        </p:nvSpPr>
        <p:spPr>
          <a:xfrm rot="2624157">
            <a:off x="7101930" y="1762574"/>
            <a:ext cx="1442425" cy="1377924"/>
          </a:xfrm>
          <a:prstGeom prst="teardrop">
            <a:avLst>
              <a:gd fmla="val 126091"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2"/>
              </a:solidFill>
              <a:latin typeface="Roboto"/>
              <a:ea typeface="Roboto"/>
              <a:cs typeface="Roboto"/>
              <a:sym typeface="Roboto"/>
            </a:endParaRPr>
          </a:p>
        </p:txBody>
      </p:sp>
      <p:sp>
        <p:nvSpPr>
          <p:cNvPr id="191" name="Google Shape;191;p26"/>
          <p:cNvSpPr/>
          <p:nvPr/>
        </p:nvSpPr>
        <p:spPr>
          <a:xfrm rot="-5400000">
            <a:off x="4316639" y="1171847"/>
            <a:ext cx="2181300" cy="2210400"/>
          </a:xfrm>
          <a:prstGeom prst="teardrop">
            <a:avLst>
              <a:gd fmla="val 130446"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2"/>
              </a:solidFill>
              <a:latin typeface="Roboto"/>
              <a:ea typeface="Roboto"/>
              <a:cs typeface="Roboto"/>
              <a:sym typeface="Roboto"/>
            </a:endParaRPr>
          </a:p>
        </p:txBody>
      </p:sp>
      <p:sp>
        <p:nvSpPr>
          <p:cNvPr id="192" name="Google Shape;192;p26"/>
          <p:cNvSpPr/>
          <p:nvPr/>
        </p:nvSpPr>
        <p:spPr>
          <a:xfrm flipH="1" rot="-5400000">
            <a:off x="4316639" y="2179047"/>
            <a:ext cx="2181300" cy="2210400"/>
          </a:xfrm>
          <a:prstGeom prst="teardrop">
            <a:avLst>
              <a:gd fmla="val 130446"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2"/>
              </a:solidFill>
              <a:latin typeface="Roboto"/>
              <a:ea typeface="Roboto"/>
              <a:cs typeface="Roboto"/>
              <a:sym typeface="Roboto"/>
            </a:endParaRPr>
          </a:p>
        </p:txBody>
      </p:sp>
      <p:sp>
        <p:nvSpPr>
          <p:cNvPr id="193" name="Google Shape;193;p26"/>
          <p:cNvSpPr/>
          <p:nvPr/>
        </p:nvSpPr>
        <p:spPr>
          <a:xfrm rot="5400000">
            <a:off x="6360163" y="2468330"/>
            <a:ext cx="1410000" cy="1408200"/>
          </a:xfrm>
          <a:prstGeom prst="teardrop">
            <a:avLst>
              <a:gd fmla="val 159381"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2"/>
              </a:solidFill>
              <a:latin typeface="Roboto"/>
              <a:ea typeface="Roboto"/>
              <a:cs typeface="Roboto"/>
              <a:sym typeface="Roboto"/>
            </a:endParaRPr>
          </a:p>
        </p:txBody>
      </p:sp>
      <p:sp>
        <p:nvSpPr>
          <p:cNvPr id="194" name="Google Shape;194;p26"/>
          <p:cNvSpPr/>
          <p:nvPr/>
        </p:nvSpPr>
        <p:spPr>
          <a:xfrm rot="8037705">
            <a:off x="5299227" y="3193707"/>
            <a:ext cx="1439977" cy="1380500"/>
          </a:xfrm>
          <a:prstGeom prst="teardrop">
            <a:avLst>
              <a:gd fmla="val 130469"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2"/>
              </a:solidFill>
              <a:latin typeface="Roboto"/>
              <a:ea typeface="Roboto"/>
              <a:cs typeface="Roboto"/>
              <a:sym typeface="Roboto"/>
            </a:endParaRPr>
          </a:p>
        </p:txBody>
      </p:sp>
      <p:sp>
        <p:nvSpPr>
          <p:cNvPr id="195" name="Google Shape;195;p26"/>
          <p:cNvSpPr/>
          <p:nvPr/>
        </p:nvSpPr>
        <p:spPr>
          <a:xfrm rot="-2623641">
            <a:off x="5297952" y="582867"/>
            <a:ext cx="1442217" cy="1377924"/>
          </a:xfrm>
          <a:prstGeom prst="teardrop">
            <a:avLst>
              <a:gd fmla="val 148163"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96" name="Google Shape;196;p26"/>
          <p:cNvSpPr/>
          <p:nvPr/>
        </p:nvSpPr>
        <p:spPr>
          <a:xfrm>
            <a:off x="5763479" y="1186235"/>
            <a:ext cx="2038500" cy="1904100"/>
          </a:xfrm>
          <a:prstGeom prst="teardrop">
            <a:avLst>
              <a:gd fmla="val 125791"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2"/>
              </a:solidFill>
              <a:latin typeface="Roboto"/>
              <a:ea typeface="Roboto"/>
              <a:cs typeface="Roboto"/>
              <a:sym typeface="Roboto"/>
            </a:endParaRPr>
          </a:p>
        </p:txBody>
      </p:sp>
      <p:sp>
        <p:nvSpPr>
          <p:cNvPr id="197" name="Google Shape;197;p26"/>
          <p:cNvSpPr/>
          <p:nvPr/>
        </p:nvSpPr>
        <p:spPr>
          <a:xfrm rot="-8296455">
            <a:off x="3696810" y="1788506"/>
            <a:ext cx="1656485" cy="1547634"/>
          </a:xfrm>
          <a:prstGeom prst="teardrop">
            <a:avLst>
              <a:gd fmla="val 130378"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2"/>
              </a:solidFill>
              <a:latin typeface="Roboto"/>
              <a:ea typeface="Roboto"/>
              <a:cs typeface="Roboto"/>
              <a:sym typeface="Roboto"/>
            </a:endParaRPr>
          </a:p>
        </p:txBody>
      </p:sp>
      <p:sp>
        <p:nvSpPr>
          <p:cNvPr id="198" name="Google Shape;198;p26"/>
          <p:cNvSpPr/>
          <p:nvPr/>
        </p:nvSpPr>
        <p:spPr>
          <a:xfrm>
            <a:off x="4557603" y="1155540"/>
            <a:ext cx="2798400" cy="2878500"/>
          </a:xfrm>
          <a:prstGeom prst="ellipse">
            <a:avLst/>
          </a:prstGeom>
          <a:solidFill>
            <a:srgbClr val="783F04"/>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199" name="Google Shape;199;p26"/>
          <p:cNvSpPr/>
          <p:nvPr/>
        </p:nvSpPr>
        <p:spPr>
          <a:xfrm>
            <a:off x="4859450" y="1839474"/>
            <a:ext cx="1680000" cy="1613100"/>
          </a:xfrm>
          <a:prstGeom prst="ellipse">
            <a:avLst/>
          </a:prstGeom>
          <a:solidFill>
            <a:srgbClr val="5B0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
        <p:nvSpPr>
          <p:cNvPr id="200" name="Google Shape;200;p26"/>
          <p:cNvSpPr txBox="1"/>
          <p:nvPr/>
        </p:nvSpPr>
        <p:spPr>
          <a:xfrm>
            <a:off x="4885194" y="2082141"/>
            <a:ext cx="16389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br>
              <a:rPr lang="en-GB" sz="1300">
                <a:solidFill>
                  <a:schemeClr val="lt1"/>
                </a:solidFill>
                <a:latin typeface="Roboto"/>
                <a:ea typeface="Roboto"/>
                <a:cs typeface="Roboto"/>
                <a:sym typeface="Roboto"/>
              </a:rPr>
            </a:br>
            <a:r>
              <a:rPr b="1" lang="en-GB" sz="1300">
                <a:solidFill>
                  <a:schemeClr val="lt1"/>
                </a:solidFill>
                <a:latin typeface="Roboto"/>
                <a:ea typeface="Roboto"/>
                <a:cs typeface="Roboto"/>
                <a:sym typeface="Roboto"/>
              </a:rPr>
              <a:t>DCAT AP Portals</a:t>
            </a:r>
            <a:endParaRPr b="1" sz="1300">
              <a:solidFill>
                <a:schemeClr val="lt1"/>
              </a:solidFill>
              <a:latin typeface="Roboto"/>
              <a:ea typeface="Roboto"/>
              <a:cs typeface="Roboto"/>
              <a:sym typeface="Roboto"/>
            </a:endParaRPr>
          </a:p>
          <a:p>
            <a:pPr indent="0" lvl="0" marL="0" rtl="0" algn="ctr">
              <a:spcBef>
                <a:spcPts val="0"/>
              </a:spcBef>
              <a:spcAft>
                <a:spcPts val="0"/>
              </a:spcAft>
              <a:buNone/>
            </a:pPr>
            <a:r>
              <a:rPr b="1" lang="en-GB" sz="1300">
                <a:solidFill>
                  <a:schemeClr val="lt1"/>
                </a:solidFill>
                <a:latin typeface="Roboto"/>
                <a:ea typeface="Roboto"/>
                <a:cs typeface="Roboto"/>
                <a:sym typeface="Roboto"/>
              </a:rPr>
              <a:t>(mandatory fields)</a:t>
            </a:r>
            <a:endParaRPr b="1" sz="1300">
              <a:solidFill>
                <a:schemeClr val="lt1"/>
              </a:solidFill>
              <a:latin typeface="Roboto"/>
              <a:ea typeface="Roboto"/>
              <a:cs typeface="Roboto"/>
              <a:sym typeface="Roboto"/>
            </a:endParaRPr>
          </a:p>
        </p:txBody>
      </p:sp>
      <p:sp>
        <p:nvSpPr>
          <p:cNvPr id="201" name="Google Shape;201;p26"/>
          <p:cNvSpPr txBox="1"/>
          <p:nvPr/>
        </p:nvSpPr>
        <p:spPr>
          <a:xfrm>
            <a:off x="6562213" y="1518174"/>
            <a:ext cx="1408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a:t>
            </a:r>
            <a:r>
              <a:rPr lang="en-GB" sz="1200">
                <a:solidFill>
                  <a:schemeClr val="lt1"/>
                </a:solidFill>
                <a:latin typeface="Roboto"/>
                <a:ea typeface="Roboto"/>
                <a:cs typeface="Roboto"/>
                <a:sym typeface="Roboto"/>
              </a:rPr>
              <a:t>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202" name="Google Shape;202;p26"/>
          <p:cNvSpPr txBox="1"/>
          <p:nvPr/>
        </p:nvSpPr>
        <p:spPr>
          <a:xfrm>
            <a:off x="5448934" y="3024503"/>
            <a:ext cx="1035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chemeClr val="lt1"/>
                </a:solidFill>
              </a:rPr>
              <a:t>0.9                   </a:t>
            </a:r>
            <a:endParaRPr b="1">
              <a:solidFill>
                <a:schemeClr val="lt1"/>
              </a:solidFill>
            </a:endParaRPr>
          </a:p>
          <a:p>
            <a:pPr indent="0" lvl="0" marL="0" rtl="0" algn="l">
              <a:spcBef>
                <a:spcPts val="0"/>
              </a:spcBef>
              <a:spcAft>
                <a:spcPts val="0"/>
              </a:spcAft>
              <a:buNone/>
            </a:pPr>
            <a:r>
              <a:rPr lang="en-GB">
                <a:solidFill>
                  <a:schemeClr val="lt1"/>
                </a:solidFill>
              </a:rPr>
              <a:t>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lang="en-GB">
                <a:solidFill>
                  <a:schemeClr val="lt1"/>
                </a:solidFill>
              </a:rPr>
              <a:t>      2.0</a:t>
            </a:r>
            <a:endParaRPr>
              <a:solidFill>
                <a:schemeClr val="lt1"/>
              </a:solidFill>
            </a:endParaRPr>
          </a:p>
        </p:txBody>
      </p:sp>
      <p:sp>
        <p:nvSpPr>
          <p:cNvPr id="203" name="Google Shape;203;p26"/>
          <p:cNvSpPr txBox="1"/>
          <p:nvPr/>
        </p:nvSpPr>
        <p:spPr>
          <a:xfrm rot="2014141">
            <a:off x="4165853" y="1306127"/>
            <a:ext cx="945128" cy="38491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204" name="Google Shape;204;p26"/>
          <p:cNvSpPr txBox="1"/>
          <p:nvPr/>
        </p:nvSpPr>
        <p:spPr>
          <a:xfrm rot="1082178">
            <a:off x="4338999" y="735515"/>
            <a:ext cx="940832" cy="35411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205" name="Google Shape;205;p26"/>
          <p:cNvSpPr txBox="1"/>
          <p:nvPr/>
        </p:nvSpPr>
        <p:spPr>
          <a:xfrm rot="2159638">
            <a:off x="3420253" y="1235365"/>
            <a:ext cx="945891" cy="35403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206" name="Google Shape;206;p26"/>
          <p:cNvSpPr txBox="1"/>
          <p:nvPr/>
        </p:nvSpPr>
        <p:spPr>
          <a:xfrm rot="-2012628">
            <a:off x="6924208" y="1382494"/>
            <a:ext cx="945212" cy="38475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207" name="Google Shape;207;p26"/>
          <p:cNvSpPr txBox="1"/>
          <p:nvPr/>
        </p:nvSpPr>
        <p:spPr>
          <a:xfrm rot="-1929944">
            <a:off x="7754718" y="1227588"/>
            <a:ext cx="897684" cy="36959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208" name="Google Shape;208;p26"/>
          <p:cNvSpPr txBox="1"/>
          <p:nvPr/>
        </p:nvSpPr>
        <p:spPr>
          <a:xfrm>
            <a:off x="3433045" y="2323992"/>
            <a:ext cx="938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209" name="Google Shape;209;p26"/>
          <p:cNvSpPr txBox="1"/>
          <p:nvPr/>
        </p:nvSpPr>
        <p:spPr>
          <a:xfrm>
            <a:off x="7807531" y="2275118"/>
            <a:ext cx="9387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210" name="Google Shape;210;p26"/>
          <p:cNvSpPr txBox="1"/>
          <p:nvPr/>
        </p:nvSpPr>
        <p:spPr>
          <a:xfrm rot="1971133">
            <a:off x="6992841" y="3421045"/>
            <a:ext cx="944561" cy="38497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211" name="Google Shape;211;p26"/>
          <p:cNvSpPr txBox="1"/>
          <p:nvPr/>
        </p:nvSpPr>
        <p:spPr>
          <a:xfrm>
            <a:off x="2899832" y="1835517"/>
            <a:ext cx="938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1100">
              <a:solidFill>
                <a:schemeClr val="dk2"/>
              </a:solidFill>
              <a:latin typeface="Roboto"/>
              <a:ea typeface="Roboto"/>
              <a:cs typeface="Roboto"/>
              <a:sym typeface="Roboto"/>
            </a:endParaRPr>
          </a:p>
        </p:txBody>
      </p:sp>
      <p:sp>
        <p:nvSpPr>
          <p:cNvPr id="212" name="Google Shape;212;p26"/>
          <p:cNvSpPr txBox="1"/>
          <p:nvPr/>
        </p:nvSpPr>
        <p:spPr>
          <a:xfrm>
            <a:off x="4307720" y="3581467"/>
            <a:ext cx="9387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300">
                <a:solidFill>
                  <a:schemeClr val="dk2"/>
                </a:solidFill>
                <a:latin typeface="Roboto"/>
                <a:ea typeface="Roboto"/>
                <a:cs typeface="Roboto"/>
                <a:sym typeface="Roboto"/>
              </a:rPr>
              <a:t>Rare Diseases</a:t>
            </a:r>
            <a:endParaRPr sz="1300">
              <a:solidFill>
                <a:schemeClr val="dk2"/>
              </a:solidFill>
              <a:latin typeface="Roboto"/>
              <a:ea typeface="Roboto"/>
              <a:cs typeface="Roboto"/>
              <a:sym typeface="Roboto"/>
            </a:endParaRPr>
          </a:p>
        </p:txBody>
      </p:sp>
      <p:sp>
        <p:nvSpPr>
          <p:cNvPr id="213" name="Google Shape;213;p26"/>
          <p:cNvSpPr txBox="1"/>
          <p:nvPr/>
        </p:nvSpPr>
        <p:spPr>
          <a:xfrm rot="-1393791">
            <a:off x="3582551" y="3470414"/>
            <a:ext cx="938592" cy="35397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214" name="Google Shape;214;p26"/>
          <p:cNvSpPr txBox="1"/>
          <p:nvPr/>
        </p:nvSpPr>
        <p:spPr>
          <a:xfrm>
            <a:off x="4321482" y="4417667"/>
            <a:ext cx="9387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chemeClr val="dk2"/>
                </a:solidFill>
                <a:latin typeface="Roboto"/>
                <a:ea typeface="Roboto"/>
                <a:cs typeface="Roboto"/>
                <a:sym typeface="Roboto"/>
              </a:rPr>
              <a:t>D</a:t>
            </a: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215" name="Google Shape;215;p26"/>
          <p:cNvSpPr txBox="1"/>
          <p:nvPr/>
        </p:nvSpPr>
        <p:spPr>
          <a:xfrm rot="-3749584">
            <a:off x="3363435" y="4240525"/>
            <a:ext cx="938605" cy="35410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216" name="Google Shape;216;p26"/>
          <p:cNvSpPr txBox="1"/>
          <p:nvPr/>
        </p:nvSpPr>
        <p:spPr>
          <a:xfrm>
            <a:off x="173575" y="1656925"/>
            <a:ext cx="3113100" cy="344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600">
                <a:solidFill>
                  <a:schemeClr val="dk2"/>
                </a:solidFill>
              </a:rPr>
              <a:t>Core</a:t>
            </a:r>
            <a:r>
              <a:rPr lang="en-GB" sz="1600">
                <a:solidFill>
                  <a:schemeClr val="dk2"/>
                </a:solidFill>
              </a:rPr>
              <a:t>:</a:t>
            </a:r>
            <a:br>
              <a:rPr lang="en-GB" sz="1600">
                <a:solidFill>
                  <a:schemeClr val="dk2"/>
                </a:solidFill>
              </a:rPr>
            </a:br>
            <a:r>
              <a:rPr lang="en-GB" sz="1600">
                <a:solidFill>
                  <a:schemeClr val="lt1"/>
                </a:solidFill>
                <a:highlight>
                  <a:srgbClr val="5B0F00"/>
                </a:highlight>
              </a:rPr>
              <a:t>Minimal</a:t>
            </a:r>
            <a:r>
              <a:rPr lang="en-GB" sz="1600">
                <a:solidFill>
                  <a:schemeClr val="lt1"/>
                </a:solidFill>
              </a:rPr>
              <a:t> </a:t>
            </a:r>
            <a:r>
              <a:rPr lang="en-GB" sz="1600">
                <a:solidFill>
                  <a:schemeClr val="dk2"/>
                </a:solidFill>
              </a:rPr>
              <a:t>DCAT AP Portals</a:t>
            </a:r>
            <a:br>
              <a:rPr lang="en-GB" sz="1600">
                <a:solidFill>
                  <a:schemeClr val="dk2"/>
                </a:solidFill>
              </a:rPr>
            </a:br>
            <a:r>
              <a:rPr lang="en-GB" sz="1600">
                <a:solidFill>
                  <a:schemeClr val="lt1"/>
                </a:solidFill>
                <a:highlight>
                  <a:srgbClr val="783F04"/>
                </a:highlight>
              </a:rPr>
              <a:t>Extended</a:t>
            </a:r>
            <a:r>
              <a:rPr lang="en-GB" sz="1600">
                <a:solidFill>
                  <a:schemeClr val="dk2"/>
                </a:solidFill>
                <a:highlight>
                  <a:srgbClr val="783F04"/>
                </a:highlight>
              </a:rPr>
              <a:t>:</a:t>
            </a:r>
            <a:r>
              <a:rPr lang="en-GB" sz="1600">
                <a:solidFill>
                  <a:schemeClr val="dk2"/>
                </a:solidFill>
              </a:rPr>
              <a:t> Health-RI </a:t>
            </a:r>
            <a:endParaRPr sz="1600">
              <a:solidFill>
                <a:schemeClr val="dk2"/>
              </a:solidFill>
            </a:endParaRPr>
          </a:p>
          <a:p>
            <a:pPr indent="0" lvl="0" marL="0" rtl="0" algn="l">
              <a:lnSpc>
                <a:spcPct val="115000"/>
              </a:lnSpc>
              <a:spcBef>
                <a:spcPts val="1200"/>
              </a:spcBef>
              <a:spcAft>
                <a:spcPts val="0"/>
              </a:spcAft>
              <a:buNone/>
            </a:pPr>
            <a:r>
              <a:rPr b="1" lang="en-GB" sz="1600">
                <a:solidFill>
                  <a:schemeClr val="dk2"/>
                </a:solidFill>
              </a:rPr>
              <a:t>Leaves (Petals?):</a:t>
            </a:r>
            <a:br>
              <a:rPr lang="en-GB" sz="1600">
                <a:solidFill>
                  <a:schemeClr val="dk2"/>
                </a:solidFill>
              </a:rPr>
            </a:br>
            <a:r>
              <a:rPr lang="en-GB" sz="1600">
                <a:solidFill>
                  <a:schemeClr val="dk2"/>
                </a:solidFill>
              </a:rPr>
              <a:t>-Domain:</a:t>
            </a:r>
            <a:r>
              <a:rPr i="1" lang="en-GB" sz="1600">
                <a:solidFill>
                  <a:schemeClr val="dk2"/>
                </a:solidFill>
                <a:highlight>
                  <a:srgbClr val="FFD966"/>
                </a:highlight>
              </a:rPr>
              <a:t>Your Omics</a:t>
            </a:r>
            <a:br>
              <a:rPr i="1" lang="en-GB" sz="1600">
                <a:solidFill>
                  <a:schemeClr val="dk2"/>
                </a:solidFill>
                <a:highlight>
                  <a:srgbClr val="FFD966"/>
                </a:highlight>
              </a:rPr>
            </a:br>
            <a:r>
              <a:rPr lang="en-GB" sz="1600">
                <a:solidFill>
                  <a:schemeClr val="dk2"/>
                </a:solidFill>
              </a:rPr>
              <a:t>-s</a:t>
            </a:r>
            <a:r>
              <a:rPr lang="en-GB" sz="1600">
                <a:solidFill>
                  <a:schemeClr val="dk2"/>
                </a:solidFill>
              </a:rPr>
              <a:t>ub-domains (</a:t>
            </a:r>
            <a:r>
              <a:rPr lang="en-GB" sz="1600">
                <a:solidFill>
                  <a:schemeClr val="dk2"/>
                </a:solidFill>
                <a:highlight>
                  <a:srgbClr val="FFE599"/>
                </a:highlight>
              </a:rPr>
              <a:t>transcriptomics</a:t>
            </a:r>
            <a:r>
              <a:rPr lang="en-GB" sz="1600">
                <a:solidFill>
                  <a:schemeClr val="dk2"/>
                </a:solidFill>
              </a:rPr>
              <a:t>)</a:t>
            </a:r>
            <a:br>
              <a:rPr lang="en-GB" sz="1600">
                <a:solidFill>
                  <a:schemeClr val="dk2"/>
                </a:solidFill>
              </a:rPr>
            </a:br>
            <a:endParaRPr sz="1600">
              <a:solidFill>
                <a:schemeClr val="dk2"/>
              </a:solidFill>
            </a:endParaRPr>
          </a:p>
          <a:p>
            <a:pPr indent="0" lvl="0" marL="0" rtl="0" algn="l">
              <a:lnSpc>
                <a:spcPct val="115000"/>
              </a:lnSpc>
              <a:spcBef>
                <a:spcPts val="1200"/>
              </a:spcBef>
              <a:spcAft>
                <a:spcPts val="0"/>
              </a:spcAft>
              <a:buNone/>
            </a:pPr>
            <a:r>
              <a:t/>
            </a:r>
            <a:endParaRPr sz="1600">
              <a:solidFill>
                <a:schemeClr val="dk2"/>
              </a:solidFill>
            </a:endParaRPr>
          </a:p>
          <a:p>
            <a:pPr indent="0" lvl="0" marL="0" rtl="0" algn="l">
              <a:lnSpc>
                <a:spcPct val="115000"/>
              </a:lnSpc>
              <a:spcBef>
                <a:spcPts val="1200"/>
              </a:spcBef>
              <a:spcAft>
                <a:spcPts val="1200"/>
              </a:spcAft>
              <a:buNone/>
            </a:pPr>
            <a:r>
              <a:rPr lang="en-GB" sz="1600" u="sng">
                <a:solidFill>
                  <a:schemeClr val="dk2"/>
                </a:solidFill>
                <a:hlinkClick r:id="rId3">
                  <a:extLst>
                    <a:ext uri="{A12FA001-AC4F-418D-AE19-62706E023703}">
                      <ahyp:hlinkClr val="tx"/>
                    </a:ext>
                  </a:extLst>
                </a:hlinkClick>
              </a:rPr>
              <a:t>https://github.com/Health-RI/health-ri-metadata/</a:t>
            </a:r>
            <a:r>
              <a:rPr lang="en-GB" sz="1600">
                <a:solidFill>
                  <a:schemeClr val="dk2"/>
                </a:solidFill>
              </a:rPr>
              <a:t> </a:t>
            </a:r>
            <a:endParaRPr sz="1600">
              <a:solidFill>
                <a:schemeClr val="dk2"/>
              </a:solidFill>
            </a:endParaRPr>
          </a:p>
        </p:txBody>
      </p:sp>
      <p:sp>
        <p:nvSpPr>
          <p:cNvPr id="217" name="Google Shape;217;p26"/>
          <p:cNvSpPr txBox="1"/>
          <p:nvPr>
            <p:ph type="title"/>
          </p:nvPr>
        </p:nvSpPr>
        <p:spPr>
          <a:xfrm>
            <a:off x="680700" y="669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Sunflower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TMI - What do I do now?</a:t>
            </a:r>
            <a:endParaRPr/>
          </a:p>
        </p:txBody>
      </p:sp>
      <p:sp>
        <p:nvSpPr>
          <p:cNvPr id="223" name="Google Shape;223;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Identify pre-existing standards in your field (see X-Omics Project, ISA Tab)</a:t>
            </a:r>
            <a:endParaRPr/>
          </a:p>
          <a:p>
            <a:pPr indent="-311150" lvl="0" marL="457200" rtl="0" algn="l">
              <a:spcBef>
                <a:spcPts val="0"/>
              </a:spcBef>
              <a:spcAft>
                <a:spcPts val="0"/>
              </a:spcAft>
              <a:buSzPts val="1300"/>
              <a:buChar char="●"/>
            </a:pPr>
            <a:r>
              <a:rPr lang="en-GB"/>
              <a:t>Find your main classes (datasets?)</a:t>
            </a:r>
            <a:endParaRPr/>
          </a:p>
          <a:p>
            <a:pPr indent="-311150" lvl="0" marL="457200" rtl="0" algn="l">
              <a:spcBef>
                <a:spcPts val="0"/>
              </a:spcBef>
              <a:spcAft>
                <a:spcPts val="0"/>
              </a:spcAft>
              <a:buSzPts val="1300"/>
              <a:buChar char="●"/>
            </a:pPr>
            <a:r>
              <a:rPr lang="en-GB"/>
              <a:t>Describe your main classes </a:t>
            </a:r>
            <a:r>
              <a:rPr lang="en-GB"/>
              <a:t>properties</a:t>
            </a:r>
            <a:r>
              <a:rPr lang="en-GB"/>
              <a:t> </a:t>
            </a:r>
            <a:endParaRPr/>
          </a:p>
          <a:p>
            <a:pPr indent="-311150" lvl="0" marL="457200" rtl="0" algn="l">
              <a:spcBef>
                <a:spcPts val="0"/>
              </a:spcBef>
              <a:spcAft>
                <a:spcPts val="0"/>
              </a:spcAft>
              <a:buSzPts val="1300"/>
              <a:buChar char="●"/>
            </a:pPr>
            <a:r>
              <a:rPr lang="en-GB"/>
              <a:t>Request Rob (or Jeroen) for GitHub access</a:t>
            </a:r>
            <a:endParaRPr/>
          </a:p>
          <a:p>
            <a:pPr indent="-311150" lvl="0" marL="457200" rtl="0" algn="l">
              <a:spcBef>
                <a:spcPts val="0"/>
              </a:spcBef>
              <a:spcAft>
                <a:spcPts val="0"/>
              </a:spcAft>
              <a:buSzPts val="1300"/>
              <a:buChar char="●"/>
            </a:pPr>
            <a:r>
              <a:rPr lang="en-GB"/>
              <a:t>Keep your versioning in GitHub 🌻</a:t>
            </a:r>
            <a:endParaRPr/>
          </a:p>
          <a:p>
            <a:pPr indent="-311150" lvl="0" marL="457200" rtl="0" algn="l">
              <a:spcBef>
                <a:spcPts val="0"/>
              </a:spcBef>
              <a:spcAft>
                <a:spcPts val="0"/>
              </a:spcAft>
              <a:buSzPts val="1300"/>
              <a:buChar char="●"/>
            </a:pPr>
            <a:r>
              <a:rPr lang="en-GB"/>
              <a:t>Need Omics help? Talk to your group leaders (Rob and Mascha) 🧙 </a:t>
            </a:r>
            <a:endParaRPr/>
          </a:p>
          <a:p>
            <a:pPr indent="-311150" lvl="0" marL="457200" rtl="0" algn="l">
              <a:spcBef>
                <a:spcPts val="0"/>
              </a:spcBef>
              <a:spcAft>
                <a:spcPts val="0"/>
              </a:spcAft>
              <a:buSzPts val="1300"/>
              <a:buChar char="●"/>
            </a:pPr>
            <a:r>
              <a:rPr lang="en-GB"/>
              <a:t>Need more Metadata/Modelling/FDP help?  Talk to Luiz Bonino, Kees Burgers or Bruna Vieira</a:t>
            </a:r>
            <a:endParaRPr/>
          </a:p>
          <a:p>
            <a:pPr indent="-298450" lvl="1" marL="914400" rtl="0" algn="l">
              <a:spcBef>
                <a:spcPts val="0"/>
              </a:spcBef>
              <a:spcAft>
                <a:spcPts val="0"/>
              </a:spcAft>
              <a:buSzPts val="1100"/>
              <a:buChar char="○"/>
            </a:pPr>
            <a:r>
              <a:rPr b="1" lang="en-GB"/>
              <a:t>Want to offer help? Contact us! </a:t>
            </a:r>
            <a:r>
              <a:rPr lang="en-GB"/>
              <a:t> </a:t>
            </a:r>
            <a:endParaRPr/>
          </a:p>
        </p:txBody>
      </p:sp>
      <p:pic>
        <p:nvPicPr>
          <p:cNvPr id="224" name="Google Shape;224;p27"/>
          <p:cNvPicPr preferRelativeResize="0"/>
          <p:nvPr/>
        </p:nvPicPr>
        <p:blipFill>
          <a:blip r:embed="rId3">
            <a:alphaModFix/>
          </a:blip>
          <a:stretch>
            <a:fillRect/>
          </a:stretch>
        </p:blipFill>
        <p:spPr>
          <a:xfrm>
            <a:off x="1359216" y="3750641"/>
            <a:ext cx="192800" cy="192800"/>
          </a:xfrm>
          <a:prstGeom prst="rect">
            <a:avLst/>
          </a:prstGeom>
          <a:noFill/>
          <a:ln>
            <a:noFill/>
          </a:ln>
        </p:spPr>
      </p:pic>
      <p:pic>
        <p:nvPicPr>
          <p:cNvPr id="225" name="Google Shape;225;p27"/>
          <p:cNvPicPr preferRelativeResize="0"/>
          <p:nvPr/>
        </p:nvPicPr>
        <p:blipFill>
          <a:blip r:embed="rId4">
            <a:alphaModFix/>
          </a:blip>
          <a:stretch>
            <a:fillRect/>
          </a:stretch>
        </p:blipFill>
        <p:spPr>
          <a:xfrm>
            <a:off x="8075016" y="3551060"/>
            <a:ext cx="179125" cy="17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Acknowledgements </a:t>
            </a:r>
            <a:endParaRPr/>
          </a:p>
        </p:txBody>
      </p:sp>
      <p:sp>
        <p:nvSpPr>
          <p:cNvPr id="231" name="Google Shape;231;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Julia</a:t>
            </a:r>
            <a:endParaRPr/>
          </a:p>
          <a:p>
            <a:pPr indent="-311150" lvl="0" marL="457200" rtl="0" algn="l">
              <a:spcBef>
                <a:spcPts val="0"/>
              </a:spcBef>
              <a:spcAft>
                <a:spcPts val="0"/>
              </a:spcAft>
              <a:buSzPts val="1300"/>
              <a:buChar char="●"/>
            </a:pPr>
            <a:r>
              <a:rPr lang="en-GB"/>
              <a:t>Kees</a:t>
            </a:r>
            <a:endParaRPr/>
          </a:p>
          <a:p>
            <a:pPr indent="-311150" lvl="0" marL="457200" rtl="0" algn="l">
              <a:spcBef>
                <a:spcPts val="0"/>
              </a:spcBef>
              <a:spcAft>
                <a:spcPts val="0"/>
              </a:spcAft>
              <a:buSzPts val="1300"/>
              <a:buChar char="●"/>
            </a:pPr>
            <a:r>
              <a:rPr lang="en-GB"/>
              <a:t>Luiz</a:t>
            </a:r>
            <a:endParaRPr/>
          </a:p>
          <a:p>
            <a:pPr indent="-311150" lvl="0" marL="457200" rtl="0" algn="l">
              <a:spcBef>
                <a:spcPts val="0"/>
              </a:spcBef>
              <a:spcAft>
                <a:spcPts val="0"/>
              </a:spcAft>
              <a:buSzPts val="1300"/>
              <a:buChar char="●"/>
            </a:pPr>
            <a:r>
              <a:rPr lang="en-GB"/>
              <a:t>Mijke</a:t>
            </a:r>
            <a:endParaRPr/>
          </a:p>
          <a:p>
            <a:pPr indent="-311150" lvl="0" marL="457200" rtl="0" algn="l">
              <a:spcBef>
                <a:spcPts val="0"/>
              </a:spcBef>
              <a:spcAft>
                <a:spcPts val="0"/>
              </a:spcAft>
              <a:buSzPts val="1300"/>
              <a:buChar char="●"/>
            </a:pPr>
            <a:r>
              <a:rPr lang="en-GB"/>
              <a:t>Marianne</a:t>
            </a:r>
            <a:endParaRPr/>
          </a:p>
          <a:p>
            <a:pPr indent="-311150" lvl="0" marL="457200" rtl="0" algn="l">
              <a:spcBef>
                <a:spcPts val="0"/>
              </a:spcBef>
              <a:spcAft>
                <a:spcPts val="0"/>
              </a:spcAft>
              <a:buSzPts val="1300"/>
              <a:buChar char="●"/>
            </a:pPr>
            <a:r>
              <a:rPr lang="en-GB"/>
              <a:t>Jeroen</a:t>
            </a:r>
            <a:endParaRPr/>
          </a:p>
          <a:p>
            <a:pPr indent="-311150" lvl="0" marL="457200" rtl="0" algn="l">
              <a:spcBef>
                <a:spcPts val="0"/>
              </a:spcBef>
              <a:spcAft>
                <a:spcPts val="0"/>
              </a:spcAft>
              <a:buSzPts val="1300"/>
              <a:buChar char="●"/>
            </a:pPr>
            <a:r>
              <a:rPr lang="en-GB"/>
              <a:t>Rita</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Vision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2800"/>
              <a:t>T</a:t>
            </a:r>
            <a:r>
              <a:rPr lang="en-GB" sz="2800"/>
              <a:t>o have a smart research infrastructure where users easily </a:t>
            </a:r>
            <a:r>
              <a:rPr b="1" lang="en-GB" sz="2800"/>
              <a:t>find</a:t>
            </a:r>
            <a:r>
              <a:rPr lang="en-GB" sz="2800"/>
              <a:t> resources and </a:t>
            </a:r>
            <a:r>
              <a:rPr b="1" lang="en-GB" sz="2800"/>
              <a:t>reuse</a:t>
            </a:r>
            <a:r>
              <a:rPr lang="en-GB" sz="2800"/>
              <a:t> them</a:t>
            </a:r>
            <a:endParaRPr sz="2800"/>
          </a:p>
          <a:p>
            <a:pPr indent="0" lvl="0" marL="0" rtl="0" algn="l">
              <a:spcBef>
                <a:spcPts val="1200"/>
              </a:spcBef>
              <a:spcAft>
                <a:spcPts val="1200"/>
              </a:spcAft>
              <a:buClr>
                <a:schemeClr val="dk1"/>
              </a:buClr>
              <a:buSzPts val="1100"/>
              <a:buFont typeface="Arial"/>
              <a:buNone/>
            </a:pPr>
            <a:r>
              <a:t/>
            </a:r>
            <a:endParaRPr i="1" sz="2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Requirements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GB" sz="2000"/>
              <a:t>Describe resources according to </a:t>
            </a:r>
            <a:r>
              <a:rPr b="1" lang="en-GB" sz="2000"/>
              <a:t>international standards</a:t>
            </a:r>
            <a:r>
              <a:rPr lang="en-GB" sz="2000"/>
              <a:t> (rich enough and interoperable):</a:t>
            </a:r>
            <a:endParaRPr sz="2000"/>
          </a:p>
          <a:p>
            <a:pPr indent="-355600" lvl="0" marL="457200" rtl="0" algn="l">
              <a:spcBef>
                <a:spcPts val="1200"/>
              </a:spcBef>
              <a:spcAft>
                <a:spcPts val="0"/>
              </a:spcAft>
              <a:buSzPts val="2000"/>
              <a:buChar char="●"/>
            </a:pPr>
            <a:r>
              <a:rPr b="1" lang="en-GB" sz="2000"/>
              <a:t>DCAT</a:t>
            </a:r>
            <a:r>
              <a:rPr lang="en-GB" sz="2000"/>
              <a:t> (EU Health Data Space &gt; DCAT Health, DCAT AP for Portals)</a:t>
            </a:r>
            <a:endParaRPr sz="2000"/>
          </a:p>
          <a:p>
            <a:pPr indent="0" lvl="0" marL="0" rtl="0" algn="l">
              <a:spcBef>
                <a:spcPts val="1200"/>
              </a:spcBef>
              <a:spcAft>
                <a:spcPts val="1200"/>
              </a:spcAft>
              <a:buClr>
                <a:schemeClr val="dk1"/>
              </a:buClr>
              <a:buSzPts val="1100"/>
              <a:buFont typeface="Arial"/>
              <a:buNone/>
            </a:pPr>
            <a:r>
              <a:rPr lang="en-GB" sz="2000"/>
              <a:t>And provide as much as possible </a:t>
            </a:r>
            <a:r>
              <a:rPr b="1" lang="en-GB" sz="2000"/>
              <a:t>semantic enriched metadata </a:t>
            </a:r>
            <a:r>
              <a:rPr lang="en-GB" sz="2000"/>
              <a:t>(unambiguous, machine-interpretable) for resources of interest</a:t>
            </a:r>
            <a:endParaRPr i="1" sz="20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HRI Core Metadata Schema</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341947" lvl="0" marL="457200" rtl="0" algn="l">
              <a:spcBef>
                <a:spcPts val="0"/>
              </a:spcBef>
              <a:spcAft>
                <a:spcPts val="0"/>
              </a:spcAft>
              <a:buSzPct val="100000"/>
              <a:buChar char="●"/>
            </a:pPr>
            <a:r>
              <a:rPr lang="en-GB" sz="2100"/>
              <a:t>He</a:t>
            </a:r>
            <a:r>
              <a:rPr lang="en-GB" sz="2100"/>
              <a:t>alth-RI will supply a generic schema for resources to increase findability of such resources (e.g. datasets)</a:t>
            </a:r>
            <a:endParaRPr sz="2100"/>
          </a:p>
          <a:p>
            <a:pPr indent="-341947" lvl="0" marL="457200" rtl="0" algn="l">
              <a:spcBef>
                <a:spcPts val="0"/>
              </a:spcBef>
              <a:spcAft>
                <a:spcPts val="0"/>
              </a:spcAft>
              <a:buSzPct val="100000"/>
              <a:buChar char="●"/>
            </a:pPr>
            <a:r>
              <a:rPr lang="en-GB" sz="2100"/>
              <a:t>Based on DCAT, DCAT-AP portals, and domain metadata requirements</a:t>
            </a:r>
            <a:endParaRPr sz="2100"/>
          </a:p>
          <a:p>
            <a:pPr indent="-341947" lvl="0" marL="457200" rtl="0" algn="l">
              <a:spcBef>
                <a:spcPts val="0"/>
              </a:spcBef>
              <a:spcAft>
                <a:spcPts val="0"/>
              </a:spcAft>
              <a:buSzPct val="100000"/>
              <a:buChar char="●"/>
            </a:pPr>
            <a:r>
              <a:rPr lang="en-GB" sz="2100"/>
              <a:t>Structure of a metadata schema</a:t>
            </a:r>
            <a:endParaRPr sz="2100"/>
          </a:p>
          <a:p>
            <a:pPr indent="-320357" lvl="1" marL="914400" rtl="0" algn="l">
              <a:spcBef>
                <a:spcPts val="0"/>
              </a:spcBef>
              <a:spcAft>
                <a:spcPts val="0"/>
              </a:spcAft>
              <a:buSzPct val="100000"/>
              <a:buChar char="○"/>
            </a:pPr>
            <a:r>
              <a:rPr lang="en-GB" sz="1700"/>
              <a:t>Classes (e.g. dataset)</a:t>
            </a:r>
            <a:endParaRPr sz="1700"/>
          </a:p>
          <a:p>
            <a:pPr indent="-320357" lvl="1" marL="914400" rtl="0" algn="l">
              <a:spcBef>
                <a:spcPts val="0"/>
              </a:spcBef>
              <a:spcAft>
                <a:spcPts val="0"/>
              </a:spcAft>
              <a:buSzPct val="100000"/>
              <a:buChar char="○"/>
            </a:pPr>
            <a:r>
              <a:rPr lang="en-GB" sz="1700"/>
              <a:t>Classes have Properties (e.g. dataset’s title)</a:t>
            </a:r>
            <a:endParaRPr sz="1700"/>
          </a:p>
          <a:p>
            <a:pPr indent="-320357" lvl="1" marL="914400" rtl="0" algn="l">
              <a:spcBef>
                <a:spcPts val="0"/>
              </a:spcBef>
              <a:spcAft>
                <a:spcPts val="0"/>
              </a:spcAft>
              <a:buSzPct val="100000"/>
              <a:buChar char="○"/>
            </a:pPr>
            <a:r>
              <a:rPr lang="en-GB" sz="1700"/>
              <a:t>Properties should point to an instance (e.g. “</a:t>
            </a:r>
            <a:r>
              <a:rPr i="1" lang="en-GB" sz="1700"/>
              <a:t>The Human Genome Dataset”</a:t>
            </a:r>
            <a:r>
              <a:rPr lang="en-GB" sz="1700"/>
              <a:t>)</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2493791" y="0"/>
            <a:ext cx="4156417" cy="5143499"/>
          </a:xfrm>
          <a:prstGeom prst="rect">
            <a:avLst/>
          </a:prstGeom>
          <a:noFill/>
          <a:ln>
            <a:noFill/>
          </a:ln>
        </p:spPr>
      </p:pic>
      <p:sp>
        <p:nvSpPr>
          <p:cNvPr id="111" name="Google Shape;111;p17"/>
          <p:cNvSpPr txBox="1"/>
          <p:nvPr/>
        </p:nvSpPr>
        <p:spPr>
          <a:xfrm>
            <a:off x="509150" y="2440350"/>
            <a:ext cx="16740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Main classes:</a:t>
            </a:r>
            <a:endParaRPr/>
          </a:p>
          <a:p>
            <a:pPr indent="-317500" lvl="0" marL="457200" rtl="0" algn="l">
              <a:spcBef>
                <a:spcPts val="0"/>
              </a:spcBef>
              <a:spcAft>
                <a:spcPts val="0"/>
              </a:spcAft>
              <a:buSzPts val="1400"/>
              <a:buChar char="●"/>
            </a:pPr>
            <a:r>
              <a:rPr lang="en-GB"/>
              <a:t>Catalog</a:t>
            </a:r>
            <a:endParaRPr/>
          </a:p>
          <a:p>
            <a:pPr indent="-317500" lvl="0" marL="457200" rtl="0" algn="l">
              <a:spcBef>
                <a:spcPts val="0"/>
              </a:spcBef>
              <a:spcAft>
                <a:spcPts val="0"/>
              </a:spcAft>
              <a:buSzPts val="1400"/>
              <a:buChar char="●"/>
            </a:pPr>
            <a:r>
              <a:rPr lang="en-GB"/>
              <a:t>Dataset</a:t>
            </a:r>
            <a:endParaRPr/>
          </a:p>
          <a:p>
            <a:pPr indent="-317500" lvl="0" marL="457200" rtl="0" algn="l">
              <a:spcBef>
                <a:spcPts val="0"/>
              </a:spcBef>
              <a:spcAft>
                <a:spcPts val="0"/>
              </a:spcAft>
              <a:buSzPts val="1400"/>
              <a:buChar char="●"/>
            </a:pPr>
            <a:r>
              <a:rPr lang="en-GB"/>
              <a:t>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New classes:</a:t>
            </a:r>
            <a:endParaRPr/>
          </a:p>
          <a:p>
            <a:pPr indent="0" lvl="0" marL="0" rtl="0" algn="l">
              <a:spcBef>
                <a:spcPts val="0"/>
              </a:spcBef>
              <a:spcAft>
                <a:spcPts val="0"/>
              </a:spcAft>
              <a:buNone/>
            </a:pPr>
            <a:r>
              <a:rPr lang="en-GB"/>
              <a:t>-data service</a:t>
            </a:r>
            <a:endParaRPr/>
          </a:p>
          <a:p>
            <a:pPr indent="0" lvl="0" marL="0" rtl="0" algn="l">
              <a:spcBef>
                <a:spcPts val="0"/>
              </a:spcBef>
              <a:spcAft>
                <a:spcPts val="0"/>
              </a:spcAft>
              <a:buNone/>
            </a:pPr>
            <a:r>
              <a:rPr lang="en-GB"/>
              <a:t>-relationship</a:t>
            </a:r>
            <a:endParaRPr/>
          </a:p>
          <a:p>
            <a:pPr indent="0" lvl="0" marL="0" rtl="0" algn="l">
              <a:spcBef>
                <a:spcPts val="0"/>
              </a:spcBef>
              <a:spcAft>
                <a:spcPts val="0"/>
              </a:spcAft>
              <a:buNone/>
            </a:pPr>
            <a:r>
              <a:rPr lang="en-GB"/>
              <a:t>-catalogRecord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2" name="Google Shape;112;p17"/>
          <p:cNvSpPr txBox="1"/>
          <p:nvPr/>
        </p:nvSpPr>
        <p:spPr>
          <a:xfrm>
            <a:off x="7098375" y="2966175"/>
            <a:ext cx="1945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And it borrows from:</a:t>
            </a:r>
            <a:endParaRPr/>
          </a:p>
          <a:p>
            <a:pPr indent="0" lvl="0" marL="0" rtl="0" algn="l">
              <a:spcBef>
                <a:spcPts val="0"/>
              </a:spcBef>
              <a:spcAft>
                <a:spcPts val="0"/>
              </a:spcAft>
              <a:buNone/>
            </a:pPr>
            <a:r>
              <a:rPr b="1" lang="en-GB"/>
              <a:t>foaf</a:t>
            </a:r>
            <a:r>
              <a:rPr lang="en-GB"/>
              <a:t>:Agent</a:t>
            </a:r>
            <a:endParaRPr/>
          </a:p>
          <a:p>
            <a:pPr indent="0" lvl="0" marL="0" rtl="0" algn="l">
              <a:spcBef>
                <a:spcPts val="0"/>
              </a:spcBef>
              <a:spcAft>
                <a:spcPts val="0"/>
              </a:spcAft>
              <a:buNone/>
            </a:pPr>
            <a:r>
              <a:rPr b="1" lang="en-GB"/>
              <a:t>skos</a:t>
            </a:r>
            <a:r>
              <a:rPr lang="en-GB"/>
              <a:t>:Concept, ConceptScheme</a:t>
            </a:r>
            <a:endParaRPr/>
          </a:p>
        </p:txBody>
      </p:sp>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hlinkClick r:id="rId4"/>
              </a:rPr>
              <a:t>DCAT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hlinkClick r:id="rId3"/>
              </a:rPr>
              <a:t>DCAT</a:t>
            </a:r>
            <a:endParaRPr/>
          </a:p>
        </p:txBody>
      </p:sp>
      <p:pic>
        <p:nvPicPr>
          <p:cNvPr id="119" name="Google Shape;119;p18"/>
          <p:cNvPicPr preferRelativeResize="0"/>
          <p:nvPr/>
        </p:nvPicPr>
        <p:blipFill rotWithShape="1">
          <a:blip r:embed="rId4">
            <a:alphaModFix/>
          </a:blip>
          <a:srcRect b="11191" l="51786" r="25259" t="44025"/>
          <a:stretch/>
        </p:blipFill>
        <p:spPr>
          <a:xfrm>
            <a:off x="3347175" y="445025"/>
            <a:ext cx="1807200" cy="4363500"/>
          </a:xfrm>
          <a:prstGeom prst="rect">
            <a:avLst/>
          </a:prstGeom>
          <a:noFill/>
          <a:ln>
            <a:noFill/>
          </a:ln>
        </p:spPr>
      </p:pic>
      <p:sp>
        <p:nvSpPr>
          <p:cNvPr id="120" name="Google Shape;120;p18"/>
          <p:cNvSpPr txBox="1"/>
          <p:nvPr/>
        </p:nvSpPr>
        <p:spPr>
          <a:xfrm>
            <a:off x="727300" y="2824925"/>
            <a:ext cx="2316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DCAT Dataset class inherits :: properties of the resource super-class</a:t>
            </a:r>
            <a:endParaRPr/>
          </a:p>
        </p:txBody>
      </p:sp>
      <p:sp>
        <p:nvSpPr>
          <p:cNvPr id="121" name="Google Shape;121;p18"/>
          <p:cNvSpPr txBox="1"/>
          <p:nvPr/>
        </p:nvSpPr>
        <p:spPr>
          <a:xfrm>
            <a:off x="5490250" y="877675"/>
            <a:ext cx="231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…and adds extra dataset-specific properties</a:t>
            </a:r>
            <a:endParaRPr/>
          </a:p>
        </p:txBody>
      </p:sp>
      <p:sp>
        <p:nvSpPr>
          <p:cNvPr id="122" name="Google Shape;122;p18"/>
          <p:cNvSpPr/>
          <p:nvPr/>
        </p:nvSpPr>
        <p:spPr>
          <a:xfrm>
            <a:off x="5200250" y="772450"/>
            <a:ext cx="201300" cy="878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8"/>
          <p:cNvSpPr/>
          <p:nvPr/>
        </p:nvSpPr>
        <p:spPr>
          <a:xfrm>
            <a:off x="3058700" y="1788325"/>
            <a:ext cx="201300" cy="29286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48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solidFill>
                  <a:schemeClr val="hlink"/>
                </a:solidFill>
                <a:hlinkClick r:id="rId3"/>
              </a:rPr>
              <a:t>DCAT-AP Portal</a:t>
            </a:r>
            <a:endParaRPr/>
          </a:p>
        </p:txBody>
      </p:sp>
      <p:sp>
        <p:nvSpPr>
          <p:cNvPr id="129" name="Google Shape;129;p19"/>
          <p:cNvSpPr txBox="1"/>
          <p:nvPr>
            <p:ph idx="1" type="body"/>
          </p:nvPr>
        </p:nvSpPr>
        <p:spPr>
          <a:xfrm>
            <a:off x="58950" y="2154825"/>
            <a:ext cx="87939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Extension of DCAT</a:t>
            </a:r>
            <a:endParaRPr/>
          </a:p>
          <a:p>
            <a:pPr indent="-311150" lvl="0" marL="457200" rtl="0" algn="l">
              <a:spcBef>
                <a:spcPts val="0"/>
              </a:spcBef>
              <a:spcAft>
                <a:spcPts val="0"/>
              </a:spcAft>
              <a:buSzPts val="1300"/>
              <a:buChar char="●"/>
            </a:pPr>
            <a:r>
              <a:rPr lang="en-GB"/>
              <a:t>Defined mandatory</a:t>
            </a:r>
            <a:br>
              <a:rPr lang="en-GB"/>
            </a:br>
            <a:r>
              <a:rPr lang="en-GB"/>
              <a:t>fields </a:t>
            </a:r>
            <a:r>
              <a:rPr lang="en-GB"/>
              <a:t>f</a:t>
            </a:r>
            <a:r>
              <a:rPr lang="en-GB"/>
              <a:t>or EU Portals</a:t>
            </a:r>
            <a:br>
              <a:rPr lang="en-GB"/>
            </a:br>
            <a:endParaRPr/>
          </a:p>
        </p:txBody>
      </p:sp>
      <p:pic>
        <p:nvPicPr>
          <p:cNvPr id="130" name="Google Shape;130;p19">
            <a:hlinkClick r:id="rId4"/>
          </p:cNvPr>
          <p:cNvPicPr preferRelativeResize="0"/>
          <p:nvPr/>
        </p:nvPicPr>
        <p:blipFill>
          <a:blip r:embed="rId5">
            <a:alphaModFix/>
          </a:blip>
          <a:stretch>
            <a:fillRect/>
          </a:stretch>
        </p:blipFill>
        <p:spPr>
          <a:xfrm>
            <a:off x="2768340" y="0"/>
            <a:ext cx="637567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Defining HRI Metadata Schemas 🌻 </a:t>
            </a:r>
            <a:endParaRPr/>
          </a:p>
        </p:txBody>
      </p:sp>
      <p:sp>
        <p:nvSpPr>
          <p:cNvPr id="136" name="Google Shape;136;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Technical Metadata Team (TMT     ) will </a:t>
            </a:r>
            <a:r>
              <a:rPr lang="en-GB"/>
              <a:t>support the technical part of building a metadata schema (Luiz, Kees, Bruna)</a:t>
            </a:r>
            <a:endParaRPr/>
          </a:p>
          <a:p>
            <a:pPr indent="-311150" lvl="0" marL="457200" rtl="0" algn="l">
              <a:spcBef>
                <a:spcPts val="0"/>
              </a:spcBef>
              <a:spcAft>
                <a:spcPts val="0"/>
              </a:spcAft>
              <a:buSzPts val="1300"/>
              <a:buChar char="●"/>
            </a:pPr>
            <a:r>
              <a:rPr lang="en-GB"/>
              <a:t>Only domain experts (working groups and portal teams) can define the metadata </a:t>
            </a:r>
            <a:r>
              <a:rPr b="1" lang="en-GB"/>
              <a:t>properties</a:t>
            </a:r>
            <a:r>
              <a:rPr lang="en-GB"/>
              <a:t> (content).</a:t>
            </a:r>
            <a:endParaRPr/>
          </a:p>
          <a:p>
            <a:pPr indent="-311150" lvl="0" marL="457200" rtl="0" algn="l">
              <a:spcBef>
                <a:spcPts val="0"/>
              </a:spcBef>
              <a:spcAft>
                <a:spcPts val="0"/>
              </a:spcAft>
              <a:buSzPts val="1300"/>
              <a:buChar char="●"/>
            </a:pPr>
            <a:r>
              <a:rPr lang="en-GB"/>
              <a:t>TMT add main properties from DCAT, DCAT AP portals, and supplied schemas from the nodes</a:t>
            </a:r>
            <a:endParaRPr/>
          </a:p>
          <a:p>
            <a:pPr indent="-311150" lvl="0" marL="457200" rtl="0" algn="l">
              <a:spcBef>
                <a:spcPts val="0"/>
              </a:spcBef>
              <a:spcAft>
                <a:spcPts val="0"/>
              </a:spcAft>
              <a:buSzPts val="1300"/>
              <a:buChar char="●"/>
            </a:pPr>
            <a:r>
              <a:rPr b="1" lang="en-GB"/>
              <a:t>Who will tell, apart from DCAT, which are the other obligatory fields?</a:t>
            </a:r>
            <a:endParaRPr b="1"/>
          </a:p>
          <a:p>
            <a:pPr indent="-323850" lvl="1" marL="914400" rtl="0" algn="l">
              <a:spcBef>
                <a:spcPts val="0"/>
              </a:spcBef>
              <a:spcAft>
                <a:spcPts val="0"/>
              </a:spcAft>
              <a:buSzPts val="1500"/>
              <a:buChar char="○"/>
            </a:pPr>
            <a:r>
              <a:rPr lang="en-GB" sz="1500"/>
              <a:t>Once domain schemas are out for review, TMT can check and embed the obligatory fields in the core schema</a:t>
            </a:r>
            <a:endParaRPr sz="1500"/>
          </a:p>
          <a:p>
            <a:pPr indent="-323850" lvl="1" marL="914400" rtl="0" algn="l">
              <a:spcBef>
                <a:spcPts val="0"/>
              </a:spcBef>
              <a:spcAft>
                <a:spcPts val="0"/>
              </a:spcAft>
              <a:buSzPts val="1500"/>
              <a:buChar char="○"/>
            </a:pPr>
            <a:r>
              <a:rPr lang="en-GB" sz="1500"/>
              <a:t>Portal groups will review taking into account usability, visuals etc</a:t>
            </a:r>
            <a:endParaRPr sz="1500"/>
          </a:p>
        </p:txBody>
      </p:sp>
      <p:pic>
        <p:nvPicPr>
          <p:cNvPr id="137" name="Google Shape;137;p20"/>
          <p:cNvPicPr preferRelativeResize="0"/>
          <p:nvPr/>
        </p:nvPicPr>
        <p:blipFill>
          <a:blip r:embed="rId3">
            <a:alphaModFix/>
          </a:blip>
          <a:stretch>
            <a:fillRect/>
          </a:stretch>
        </p:blipFill>
        <p:spPr>
          <a:xfrm>
            <a:off x="3561463" y="2169792"/>
            <a:ext cx="179125" cy="179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2307"/>
              <a:buFont typeface="Arial"/>
              <a:buNone/>
            </a:pPr>
            <a:r>
              <a:rPr lang="en-GB"/>
              <a:t>Defining Core </a:t>
            </a:r>
            <a:endParaRPr/>
          </a:p>
        </p:txBody>
      </p:sp>
      <p:sp>
        <p:nvSpPr>
          <p:cNvPr id="143" name="Google Shape;143;p21"/>
          <p:cNvSpPr txBox="1"/>
          <p:nvPr>
            <p:ph idx="1" type="body"/>
          </p:nvPr>
        </p:nvSpPr>
        <p:spPr>
          <a:xfrm>
            <a:off x="770375" y="2049725"/>
            <a:ext cx="8017800" cy="2505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GB" sz="1207"/>
              <a:t>Currently we have:</a:t>
            </a:r>
            <a:endParaRPr sz="1207"/>
          </a:p>
          <a:p>
            <a:pPr indent="-305276" lvl="0" marL="457200" rtl="0" algn="l">
              <a:lnSpc>
                <a:spcPct val="95000"/>
              </a:lnSpc>
              <a:spcBef>
                <a:spcPts val="1200"/>
              </a:spcBef>
              <a:spcAft>
                <a:spcPts val="0"/>
              </a:spcAft>
              <a:buSzPts val="1208"/>
              <a:buChar char="●"/>
            </a:pPr>
            <a:r>
              <a:rPr lang="en-GB" sz="1207"/>
              <a:t>Identified EU standards (DCAT, DCAT AP Portals, DCAT AP Health)</a:t>
            </a:r>
            <a:endParaRPr sz="1207"/>
          </a:p>
          <a:p>
            <a:pPr indent="-305276" lvl="0" marL="457200" rtl="0" algn="l">
              <a:lnSpc>
                <a:spcPct val="95000"/>
              </a:lnSpc>
              <a:spcBef>
                <a:spcPts val="0"/>
              </a:spcBef>
              <a:spcAft>
                <a:spcPts val="0"/>
              </a:spcAft>
              <a:buSzPts val="1208"/>
              <a:buChar char="●"/>
            </a:pPr>
            <a:r>
              <a:rPr lang="en-GB" sz="1207"/>
              <a:t>Collected some NL Nodes and Health-RI metadata schemas (RUMC, AUMC, Princess Maxima, Covid Portal)</a:t>
            </a:r>
            <a:endParaRPr sz="1207"/>
          </a:p>
          <a:p>
            <a:pPr indent="-305276" lvl="0" marL="457200" rtl="0" algn="l">
              <a:lnSpc>
                <a:spcPct val="95000"/>
              </a:lnSpc>
              <a:spcBef>
                <a:spcPts val="0"/>
              </a:spcBef>
              <a:spcAft>
                <a:spcPts val="0"/>
              </a:spcAft>
              <a:buSzPts val="1208"/>
              <a:buChar char="●"/>
            </a:pPr>
            <a:r>
              <a:rPr lang="en-GB" sz="1207"/>
              <a:t>Mapped all of the above </a:t>
            </a:r>
            <a:r>
              <a:rPr lang="en-GB" sz="1207" u="sng">
                <a:solidFill>
                  <a:schemeClr val="hlink"/>
                </a:solidFill>
                <a:hlinkClick r:id="rId3"/>
              </a:rPr>
              <a:t>here</a:t>
            </a:r>
            <a:endParaRPr sz="1207"/>
          </a:p>
          <a:p>
            <a:pPr indent="0" lvl="0" marL="0" rtl="0" algn="l">
              <a:lnSpc>
                <a:spcPct val="95000"/>
              </a:lnSpc>
              <a:spcBef>
                <a:spcPts val="1200"/>
              </a:spcBef>
              <a:spcAft>
                <a:spcPts val="0"/>
              </a:spcAft>
              <a:buSzPts val="852"/>
              <a:buNone/>
            </a:pPr>
            <a:r>
              <a:rPr lang="en-GB" sz="1207"/>
              <a:t>For HRI portal release 0.9:</a:t>
            </a:r>
            <a:endParaRPr sz="1207"/>
          </a:p>
          <a:p>
            <a:pPr indent="-305276" lvl="0" marL="457200" rtl="0" algn="l">
              <a:lnSpc>
                <a:spcPct val="95000"/>
              </a:lnSpc>
              <a:spcBef>
                <a:spcPts val="1200"/>
              </a:spcBef>
              <a:spcAft>
                <a:spcPts val="0"/>
              </a:spcAft>
              <a:buSzPts val="1208"/>
              <a:buChar char="●"/>
            </a:pPr>
            <a:r>
              <a:rPr lang="en-GB" sz="1207"/>
              <a:t>Minimal Core: </a:t>
            </a:r>
            <a:r>
              <a:rPr lang="en-GB" sz="1207"/>
              <a:t>DCAT-AP Portals mandatory fields</a:t>
            </a:r>
            <a:r>
              <a:rPr b="1" lang="en-GB" sz="1207"/>
              <a:t> </a:t>
            </a:r>
            <a:endParaRPr sz="1207"/>
          </a:p>
          <a:p>
            <a:pPr indent="0" lvl="0" marL="0" rtl="0" algn="l">
              <a:lnSpc>
                <a:spcPct val="95000"/>
              </a:lnSpc>
              <a:spcBef>
                <a:spcPts val="1200"/>
              </a:spcBef>
              <a:spcAft>
                <a:spcPts val="0"/>
              </a:spcAft>
              <a:buSzPts val="852"/>
              <a:buNone/>
            </a:pPr>
            <a:r>
              <a:rPr lang="en-GB" sz="1207"/>
              <a:t>For later (HRI portal release 2.0):</a:t>
            </a:r>
            <a:endParaRPr sz="1207"/>
          </a:p>
          <a:p>
            <a:pPr indent="-305276" lvl="0" marL="457200" rtl="0" algn="l">
              <a:lnSpc>
                <a:spcPct val="95000"/>
              </a:lnSpc>
              <a:spcBef>
                <a:spcPts val="1200"/>
              </a:spcBef>
              <a:spcAft>
                <a:spcPts val="0"/>
              </a:spcAft>
              <a:buSzPts val="1208"/>
              <a:buChar char="●"/>
            </a:pPr>
            <a:r>
              <a:rPr lang="en-GB" sz="1207"/>
              <a:t>Plan to release HRI Core metadata schema answering: </a:t>
            </a:r>
            <a:br>
              <a:rPr lang="en-GB" sz="1207"/>
            </a:br>
            <a:r>
              <a:rPr lang="en-GB" sz="1207"/>
              <a:t>	</a:t>
            </a:r>
            <a:r>
              <a:rPr b="1" lang="en-GB" sz="1207">
                <a:highlight>
                  <a:srgbClr val="D9EAD3"/>
                </a:highlight>
              </a:rPr>
              <a:t>What apart from DCAT AP Portals mandatory fields should be in the HRI core?</a:t>
            </a:r>
            <a:endParaRPr b="1" sz="1207">
              <a:highlight>
                <a:srgbClr val="D9EAD3"/>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