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9" r:id="rId2"/>
    <p:sldId id="334" r:id="rId3"/>
    <p:sldId id="283" r:id="rId4"/>
    <p:sldId id="321" r:id="rId5"/>
    <p:sldId id="290" r:id="rId6"/>
    <p:sldId id="327" r:id="rId7"/>
    <p:sldId id="335" r:id="rId8"/>
    <p:sldId id="336" r:id="rId9"/>
    <p:sldId id="337" r:id="rId10"/>
    <p:sldId id="323" r:id="rId11"/>
    <p:sldId id="324" r:id="rId12"/>
    <p:sldId id="330" r:id="rId13"/>
    <p:sldId id="331" r:id="rId14"/>
    <p:sldId id="339" r:id="rId15"/>
    <p:sldId id="332" r:id="rId16"/>
    <p:sldId id="326" r:id="rId17"/>
    <p:sldId id="333" r:id="rId18"/>
    <p:sldId id="340" r:id="rId19"/>
    <p:sldId id="341" r:id="rId20"/>
    <p:sldId id="342" r:id="rId21"/>
    <p:sldId id="344" r:id="rId22"/>
    <p:sldId id="345" r:id="rId23"/>
    <p:sldId id="274" r:id="rId24"/>
    <p:sldId id="291" r:id="rId25"/>
    <p:sldId id="270" r:id="rId26"/>
    <p:sldId id="271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>
        <p:scale>
          <a:sx n="100" d="100"/>
          <a:sy n="100" d="100"/>
        </p:scale>
        <p:origin x="12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hyperlink" Target="https://github.com/Health-RI/health-ri-meta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249394" y="2128749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657049" y="3619451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GB" b="1" dirty="0"/>
              <a:t>Dena Tahvildari - Bruna dos Santos Vieira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31 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https://www.w3.org/TR/vocab-dcat-2/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9" y="862184"/>
            <a:ext cx="8573133" cy="51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 for the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collecting instance data for populating the core model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809129"/>
            <a:ext cx="11352363" cy="443199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7" y="1595228"/>
            <a:ext cx="11352363" cy="457541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</a:t>
            </a:r>
            <a:endParaRPr lang="en-GB" dirty="0">
              <a:latin typeface="Lato"/>
              <a:ea typeface="Lato"/>
              <a:cs typeface="Lato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2"/>
              </a:rPr>
              <a:t>https://github.com/Health-RI/health-ri-metadata</a:t>
            </a:r>
          </a:p>
          <a:p>
            <a:pPr lvl="1"/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Leaves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endParaRPr lang="en-GB" sz="1400" dirty="0"/>
          </a:p>
          <a:p>
            <a:r>
              <a:rPr lang="en-GB" sz="2000" dirty="0">
                <a:latin typeface="Lato"/>
                <a:ea typeface="Lato"/>
                <a:cs typeface="Lato"/>
              </a:rPr>
              <a:t>Use the metadata requirement template sheet, in the Leave folder</a:t>
            </a:r>
          </a:p>
          <a:p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requirements:  </a:t>
            </a:r>
          </a:p>
          <a:p>
            <a:pPr lvl="1"/>
            <a:r>
              <a:rPr lang="en-GB" sz="1466" dirty="0">
                <a:latin typeface="Lato"/>
                <a:ea typeface="Lato"/>
                <a:cs typeface="Lato"/>
              </a:rPr>
              <a:t>term | definition | role in the ontology | rules and constraint| mapping to existing standards (DICOM)</a:t>
            </a:r>
            <a:endParaRPr lang="en-GB" sz="146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Feedback / Result from Domain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404086" y="4667177"/>
            <a:ext cx="457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CB-AE53-1B84-762C-1FFC1FA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GB"/>
              <a:t>What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/>
              <a:t> should you prioritise?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59-502E-8F84-6FC2-08360DE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68" y="1447801"/>
            <a:ext cx="11352363" cy="4575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FAIR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Other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782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1A8-B8A9-3D1F-06A0-468DE2E2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defining domain models (leaves)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AF0-B489-C98D-B0E0-9383D44F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723" y="1497725"/>
            <a:ext cx="10873051" cy="4101662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Collect all the metadata requirements in a form of competency queries.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	examples:</a:t>
            </a:r>
          </a:p>
          <a:p>
            <a:pPr lvl="1"/>
            <a:r>
              <a:rPr lang="en-GB" sz="2000" dirty="0"/>
              <a:t>For the specific data collection method, give me the data and title, format, publisher? </a:t>
            </a:r>
          </a:p>
          <a:p>
            <a:pPr lvl="1"/>
            <a:r>
              <a:rPr lang="en-GB" sz="2000" dirty="0"/>
              <a:t>Give me the images with modality “mammography”?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Make an inventory of the important terms and their definitions</a:t>
            </a:r>
          </a:p>
          <a:p>
            <a:pPr lvl="1"/>
            <a:r>
              <a:rPr lang="en-GB" sz="2000" dirty="0"/>
              <a:t>Collection method, image modality, collection title,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Represent them in </a:t>
            </a:r>
            <a:r>
              <a:rPr lang="en-GB" sz="2000" dirty="0" err="1"/>
              <a:t>rdf</a:t>
            </a:r>
            <a:r>
              <a:rPr lang="en-GB" sz="2000" dirty="0"/>
              <a:t> compliant manner -- semantic modelling (class, attribute, relations, controlled vocabulary, taxonomies)</a:t>
            </a:r>
          </a:p>
          <a:p>
            <a:pPr lvl="1"/>
            <a:r>
              <a:rPr lang="en-GB" sz="2000" dirty="0"/>
              <a:t>	</a:t>
            </a:r>
          </a:p>
          <a:p>
            <a:endParaRPr lang="en-GB" sz="2534" dirty="0"/>
          </a:p>
          <a:p>
            <a:pPr lvl="1"/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120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3A1-0805-809E-3EC0-CDC7A44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Reuse elements from DICOM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D75DF-9DE3-2FD3-1A72-2DBFC529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your model with the </a:t>
            </a:r>
            <a:r>
              <a:rPr lang="en-NL" dirty="0"/>
              <a:t>exsiting standards in your domain</a:t>
            </a:r>
          </a:p>
          <a:p>
            <a:endParaRPr lang="en-NL" dirty="0"/>
          </a:p>
          <a:p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07315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7968" y="2449540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BA-E347-8020-5364-595C54E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</p:spPr>
        <p:txBody>
          <a:bodyPr/>
          <a:lstStyle/>
          <a:p>
            <a:r>
              <a:rPr lang="en-NL" dirty="0"/>
              <a:t>Address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47AC-9FFD-5E60-438C-4F12EAA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72" y="1416269"/>
            <a:ext cx="11352363" cy="4575411"/>
          </a:xfrm>
        </p:spPr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can be mapped to DICOM, it is a good practice to reuse DICOM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NL" sz="2067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standard if applicable, if the requirement definitions ar</a:t>
            </a:r>
            <a:r>
              <a:rPr lang="en-GB" sz="1800" kern="0" dirty="0">
                <a:latin typeface="AppleSystemUIFont"/>
                <a:ea typeface="Calibri" panose="020F0502020204030204" pitchFamily="34" charset="0"/>
                <a:cs typeface="AppleSystemUIFont"/>
              </a:rPr>
              <a:t>e same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539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Implement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domain model in owl/</a:t>
            </a:r>
            <a:r>
              <a:rPr lang="en-GB" dirty="0" err="1"/>
              <a:t>rdf</a:t>
            </a:r>
            <a:endParaRPr lang="en-GB" dirty="0"/>
          </a:p>
          <a:p>
            <a:r>
              <a:rPr lang="en-GB" dirty="0"/>
              <a:t>Vocabularies and taxonomies in SKOS</a:t>
            </a:r>
          </a:p>
          <a:p>
            <a:r>
              <a:rPr lang="en-GB" dirty="0"/>
              <a:t>The data validation rules and data constraints in SHACL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he next step: 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Create: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r>
              <a:rPr lang="en-GB" dirty="0"/>
              <a:t>Enumeration: Categorical data (controlled vocabularies)</a:t>
            </a:r>
          </a:p>
          <a:p>
            <a:pPr lvl="1"/>
            <a:r>
              <a:rPr lang="en-GB" dirty="0"/>
              <a:t>Class axiom: subclass and hierarchies</a:t>
            </a:r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2746666"/>
            <a:ext cx="10251600" cy="3014800"/>
          </a:xfrm>
        </p:spPr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88" y="50008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Julia</a:t>
            </a:r>
          </a:p>
          <a:p>
            <a:r>
              <a:rPr lang="en-GB" dirty="0" err="1"/>
              <a:t>Kees</a:t>
            </a:r>
            <a:endParaRPr lang="en-GB" dirty="0"/>
          </a:p>
          <a:p>
            <a:r>
              <a:rPr lang="en-GB" dirty="0"/>
              <a:t>Luiz</a:t>
            </a:r>
          </a:p>
          <a:p>
            <a:r>
              <a:rPr lang="en-GB" dirty="0" err="1"/>
              <a:t>Mijke</a:t>
            </a:r>
            <a:endParaRPr lang="en-GB" dirty="0"/>
          </a:p>
          <a:p>
            <a:r>
              <a:rPr lang="en-GB" dirty="0"/>
              <a:t>Marianne</a:t>
            </a:r>
          </a:p>
          <a:p>
            <a:r>
              <a:rPr lang="en-GB" dirty="0"/>
              <a:t>Jeroen</a:t>
            </a:r>
          </a:p>
          <a:p>
            <a:r>
              <a:rPr lang="en-GB" dirty="0"/>
              <a:t>Rita</a:t>
            </a:r>
          </a:p>
          <a:p>
            <a:r>
              <a:rPr lang="en-GB" dirty="0"/>
              <a:t>Esther</a:t>
            </a:r>
          </a:p>
          <a:p>
            <a:endParaRPr lang="en-GB" dirty="0"/>
          </a:p>
          <a:p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We need to comply with International standards</a:t>
            </a:r>
          </a:p>
          <a:p>
            <a:pPr marL="101600" indent="0">
              <a:buNone/>
            </a:pPr>
            <a:endParaRPr lang="en-GB" sz="2800" dirty="0"/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576234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7063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Health-RI provides a generic schema (Core) for resources to increase findability of resources (e.g. datasets)</a:t>
            </a:r>
            <a:endParaRPr lang="en-US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Nodes extend the core model for covering the specialised domain metadata requirements (Leaves)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7423772" y="194527"/>
            <a:ext cx="47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90A67E40-CD7C-C348-3282-56223A6C8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779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HRI Core Metadata Schema</a:t>
            </a:r>
            <a:endParaRPr dirty="0"/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68983DA-9096-B58C-AAFC-9CD5AB89D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249" y="2038235"/>
            <a:ext cx="11150743" cy="383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16839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/>
              <a:t>Once domain schemas are out for review, TMT can check and embed the obligatory fields in the core schema</a:t>
            </a:r>
            <a:endParaRPr sz="2000" dirty="0"/>
          </a:p>
          <a:p>
            <a:pPr lvl="1" indent="-431789">
              <a:buSzPts val="1500"/>
            </a:pPr>
            <a:r>
              <a:rPr lang="en-GB" sz="2000" dirty="0"/>
              <a:t>Portal groups will review taking into account usability of the schema in health-</a:t>
            </a:r>
            <a:r>
              <a:rPr lang="en-GB" sz="2000" dirty="0" err="1"/>
              <a:t>ri</a:t>
            </a:r>
            <a:r>
              <a:rPr lang="en-GB" sz="2000" dirty="0"/>
              <a:t> infrastructure (Portal) etc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95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 – Generic metadata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67" y="1141294"/>
            <a:ext cx="11352363" cy="4575411"/>
          </a:xfrm>
        </p:spPr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1700</Words>
  <Application>Microsoft Macintosh PowerPoint</Application>
  <PresentationFormat>Widescreen</PresentationFormat>
  <Paragraphs>240</Paragraphs>
  <Slides>26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AppleSystemUIFont</vt:lpstr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DCAT</vt:lpstr>
      <vt:lpstr>Objectives of DCAT-AP</vt:lpstr>
      <vt:lpstr>PowerPoint Presentation</vt:lpstr>
      <vt:lpstr>HRI Core schema 0.9 release</vt:lpstr>
      <vt:lpstr>Practical step for the CORE</vt:lpstr>
      <vt:lpstr>Defining Leaves – Specialized/domain Metadata </vt:lpstr>
      <vt:lpstr>PowerPoint Presentation</vt:lpstr>
      <vt:lpstr>What metadata should you prioritise?</vt:lpstr>
      <vt:lpstr>Practical steps for defining domain models (leaves)</vt:lpstr>
      <vt:lpstr>Reuse elements from DICOM </vt:lpstr>
      <vt:lpstr>Address the gap</vt:lpstr>
      <vt:lpstr>Implement (Formal)</vt:lpstr>
      <vt:lpstr>The next step: Semantic modelling</vt:lpstr>
      <vt:lpstr>Metadata schema is a Graph</vt:lpstr>
      <vt:lpstr>Health-RI git repo</vt:lpstr>
      <vt:lpstr>Take away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5</cp:revision>
  <dcterms:created xsi:type="dcterms:W3CDTF">2023-08-30T14:09:00Z</dcterms:created>
  <dcterms:modified xsi:type="dcterms:W3CDTF">2023-08-30T15:18:13Z</dcterms:modified>
</cp:coreProperties>
</file>