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2" r:id="rId6"/>
    <p:sldId id="274" r:id="rId7"/>
    <p:sldId id="260" r:id="rId8"/>
    <p:sldId id="261" r:id="rId9"/>
    <p:sldId id="262" r:id="rId10"/>
    <p:sldId id="263" r:id="rId11"/>
    <p:sldId id="275" r:id="rId12"/>
    <p:sldId id="269" r:id="rId13"/>
    <p:sldId id="264" r:id="rId14"/>
    <p:sldId id="265" r:id="rId15"/>
    <p:sldId id="266" r:id="rId16"/>
    <p:sldId id="267" r:id="rId17"/>
    <p:sldId id="278" r:id="rId18"/>
    <p:sldId id="277" r:id="rId19"/>
    <p:sldId id="279" r:id="rId20"/>
    <p:sldId id="268" r:id="rId21"/>
    <p:sldId id="270" r:id="rId22"/>
    <p:sldId id="271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77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7"/>
    <p:restoredTop sz="84553"/>
  </p:normalViewPr>
  <p:slideViewPr>
    <p:cSldViewPr snapToGrid="0">
      <p:cViewPr>
        <p:scale>
          <a:sx n="77" d="100"/>
          <a:sy n="77" d="100"/>
        </p:scale>
        <p:origin x="1240" y="10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8362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bc57abd0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bc57abd0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d16b04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9d16b04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d16b04f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9d16b04f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d16b0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d16b0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a2a5976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a2a5976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d16b04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d16b04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d16b04f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d16b04f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d16b04f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d16b04f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710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d16b0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d16b0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2a5976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2a5976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mostra dcat specifica + herdadas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c57abd0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bc57abd0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d16b04f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9d16b04f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KfAxn4ftoOAM2v3WsqT2XcPhdmTjnf1BZkvFf9FqF8/edit#gid=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Health-RI/health-ri-metadata/tree/master/Leaves/Omics" TargetMode="External"/><Relationship Id="rId4" Type="http://schemas.openxmlformats.org/officeDocument/2006/relationships/hyperlink" Target="https://github.com/Health-RI/health-ri-metadata/tree/master/Leave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vocab-dcat-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cat-2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[DRAFT] A portal to (Meta)data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Dena Tahvildari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Bruna dos Santos Vieira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 Data Team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Omics Group Kick-off                                                                                        Health-RI, 30 May 2023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Schemas 🌻 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Technical Metadata Team (TMT    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Only domain experts (working groups and portal teams) can define the metadata </a:t>
            </a:r>
            <a:r>
              <a:rPr lang="en-GB" b="1" dirty="0"/>
              <a:t>properties</a:t>
            </a:r>
            <a:r>
              <a:rPr lang="en-GB" dirty="0"/>
              <a:t> (content).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Once domain schemas are out for review, TMT can check and embed the obligatory fields in the core schema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Portal groups will review taking into account usability, visuals etc</a:t>
            </a:r>
            <a:endParaRPr sz="1500" dirty="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63" y="2169792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ata flow&#10;&#10;Description automatically generated">
            <a:extLst>
              <a:ext uri="{FF2B5EF4-FFF2-40B4-BE49-F238E27FC236}">
                <a16:creationId xmlns:a16="http://schemas.microsoft.com/office/drawing/2014/main" id="{D3E885E4-D7E3-BD59-E500-19A03FC1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625484"/>
            <a:ext cx="7464829" cy="4518016"/>
          </a:xfrm>
          <a:prstGeom prst="rect">
            <a:avLst/>
          </a:prstGeom>
        </p:spPr>
      </p:pic>
      <p:sp>
        <p:nvSpPr>
          <p:cNvPr id="6" name="Google Shape;113;p17">
            <a:extLst>
              <a:ext uri="{FF2B5EF4-FFF2-40B4-BE49-F238E27FC236}">
                <a16:creationId xmlns:a16="http://schemas.microsoft.com/office/drawing/2014/main" id="{6BCF27ED-26A5-D0BB-B8A5-A2295A598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806" y="0"/>
            <a:ext cx="308564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HRI Core schema 0.9 </a:t>
            </a:r>
            <a:br>
              <a:rPr lang="en-GB" u="sng" dirty="0">
                <a:solidFill>
                  <a:schemeClr val="hlink"/>
                </a:solidFill>
              </a:rPr>
            </a:br>
            <a:r>
              <a:rPr lang="en-GB" u="sng" dirty="0">
                <a:solidFill>
                  <a:schemeClr val="hlink"/>
                </a:solidFill>
              </a:rPr>
              <a:t>access on git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00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 rot="188886">
            <a:off x="7535786" y="532524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/>
          <p:nvPr/>
        </p:nvSpPr>
        <p:spPr>
          <a:xfrm rot="-10187366">
            <a:off x="3639178" y="3780897"/>
            <a:ext cx="1076346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6"/>
          <p:cNvSpPr/>
          <p:nvPr/>
        </p:nvSpPr>
        <p:spPr>
          <a:xfrm rot="-5782781" flipH="1">
            <a:off x="5182097" y="3663494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/>
          <p:nvPr/>
        </p:nvSpPr>
        <p:spPr>
          <a:xfrm rot="-7678441">
            <a:off x="3870187" y="3079519"/>
            <a:ext cx="959038" cy="11018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/>
          <p:nvPr/>
        </p:nvSpPr>
        <p:spPr>
          <a:xfrm rot="8683438">
            <a:off x="4241131" y="3802569"/>
            <a:ext cx="946986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/>
          <p:nvPr/>
        </p:nvSpPr>
        <p:spPr>
          <a:xfrm rot="-9533352" flipH="1">
            <a:off x="6800839" y="3192541"/>
            <a:ext cx="942881" cy="111876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/>
          <p:nvPr/>
        </p:nvSpPr>
        <p:spPr>
          <a:xfrm rot="-767528">
            <a:off x="6852525" y="635408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/>
          <p:nvPr/>
        </p:nvSpPr>
        <p:spPr>
          <a:xfrm rot="-2369681" flipH="1">
            <a:off x="3213005" y="1719928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/>
          <p:nvPr/>
        </p:nvSpPr>
        <p:spPr>
          <a:xfrm rot="-10082504">
            <a:off x="3377526" y="2202219"/>
            <a:ext cx="941124" cy="112209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/>
          <p:nvPr/>
        </p:nvSpPr>
        <p:spPr>
          <a:xfrm rot="3579564">
            <a:off x="7021070" y="2783030"/>
            <a:ext cx="955578" cy="11057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/>
          <p:nvPr/>
        </p:nvSpPr>
        <p:spPr>
          <a:xfrm rot="6342551">
            <a:off x="5949195" y="3628624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6"/>
          <p:cNvSpPr/>
          <p:nvPr/>
        </p:nvSpPr>
        <p:spPr>
          <a:xfrm rot="4917807" flipH="1">
            <a:off x="5876961" y="349011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/>
          <p:nvPr/>
        </p:nvSpPr>
        <p:spPr>
          <a:xfrm rot="-5028002">
            <a:off x="5147658" y="364173"/>
            <a:ext cx="961122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/>
          <p:nvPr/>
        </p:nvSpPr>
        <p:spPr>
          <a:xfrm rot="-4457449">
            <a:off x="3738405" y="473279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 rot="-1443084">
            <a:off x="3493255" y="500447"/>
            <a:ext cx="942202" cy="35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6"/>
          <p:cNvSpPr/>
          <p:nvPr/>
        </p:nvSpPr>
        <p:spPr>
          <a:xfrm rot="1643025">
            <a:off x="7461907" y="1058663"/>
            <a:ext cx="901406" cy="103220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/>
          <p:nvPr/>
        </p:nvSpPr>
        <p:spPr>
          <a:xfrm rot="-5892055">
            <a:off x="3773051" y="1010830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/>
          <p:nvPr/>
        </p:nvSpPr>
        <p:spPr>
          <a:xfrm rot="-1996322">
            <a:off x="4303793" y="786558"/>
            <a:ext cx="946566" cy="111360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/>
          <p:nvPr/>
        </p:nvSpPr>
        <p:spPr>
          <a:xfrm rot="2624157">
            <a:off x="7101930" y="1762574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/>
          <p:nvPr/>
        </p:nvSpPr>
        <p:spPr>
          <a:xfrm rot="-5400000">
            <a:off x="4316639" y="11718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6"/>
          <p:cNvSpPr/>
          <p:nvPr/>
        </p:nvSpPr>
        <p:spPr>
          <a:xfrm rot="-5400000" flipH="1">
            <a:off x="4316639" y="21790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/>
          <p:nvPr/>
        </p:nvSpPr>
        <p:spPr>
          <a:xfrm rot="5400000">
            <a:off x="6360163" y="2468330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/>
          <p:nvPr/>
        </p:nvSpPr>
        <p:spPr>
          <a:xfrm rot="8037705">
            <a:off x="5299227" y="3193707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/>
          <p:nvPr/>
        </p:nvSpPr>
        <p:spPr>
          <a:xfrm rot="-2623641">
            <a:off x="5297952" y="582867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5763479" y="1186235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/>
          <p:nvPr/>
        </p:nvSpPr>
        <p:spPr>
          <a:xfrm rot="-8296455">
            <a:off x="3696810" y="1788506"/>
            <a:ext cx="1656485" cy="1547634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557603" y="1155540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4859450" y="1839474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885194" y="2082141"/>
            <a:ext cx="1638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562213" y="1518174"/>
            <a:ext cx="140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448934" y="3024503"/>
            <a:ext cx="103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 rot="2014141">
            <a:off x="4165853" y="1306127"/>
            <a:ext cx="945128" cy="3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 rot="1082178">
            <a:off x="4338999" y="735515"/>
            <a:ext cx="940832" cy="35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 rot="2159638">
            <a:off x="3420253" y="1235365"/>
            <a:ext cx="945891" cy="3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 rot="-2012628">
            <a:off x="6924208" y="1382494"/>
            <a:ext cx="945212" cy="38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1929944">
            <a:off x="7754718" y="1227588"/>
            <a:ext cx="897684" cy="36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3433045" y="2323992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7807531" y="2275118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 rot="1971133">
            <a:off x="6992841" y="3421045"/>
            <a:ext cx="944561" cy="38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2899832" y="183551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4307720" y="3581467"/>
            <a:ext cx="93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 rot="-1393791">
            <a:off x="3582551" y="3470414"/>
            <a:ext cx="938592" cy="3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321482" y="441766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 rot="-3749584">
            <a:off x="3363435" y="4240525"/>
            <a:ext cx="938605" cy="3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73575" y="1656925"/>
            <a:ext cx="31131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Core</a:t>
            </a:r>
            <a:r>
              <a:rPr lang="en-GB" sz="1600" dirty="0">
                <a:solidFill>
                  <a:schemeClr val="dk2"/>
                </a:solidFill>
              </a:rPr>
              <a:t>: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5B0F00"/>
                </a:highlight>
              </a:rPr>
              <a:t>Minimal</a:t>
            </a:r>
            <a:r>
              <a:rPr lang="en-GB" sz="1600" dirty="0">
                <a:solidFill>
                  <a:schemeClr val="lt1"/>
                </a:solidFill>
              </a:rPr>
              <a:t> </a:t>
            </a:r>
            <a:r>
              <a:rPr lang="en-GB" sz="1600" dirty="0">
                <a:solidFill>
                  <a:schemeClr val="dk2"/>
                </a:solidFill>
              </a:rPr>
              <a:t>DCAT AP Portals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783F04"/>
                </a:highlight>
              </a:rPr>
              <a:t>Extended</a:t>
            </a:r>
            <a:r>
              <a:rPr lang="en-GB" sz="1600" dirty="0">
                <a:solidFill>
                  <a:schemeClr val="dk2"/>
                </a:solidFill>
                <a:highlight>
                  <a:srgbClr val="783F04"/>
                </a:highlight>
              </a:rPr>
              <a:t>:</a:t>
            </a:r>
            <a:r>
              <a:rPr lang="en-GB" sz="1600" dirty="0">
                <a:solidFill>
                  <a:schemeClr val="dk2"/>
                </a:solidFill>
              </a:rPr>
              <a:t> Health-RI 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Leaves (Petals?):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dk2"/>
                </a:solidFill>
              </a:rPr>
              <a:t>-</a:t>
            </a:r>
            <a:r>
              <a:rPr lang="en-GB" sz="1600" dirty="0" err="1">
                <a:solidFill>
                  <a:schemeClr val="dk2"/>
                </a:solidFill>
              </a:rPr>
              <a:t>Domain:</a:t>
            </a:r>
            <a:r>
              <a:rPr lang="en-GB" sz="1600" i="1" dirty="0" err="1">
                <a:solidFill>
                  <a:schemeClr val="dk2"/>
                </a:solidFill>
                <a:highlight>
                  <a:srgbClr val="FFD966"/>
                </a:highlight>
              </a:rPr>
              <a:t>imaging</a:t>
            </a:r>
            <a:b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</a:rPr>
            </a:br>
            <a:r>
              <a:rPr lang="en-GB" sz="1600" dirty="0">
                <a:solidFill>
                  <a:schemeClr val="dk2"/>
                </a:solidFill>
              </a:rPr>
              <a:t>-sub-domains (</a:t>
            </a:r>
            <a:r>
              <a:rPr lang="en-GB" sz="1600" dirty="0">
                <a:solidFill>
                  <a:schemeClr val="dk2"/>
                </a:solidFill>
                <a:highlight>
                  <a:srgbClr val="FFE599"/>
                </a:highlight>
              </a:rPr>
              <a:t>MRI</a:t>
            </a:r>
            <a:r>
              <a:rPr lang="en-GB" sz="1600" dirty="0">
                <a:solidFill>
                  <a:schemeClr val="dk2"/>
                </a:solidFill>
              </a:rPr>
              <a:t>)</a:t>
            </a:r>
            <a:br>
              <a:rPr lang="en-GB" sz="1600" dirty="0">
                <a:solidFill>
                  <a:schemeClr val="dk2"/>
                </a:solidFill>
              </a:rPr>
            </a:b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680700" y="669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Sunflower</a:t>
            </a:r>
            <a:endParaRPr/>
          </a:p>
        </p:txBody>
      </p:sp>
      <p:sp>
        <p:nvSpPr>
          <p:cNvPr id="2" name="Google Shape;212;p26">
            <a:extLst>
              <a:ext uri="{FF2B5EF4-FFF2-40B4-BE49-F238E27FC236}">
                <a16:creationId xmlns:a16="http://schemas.microsoft.com/office/drawing/2014/main" id="{BB1D740E-0F59-C96C-8E95-E4D24A5C92A0}"/>
              </a:ext>
            </a:extLst>
          </p:cNvPr>
          <p:cNvSpPr txBox="1"/>
          <p:nvPr/>
        </p:nvSpPr>
        <p:spPr>
          <a:xfrm>
            <a:off x="5566927" y="3996798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dirty="0"/>
              <a:t>Defining Core – Generic metadata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70375" y="2049725"/>
            <a:ext cx="8017800" cy="25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Currently we have: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Identified EU standards (DCAT, DCAT AP Portals, DCAT AP Health)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Collected some NL Nodes and Health-RI metadata schemas (RUMC, AUMC, Princess Maxima, Covid Portal)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Mapped all of the above </a:t>
            </a:r>
            <a:r>
              <a:rPr lang="en-GB" sz="1207" u="sng" dirty="0">
                <a:solidFill>
                  <a:schemeClr val="hlink"/>
                </a:solidFill>
                <a:hlinkClick r:id="rId3"/>
              </a:rPr>
              <a:t>here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HRI portal release 0.9: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Minimal Core: DCAT-AP Portals mandatory fields</a:t>
            </a:r>
            <a:r>
              <a:rPr lang="en-GB" sz="1207" b="1" dirty="0"/>
              <a:t>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later (HRI portal release 2.0):</a:t>
            </a:r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Plan to release HRI Core metadata schema answering: </a:t>
            </a:r>
            <a:br>
              <a:rPr lang="en-GB" sz="1207" dirty="0"/>
            </a:br>
            <a:r>
              <a:rPr lang="en-GB" sz="1207" dirty="0"/>
              <a:t>	</a:t>
            </a:r>
            <a:r>
              <a:rPr lang="en-GB" sz="1207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Defining Leaves – Specialized/domain Metadata 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Domains (e.g. Image group) will specialize the generic schema into their needs and properties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Feedback / Result from Domain groups expected to be shared via </a:t>
            </a:r>
            <a:r>
              <a:rPr lang="en-GB" dirty="0" err="1"/>
              <a:t>Github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🧙 to add you to the HRI Metadata repo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health-ri-metadata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Leaves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5"/>
              </a:rPr>
              <a:t>Omics</a:t>
            </a:r>
            <a:r>
              <a:rPr lang="en-GB" dirty="0"/>
              <a:t>/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Scoping: </a:t>
            </a:r>
            <a:br>
              <a:rPr lang="en-GB" dirty="0"/>
            </a:br>
            <a:r>
              <a:rPr lang="en-GB" dirty="0"/>
              <a:t>What metadata should you prioritise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to </a:t>
            </a:r>
            <a:r>
              <a:rPr lang="en-GB" b="1" dirty="0"/>
              <a:t>find</a:t>
            </a:r>
            <a:r>
              <a:rPr lang="en-GB" dirty="0"/>
              <a:t> your dataset (e.g. diagnosis, sample size, subjects (</a:t>
            </a:r>
            <a:r>
              <a:rPr lang="en-GB" dirty="0" err="1"/>
              <a:t>people,demo</a:t>
            </a:r>
            <a:r>
              <a:rPr lang="en-GB" dirty="0"/>
              <a:t>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accessibility (which protocol was used e.g. a form sent to the medical ethical committee)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interoperability (which vocabulary, coding language was used in your data)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reusability (consent/license, provenance, standards used for coding your data, study protocols as a quality standard, pointer to the data)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Other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the “visuals” of the portal (e.g. Logo URL, Landing Page URL)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your domain (e.g. imaging example)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469113" y="12521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 Requirements </a:t>
            </a:r>
            <a:br>
              <a:rPr lang="en-GB" dirty="0"/>
            </a:br>
            <a:endParaRPr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469113" y="1823839"/>
            <a:ext cx="7949037" cy="306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Come up with the metadata requirement and document them in the form of competency questions?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know the temporal element of the image?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be able to distinguish different images from each other based on the collection method?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Analyse the answer and make the spreadsheet enlisting all the core terms.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Try to group them, and add concrete definitions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their role in the schema (class, attribute, relations, controlled vocabulary, taxonomy)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all the properties define the cardinality and  restrictions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attribute define datatypes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Explain all classes and properties (or at least all dataset’s properties)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Vote for: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mandatory/ optional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 err="1"/>
              <a:t>cardinalidade</a:t>
            </a:r>
            <a:r>
              <a:rPr lang="en-GB" dirty="0"/>
              <a:t> (min, max)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Identify non-technical items which may be important for portal (e.g. resource logo URL, resource landing page)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Results of voting will define the minimal schema for first release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8AFD-F7A1-6E32-9FA2-7E71C04D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Always Reuse -- Existing standards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9D7E-D319-C04F-AB57-48963E19D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NL" dirty="0"/>
              <a:t>Mapp your requirements to the existing standards and reuse if applicable. 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r>
              <a:rPr lang="en-NL" dirty="0"/>
              <a:t>-</a:t>
            </a:r>
            <a:r>
              <a:rPr lang="en-GB" dirty="0"/>
              <a:t>DICOM® is the international standard to transmit, store, retrieve, print, process, and display medical imaging information”</a:t>
            </a:r>
          </a:p>
          <a:p>
            <a:pPr marL="146050" indent="0">
              <a:buNone/>
            </a:pPr>
            <a:r>
              <a:rPr lang="en-GB" dirty="0"/>
              <a:t>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46050" indent="0">
              <a:buNone/>
            </a:pPr>
            <a:endParaRPr lang="en-GB" dirty="0"/>
          </a:p>
          <a:p>
            <a:pPr marL="146050" indent="0">
              <a:buNone/>
            </a:pPr>
            <a:r>
              <a:rPr lang="en-GB" dirty="0"/>
              <a:t>- BIDS?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665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9844-5101-1152-9170-AF90CC06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Map your model to HRI core metatda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559B-3206-67B9-6ECF-0C05C3E5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621" y="2159100"/>
            <a:ext cx="8142873" cy="2130267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NL" dirty="0"/>
              <a:t>o be interoperable with HRI Portal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endParaRPr lang="en-NL" dirty="0"/>
          </a:p>
          <a:p>
            <a:r>
              <a:rPr lang="en-US" dirty="0">
                <a:hlinkClick r:id="rId2"/>
              </a:rPr>
              <a:t>Wokring document </a:t>
            </a:r>
            <a:r>
              <a:rPr lang="en-GB" dirty="0">
                <a:hlinkClick r:id="rId2"/>
              </a:rPr>
              <a:t>https://docs.google.com/spreadsheets/d/1KKfAxn4ftoOAM2v3WsqT2XcPhdmTjnf1BZkvFf9FqF8/edit#gid=0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851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4896-C32D-77BA-CC93-425BE67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</a:t>
            </a:r>
            <a:r>
              <a:rPr lang="en-NL" dirty="0"/>
              <a:t>nstantiate the matadta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9D02-5D4D-9E54-CA76-A87ADCF9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394758"/>
            <a:ext cx="7688700" cy="2261100"/>
          </a:xfrm>
        </p:spPr>
        <p:txBody>
          <a:bodyPr/>
          <a:lstStyle/>
          <a:p>
            <a:pPr marL="14605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4818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Vision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easily </a:t>
            </a:r>
            <a:r>
              <a:rPr lang="en-GB" sz="2800" b="1" dirty="0"/>
              <a:t>find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Metadata Schemas and Portal Releases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HRI Core Metadata Schema </a:t>
            </a:r>
            <a:r>
              <a:rPr lang="en-GB" i="1"/>
              <a:t>(w obligatory fields of DCAT AP + what apart from DCAT-AP do we need?)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Domain Schemas (Leaves) </a:t>
            </a:r>
            <a:r>
              <a:rPr lang="en-GB" i="1"/>
              <a:t>(w obligatory fields per domain)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Documentation for users to follow on “how to describe their resource”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Releases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DCAT-AP Portals mandatory fields will be required for portal </a:t>
            </a:r>
            <a:r>
              <a:rPr lang="en-GB" b="1"/>
              <a:t>0.9</a:t>
            </a:r>
            <a:r>
              <a:rPr lang="en-GB"/>
              <a:t> release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HRI Core Metadata Schema (what apart from DCAT-AP do we need?) and leaves expected to be released for portal release </a:t>
            </a:r>
            <a:r>
              <a:rPr lang="en-GB" b="1"/>
              <a:t>2.0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Take away -- TMI - What do I do now? 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Identify pre-existing standards in your field (see X-Omics Project, ISA Tab)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your main classes (datasets?)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Describe your main classes properties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(or Jeroen) for GitHub access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Keep your versioning in GitHub 🌻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specialised help? Talk to your group leaders  🧙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more Metadata/Modelling/FDP help?  Talk to Luiz Bonino, </a:t>
            </a:r>
            <a:r>
              <a:rPr lang="en-GB" dirty="0" err="1"/>
              <a:t>Kees</a:t>
            </a:r>
            <a:r>
              <a:rPr lang="en-GB" dirty="0"/>
              <a:t> Burgers or Bruna Vieira, Dena Tahvildari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16" y="3750641"/>
            <a:ext cx="192800" cy="1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16" y="3551060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Acknowledgements 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Julia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Kees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Luiz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Mijke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Marianne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Jeroen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Rita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Requirements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Describe resources according to </a:t>
            </a:r>
            <a:r>
              <a:rPr lang="en-GB" sz="2000" b="1" dirty="0"/>
              <a:t>international standards</a:t>
            </a:r>
            <a:r>
              <a:rPr lang="en-GB" sz="2000" dirty="0"/>
              <a:t> (rich enough and interoperable):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dirty="0"/>
              <a:t>DCAT</a:t>
            </a:r>
            <a:r>
              <a:rPr lang="en-GB" sz="2000" dirty="0"/>
              <a:t> (EU Health Data Space &gt; DCAT Health, DCAT AP for Portals)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And provide as much as possible </a:t>
            </a:r>
            <a:r>
              <a:rPr lang="en-GB" sz="2000" b="1" dirty="0"/>
              <a:t>semantic enriched metadata </a:t>
            </a:r>
            <a:r>
              <a:rPr lang="en-GB" sz="2000" dirty="0"/>
              <a:t>(unambiguous, machine-interpretable) for resources of interest</a:t>
            </a:r>
            <a:endParaRPr sz="2000" i="1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such resources (e.g. datasets)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portals,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Extend the core for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RDF Graph Model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DAC6-15A5-72CA-0931-0F57D21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Metadata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FA56-DBF2-A9F8-C277-F65B7517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25" y="2012373"/>
            <a:ext cx="8414550" cy="2944681"/>
          </a:xfrm>
        </p:spPr>
        <p:txBody>
          <a:bodyPr>
            <a:normAutofit fontScale="70000" lnSpcReduction="20000"/>
          </a:bodyPr>
          <a:lstStyle/>
          <a:p>
            <a:pPr marL="136843" indent="0">
              <a:buSzPct val="100000"/>
              <a:buNone/>
            </a:pPr>
            <a:r>
              <a:rPr lang="en-GB" sz="1900" dirty="0"/>
              <a:t>is a definition that provides organization to the metadata in the domain, represented in a formal language. In the </a:t>
            </a:r>
            <a:r>
              <a:rPr lang="en-GB" sz="1900" dirty="0" err="1"/>
              <a:t>rdf</a:t>
            </a:r>
            <a:r>
              <a:rPr lang="en-GB" sz="1900" dirty="0"/>
              <a:t> Graph Model, the metadata schema is known as an Ontology and it is represented in the RDF schema (RDFS) or OWL (Web Ontology Language) languages or other dialects (</a:t>
            </a:r>
            <a:r>
              <a:rPr lang="en-GB" sz="1900" dirty="0" err="1"/>
              <a:t>e.g</a:t>
            </a:r>
            <a:r>
              <a:rPr lang="en-GB" sz="1900" dirty="0"/>
              <a:t> SHACL).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Object Property: These are relationships between instances of two classes. For example ”</a:t>
            </a:r>
            <a:r>
              <a:rPr lang="en-GB" sz="1900" dirty="0" err="1"/>
              <a:t>hasDistribution</a:t>
            </a:r>
            <a:r>
              <a:rPr lang="en-GB" sz="1900" dirty="0"/>
              <a:t>” is an object property that related all the instances of class </a:t>
            </a:r>
            <a:r>
              <a:rPr lang="en-GB" sz="1900" dirty="0" err="1"/>
              <a:t>datset</a:t>
            </a:r>
            <a:r>
              <a:rPr lang="en-GB" sz="1900" dirty="0"/>
              <a:t> to instances of class distribution.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23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287157" y="2190522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395663" y="2367814"/>
            <a:ext cx="1155032" cy="71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4281638" y="2305248"/>
            <a:ext cx="1628274" cy="837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endCxn id="5" idx="2"/>
          </p:cNvCxnSpPr>
          <p:nvPr/>
        </p:nvCxnSpPr>
        <p:spPr>
          <a:xfrm>
            <a:off x="2618072" y="2723947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2717463" y="2272549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395663" y="3868694"/>
            <a:ext cx="1155032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Dataset-100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1973179" y="3080083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4716409" y="3323880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4303740" y="3949152"/>
            <a:ext cx="1910177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Distribution_X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5158428" y="3142647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1781298" y="3358671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2764946" y="3924374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2618072" y="4232151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287157" y="3835317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291506" y="405595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-175352" y="2674220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NL" dirty="0"/>
              <a:t>etadata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7362702" y="3241484"/>
            <a:ext cx="901320" cy="6606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7378726" y="3977344"/>
            <a:ext cx="901320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8387305" y="347438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8465532" y="415139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  <a:endParaRPr lang="en-N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7366387" y="4823680"/>
            <a:ext cx="1099145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8648982" y="4580963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791" y="0"/>
            <a:ext cx="415641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09150" y="2440350"/>
            <a:ext cx="16740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classes: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Cataloug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Dataset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Distribution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>
            <a:off x="6750333" y="3086681"/>
            <a:ext cx="239366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borrows from: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foaf</a:t>
            </a:r>
            <a:r>
              <a:rPr lang="en-GB" dirty="0" err="1"/>
              <a:t>:Agent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skos</a:t>
            </a:r>
            <a:r>
              <a:rPr lang="en-GB" dirty="0" err="1"/>
              <a:t>:Concept</a:t>
            </a:r>
            <a:r>
              <a:rPr lang="en-GB" dirty="0"/>
              <a:t>, </a:t>
            </a:r>
            <a:r>
              <a:rPr lang="en-GB" b="1" dirty="0" err="1"/>
              <a:t>skos</a:t>
            </a:r>
            <a:r>
              <a:rPr lang="en-GB" dirty="0" err="1"/>
              <a:t>:ConceptScheme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DCAT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l="51786" t="44025" r="25259" b="11191"/>
          <a:stretch/>
        </p:blipFill>
        <p:spPr>
          <a:xfrm>
            <a:off x="3347175" y="445025"/>
            <a:ext cx="1807200" cy="43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7300" y="2824925"/>
            <a:ext cx="231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DCAT Dataset class inherits :: properties of the resource super-class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90250" y="877675"/>
            <a:ext cx="231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…and adds extra dataset-specific properties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200250" y="772450"/>
            <a:ext cx="201300" cy="878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058700" y="1788325"/>
            <a:ext cx="201300" cy="2928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48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DCAT-AP Portal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58950" y="2154825"/>
            <a:ext cx="879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Extension of DCAT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Defined mandatory</a:t>
            </a:r>
            <a:br>
              <a:rPr lang="en-GB" dirty="0"/>
            </a:br>
            <a:r>
              <a:rPr lang="en-GB" dirty="0"/>
              <a:t>fields for EU Portals</a:t>
            </a:r>
            <a:br>
              <a:rPr lang="en-GB" dirty="0"/>
            </a:br>
            <a:endParaRPr dirty="0"/>
          </a:p>
        </p:txBody>
      </p:sp>
      <p:pic>
        <p:nvPicPr>
          <p:cNvPr id="130" name="Google Shape;13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340" y="0"/>
            <a:ext cx="63756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1368</Words>
  <Application>Microsoft Macintosh PowerPoint</Application>
  <PresentationFormat>On-screen Show (16:9)</PresentationFormat>
  <Paragraphs>171</Paragraphs>
  <Slides>22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</vt:lpstr>
      <vt:lpstr>Arial</vt:lpstr>
      <vt:lpstr>Lato</vt:lpstr>
      <vt:lpstr>Raleway</vt:lpstr>
      <vt:lpstr>Streamline</vt:lpstr>
      <vt:lpstr>[DRAFT] A portal to (Meta)data</vt:lpstr>
      <vt:lpstr>The Vision</vt:lpstr>
      <vt:lpstr>Requirements</vt:lpstr>
      <vt:lpstr>HRI Core Metadata Schema</vt:lpstr>
      <vt:lpstr>Metadata schema</vt:lpstr>
      <vt:lpstr>Metadata schema is a graph</vt:lpstr>
      <vt:lpstr>DCAT</vt:lpstr>
      <vt:lpstr>DCAT</vt:lpstr>
      <vt:lpstr>DCAT-AP Portal</vt:lpstr>
      <vt:lpstr>HRI Core Metadata Schemas 🌻 </vt:lpstr>
      <vt:lpstr>HRI Core schema 0.9  access on git</vt:lpstr>
      <vt:lpstr>The Sunflower</vt:lpstr>
      <vt:lpstr>Defining Core – Generic metadata</vt:lpstr>
      <vt:lpstr>Defining Leaves – Specialized/domain Metadata </vt:lpstr>
      <vt:lpstr>Scoping:  What metadata should you prioritise</vt:lpstr>
      <vt:lpstr>Collect Requirements  </vt:lpstr>
      <vt:lpstr>Always Reuse -- Existing standards</vt:lpstr>
      <vt:lpstr>Map your model to HRI core metatda model</vt:lpstr>
      <vt:lpstr>Instantiate the matadta model</vt:lpstr>
      <vt:lpstr>Metadata Schemas and Portal Releases </vt:lpstr>
      <vt:lpstr>Take away -- TMI - What do I do now? </vt:lpstr>
      <vt:lpstr>Acknowledgements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portal to (Meta)data</dc:title>
  <dc:subject/>
  <dc:creator/>
  <cp:keywords/>
  <dc:description/>
  <cp:lastModifiedBy>Dena Tahvildari (Health-RI)</cp:lastModifiedBy>
  <cp:revision>11</cp:revision>
  <dcterms:modified xsi:type="dcterms:W3CDTF">2023-08-01T14:42:09Z</dcterms:modified>
  <cp:category/>
</cp:coreProperties>
</file>