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90" r:id="rId5"/>
    <p:sldId id="283" r:id="rId6"/>
    <p:sldId id="259" r:id="rId7"/>
    <p:sldId id="263" r:id="rId8"/>
    <p:sldId id="264" r:id="rId9"/>
    <p:sldId id="272" r:id="rId10"/>
    <p:sldId id="274" r:id="rId11"/>
    <p:sldId id="280" r:id="rId12"/>
    <p:sldId id="287" r:id="rId13"/>
    <p:sldId id="261" r:id="rId14"/>
    <p:sldId id="260" r:id="rId15"/>
    <p:sldId id="262" r:id="rId16"/>
    <p:sldId id="275" r:id="rId17"/>
    <p:sldId id="281" r:id="rId18"/>
    <p:sldId id="286" r:id="rId19"/>
    <p:sldId id="265" r:id="rId20"/>
    <p:sldId id="266" r:id="rId21"/>
    <p:sldId id="267" r:id="rId22"/>
    <p:sldId id="278" r:id="rId23"/>
    <p:sldId id="292" r:id="rId24"/>
    <p:sldId id="291" r:id="rId25"/>
    <p:sldId id="270" r:id="rId26"/>
    <p:sldId id="271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77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07"/>
    <p:restoredTop sz="84492"/>
  </p:normalViewPr>
  <p:slideViewPr>
    <p:cSldViewPr snapToGrid="0">
      <p:cViewPr>
        <p:scale>
          <a:sx n="140" d="100"/>
          <a:sy n="140" d="100"/>
        </p:scale>
        <p:origin x="-4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47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26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not only extension but constraint </a:t>
            </a:r>
            <a:r>
              <a:rPr lang="en-US" dirty="0" err="1"/>
              <a:t>defintiions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1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177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blob/master/Leaves_Petals/metadata%20collection%20sheet%20template.xlsx" TargetMode="External"/><Relationship Id="rId2" Type="http://schemas.openxmlformats.org/officeDocument/2006/relationships/hyperlink" Target="https://github.com/Health-RI/health-ri-metadata/tree/master/DCAT-AP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31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6" y="130929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550695" y="2723948"/>
            <a:ext cx="1730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06812" y="2435863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28433" y="405774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nstance of </a:t>
            </a:r>
          </a:p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2488969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43677" y="338286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300395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</a:t>
            </a:r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513465" y="464349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Namespace [to add]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dct</a:t>
            </a:r>
            <a:r>
              <a:rPr lang="en-US" dirty="0"/>
              <a:t> &lt;&gt;</a:t>
            </a:r>
          </a:p>
          <a:p>
            <a:r>
              <a:rPr lang="en-US" dirty="0"/>
              <a:t>Owl &lt;&gt;</a:t>
            </a:r>
          </a:p>
          <a:p>
            <a:r>
              <a:rPr lang="en-US" dirty="0" err="1"/>
              <a:t>Rdf</a:t>
            </a:r>
            <a:r>
              <a:rPr lang="en-US" dirty="0"/>
              <a:t> &lt;&gt;</a:t>
            </a:r>
          </a:p>
          <a:p>
            <a:r>
              <a:rPr lang="en-US" dirty="0" err="1"/>
              <a:t>Rdfs</a:t>
            </a:r>
            <a:r>
              <a:rPr lang="en-US" dirty="0"/>
              <a:t> &lt;&gt;</a:t>
            </a:r>
          </a:p>
          <a:p>
            <a:r>
              <a:rPr lang="en-US" dirty="0" err="1"/>
              <a:t>Hri</a:t>
            </a:r>
            <a:r>
              <a:rPr lang="en-US" dirty="0"/>
              <a:t> &lt;&gt;</a:t>
            </a:r>
          </a:p>
          <a:p>
            <a:r>
              <a:rPr lang="en-US" dirty="0" err="1"/>
              <a:t>Foaf</a:t>
            </a:r>
            <a:r>
              <a:rPr lang="en-US" dirty="0"/>
              <a:t> &lt;&gt;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110" y="993530"/>
            <a:ext cx="4968240" cy="375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291607" y="1829895"/>
            <a:ext cx="3713503" cy="300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is an RDF vocabulary designed to facilitate interoperability between data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catalogs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published on the Web.</a:t>
            </a: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prefix </a:t>
            </a: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GB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&lt;http://www.w3.org/ns/</a:t>
            </a: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GB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#&gt;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 classes: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dcat:Catalogue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dcat:Dataset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dcat:Distribution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70650" y="1278010"/>
            <a:ext cx="109328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DCA</a:t>
            </a: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0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DCAT</a:t>
            </a:r>
            <a:endParaRPr dirty="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15884" y="128765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Objectives of </a:t>
            </a: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DCAT</a:t>
            </a: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-AP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143;p21">
            <a:extLst>
              <a:ext uri="{FF2B5EF4-FFF2-40B4-BE49-F238E27FC236}">
                <a16:creationId xmlns:a16="http://schemas.microsoft.com/office/drawing/2014/main" id="{C64E22D8-1E43-F827-5FD0-6BFD7D1CC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884" y="1993008"/>
            <a:ext cx="8270916" cy="315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1207" dirty="0"/>
              <a:t>Supporting the discovery of/access to data in a cross border and cross domain environment, by harvesting data from distributed portals. 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endParaRPr lang="en-US" sz="1207" dirty="0"/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1207" dirty="0"/>
              <a:t>In the form of an application profile of W3C DCAT, by: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1007" dirty="0"/>
              <a:t>Expressing constraints and usages on DCAT properties and classes, and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1007" dirty="0"/>
              <a:t>Including additional properties and usages of controlled vocabularies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1007" dirty="0"/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12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1207" dirty="0"/>
              <a:t>In such a way that the metadata descriptions are maximally harmonized across Europe, and provide a reliable source for the European Data Portal</a:t>
            </a:r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endParaRPr lang="en-US" sz="1207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1207" dirty="0"/>
              <a:t>Extensions exists to serve different communities better, </a:t>
            </a:r>
            <a:r>
              <a:rPr lang="en-US" sz="1207" dirty="0" err="1"/>
              <a:t>BregDCAT</a:t>
            </a:r>
            <a:r>
              <a:rPr lang="en-US" sz="1207" dirty="0"/>
              <a:t>-AP, GEODCAT-AP, </a:t>
            </a:r>
            <a:r>
              <a:rPr lang="en-US" sz="1207" dirty="0" err="1"/>
              <a:t>StatDCAT</a:t>
            </a:r>
            <a:r>
              <a:rPr lang="en-US" sz="1207" dirty="0"/>
              <a:t>-AP. </a:t>
            </a:r>
            <a:endParaRPr sz="1207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120" y="2571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DCAT-AP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 Portal</a:t>
            </a: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188" y="658759"/>
            <a:ext cx="6238252" cy="436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75" y="681386"/>
            <a:ext cx="7408025" cy="4462114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286" y="1371600"/>
            <a:ext cx="2278834" cy="1356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access on git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42" y="2384832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Practical</a:t>
            </a:r>
            <a:r>
              <a:rPr lang="en-NL" dirty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712936" y="2410101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632518" y="18134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632518" y="25688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6089252" y="3007226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369460" y="3329825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312972" y="1377768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717648" y="1824221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4167647" y="2275924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813241" y="1801199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5039627" y="2314150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5058935" y="2496151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316699" y="2073175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442450" y="1858241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588195" y="1971439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969823" y="2677539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83604" y="2697150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572012" y="3504147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625829" y="362064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258310" y="903917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</a:t>
            </a:r>
            <a:r>
              <a:rPr lang="en-GB" sz="1950" dirty="0"/>
              <a:t> domain (petal) metadata schemas </a:t>
            </a:r>
            <a:endParaRPr sz="195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  <a:endCxn id="5" idx="3"/>
          </p:cNvCxnSpPr>
          <p:nvPr/>
        </p:nvCxnSpPr>
        <p:spPr>
          <a:xfrm flipH="1">
            <a:off x="3134826" y="1575298"/>
            <a:ext cx="1234414" cy="7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  <a:endCxn id="5" idx="3"/>
          </p:cNvCxnSpPr>
          <p:nvPr/>
        </p:nvCxnSpPr>
        <p:spPr>
          <a:xfrm flipH="1" flipV="1">
            <a:off x="3134826" y="2338974"/>
            <a:ext cx="545944" cy="54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469248" y="3177881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7018A-F51E-36B1-8A93-99D170129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0" b="5850"/>
          <a:stretch/>
        </p:blipFill>
        <p:spPr>
          <a:xfrm>
            <a:off x="258310" y="1686254"/>
            <a:ext cx="2876516" cy="1305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  <a:endCxn id="5" idx="3"/>
          </p:cNvCxnSpPr>
          <p:nvPr/>
        </p:nvCxnSpPr>
        <p:spPr>
          <a:xfrm flipH="1" flipV="1">
            <a:off x="3134826" y="2338975"/>
            <a:ext cx="1234414" cy="212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H="1" flipV="1">
            <a:off x="3134825" y="2338974"/>
            <a:ext cx="2771733" cy="248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  <a:endCxn id="5" idx="3"/>
          </p:cNvCxnSpPr>
          <p:nvPr/>
        </p:nvCxnSpPr>
        <p:spPr>
          <a:xfrm flipH="1" flipV="1">
            <a:off x="3134825" y="2338974"/>
            <a:ext cx="4324829" cy="203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  <a:endCxn id="5" idx="3"/>
          </p:cNvCxnSpPr>
          <p:nvPr/>
        </p:nvCxnSpPr>
        <p:spPr>
          <a:xfrm flipH="1" flipV="1">
            <a:off x="3134825" y="2338974"/>
            <a:ext cx="5062248" cy="58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  <a:endCxn id="5" idx="3"/>
          </p:cNvCxnSpPr>
          <p:nvPr/>
        </p:nvCxnSpPr>
        <p:spPr>
          <a:xfrm flipH="1">
            <a:off x="3134826" y="1640064"/>
            <a:ext cx="4308854" cy="6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303065" y="3500382"/>
            <a:ext cx="3073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Resources in a domain must offer, extra to the core, their minimal metadata to find their domain resources</a:t>
            </a:r>
          </a:p>
        </p:txBody>
      </p: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Defining</a:t>
            </a:r>
            <a:r>
              <a:rPr lang="en-GB" dirty="0"/>
              <a:t> Leaves – 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7650" y="239891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generic/core schema into their needs and properties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en-GB" dirty="0"/>
              <a:t> Vision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6" y="1327615"/>
            <a:ext cx="907674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 -- Define a Scope</a:t>
            </a:r>
            <a:br>
              <a:rPr lang="en-GB" dirty="0"/>
            </a:br>
            <a:r>
              <a:rPr lang="en-GB" dirty="0"/>
              <a:t>What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r>
              <a:rPr lang="en-GB" dirty="0"/>
              <a:t> should you prioritise?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38010" y="2150136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-- Start by collecting requirement for the Core model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</a:t>
            </a:r>
            <a:r>
              <a:rPr lang="en-GB" b="1" dirty="0"/>
              <a:t>accessibility</a:t>
            </a:r>
            <a:r>
              <a:rPr lang="en-GB" dirty="0"/>
              <a:t> (sharing protocol/access constraints)</a:t>
            </a: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</a:t>
            </a:r>
            <a:r>
              <a:rPr lang="en-GB" b="1" dirty="0"/>
              <a:t>reusability</a:t>
            </a:r>
            <a:r>
              <a:rPr lang="en-GB" dirty="0"/>
              <a:t>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37756" y="124875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</a:t>
            </a:r>
            <a:r>
              <a:rPr lang="en-GB" dirty="0"/>
              <a:t> your Requirements (terms)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05396" y="1820745"/>
            <a:ext cx="8416684" cy="307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Collect all the metadata requirements in a form of competency queries.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For the specific data collection method, give me the data and title, format, publisher? </a:t>
            </a:r>
          </a:p>
          <a:p>
            <a:pPr lvl="1"/>
            <a:r>
              <a:rPr lang="en-GB" dirty="0"/>
              <a:t>Give me the images with modality “</a:t>
            </a:r>
            <a:r>
              <a:rPr lang="en-GB" b="0" i="0" dirty="0">
                <a:solidFill>
                  <a:srgbClr val="BDC1C6"/>
                </a:solidFill>
                <a:effectLst/>
                <a:latin typeface="Google Sans"/>
              </a:rPr>
              <a:t>mammography</a:t>
            </a:r>
            <a:r>
              <a:rPr lang="en-GB" dirty="0"/>
              <a:t>”?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Make an inventory of the important terms and their definitions</a:t>
            </a:r>
          </a:p>
          <a:p>
            <a:pPr lvl="1"/>
            <a:r>
              <a:rPr lang="en-GB" dirty="0"/>
              <a:t>Collection method, image modality, collection title, </a:t>
            </a:r>
          </a:p>
          <a:p>
            <a:pPr marL="61595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Define them in </a:t>
            </a:r>
            <a:r>
              <a:rPr lang="en-GB" dirty="0" err="1"/>
              <a:t>rdf</a:t>
            </a:r>
            <a:r>
              <a:rPr lang="en-GB" dirty="0"/>
              <a:t> compliant manner (class, attribute, relations, controlled vocabulary, taxonomies)</a:t>
            </a:r>
          </a:p>
          <a:p>
            <a:pPr marL="0" indent="0">
              <a:buNone/>
            </a:pPr>
            <a:r>
              <a:rPr lang="en-GB" dirty="0"/>
              <a:t>	dataset </a:t>
            </a:r>
          </a:p>
          <a:p>
            <a:pPr marL="0" indent="0">
              <a:buNone/>
            </a:pPr>
            <a:r>
              <a:rPr lang="en-GB" dirty="0"/>
              <a:t>	dataset tile </a:t>
            </a:r>
          </a:p>
          <a:p>
            <a:pPr marL="0" indent="0">
              <a:buNone/>
            </a:pPr>
            <a:r>
              <a:rPr lang="en-GB" dirty="0"/>
              <a:t>	dataset created data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each properties per class, define datatypes -&gt; collection title 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each properties per class, define:</a:t>
            </a:r>
            <a:endParaRPr dirty="0"/>
          </a:p>
          <a:p>
            <a:pPr lvl="1"/>
            <a:r>
              <a:rPr lang="en-GB" dirty="0"/>
              <a:t>mandatory/ optional</a:t>
            </a:r>
            <a:endParaRPr dirty="0"/>
          </a:p>
          <a:p>
            <a:pPr lvl="1"/>
            <a:r>
              <a:rPr lang="en-US" dirty="0"/>
              <a:t>Cardinality 0..n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Reuse elements from DICOM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80" y="2028074"/>
            <a:ext cx="8117840" cy="2564245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NL" dirty="0"/>
              <a:t>euse the exsiting standards your requirements to the existing standards </a:t>
            </a:r>
          </a:p>
          <a:p>
            <a:pPr lvl="1"/>
            <a:r>
              <a:rPr lang="en-GB" dirty="0"/>
              <a:t>R</a:t>
            </a:r>
            <a:r>
              <a:rPr lang="en-NL" dirty="0"/>
              <a:t>euse the domain standards</a:t>
            </a:r>
          </a:p>
          <a:p>
            <a:pPr lvl="1"/>
            <a:r>
              <a:rPr lang="en-US" dirty="0"/>
              <a:t>If your requirements are missing, make a new entity or extend the existing elements</a:t>
            </a:r>
            <a:endParaRPr lang="en-NL" dirty="0"/>
          </a:p>
          <a:p>
            <a:pPr lvl="2"/>
            <a:endParaRPr lang="en-GB" dirty="0"/>
          </a:p>
          <a:p>
            <a:pPr marL="1073150" lvl="2" indent="0">
              <a:buNone/>
            </a:pPr>
            <a:r>
              <a:rPr lang="en-GB" dirty="0"/>
              <a:t>DICOM® is the international standard to transmit, store, retrieve, print, process, and display medical imaging information” - 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endParaRPr lang="en-GB" dirty="0"/>
          </a:p>
          <a:p>
            <a:endParaRPr lang="en-GB" dirty="0"/>
          </a:p>
          <a:p>
            <a:pPr marL="6159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DBE9-8236-DC7A-E6FD-56308007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and Align to dcat-AP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EE528-23B0-9EAA-7206-CBCF4B1A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792" y="1981866"/>
            <a:ext cx="7796358" cy="2486125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GB" sz="13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Understand Core metadata requirement</a:t>
            </a: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: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Start by taking a comprehensive inventory of your current metadata terms and definitions.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Document each term, its definition, and possible values or data types (if applicable).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3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Study the DCAT-AP Specification</a:t>
            </a: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: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Familiarize yourself with the DCAT-AP classes, properties, and controlled vocabularies. This will give you an overview of what is available and how it is structured.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Documentation for the DCAT-AP can usually be found on official EU websites or repositories related to open data standards.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3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Mapping &amp; Alignment</a:t>
            </a: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: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For each term in your current metadata schema, identify a corresponding class or property in DCAT-AP.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If a direct match doesn’t exist, consider whether the term can be mapped to an extended class or property in DCAT-AP, or whether it can be represented using a combination of available classes or properties.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3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Address Gaps</a:t>
            </a: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: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If you find terms in your metadata that don’t have a corresponding representation in DCAT-AP, you will need to decide how to address these gaps.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You might consider extending the DCAT-AP schema (by creating custom classes or properties).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3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Document Your Decisions</a:t>
            </a: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: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Maintain a crosswalk or mapping document that records how each term in your metadata is aligned with DCAT-AP. This will be valuable for future reference, training, or auditing purposes.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300" b="1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Implement the Alignment</a:t>
            </a: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: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Update your metadata capture, storage, and publishing tools to use the aligned schema.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3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If you're developing a new system, ensure that the software respects the DCAT-AP alignment.</a:t>
            </a:r>
            <a:endParaRPr lang="en-NL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0199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8FE-B4B0-7475-5023-6A45439E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Health-RI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07B5C-B1F7-C5FC-A956-010EED758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DCAT-AP specification and models</a:t>
            </a:r>
          </a:p>
          <a:p>
            <a:pPr lvl="1"/>
            <a:r>
              <a:rPr lang="en-GB" dirty="0">
                <a:hlinkClick r:id="rId2"/>
              </a:rPr>
              <a:t>https://github.com/Health-RI/health-ri-metadata/tree/master/DCAT-AP</a:t>
            </a:r>
            <a:endParaRPr lang="en-NL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Metadata Requirement sheet </a:t>
            </a:r>
          </a:p>
          <a:p>
            <a:pPr lvl="1"/>
            <a:r>
              <a:rPr lang="en-GB" dirty="0">
                <a:hlinkClick r:id="rId3"/>
              </a:rPr>
              <a:t>https://github.com/Health-RI/health-ri-metadata/blob/master/Leaves_Petals/metadata%20collection%20sheet%20template.xlsx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530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en-GB" dirty="0"/>
              <a:t>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 your metadata scope and requirements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 and map your requirements to it, “DICOM” Ontology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Model your requirement in graph model (class, properties , relations).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Bruna Vieira, Dena Tahvildari, Luiz Bonino, </a:t>
            </a:r>
            <a:r>
              <a:rPr lang="en-GB" dirty="0" err="1"/>
              <a:t>Kees</a:t>
            </a:r>
            <a:r>
              <a:rPr lang="en-GB" dirty="0"/>
              <a:t> Burgers.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6">
            <a:extLst>
              <a:ext uri="{FF2B5EF4-FFF2-40B4-BE49-F238E27FC236}">
                <a16:creationId xmlns:a16="http://schemas.microsoft.com/office/drawing/2014/main" id="{2E289A48-16B7-C4F0-4F18-157D92ED34D8}"/>
              </a:ext>
            </a:extLst>
          </p:cNvPr>
          <p:cNvSpPr txBox="1">
            <a:spLocks noGrp="1"/>
          </p:cNvSpPr>
          <p:nvPr/>
        </p:nvSpPr>
        <p:spPr>
          <a:xfrm>
            <a:off x="548698" y="145245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sz="19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1B57A-EF51-96DE-7B49-7FEDA5A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88" y="135933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Sunflower 1.0</a:t>
            </a:r>
            <a:b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172;p26">
            <a:extLst>
              <a:ext uri="{FF2B5EF4-FFF2-40B4-BE49-F238E27FC236}">
                <a16:creationId xmlns:a16="http://schemas.microsoft.com/office/drawing/2014/main" id="{BB8FBB46-7B20-7984-185B-827BC93F3B1C}"/>
              </a:ext>
            </a:extLst>
          </p:cNvPr>
          <p:cNvSpPr/>
          <p:nvPr/>
        </p:nvSpPr>
        <p:spPr>
          <a:xfrm rot="188886">
            <a:off x="6878913" y="902675"/>
            <a:ext cx="721088" cy="8235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46E350E9-35D8-E725-6880-F3159811B1FA}"/>
              </a:ext>
            </a:extLst>
          </p:cNvPr>
          <p:cNvSpPr/>
          <p:nvPr/>
        </p:nvSpPr>
        <p:spPr>
          <a:xfrm rot="-10187366">
            <a:off x="3956456" y="3338955"/>
            <a:ext cx="807260" cy="82420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4;p26">
            <a:extLst>
              <a:ext uri="{FF2B5EF4-FFF2-40B4-BE49-F238E27FC236}">
                <a16:creationId xmlns:a16="http://schemas.microsoft.com/office/drawing/2014/main" id="{857EB346-3FA7-1D64-CC43-6A9DDA89C896}"/>
              </a:ext>
            </a:extLst>
          </p:cNvPr>
          <p:cNvSpPr/>
          <p:nvPr/>
        </p:nvSpPr>
        <p:spPr>
          <a:xfrm rot="-5782781" flipH="1">
            <a:off x="5113646" y="3250903"/>
            <a:ext cx="720864" cy="82363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5;p26">
            <a:extLst>
              <a:ext uri="{FF2B5EF4-FFF2-40B4-BE49-F238E27FC236}">
                <a16:creationId xmlns:a16="http://schemas.microsoft.com/office/drawing/2014/main" id="{C1A75F32-843D-E60E-7373-6561C0EB79F7}"/>
              </a:ext>
            </a:extLst>
          </p:cNvPr>
          <p:cNvSpPr/>
          <p:nvPr/>
        </p:nvSpPr>
        <p:spPr>
          <a:xfrm rot="-7678441">
            <a:off x="4129713" y="2812921"/>
            <a:ext cx="719279" cy="82636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6;p26">
            <a:extLst>
              <a:ext uri="{FF2B5EF4-FFF2-40B4-BE49-F238E27FC236}">
                <a16:creationId xmlns:a16="http://schemas.microsoft.com/office/drawing/2014/main" id="{0360D17B-4AB9-2709-0F50-2C931B2391C7}"/>
              </a:ext>
            </a:extLst>
          </p:cNvPr>
          <p:cNvSpPr/>
          <p:nvPr/>
        </p:nvSpPr>
        <p:spPr>
          <a:xfrm rot="8683438">
            <a:off x="4407921" y="3355210"/>
            <a:ext cx="710240" cy="83462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7;p26">
            <a:extLst>
              <a:ext uri="{FF2B5EF4-FFF2-40B4-BE49-F238E27FC236}">
                <a16:creationId xmlns:a16="http://schemas.microsoft.com/office/drawing/2014/main" id="{347CA820-4C91-9DB1-1B87-7A1BD41223CA}"/>
              </a:ext>
            </a:extLst>
          </p:cNvPr>
          <p:cNvSpPr/>
          <p:nvPr/>
        </p:nvSpPr>
        <p:spPr>
          <a:xfrm rot="-9533352" flipH="1">
            <a:off x="6327702" y="2897688"/>
            <a:ext cx="707161" cy="8390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00421ACE-438B-F472-D257-29E3C01A2C84}"/>
              </a:ext>
            </a:extLst>
          </p:cNvPr>
          <p:cNvSpPr/>
          <p:nvPr/>
        </p:nvSpPr>
        <p:spPr>
          <a:xfrm rot="-767528">
            <a:off x="6366467" y="979839"/>
            <a:ext cx="706255" cy="84038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451FDB7F-604D-56C7-3801-0D744A265A5D}"/>
              </a:ext>
            </a:extLst>
          </p:cNvPr>
          <p:cNvSpPr/>
          <p:nvPr/>
        </p:nvSpPr>
        <p:spPr>
          <a:xfrm rot="-2369681" flipH="1">
            <a:off x="3636827" y="1793229"/>
            <a:ext cx="711431" cy="83563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F8FD40F1-C9D3-4967-9C84-4D3D3ED2E690}"/>
              </a:ext>
            </a:extLst>
          </p:cNvPr>
          <p:cNvSpPr/>
          <p:nvPr/>
        </p:nvSpPr>
        <p:spPr>
          <a:xfrm rot="-10082504">
            <a:off x="3760217" y="2154946"/>
            <a:ext cx="705843" cy="84157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1;p26">
            <a:extLst>
              <a:ext uri="{FF2B5EF4-FFF2-40B4-BE49-F238E27FC236}">
                <a16:creationId xmlns:a16="http://schemas.microsoft.com/office/drawing/2014/main" id="{5486831B-74F8-FE3D-D1F4-23CE405B5030}"/>
              </a:ext>
            </a:extLst>
          </p:cNvPr>
          <p:cNvSpPr/>
          <p:nvPr/>
        </p:nvSpPr>
        <p:spPr>
          <a:xfrm rot="3579564">
            <a:off x="6492875" y="2590555"/>
            <a:ext cx="716684" cy="82928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2;p26">
            <a:extLst>
              <a:ext uri="{FF2B5EF4-FFF2-40B4-BE49-F238E27FC236}">
                <a16:creationId xmlns:a16="http://schemas.microsoft.com/office/drawing/2014/main" id="{AEAD5B3C-2D48-63E6-FF20-634BC51B4D65}"/>
              </a:ext>
            </a:extLst>
          </p:cNvPr>
          <p:cNvSpPr/>
          <p:nvPr/>
        </p:nvSpPr>
        <p:spPr>
          <a:xfrm rot="5069546">
            <a:off x="5836146" y="3179177"/>
            <a:ext cx="974507" cy="116931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3;p26">
            <a:extLst>
              <a:ext uri="{FF2B5EF4-FFF2-40B4-BE49-F238E27FC236}">
                <a16:creationId xmlns:a16="http://schemas.microsoft.com/office/drawing/2014/main" id="{D9FF497C-98B1-36A1-6C03-1996E69D0F3A}"/>
              </a:ext>
            </a:extLst>
          </p:cNvPr>
          <p:cNvSpPr/>
          <p:nvPr/>
        </p:nvSpPr>
        <p:spPr>
          <a:xfrm rot="4917807" flipH="1">
            <a:off x="5634794" y="765041"/>
            <a:ext cx="721006" cy="8235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2A4DC54A-BF2D-9C1B-0BD6-7646A5E66B10}"/>
              </a:ext>
            </a:extLst>
          </p:cNvPr>
          <p:cNvSpPr/>
          <p:nvPr/>
        </p:nvSpPr>
        <p:spPr>
          <a:xfrm rot="-5028002">
            <a:off x="5087816" y="776412"/>
            <a:ext cx="720842" cy="82348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5;p26">
            <a:extLst>
              <a:ext uri="{FF2B5EF4-FFF2-40B4-BE49-F238E27FC236}">
                <a16:creationId xmlns:a16="http://schemas.microsoft.com/office/drawing/2014/main" id="{88FF3084-1EA5-1D2D-6E40-A20B9064B95D}"/>
              </a:ext>
            </a:extLst>
          </p:cNvPr>
          <p:cNvSpPr/>
          <p:nvPr/>
        </p:nvSpPr>
        <p:spPr>
          <a:xfrm rot="-4457449">
            <a:off x="4030877" y="858242"/>
            <a:ext cx="719655" cy="82418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6;p26">
            <a:extLst>
              <a:ext uri="{FF2B5EF4-FFF2-40B4-BE49-F238E27FC236}">
                <a16:creationId xmlns:a16="http://schemas.microsoft.com/office/drawing/2014/main" id="{CAD420A4-44F1-0608-AA6A-827C6242B861}"/>
              </a:ext>
            </a:extLst>
          </p:cNvPr>
          <p:cNvSpPr txBox="1"/>
          <p:nvPr/>
        </p:nvSpPr>
        <p:spPr>
          <a:xfrm rot="-1443084">
            <a:off x="3847014" y="878612"/>
            <a:ext cx="706652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7;p26">
            <a:extLst>
              <a:ext uri="{FF2B5EF4-FFF2-40B4-BE49-F238E27FC236}">
                <a16:creationId xmlns:a16="http://schemas.microsoft.com/office/drawing/2014/main" id="{3CF1377D-DE8F-BC55-2983-6C39A1D9CF55}"/>
              </a:ext>
            </a:extLst>
          </p:cNvPr>
          <p:cNvSpPr/>
          <p:nvPr/>
        </p:nvSpPr>
        <p:spPr>
          <a:xfrm rot="1643025">
            <a:off x="6823503" y="1297279"/>
            <a:ext cx="676055" cy="77415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8;p26">
            <a:extLst>
              <a:ext uri="{FF2B5EF4-FFF2-40B4-BE49-F238E27FC236}">
                <a16:creationId xmlns:a16="http://schemas.microsoft.com/office/drawing/2014/main" id="{79B9DD65-BCF5-43C3-3236-6D15DB9A717E}"/>
              </a:ext>
            </a:extLst>
          </p:cNvPr>
          <p:cNvSpPr/>
          <p:nvPr/>
        </p:nvSpPr>
        <p:spPr>
          <a:xfrm rot="-5892055">
            <a:off x="4056861" y="1261405"/>
            <a:ext cx="720847" cy="8241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9;p26">
            <a:extLst>
              <a:ext uri="{FF2B5EF4-FFF2-40B4-BE49-F238E27FC236}">
                <a16:creationId xmlns:a16="http://schemas.microsoft.com/office/drawing/2014/main" id="{76660989-815C-793A-0970-21C08D6F8729}"/>
              </a:ext>
            </a:extLst>
          </p:cNvPr>
          <p:cNvSpPr/>
          <p:nvPr/>
        </p:nvSpPr>
        <p:spPr>
          <a:xfrm rot="-1996322">
            <a:off x="4454917" y="1093201"/>
            <a:ext cx="709925" cy="83520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0;p26">
            <a:extLst>
              <a:ext uri="{FF2B5EF4-FFF2-40B4-BE49-F238E27FC236}">
                <a16:creationId xmlns:a16="http://schemas.microsoft.com/office/drawing/2014/main" id="{E55D5A4A-8D71-5B9C-0D7D-FB6BD9D7F3E2}"/>
              </a:ext>
            </a:extLst>
          </p:cNvPr>
          <p:cNvSpPr/>
          <p:nvPr/>
        </p:nvSpPr>
        <p:spPr>
          <a:xfrm rot="2624157">
            <a:off x="6553521" y="1825213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1;p26">
            <a:extLst>
              <a:ext uri="{FF2B5EF4-FFF2-40B4-BE49-F238E27FC236}">
                <a16:creationId xmlns:a16="http://schemas.microsoft.com/office/drawing/2014/main" id="{86BB92BD-5A55-4812-DE59-462BD84EA07B}"/>
              </a:ext>
            </a:extLst>
          </p:cNvPr>
          <p:cNvSpPr/>
          <p:nvPr/>
        </p:nvSpPr>
        <p:spPr>
          <a:xfrm rot="-5400000">
            <a:off x="4464552" y="13821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2;p26">
            <a:extLst>
              <a:ext uri="{FF2B5EF4-FFF2-40B4-BE49-F238E27FC236}">
                <a16:creationId xmlns:a16="http://schemas.microsoft.com/office/drawing/2014/main" id="{1A146D46-80BE-C8E5-9C25-E5125FE1B689}"/>
              </a:ext>
            </a:extLst>
          </p:cNvPr>
          <p:cNvSpPr/>
          <p:nvPr/>
        </p:nvSpPr>
        <p:spPr>
          <a:xfrm rot="-5400000" flipH="1">
            <a:off x="4464552" y="21375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3;p26">
            <a:extLst>
              <a:ext uri="{FF2B5EF4-FFF2-40B4-BE49-F238E27FC236}">
                <a16:creationId xmlns:a16="http://schemas.microsoft.com/office/drawing/2014/main" id="{FA214B72-F875-1B03-D239-5CF1CF1F1B02}"/>
              </a:ext>
            </a:extLst>
          </p:cNvPr>
          <p:cNvSpPr/>
          <p:nvPr/>
        </p:nvSpPr>
        <p:spPr>
          <a:xfrm rot="5400000">
            <a:off x="5997195" y="2354530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4;p26">
            <a:extLst>
              <a:ext uri="{FF2B5EF4-FFF2-40B4-BE49-F238E27FC236}">
                <a16:creationId xmlns:a16="http://schemas.microsoft.com/office/drawing/2014/main" id="{C427F050-E128-33C5-8B51-CDC8D4B41F8A}"/>
              </a:ext>
            </a:extLst>
          </p:cNvPr>
          <p:cNvSpPr/>
          <p:nvPr/>
        </p:nvSpPr>
        <p:spPr>
          <a:xfrm rot="8037705">
            <a:off x="5201493" y="2898563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5;p26">
            <a:extLst>
              <a:ext uri="{FF2B5EF4-FFF2-40B4-BE49-F238E27FC236}">
                <a16:creationId xmlns:a16="http://schemas.microsoft.com/office/drawing/2014/main" id="{DFF777D6-0876-1458-3FB2-3AC22E5FA52C}"/>
              </a:ext>
            </a:extLst>
          </p:cNvPr>
          <p:cNvSpPr/>
          <p:nvPr/>
        </p:nvSpPr>
        <p:spPr>
          <a:xfrm rot="-2623641">
            <a:off x="5200537" y="940433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6;p26">
            <a:extLst>
              <a:ext uri="{FF2B5EF4-FFF2-40B4-BE49-F238E27FC236}">
                <a16:creationId xmlns:a16="http://schemas.microsoft.com/office/drawing/2014/main" id="{20CFD1FC-4DE4-0E44-0ECB-5BF48D3AF885}"/>
              </a:ext>
            </a:extLst>
          </p:cNvPr>
          <p:cNvSpPr/>
          <p:nvPr/>
        </p:nvSpPr>
        <p:spPr>
          <a:xfrm>
            <a:off x="5549682" y="1392959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7;p26">
            <a:extLst>
              <a:ext uri="{FF2B5EF4-FFF2-40B4-BE49-F238E27FC236}">
                <a16:creationId xmlns:a16="http://schemas.microsoft.com/office/drawing/2014/main" id="{8A4CEE1B-7602-F06F-07DB-E185ED5E10FE}"/>
              </a:ext>
            </a:extLst>
          </p:cNvPr>
          <p:cNvSpPr/>
          <p:nvPr/>
        </p:nvSpPr>
        <p:spPr>
          <a:xfrm rot="-8296455">
            <a:off x="3999681" y="1844662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8;p26">
            <a:extLst>
              <a:ext uri="{FF2B5EF4-FFF2-40B4-BE49-F238E27FC236}">
                <a16:creationId xmlns:a16="http://schemas.microsoft.com/office/drawing/2014/main" id="{C6703A0B-82B1-8520-69F5-9717737BE8C9}"/>
              </a:ext>
            </a:extLst>
          </p:cNvPr>
          <p:cNvSpPr/>
          <p:nvPr/>
        </p:nvSpPr>
        <p:spPr>
          <a:xfrm>
            <a:off x="4645275" y="136993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99;p26">
            <a:extLst>
              <a:ext uri="{FF2B5EF4-FFF2-40B4-BE49-F238E27FC236}">
                <a16:creationId xmlns:a16="http://schemas.microsoft.com/office/drawing/2014/main" id="{19BF4D60-FC26-3026-AA54-1138AECEA705}"/>
              </a:ext>
            </a:extLst>
          </p:cNvPr>
          <p:cNvSpPr/>
          <p:nvPr/>
        </p:nvSpPr>
        <p:spPr>
          <a:xfrm>
            <a:off x="4871660" y="1882888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0;p26">
            <a:extLst>
              <a:ext uri="{FF2B5EF4-FFF2-40B4-BE49-F238E27FC236}">
                <a16:creationId xmlns:a16="http://schemas.microsoft.com/office/drawing/2014/main" id="{ECBBA0BD-3892-A073-70B4-84F8327AF034}"/>
              </a:ext>
            </a:extLst>
          </p:cNvPr>
          <p:cNvSpPr txBox="1"/>
          <p:nvPr/>
        </p:nvSpPr>
        <p:spPr>
          <a:xfrm>
            <a:off x="4890968" y="2064889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1;p26">
            <a:extLst>
              <a:ext uri="{FF2B5EF4-FFF2-40B4-BE49-F238E27FC236}">
                <a16:creationId xmlns:a16="http://schemas.microsoft.com/office/drawing/2014/main" id="{17ED5AFF-9FC9-EA3E-7A33-E9DFD745734D}"/>
              </a:ext>
            </a:extLst>
          </p:cNvPr>
          <p:cNvSpPr txBox="1"/>
          <p:nvPr/>
        </p:nvSpPr>
        <p:spPr>
          <a:xfrm>
            <a:off x="6148733" y="1641913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2;p26">
            <a:extLst>
              <a:ext uri="{FF2B5EF4-FFF2-40B4-BE49-F238E27FC236}">
                <a16:creationId xmlns:a16="http://schemas.microsoft.com/office/drawing/2014/main" id="{60819A12-1E48-9BE9-88D5-B34EF8BE80C2}"/>
              </a:ext>
            </a:extLst>
          </p:cNvPr>
          <p:cNvSpPr txBox="1"/>
          <p:nvPr/>
        </p:nvSpPr>
        <p:spPr>
          <a:xfrm>
            <a:off x="5313773" y="2771659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8" name="Google Shape;203;p26">
            <a:extLst>
              <a:ext uri="{FF2B5EF4-FFF2-40B4-BE49-F238E27FC236}">
                <a16:creationId xmlns:a16="http://schemas.microsoft.com/office/drawing/2014/main" id="{DF8C646E-85D4-A5C5-6D34-A9F7D4E2C471}"/>
              </a:ext>
            </a:extLst>
          </p:cNvPr>
          <p:cNvSpPr txBox="1"/>
          <p:nvPr/>
        </p:nvSpPr>
        <p:spPr>
          <a:xfrm rot="2014141">
            <a:off x="4351463" y="1482963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4;p26">
            <a:extLst>
              <a:ext uri="{FF2B5EF4-FFF2-40B4-BE49-F238E27FC236}">
                <a16:creationId xmlns:a16="http://schemas.microsoft.com/office/drawing/2014/main" id="{02B4D342-38CD-B739-9F65-1DD8C72D675B}"/>
              </a:ext>
            </a:extLst>
          </p:cNvPr>
          <p:cNvSpPr txBox="1"/>
          <p:nvPr/>
        </p:nvSpPr>
        <p:spPr>
          <a:xfrm rot="1082178">
            <a:off x="4481322" y="1054995"/>
            <a:ext cx="70562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5;p26">
            <a:extLst>
              <a:ext uri="{FF2B5EF4-FFF2-40B4-BE49-F238E27FC236}">
                <a16:creationId xmlns:a16="http://schemas.microsoft.com/office/drawing/2014/main" id="{90DA5B45-3F59-9174-8670-411D90571A71}"/>
              </a:ext>
            </a:extLst>
          </p:cNvPr>
          <p:cNvSpPr txBox="1"/>
          <p:nvPr/>
        </p:nvSpPr>
        <p:spPr>
          <a:xfrm rot="2159638">
            <a:off x="3792263" y="1429851"/>
            <a:ext cx="709418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6;p26">
            <a:extLst>
              <a:ext uri="{FF2B5EF4-FFF2-40B4-BE49-F238E27FC236}">
                <a16:creationId xmlns:a16="http://schemas.microsoft.com/office/drawing/2014/main" id="{59FFA04B-144A-046D-9384-4263267234F0}"/>
              </a:ext>
            </a:extLst>
          </p:cNvPr>
          <p:cNvSpPr txBox="1"/>
          <p:nvPr/>
        </p:nvSpPr>
        <p:spPr>
          <a:xfrm rot="-2012628">
            <a:off x="6420229" y="154017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6">
            <a:extLst>
              <a:ext uri="{FF2B5EF4-FFF2-40B4-BE49-F238E27FC236}">
                <a16:creationId xmlns:a16="http://schemas.microsoft.com/office/drawing/2014/main" id="{E6F1E413-5FF2-A0DC-B5E9-EFEDF956BE17}"/>
              </a:ext>
            </a:extLst>
          </p:cNvPr>
          <p:cNvSpPr txBox="1"/>
          <p:nvPr/>
        </p:nvSpPr>
        <p:spPr>
          <a:xfrm rot="-1929944">
            <a:off x="7043111" y="1424084"/>
            <a:ext cx="673263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8;p26">
            <a:extLst>
              <a:ext uri="{FF2B5EF4-FFF2-40B4-BE49-F238E27FC236}">
                <a16:creationId xmlns:a16="http://schemas.microsoft.com/office/drawing/2014/main" id="{FEDFF3B3-8301-7D35-3F9E-34F672FA5A6C}"/>
              </a:ext>
            </a:extLst>
          </p:cNvPr>
          <p:cNvSpPr txBox="1"/>
          <p:nvPr/>
        </p:nvSpPr>
        <p:spPr>
          <a:xfrm>
            <a:off x="3801857" y="224627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9;p26">
            <a:extLst>
              <a:ext uri="{FF2B5EF4-FFF2-40B4-BE49-F238E27FC236}">
                <a16:creationId xmlns:a16="http://schemas.microsoft.com/office/drawing/2014/main" id="{DC26B737-CA97-E550-57CD-B88B07AB3034}"/>
              </a:ext>
            </a:extLst>
          </p:cNvPr>
          <p:cNvSpPr txBox="1"/>
          <p:nvPr/>
        </p:nvSpPr>
        <p:spPr>
          <a:xfrm>
            <a:off x="7082721" y="2209621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0;p26">
            <a:extLst>
              <a:ext uri="{FF2B5EF4-FFF2-40B4-BE49-F238E27FC236}">
                <a16:creationId xmlns:a16="http://schemas.microsoft.com/office/drawing/2014/main" id="{0D1DCC9C-E26D-1DC2-9382-722D51B7A4B1}"/>
              </a:ext>
            </a:extLst>
          </p:cNvPr>
          <p:cNvSpPr txBox="1"/>
          <p:nvPr/>
        </p:nvSpPr>
        <p:spPr>
          <a:xfrm rot="1971133">
            <a:off x="6471704" y="3069173"/>
            <a:ext cx="708421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1;p26">
            <a:extLst>
              <a:ext uri="{FF2B5EF4-FFF2-40B4-BE49-F238E27FC236}">
                <a16:creationId xmlns:a16="http://schemas.microsoft.com/office/drawing/2014/main" id="{3DA2957A-0495-96A1-6D72-0BA4919E7B42}"/>
              </a:ext>
            </a:extLst>
          </p:cNvPr>
          <p:cNvSpPr txBox="1"/>
          <p:nvPr/>
        </p:nvSpPr>
        <p:spPr>
          <a:xfrm>
            <a:off x="3401947" y="1879920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2;p26">
            <a:extLst>
              <a:ext uri="{FF2B5EF4-FFF2-40B4-BE49-F238E27FC236}">
                <a16:creationId xmlns:a16="http://schemas.microsoft.com/office/drawing/2014/main" id="{C91A02C4-4497-9CFC-F569-FA7E81F41778}"/>
              </a:ext>
            </a:extLst>
          </p:cNvPr>
          <p:cNvSpPr txBox="1"/>
          <p:nvPr/>
        </p:nvSpPr>
        <p:spPr>
          <a:xfrm>
            <a:off x="4457863" y="3189382"/>
            <a:ext cx="704025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3;p26">
            <a:extLst>
              <a:ext uri="{FF2B5EF4-FFF2-40B4-BE49-F238E27FC236}">
                <a16:creationId xmlns:a16="http://schemas.microsoft.com/office/drawing/2014/main" id="{894C6F5F-10E9-4D96-0F79-1CA3E5712263}"/>
              </a:ext>
            </a:extLst>
          </p:cNvPr>
          <p:cNvSpPr txBox="1"/>
          <p:nvPr/>
        </p:nvSpPr>
        <p:spPr>
          <a:xfrm rot="-1393791">
            <a:off x="3913986" y="3106116"/>
            <a:ext cx="70394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4;p26">
            <a:extLst>
              <a:ext uri="{FF2B5EF4-FFF2-40B4-BE49-F238E27FC236}">
                <a16:creationId xmlns:a16="http://schemas.microsoft.com/office/drawing/2014/main" id="{1DA31F53-D7E0-578E-3E70-A6150A8BA296}"/>
              </a:ext>
            </a:extLst>
          </p:cNvPr>
          <p:cNvSpPr txBox="1"/>
          <p:nvPr/>
        </p:nvSpPr>
        <p:spPr>
          <a:xfrm>
            <a:off x="4468184" y="3816533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82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5;p26">
            <a:extLst>
              <a:ext uri="{FF2B5EF4-FFF2-40B4-BE49-F238E27FC236}">
                <a16:creationId xmlns:a16="http://schemas.microsoft.com/office/drawing/2014/main" id="{53B27FCB-17E3-D815-3EF8-15BC43DE3643}"/>
              </a:ext>
            </a:extLst>
          </p:cNvPr>
          <p:cNvSpPr txBox="1"/>
          <p:nvPr/>
        </p:nvSpPr>
        <p:spPr>
          <a:xfrm rot="-3749584">
            <a:off x="3749649" y="3683748"/>
            <a:ext cx="70395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2;p26">
            <a:extLst>
              <a:ext uri="{FF2B5EF4-FFF2-40B4-BE49-F238E27FC236}">
                <a16:creationId xmlns:a16="http://schemas.microsoft.com/office/drawing/2014/main" id="{B51F5FFC-DD46-D791-85C3-D088B92CE1CF}"/>
              </a:ext>
            </a:extLst>
          </p:cNvPr>
          <p:cNvSpPr txBox="1"/>
          <p:nvPr/>
        </p:nvSpPr>
        <p:spPr>
          <a:xfrm>
            <a:off x="5331478" y="356081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 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16;p26">
            <a:extLst>
              <a:ext uri="{FF2B5EF4-FFF2-40B4-BE49-F238E27FC236}">
                <a16:creationId xmlns:a16="http://schemas.microsoft.com/office/drawing/2014/main" id="{D84632BB-90ED-C64B-022E-309B6CC57CF6}"/>
              </a:ext>
            </a:extLst>
          </p:cNvPr>
          <p:cNvSpPr txBox="1"/>
          <p:nvPr/>
        </p:nvSpPr>
        <p:spPr>
          <a:xfrm>
            <a:off x="353344" y="2108797"/>
            <a:ext cx="3692079" cy="258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2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5B0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Minimal</a:t>
            </a:r>
            <a:r>
              <a:rPr lang="en-GB" sz="12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AP Portals</a:t>
            </a:r>
            <a:b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Extended</a:t>
            </a:r>
            <a:r>
              <a:rPr lang="en-GB" sz="1200" dirty="0">
                <a:solidFill>
                  <a:schemeClr val="dk2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Health-RI </a:t>
            </a:r>
            <a:endParaRPr sz="12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en-GB" sz="12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Leaves (Petals?):</a:t>
            </a:r>
            <a:b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Domain:</a:t>
            </a:r>
            <a: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Imaging data</a:t>
            </a:r>
            <a:b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sub-domains (</a:t>
            </a:r>
            <a:r>
              <a:rPr lang="en-GB" sz="1600" dirty="0">
                <a:solidFill>
                  <a:srgbClr val="2E2E2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neuroimaging</a:t>
            </a: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br>
              <a:rPr lang="en-GB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sz="12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3" name="Google Shape;214;p26">
            <a:extLst>
              <a:ext uri="{FF2B5EF4-FFF2-40B4-BE49-F238E27FC236}">
                <a16:creationId xmlns:a16="http://schemas.microsoft.com/office/drawing/2014/main" id="{69256A2A-D42B-3BAD-7D13-A45D60E8DA0B}"/>
              </a:ext>
            </a:extLst>
          </p:cNvPr>
          <p:cNvSpPr txBox="1"/>
          <p:nvPr/>
        </p:nvSpPr>
        <p:spPr>
          <a:xfrm>
            <a:off x="5960914" y="3692570"/>
            <a:ext cx="954082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neuroimaging</a:t>
            </a:r>
            <a:endParaRPr sz="82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783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704702" y="2183678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624284" y="158700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624284" y="234240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6081018" y="2780803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361226" y="3103402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304738" y="1151345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709414" y="1597798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4159413" y="2049501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805007" y="157477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5031393" y="2087727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5050701" y="2269728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308465" y="1846752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434216" y="1631818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579961" y="174501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961589" y="2451116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75370" y="247072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563778" y="3277724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617595" y="3394222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498853" y="661456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 core metadata schemas </a:t>
            </a:r>
            <a:endParaRPr sz="19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727" y="1287442"/>
            <a:ext cx="1938081" cy="9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69" y="3091727"/>
            <a:ext cx="2072656" cy="122493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 flipV="1">
            <a:off x="3577808" y="1764287"/>
            <a:ext cx="2083585" cy="32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3684725" y="3704193"/>
            <a:ext cx="2169683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1572815" y="2269728"/>
            <a:ext cx="216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600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1639727" y="4369145"/>
            <a:ext cx="462565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50" dirty="0">
                <a:hlinkClick r:id="rId5"/>
              </a:rPr>
              <a:t>https://github.com/Health-RI/health-ri-metadata</a:t>
            </a:r>
            <a:r>
              <a:rPr lang="en-US" sz="750" dirty="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461014" y="2951458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5955957" y="240699"/>
            <a:ext cx="359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</a:t>
            </a:r>
          </a:p>
        </p:txBody>
      </p:sp>
      <p:sp>
        <p:nvSpPr>
          <p:cNvPr id="3" name="Google Shape;210;p26">
            <a:extLst>
              <a:ext uri="{FF2B5EF4-FFF2-40B4-BE49-F238E27FC236}">
                <a16:creationId xmlns:a16="http://schemas.microsoft.com/office/drawing/2014/main" id="{F5351DE0-42D4-7BF8-82CD-E2DDD45890E0}"/>
              </a:ext>
            </a:extLst>
          </p:cNvPr>
          <p:cNvSpPr txBox="1"/>
          <p:nvPr/>
        </p:nvSpPr>
        <p:spPr>
          <a:xfrm>
            <a:off x="5560702" y="3853607"/>
            <a:ext cx="708421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262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26250" y="203823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resources (e.g. datasets)</a:t>
            </a:r>
            <a:endParaRPr sz="2100" dirty="0"/>
          </a:p>
          <a:p>
            <a:pPr indent="-341947">
              <a:buSzPct val="100000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Graph Model (</a:t>
            </a:r>
            <a:r>
              <a:rPr lang="en-GB" sz="2100" dirty="0" err="1"/>
              <a:t>rdf</a:t>
            </a:r>
            <a:r>
              <a:rPr lang="en-GB" sz="2100" dirty="0"/>
              <a:t> and its other dialects)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Team: 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457200" y="2045146"/>
            <a:ext cx="8021910" cy="2483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dirty="0"/>
              <a:t>Technical Metadata Team (TMT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 of the schema in health-</a:t>
            </a:r>
            <a:r>
              <a:rPr lang="en-GB" sz="1500" dirty="0" err="1"/>
              <a:t>ri</a:t>
            </a:r>
            <a:r>
              <a:rPr lang="en-GB" sz="1500" dirty="0"/>
              <a:t> infrastructure (Portal)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558800" y="2082450"/>
            <a:ext cx="8473215" cy="270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50" y="130849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50" y="1843690"/>
            <a:ext cx="8414550" cy="2944681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GB" dirty="0"/>
              <a:t>is a definition that provides organization to the metadata in the domain, represented in a formal language. </a:t>
            </a:r>
          </a:p>
          <a:p>
            <a:endParaRPr lang="en-GB" dirty="0"/>
          </a:p>
          <a:p>
            <a:r>
              <a:rPr lang="en-GB" dirty="0"/>
              <a:t>The metadata schema is known as an Ontology and it is represented in the RDF schema (RDFS) or OWL (Web Ontology Language) languages or other dialects (</a:t>
            </a:r>
            <a:r>
              <a:rPr lang="en-GB" dirty="0" err="1"/>
              <a:t>e.g</a:t>
            </a:r>
            <a:r>
              <a:rPr lang="en-GB" dirty="0"/>
              <a:t> SHACL). </a:t>
            </a:r>
          </a:p>
          <a:p>
            <a:endParaRPr lang="en-GB" dirty="0"/>
          </a:p>
          <a:p>
            <a:r>
              <a:rPr lang="en-GB" dirty="0"/>
              <a:t>Three main components are:</a:t>
            </a:r>
          </a:p>
          <a:p>
            <a:endParaRPr lang="en-GB" dirty="0"/>
          </a:p>
          <a:p>
            <a:pPr lvl="1"/>
            <a:r>
              <a:rPr lang="en-GB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endParaRPr lang="en-GB" sz="1200" dirty="0"/>
          </a:p>
          <a:p>
            <a:pPr lvl="1"/>
            <a:r>
              <a:rPr lang="en-GB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Property: These are relationships between instances of two classes. For example ”</a:t>
            </a:r>
            <a:r>
              <a:rPr lang="en-GB" dirty="0" err="1"/>
              <a:t>hasDistribution</a:t>
            </a:r>
            <a:r>
              <a:rPr lang="en-GB" dirty="0"/>
              <a:t>” is an object property that related all the instances of class dataset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41523</TotalTime>
  <Words>1882</Words>
  <Application>Microsoft Macintosh PowerPoint</Application>
  <PresentationFormat>On-screen Show (16:9)</PresentationFormat>
  <Paragraphs>250</Paragraphs>
  <Slides>26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Roboto</vt:lpstr>
      <vt:lpstr>Symbol</vt:lpstr>
      <vt:lpstr>Arial</vt:lpstr>
      <vt:lpstr>AppleSystemUIFont</vt:lpstr>
      <vt:lpstr>Lato</vt:lpstr>
      <vt:lpstr>Calibri</vt:lpstr>
      <vt:lpstr>Google Sans</vt:lpstr>
      <vt:lpstr>Raleway</vt:lpstr>
      <vt:lpstr>Courier New</vt:lpstr>
      <vt:lpstr>Streamline</vt:lpstr>
      <vt:lpstr>[DRAFT] A portal to (Meta)data</vt:lpstr>
      <vt:lpstr>The Vision</vt:lpstr>
      <vt:lpstr>Requirements</vt:lpstr>
      <vt:lpstr>The Sunflower 1.0 </vt:lpstr>
      <vt:lpstr>PowerPoint Presentation</vt:lpstr>
      <vt:lpstr>HRI Core Metadata Schema</vt:lpstr>
      <vt:lpstr>Team: HRI Core Metadata Schemas 🌻 </vt:lpstr>
      <vt:lpstr>Defining Core – Generic metadata</vt:lpstr>
      <vt:lpstr>Metadata Schema Structure?</vt:lpstr>
      <vt:lpstr>Metadata schema is a Graph</vt:lpstr>
      <vt:lpstr>Namespace [to add]</vt:lpstr>
      <vt:lpstr>DCAT</vt:lpstr>
      <vt:lpstr>DCAT</vt:lpstr>
      <vt:lpstr>Objectives of DCAT-AP</vt:lpstr>
      <vt:lpstr>DCAT-AP Portal</vt:lpstr>
      <vt:lpstr>HRI Core schema 0.9  access on git</vt:lpstr>
      <vt:lpstr>Practical steps</vt:lpstr>
      <vt:lpstr>PowerPoint Presentation</vt:lpstr>
      <vt:lpstr>Defining Leaves – domain Metadata </vt:lpstr>
      <vt:lpstr>Metadata schema -- Define a Scope What metadata should you prioritise?</vt:lpstr>
      <vt:lpstr>Collect your Requirements (terms) </vt:lpstr>
      <vt:lpstr>Reuse elements from DICOM</vt:lpstr>
      <vt:lpstr>Map and Align to dcat-AP</vt:lpstr>
      <vt:lpstr>Health-RI git repo</vt:lpstr>
      <vt:lpstr>Take away</vt:lpstr>
      <vt:lpstr>Acknowledgements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45</cp:revision>
  <dcterms:modified xsi:type="dcterms:W3CDTF">2023-08-30T13:49:24Z</dcterms:modified>
  <cp:category/>
</cp:coreProperties>
</file>