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28"/>
  </p:notesMasterIdLst>
  <p:sldIdLst>
    <p:sldId id="256" r:id="rId2"/>
    <p:sldId id="257" r:id="rId3"/>
    <p:sldId id="258" r:id="rId4"/>
    <p:sldId id="290" r:id="rId5"/>
    <p:sldId id="283" r:id="rId6"/>
    <p:sldId id="259" r:id="rId7"/>
    <p:sldId id="263" r:id="rId8"/>
    <p:sldId id="264" r:id="rId9"/>
    <p:sldId id="272" r:id="rId10"/>
    <p:sldId id="274" r:id="rId11"/>
    <p:sldId id="280" r:id="rId12"/>
    <p:sldId id="287" r:id="rId13"/>
    <p:sldId id="261" r:id="rId14"/>
    <p:sldId id="260" r:id="rId15"/>
    <p:sldId id="262" r:id="rId16"/>
    <p:sldId id="275" r:id="rId17"/>
    <p:sldId id="265" r:id="rId18"/>
    <p:sldId id="286" r:id="rId19"/>
    <p:sldId id="281" r:id="rId20"/>
    <p:sldId id="266" r:id="rId21"/>
    <p:sldId id="267" r:id="rId22"/>
    <p:sldId id="278" r:id="rId23"/>
    <p:sldId id="288" r:id="rId24"/>
    <p:sldId id="289" r:id="rId25"/>
    <p:sldId id="270" r:id="rId26"/>
    <p:sldId id="271" r:id="rId27"/>
  </p:sldIdLst>
  <p:sldSz cx="9144000" cy="5143500" type="screen16x9"/>
  <p:notesSz cx="6858000" cy="9144000"/>
  <p:embeddedFontLst>
    <p:embeddedFont>
      <p:font typeface="Lato" panose="020F0502020204030203" pitchFamily="34" charset="0"/>
      <p:regular r:id="rId29"/>
      <p:bold r:id="rId30"/>
      <p:italic r:id="rId31"/>
      <p:boldItalic r:id="rId32"/>
    </p:embeddedFont>
    <p:embeddedFont>
      <p:font typeface="Raleway" pitchFamily="2" charset="77"/>
      <p:regular r:id="rId33"/>
      <p:bold r:id="rId34"/>
      <p:italic r:id="rId35"/>
      <p:boldItalic r:id="rId36"/>
    </p:embeddedFont>
    <p:embeddedFont>
      <p:font typeface="Roboto" panose="02000000000000000000" pitchFamily="2" charset="0"/>
      <p:regular r:id="rId37"/>
      <p:bold r:id="rId38"/>
      <p:italic r:id="rId39"/>
      <p:boldItalic r:id="rId4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776"/>
    <p:restoredTop sz="84492"/>
  </p:normalViewPr>
  <p:slideViewPr>
    <p:cSldViewPr snapToGrid="0">
      <p:cViewPr>
        <p:scale>
          <a:sx n="84" d="100"/>
          <a:sy n="84" d="100"/>
        </p:scale>
        <p:origin x="1048" y="10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1.fntdata"/><Relationship Id="rId21" Type="http://schemas.openxmlformats.org/officeDocument/2006/relationships/slide" Target="slides/slide20.xml"/><Relationship Id="rId34" Type="http://schemas.openxmlformats.org/officeDocument/2006/relationships/font" Target="fonts/font6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1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4.fntdata"/><Relationship Id="rId37" Type="http://schemas.openxmlformats.org/officeDocument/2006/relationships/font" Target="fonts/font9.fntdata"/><Relationship Id="rId40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36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3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2.fntdata"/><Relationship Id="rId35" Type="http://schemas.openxmlformats.org/officeDocument/2006/relationships/font" Target="fonts/font7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5.fntdata"/><Relationship Id="rId38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0847554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9d16b04f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9d16b04f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2526684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4a2a59763f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4a2a59763f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1800">
                <a:solidFill>
                  <a:srgbClr val="595959"/>
                </a:solidFill>
              </a:rPr>
              <a:t>mostra dcat specifica + herdadas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49d16b04f2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49d16b04f2_0_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4bc57abd04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4bc57abd04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It is not only extension but constraint </a:t>
            </a:r>
            <a:r>
              <a:rPr lang="en-US" dirty="0" err="1"/>
              <a:t>defintiions</a:t>
            </a:r>
            <a:endParaRPr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74836261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49d16b04f2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49d16b04f2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49d16b04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249d16b04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4a2a59763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4a2a59763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4bc57abd04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4bc57abd04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49d16b04f2_0_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49d16b04f2_0_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4bc57abd04_0_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4bc57abd04_0_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9d16b04f2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9d16b04f2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i="1">
                <a:solidFill>
                  <a:srgbClr val="595959"/>
                </a:solidFill>
                <a:highlight>
                  <a:srgbClr val="FFFFFF"/>
                </a:highlight>
              </a:rPr>
              <a:t>To find stuff = We need to </a:t>
            </a:r>
            <a:r>
              <a:rPr lang="en-GB" sz="1800" b="1" i="1">
                <a:solidFill>
                  <a:srgbClr val="595959"/>
                </a:solidFill>
                <a:highlight>
                  <a:srgbClr val="FFFFFF"/>
                </a:highlight>
              </a:rPr>
              <a:t>Describe</a:t>
            </a:r>
            <a:r>
              <a:rPr lang="en-GB" sz="1800" i="1">
                <a:solidFill>
                  <a:srgbClr val="595959"/>
                </a:solidFill>
                <a:highlight>
                  <a:srgbClr val="FFFFFF"/>
                </a:highlight>
              </a:rPr>
              <a:t> stuff (be searchable before findable)</a:t>
            </a:r>
            <a:endParaRPr sz="1800" i="1">
              <a:solidFill>
                <a:srgbClr val="595959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i="1">
                <a:solidFill>
                  <a:srgbClr val="595959"/>
                </a:solidFill>
                <a:highlight>
                  <a:srgbClr val="FFFFFF"/>
                </a:highlight>
              </a:rPr>
              <a:t>Findability = semantically enriched </a:t>
            </a:r>
            <a:r>
              <a:rPr lang="en-GB" sz="1800" b="1" i="1">
                <a:solidFill>
                  <a:srgbClr val="595959"/>
                </a:solidFill>
                <a:highlight>
                  <a:srgbClr val="FFFFFF"/>
                </a:highlight>
              </a:rPr>
              <a:t>Metadata </a:t>
            </a:r>
            <a:r>
              <a:rPr lang="en-GB" sz="1800" i="1">
                <a:solidFill>
                  <a:srgbClr val="595959"/>
                </a:solidFill>
                <a:highlight>
                  <a:srgbClr val="FFFFFF"/>
                </a:highlight>
              </a:rPr>
              <a:t>(unambiguous)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49d16b04f2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49d16b04f2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i="1">
                <a:solidFill>
                  <a:srgbClr val="595959"/>
                </a:solidFill>
                <a:highlight>
                  <a:srgbClr val="FFFFFF"/>
                </a:highlight>
              </a:rPr>
              <a:t>To find stuff = We need to </a:t>
            </a:r>
            <a:r>
              <a:rPr lang="en-GB" sz="1800" b="1" i="1">
                <a:solidFill>
                  <a:srgbClr val="595959"/>
                </a:solidFill>
                <a:highlight>
                  <a:srgbClr val="FFFFFF"/>
                </a:highlight>
              </a:rPr>
              <a:t>Describe</a:t>
            </a:r>
            <a:r>
              <a:rPr lang="en-GB" sz="1800" i="1">
                <a:solidFill>
                  <a:srgbClr val="595959"/>
                </a:solidFill>
                <a:highlight>
                  <a:srgbClr val="FFFFFF"/>
                </a:highlight>
              </a:rPr>
              <a:t> stuff (be searchable before findable)</a:t>
            </a:r>
            <a:endParaRPr sz="1800" i="1">
              <a:solidFill>
                <a:srgbClr val="595959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1800" i="1">
                <a:solidFill>
                  <a:srgbClr val="595959"/>
                </a:solidFill>
                <a:highlight>
                  <a:srgbClr val="FFFFFF"/>
                </a:highlight>
              </a:rPr>
              <a:t>Findability = semantically enriched </a:t>
            </a:r>
            <a:r>
              <a:rPr lang="en-GB" sz="1800" b="1" i="1">
                <a:solidFill>
                  <a:srgbClr val="595959"/>
                </a:solidFill>
                <a:highlight>
                  <a:srgbClr val="FFFFFF"/>
                </a:highlight>
              </a:rPr>
              <a:t>Metadata </a:t>
            </a:r>
            <a:r>
              <a:rPr lang="en-GB" sz="1800" i="1">
                <a:solidFill>
                  <a:srgbClr val="595959"/>
                </a:solidFill>
                <a:highlight>
                  <a:srgbClr val="FFFFFF"/>
                </a:highlight>
              </a:rPr>
              <a:t>(unambiguous)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9981108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49d16b04f2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49d16b04f2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49d16b04f2_0_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49d16b04f2_0_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49d16b04f2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49d16b04f2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3437104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4317791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4" name="Google Shape;14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7" name="Google Shape;77;p11"/>
          <p:cNvSpPr txBox="1">
            <a:spLocks noGrp="1"/>
          </p:cNvSpPr>
          <p:nvPr>
            <p:ph type="title" hasCustomPrompt="1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>
            <a:spLocks noGrp="1"/>
          </p:cNvSpPr>
          <p:nvPr>
            <p:ph type="body" idx="1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9" name="Google Shape;79;p1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" name="Google Shape;21;p3"/>
          <p:cNvSpPr txBox="1">
            <a:spLocks noGrp="1"/>
          </p:cNvSpPr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" name="Google Shape;28;p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body" idx="1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2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5" name="Google Shape;45;p6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2" name="Google Shape;52;p7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1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6" name="Google Shape;66;p9"/>
          <p:cNvSpPr txBox="1">
            <a:spLocks noGrp="1"/>
          </p:cNvSpPr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ubTitle" idx="1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68" name="Google Shape;68;p9"/>
          <p:cNvSpPr txBox="1">
            <a:spLocks noGrp="1"/>
          </p:cNvSpPr>
          <p:nvPr>
            <p:ph type="body" idx="2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69" name="Google Shape;69;p9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>
            <a:spLocks noGrp="1"/>
          </p:cNvSpPr>
          <p:nvPr>
            <p:ph type="body" idx="1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72" name="Google Shape;72;p10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sz="28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w3.org/TR/vocab-dcat-2/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vocab-dcat-2/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.org/TR/vocab-dcat-2/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joinup.ec.europa.eu/collection/semantic-interoperability-community-semic/solution/dcat-application-profile-data-portals-europe/release/201-0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Health-RI/health-ri-metadata/tree/master/Diagrams%20(Visual%20Paradigm)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alth-RI/health-ri-metadata/tree/master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github.com/Health-RI/health-ri-metadata/tree/master/Leaves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ealth-RI/health-ri-metadata/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1.xml"/><Relationship Id="rId5" Type="http://schemas.openxmlformats.org/officeDocument/2006/relationships/hyperlink" Target="https://github.com/Health-RI/health-ri-metadata" TargetMode="External"/><Relationship Id="rId4" Type="http://schemas.openxmlformats.org/officeDocument/2006/relationships/hyperlink" Target="https://joinup.ec.europa.eu/collection/semic-support-centre/solution/dcat-application-profile-data-portals-europe" TargetMode="Externa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oogle.com/spreadsheets/d/1KKfAxn4ftoOAM2v3WsqT2XcPhdmTjnf1BZkvFf9FqF8/edit#gid=0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[DRAFT] A portal to (Meta)data</a:t>
            </a:r>
            <a:endParaRPr dirty="0"/>
          </a:p>
        </p:txBody>
      </p:sp>
      <p:sp>
        <p:nvSpPr>
          <p:cNvPr id="87" name="Google Shape;87;p13"/>
          <p:cNvSpPr txBox="1">
            <a:spLocks noGrp="1"/>
          </p:cNvSpPr>
          <p:nvPr>
            <p:ph type="subTitle" idx="1"/>
          </p:nvPr>
        </p:nvSpPr>
        <p:spPr>
          <a:xfrm>
            <a:off x="433790" y="3083253"/>
            <a:ext cx="8477128" cy="173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 dirty="0"/>
              <a:t>Dena Tahvildari - Bruna dos Santos Vieira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FAIR Data Team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-GB" dirty="0"/>
            </a:br>
            <a:r>
              <a:rPr lang="en-GB" dirty="0"/>
              <a:t>                                          </a:t>
            </a:r>
            <a:br>
              <a:rPr lang="en-GB" dirty="0"/>
            </a:br>
            <a:r>
              <a:rPr lang="en-GB" dirty="0"/>
              <a:t>Imaging Group Kick-off                                                                                        Health-RI, 31 August 2023    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360136BC-F0EF-34DF-AE30-9004D34336BD}"/>
              </a:ext>
            </a:extLst>
          </p:cNvPr>
          <p:cNvSpPr/>
          <p:nvPr/>
        </p:nvSpPr>
        <p:spPr>
          <a:xfrm>
            <a:off x="1287157" y="2190522"/>
            <a:ext cx="5428184" cy="1053423"/>
          </a:xfrm>
          <a:prstGeom prst="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7A1E55-3BCE-B872-2A10-43D33FCED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686" y="1309291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NL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Metadata schema is a Graph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9304919-5425-85F6-72E7-0F284E318014}"/>
              </a:ext>
            </a:extLst>
          </p:cNvPr>
          <p:cNvSpPr/>
          <p:nvPr/>
        </p:nvSpPr>
        <p:spPr>
          <a:xfrm>
            <a:off x="1395663" y="2367814"/>
            <a:ext cx="1155032" cy="71226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Dataset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594B3F-0E2C-2D9B-1043-392EF3EDC469}"/>
              </a:ext>
            </a:extLst>
          </p:cNvPr>
          <p:cNvSpPr/>
          <p:nvPr/>
        </p:nvSpPr>
        <p:spPr>
          <a:xfrm>
            <a:off x="4281638" y="2305248"/>
            <a:ext cx="1628274" cy="837399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Distribution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FF3B1F6-42CC-9D7E-F146-5EF602881B11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 flipV="1">
            <a:off x="2550695" y="2723948"/>
            <a:ext cx="1730943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8E73F4A-13B5-1415-15CB-FA031B84C78A}"/>
              </a:ext>
            </a:extLst>
          </p:cNvPr>
          <p:cNvSpPr txBox="1"/>
          <p:nvPr/>
        </p:nvSpPr>
        <p:spPr>
          <a:xfrm>
            <a:off x="2706812" y="2435863"/>
            <a:ext cx="1538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hasDistribution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DFAD67E-0336-7EB2-B92A-BB426900C79D}"/>
              </a:ext>
            </a:extLst>
          </p:cNvPr>
          <p:cNvSpPr/>
          <p:nvPr/>
        </p:nvSpPr>
        <p:spPr>
          <a:xfrm>
            <a:off x="1395663" y="3868694"/>
            <a:ext cx="1155032" cy="71226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Dataset-100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BC6067-0780-F0D9-FC89-2A6C7544BF31}"/>
              </a:ext>
            </a:extLst>
          </p:cNvPr>
          <p:cNvCxnSpPr>
            <a:cxnSpLocks/>
            <a:stCxn id="9" idx="0"/>
            <a:endCxn id="4" idx="4"/>
          </p:cNvCxnSpPr>
          <p:nvPr/>
        </p:nvCxnSpPr>
        <p:spPr>
          <a:xfrm flipV="1">
            <a:off x="1973179" y="3080083"/>
            <a:ext cx="0" cy="788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A94D932-EC48-7923-BBBD-7A3D9BE481FF}"/>
              </a:ext>
            </a:extLst>
          </p:cNvPr>
          <p:cNvSpPr txBox="1"/>
          <p:nvPr/>
        </p:nvSpPr>
        <p:spPr>
          <a:xfrm>
            <a:off x="4716409" y="3323880"/>
            <a:ext cx="1538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</a:t>
            </a:r>
            <a:r>
              <a:rPr lang="en-NL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df:type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C46C4E5-EAA3-A1E7-E214-B0E2BCB1D405}"/>
              </a:ext>
            </a:extLst>
          </p:cNvPr>
          <p:cNvSpPr/>
          <p:nvPr/>
        </p:nvSpPr>
        <p:spPr>
          <a:xfrm>
            <a:off x="4303740" y="3949152"/>
            <a:ext cx="1910177" cy="71226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Distribution_X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5A9D0AA-013F-2094-B2B5-AC57B347E95D}"/>
              </a:ext>
            </a:extLst>
          </p:cNvPr>
          <p:cNvCxnSpPr>
            <a:cxnSpLocks/>
          </p:cNvCxnSpPr>
          <p:nvPr/>
        </p:nvCxnSpPr>
        <p:spPr>
          <a:xfrm flipV="1">
            <a:off x="5158428" y="3142647"/>
            <a:ext cx="0" cy="788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CACB125-D285-4387-3551-C66893866646}"/>
              </a:ext>
            </a:extLst>
          </p:cNvPr>
          <p:cNvSpPr txBox="1"/>
          <p:nvPr/>
        </p:nvSpPr>
        <p:spPr>
          <a:xfrm>
            <a:off x="1781298" y="3358671"/>
            <a:ext cx="1538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</a:t>
            </a:r>
            <a:r>
              <a:rPr lang="en-NL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df:type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F5C808-81B1-1546-1802-808E137ED569}"/>
              </a:ext>
            </a:extLst>
          </p:cNvPr>
          <p:cNvSpPr txBox="1"/>
          <p:nvPr/>
        </p:nvSpPr>
        <p:spPr>
          <a:xfrm>
            <a:off x="2764946" y="3924374"/>
            <a:ext cx="15387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L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hasDistribution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24FBDF8-E624-14DC-8110-CC7AAD1FC9B6}"/>
              </a:ext>
            </a:extLst>
          </p:cNvPr>
          <p:cNvCxnSpPr/>
          <p:nvPr/>
        </p:nvCxnSpPr>
        <p:spPr>
          <a:xfrm>
            <a:off x="2618072" y="4232151"/>
            <a:ext cx="1663566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8F30AF2C-CEFF-E6F8-90CD-ADE53F3AF17D}"/>
              </a:ext>
            </a:extLst>
          </p:cNvPr>
          <p:cNvSpPr/>
          <p:nvPr/>
        </p:nvSpPr>
        <p:spPr>
          <a:xfrm>
            <a:off x="1287157" y="3835317"/>
            <a:ext cx="5428184" cy="1053423"/>
          </a:xfrm>
          <a:prstGeom prst="rect">
            <a:avLst/>
          </a:prstGeom>
          <a:solidFill>
            <a:schemeClr val="accent1">
              <a:alpha val="1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41A468B-81DD-F32E-3404-352EA51B6046}"/>
              </a:ext>
            </a:extLst>
          </p:cNvPr>
          <p:cNvSpPr txBox="1"/>
          <p:nvPr/>
        </p:nvSpPr>
        <p:spPr>
          <a:xfrm>
            <a:off x="28433" y="4057743"/>
            <a:ext cx="122822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</a:t>
            </a:r>
            <a:r>
              <a:rPr lang="en-NL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nstance of </a:t>
            </a:r>
          </a:p>
          <a:p>
            <a:r>
              <a:rPr lang="en-NL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metadata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558D3B1-85D1-EC4E-0A4D-5607772DD758}"/>
              </a:ext>
            </a:extLst>
          </p:cNvPr>
          <p:cNvSpPr txBox="1"/>
          <p:nvPr/>
        </p:nvSpPr>
        <p:spPr>
          <a:xfrm>
            <a:off x="-118585" y="2367814"/>
            <a:ext cx="15167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</a:t>
            </a:r>
            <a:r>
              <a:rPr lang="en-NL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etadata model 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2E6D54E8-FFE1-7FE7-BF7D-1CC9F91A6A31}"/>
              </a:ext>
            </a:extLst>
          </p:cNvPr>
          <p:cNvSpPr/>
          <p:nvPr/>
        </p:nvSpPr>
        <p:spPr>
          <a:xfrm>
            <a:off x="7362702" y="3241484"/>
            <a:ext cx="901320" cy="660681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1B3B99AD-9694-C63E-29A2-047510612917}"/>
              </a:ext>
            </a:extLst>
          </p:cNvPr>
          <p:cNvSpPr/>
          <p:nvPr/>
        </p:nvSpPr>
        <p:spPr>
          <a:xfrm>
            <a:off x="7378726" y="3977344"/>
            <a:ext cx="901320" cy="712269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AD4D12-7D0E-D742-356F-45DF7CE5AE14}"/>
              </a:ext>
            </a:extLst>
          </p:cNvPr>
          <p:cNvSpPr txBox="1"/>
          <p:nvPr/>
        </p:nvSpPr>
        <p:spPr>
          <a:xfrm>
            <a:off x="8343677" y="3382862"/>
            <a:ext cx="71526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CLASS</a:t>
            </a:r>
            <a:endParaRPr lang="en-NL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DD3A3C7-346E-A590-A46A-3617A86386A2}"/>
              </a:ext>
            </a:extLst>
          </p:cNvPr>
          <p:cNvSpPr txBox="1"/>
          <p:nvPr/>
        </p:nvSpPr>
        <p:spPr>
          <a:xfrm>
            <a:off x="8300395" y="4151397"/>
            <a:ext cx="8611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Instance</a:t>
            </a:r>
            <a:endParaRPr lang="en-NL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0E4195E-972A-9986-DDC8-E0D3FFEF8CB8}"/>
              </a:ext>
            </a:extLst>
          </p:cNvPr>
          <p:cNvCxnSpPr>
            <a:cxnSpLocks/>
          </p:cNvCxnSpPr>
          <p:nvPr/>
        </p:nvCxnSpPr>
        <p:spPr>
          <a:xfrm flipV="1">
            <a:off x="7366387" y="4823680"/>
            <a:ext cx="1099145" cy="47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C5F3E32-FAFD-D80B-3702-E44956840104}"/>
              </a:ext>
            </a:extLst>
          </p:cNvPr>
          <p:cNvSpPr txBox="1"/>
          <p:nvPr/>
        </p:nvSpPr>
        <p:spPr>
          <a:xfrm>
            <a:off x="8513465" y="4643490"/>
            <a:ext cx="9813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Relations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5531910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7D79F0-EDD3-2712-6B66-0C04272E49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L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Namespace [to add]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605727-63AA-8558-2EB2-0E2C98B1C1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dct</a:t>
            </a:r>
            <a:r>
              <a:rPr lang="en-US" dirty="0"/>
              <a:t> &lt;&gt;</a:t>
            </a:r>
          </a:p>
          <a:p>
            <a:r>
              <a:rPr lang="en-US" dirty="0"/>
              <a:t>Owl &lt;&gt;</a:t>
            </a:r>
          </a:p>
          <a:p>
            <a:r>
              <a:rPr lang="en-US" dirty="0" err="1"/>
              <a:t>Rdf</a:t>
            </a:r>
            <a:r>
              <a:rPr lang="en-US" dirty="0"/>
              <a:t> &lt;&gt;</a:t>
            </a:r>
          </a:p>
          <a:p>
            <a:r>
              <a:rPr lang="en-US" dirty="0" err="1"/>
              <a:t>Rdfs</a:t>
            </a:r>
            <a:r>
              <a:rPr lang="en-US" dirty="0"/>
              <a:t> &lt;&gt;</a:t>
            </a:r>
          </a:p>
          <a:p>
            <a:r>
              <a:rPr lang="en-US" dirty="0" err="1"/>
              <a:t>Hri</a:t>
            </a:r>
            <a:r>
              <a:rPr lang="en-US" dirty="0"/>
              <a:t> &lt;&gt;</a:t>
            </a:r>
          </a:p>
          <a:p>
            <a:r>
              <a:rPr lang="en-US" dirty="0" err="1"/>
              <a:t>Foaf</a:t>
            </a:r>
            <a:r>
              <a:rPr lang="en-US" dirty="0"/>
              <a:t> &lt;&gt; </a:t>
            </a:r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2401413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05110" y="993530"/>
            <a:ext cx="4968240" cy="375407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7"/>
          <p:cNvSpPr txBox="1"/>
          <p:nvPr/>
        </p:nvSpPr>
        <p:spPr>
          <a:xfrm>
            <a:off x="291607" y="1829895"/>
            <a:ext cx="3713503" cy="30007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DCAT is an RDF vocabulary designed to facilitate interoperability between data </a:t>
            </a:r>
            <a:r>
              <a:rPr lang="en-GB" sz="1400" b="0" i="0" dirty="0" err="1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catalogs</a:t>
            </a:r>
            <a:r>
              <a:rPr lang="en-GB" sz="1400" b="0" i="0" dirty="0">
                <a:solidFill>
                  <a:srgbClr val="000000"/>
                </a:solidFill>
                <a:effectLst/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published on the Web.</a:t>
            </a:r>
            <a:endParaRPr lang="en-GB" sz="11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prefix </a:t>
            </a:r>
            <a:r>
              <a:rPr lang="en-GB" sz="11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dcat</a:t>
            </a:r>
            <a:r>
              <a:rPr lang="en-GB" sz="11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 &lt;http://www.w3.org/ns/</a:t>
            </a:r>
            <a:r>
              <a:rPr lang="en-GB" sz="11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dcat</a:t>
            </a:r>
            <a:r>
              <a:rPr lang="en-GB" sz="11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#&gt; 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sz="11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Main classes:</a:t>
            </a:r>
            <a:endParaRPr sz="11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1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dcat:Catalogue</a:t>
            </a:r>
            <a:endParaRPr sz="11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1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dcat:Dataset</a:t>
            </a:r>
            <a:endParaRPr sz="11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-GB" sz="1100" dirty="0" err="1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dcat:Distribution</a:t>
            </a:r>
            <a:endParaRPr sz="110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170650" y="1278010"/>
            <a:ext cx="1093283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>
                <a:solidFill>
                  <a:schemeClr val="hlink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4"/>
              </a:rPr>
              <a:t>DCA</a:t>
            </a:r>
            <a:r>
              <a:rPr lang="en-GB" u="sng" dirty="0">
                <a:solidFill>
                  <a:schemeClr val="hlink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</a:t>
            </a:r>
            <a:endParaRPr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6109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>
                <a:solidFill>
                  <a:schemeClr val="hlink"/>
                </a:solidFill>
                <a:hlinkClick r:id="rId3"/>
              </a:rPr>
              <a:t>DCAT</a:t>
            </a:r>
            <a:endParaRPr dirty="0"/>
          </a:p>
        </p:txBody>
      </p:sp>
      <p:pic>
        <p:nvPicPr>
          <p:cNvPr id="119" name="Google Shape;119;p18"/>
          <p:cNvPicPr preferRelativeResize="0"/>
          <p:nvPr/>
        </p:nvPicPr>
        <p:blipFill rotWithShape="1">
          <a:blip r:embed="rId4">
            <a:alphaModFix/>
          </a:blip>
          <a:srcRect l="51786" t="44025" r="25259" b="11191"/>
          <a:stretch/>
        </p:blipFill>
        <p:spPr>
          <a:xfrm>
            <a:off x="3347175" y="445025"/>
            <a:ext cx="1807200" cy="436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18"/>
          <p:cNvSpPr txBox="1"/>
          <p:nvPr/>
        </p:nvSpPr>
        <p:spPr>
          <a:xfrm>
            <a:off x="727300" y="2824925"/>
            <a:ext cx="23163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DCAT Dataset class inherits :: properties of the resource super-class</a:t>
            </a:r>
            <a:endParaRPr/>
          </a:p>
        </p:txBody>
      </p:sp>
      <p:sp>
        <p:nvSpPr>
          <p:cNvPr id="121" name="Google Shape;121;p18"/>
          <p:cNvSpPr txBox="1"/>
          <p:nvPr/>
        </p:nvSpPr>
        <p:spPr>
          <a:xfrm>
            <a:off x="5490250" y="877675"/>
            <a:ext cx="2316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…and adds extra dataset-specific properties</a:t>
            </a:r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5200250" y="772450"/>
            <a:ext cx="201300" cy="878700"/>
          </a:xfrm>
          <a:prstGeom prst="righ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18"/>
          <p:cNvSpPr/>
          <p:nvPr/>
        </p:nvSpPr>
        <p:spPr>
          <a:xfrm>
            <a:off x="3058700" y="1788325"/>
            <a:ext cx="201300" cy="2928600"/>
          </a:xfrm>
          <a:prstGeom prst="leftBrace">
            <a:avLst>
              <a:gd name="adj1" fmla="val 50000"/>
              <a:gd name="adj2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title"/>
          </p:nvPr>
        </p:nvSpPr>
        <p:spPr>
          <a:xfrm>
            <a:off x="415884" y="1287653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>
                <a:solidFill>
                  <a:schemeClr val="hlink"/>
                </a:solidFill>
                <a:hlinkClick r:id="rId3"/>
              </a:rPr>
              <a:t>Objectives of </a:t>
            </a:r>
            <a:r>
              <a:rPr lang="en-GB" u="sng" dirty="0">
                <a:solidFill>
                  <a:schemeClr val="hlink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3"/>
              </a:rPr>
              <a:t>DCAT</a:t>
            </a:r>
            <a:r>
              <a:rPr lang="en-GB" u="sng" dirty="0">
                <a:solidFill>
                  <a:schemeClr val="hlink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-AP</a:t>
            </a:r>
            <a:endParaRPr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2" name="Google Shape;143;p21">
            <a:extLst>
              <a:ext uri="{FF2B5EF4-FFF2-40B4-BE49-F238E27FC236}">
                <a16:creationId xmlns:a16="http://schemas.microsoft.com/office/drawing/2014/main" id="{C64E22D8-1E43-F827-5FD0-6BFD7D1CC3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884" y="1993008"/>
            <a:ext cx="8270916" cy="315049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FontTx/>
              <a:buChar char="-"/>
            </a:pPr>
            <a:r>
              <a:rPr lang="en-US" sz="1207" dirty="0"/>
              <a:t>Supporting the discovery of/access to data in a cross border and cross domain environment, by harvesting data from distributed portals. </a:t>
            </a:r>
          </a:p>
          <a:p>
            <a:pPr marL="285750" lvl="0" indent="-2857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FontTx/>
              <a:buChar char="-"/>
            </a:pPr>
            <a:endParaRPr lang="en-US" sz="1207" dirty="0"/>
          </a:p>
          <a:p>
            <a:pPr marL="285750" lvl="0" indent="-28575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FontTx/>
              <a:buChar char="-"/>
            </a:pPr>
            <a:r>
              <a:rPr lang="en-US" sz="1207" dirty="0"/>
              <a:t>In the form of an application profile of W3C DCAT, by: </a:t>
            </a:r>
          </a:p>
          <a:p>
            <a:pPr marL="742950" lvl="1" indent="-285750">
              <a:lnSpc>
                <a:spcPct val="95000"/>
              </a:lnSpc>
              <a:buSzPts val="852"/>
              <a:buFontTx/>
              <a:buChar char="-"/>
            </a:pPr>
            <a:r>
              <a:rPr lang="en-US" sz="1007" dirty="0"/>
              <a:t>Expressing constraints and usages on DCAT properties and classes, and </a:t>
            </a:r>
          </a:p>
          <a:p>
            <a:pPr marL="742950" lvl="1" indent="-285750">
              <a:lnSpc>
                <a:spcPct val="95000"/>
              </a:lnSpc>
              <a:buSzPts val="852"/>
              <a:buFontTx/>
              <a:buChar char="-"/>
            </a:pPr>
            <a:r>
              <a:rPr lang="en-US" sz="1007" dirty="0"/>
              <a:t>Including additional properties and usages of controlled vocabularies</a:t>
            </a:r>
          </a:p>
          <a:p>
            <a:pPr marL="742950" lvl="1" indent="-285750">
              <a:lnSpc>
                <a:spcPct val="95000"/>
              </a:lnSpc>
              <a:buSzPts val="852"/>
              <a:buFontTx/>
              <a:buChar char="-"/>
            </a:pPr>
            <a:endParaRPr lang="en-US" sz="1007" dirty="0"/>
          </a:p>
          <a:p>
            <a:pPr marL="742950" lvl="1" indent="-285750">
              <a:lnSpc>
                <a:spcPct val="95000"/>
              </a:lnSpc>
              <a:buSzPts val="852"/>
              <a:buFontTx/>
              <a:buChar char="-"/>
            </a:pPr>
            <a:endParaRPr lang="en-US" sz="1200" dirty="0"/>
          </a:p>
          <a:p>
            <a:pPr marL="285750" indent="-285750">
              <a:lnSpc>
                <a:spcPct val="95000"/>
              </a:lnSpc>
              <a:buSzPts val="852"/>
              <a:buFontTx/>
              <a:buChar char="-"/>
            </a:pPr>
            <a:r>
              <a:rPr lang="en-US" sz="1207" dirty="0"/>
              <a:t>In such a way that the metadata descriptions are maximally harmonized across Europe, and provide a reliable source for the European Data Portal</a:t>
            </a:r>
          </a:p>
          <a:p>
            <a:pPr marL="285750" indent="-285750">
              <a:lnSpc>
                <a:spcPct val="95000"/>
              </a:lnSpc>
              <a:buSzPts val="852"/>
              <a:buFontTx/>
              <a:buChar char="-"/>
            </a:pPr>
            <a:endParaRPr lang="en-US" sz="1207" dirty="0"/>
          </a:p>
          <a:p>
            <a:pPr marL="285750" indent="-285750">
              <a:lnSpc>
                <a:spcPct val="95000"/>
              </a:lnSpc>
              <a:buSzPts val="852"/>
              <a:buFontTx/>
              <a:buChar char="-"/>
            </a:pPr>
            <a:r>
              <a:rPr lang="en-US" sz="1207" dirty="0"/>
              <a:t>Extensions exists to serve different communities better, </a:t>
            </a:r>
            <a:r>
              <a:rPr lang="en-US" sz="1207" dirty="0" err="1"/>
              <a:t>BregDCAT</a:t>
            </a:r>
            <a:r>
              <a:rPr lang="en-US" sz="1207" dirty="0"/>
              <a:t>-AP, GEODCAT-AP, </a:t>
            </a:r>
            <a:r>
              <a:rPr lang="en-US" sz="1207" dirty="0" err="1"/>
              <a:t>StatDCAT</a:t>
            </a:r>
            <a:r>
              <a:rPr lang="en-US" sz="1207" dirty="0"/>
              <a:t>-AP. </a:t>
            </a:r>
            <a:endParaRPr sz="1207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9"/>
          <p:cNvSpPr txBox="1">
            <a:spLocks noGrp="1"/>
          </p:cNvSpPr>
          <p:nvPr>
            <p:ph type="title"/>
          </p:nvPr>
        </p:nvSpPr>
        <p:spPr>
          <a:xfrm>
            <a:off x="71120" y="25717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>
                <a:solidFill>
                  <a:schemeClr val="hlink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3"/>
              </a:rPr>
              <a:t>DCAT-AP</a:t>
            </a:r>
            <a:r>
              <a:rPr lang="en-GB" u="sng" dirty="0">
                <a:solidFill>
                  <a:schemeClr val="hlink"/>
                </a:solidFill>
                <a:hlinkClick r:id="rId3"/>
              </a:rPr>
              <a:t> Portal</a:t>
            </a:r>
            <a:endParaRPr dirty="0"/>
          </a:p>
        </p:txBody>
      </p:sp>
      <p:pic>
        <p:nvPicPr>
          <p:cNvPr id="130" name="Google Shape;130;p19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42188" y="658759"/>
            <a:ext cx="6238252" cy="43611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A diagram of a data flow&#10;&#10;Description automatically generated">
            <a:extLst>
              <a:ext uri="{FF2B5EF4-FFF2-40B4-BE49-F238E27FC236}">
                <a16:creationId xmlns:a16="http://schemas.microsoft.com/office/drawing/2014/main" id="{D3E885E4-D7E3-BD59-E500-19A03FC184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5975" y="681386"/>
            <a:ext cx="7408025" cy="4462114"/>
          </a:xfrm>
          <a:prstGeom prst="rect">
            <a:avLst/>
          </a:prstGeom>
        </p:spPr>
      </p:pic>
      <p:sp>
        <p:nvSpPr>
          <p:cNvPr id="6" name="Google Shape;113;p17">
            <a:extLst>
              <a:ext uri="{FF2B5EF4-FFF2-40B4-BE49-F238E27FC236}">
                <a16:creationId xmlns:a16="http://schemas.microsoft.com/office/drawing/2014/main" id="{6BCF27ED-26A5-D0BB-B8A5-A2295A598DF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286" y="1371600"/>
            <a:ext cx="2278834" cy="1356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u="sng" dirty="0">
                <a:solidFill>
                  <a:schemeClr val="hlink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HRI Core schema 0.9 </a:t>
            </a:r>
            <a:br>
              <a:rPr lang="en-GB" u="sng" dirty="0">
                <a:solidFill>
                  <a:schemeClr val="hlink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u="sng" dirty="0">
                <a:solidFill>
                  <a:schemeClr val="hlink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  <a:hlinkClick r:id="rId4"/>
              </a:rPr>
              <a:t>access on git</a:t>
            </a:r>
            <a:endParaRPr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900297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2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Defining</a:t>
            </a:r>
            <a:r>
              <a:rPr lang="en-GB" dirty="0"/>
              <a:t> Leaves – Specialized/domain Metadata </a:t>
            </a:r>
            <a:endParaRPr dirty="0"/>
          </a:p>
        </p:txBody>
      </p:sp>
      <p:sp>
        <p:nvSpPr>
          <p:cNvPr id="149" name="Google Shape;149;p22"/>
          <p:cNvSpPr txBox="1">
            <a:spLocks noGrp="1"/>
          </p:cNvSpPr>
          <p:nvPr>
            <p:ph type="body" idx="1"/>
          </p:nvPr>
        </p:nvSpPr>
        <p:spPr>
          <a:xfrm>
            <a:off x="727650" y="239891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Domains (e.g. Image group) will specialize the generic/core schema into their needs and properties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Feedback / Result from Domain groups expected to be shared via </a:t>
            </a:r>
            <a:r>
              <a:rPr lang="en-GB" dirty="0" err="1"/>
              <a:t>Github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Request Rob 🧙 to add you to the HRI Metadata repo </a:t>
            </a:r>
            <a:r>
              <a:rPr lang="en-GB" u="sng" dirty="0">
                <a:solidFill>
                  <a:schemeClr val="hlink"/>
                </a:solidFill>
                <a:hlinkClick r:id="rId3"/>
              </a:rPr>
              <a:t>health-ri-metadata</a:t>
            </a:r>
            <a:r>
              <a:rPr lang="en-GB" dirty="0"/>
              <a:t>/</a:t>
            </a:r>
            <a:r>
              <a:rPr lang="en-GB" u="sng" dirty="0">
                <a:solidFill>
                  <a:schemeClr val="hlink"/>
                </a:solidFill>
                <a:hlinkClick r:id="rId4"/>
              </a:rPr>
              <a:t>Leaves</a:t>
            </a:r>
            <a:r>
              <a:rPr lang="en-GB" dirty="0"/>
              <a:t>/</a:t>
            </a:r>
            <a:r>
              <a:rPr lang="en-GB" u="sng" dirty="0">
                <a:solidFill>
                  <a:schemeClr val="hlink"/>
                </a:solidFill>
              </a:rPr>
              <a:t>Image</a:t>
            </a:r>
            <a:endParaRPr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190;p26">
            <a:extLst>
              <a:ext uri="{FF2B5EF4-FFF2-40B4-BE49-F238E27FC236}">
                <a16:creationId xmlns:a16="http://schemas.microsoft.com/office/drawing/2014/main" id="{0D96D571-1D36-482C-9EBF-8EFB2C85FF06}"/>
              </a:ext>
            </a:extLst>
          </p:cNvPr>
          <p:cNvSpPr/>
          <p:nvPr/>
        </p:nvSpPr>
        <p:spPr>
          <a:xfrm rot="2624157">
            <a:off x="6712936" y="2410101"/>
            <a:ext cx="1081819" cy="1033443"/>
          </a:xfrm>
          <a:prstGeom prst="teardrop">
            <a:avLst>
              <a:gd name="adj" fmla="val 12609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" name="Google Shape;191;p26">
            <a:extLst>
              <a:ext uri="{FF2B5EF4-FFF2-40B4-BE49-F238E27FC236}">
                <a16:creationId xmlns:a16="http://schemas.microsoft.com/office/drawing/2014/main" id="{DD58BE61-726D-4B03-BC58-21030A0C0396}"/>
              </a:ext>
            </a:extLst>
          </p:cNvPr>
          <p:cNvSpPr/>
          <p:nvPr/>
        </p:nvSpPr>
        <p:spPr>
          <a:xfrm rot="-5400000">
            <a:off x="4632518" y="1813430"/>
            <a:ext cx="1635975" cy="1657800"/>
          </a:xfrm>
          <a:prstGeom prst="teardrop">
            <a:avLst>
              <a:gd name="adj" fmla="val 130446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" name="Google Shape;192;p26">
            <a:extLst>
              <a:ext uri="{FF2B5EF4-FFF2-40B4-BE49-F238E27FC236}">
                <a16:creationId xmlns:a16="http://schemas.microsoft.com/office/drawing/2014/main" id="{C362DE50-86D2-434A-9A2D-C47ACC0FFF6B}"/>
              </a:ext>
            </a:extLst>
          </p:cNvPr>
          <p:cNvSpPr/>
          <p:nvPr/>
        </p:nvSpPr>
        <p:spPr>
          <a:xfrm rot="-5400000" flipH="1">
            <a:off x="4632518" y="2568830"/>
            <a:ext cx="1635975" cy="1657800"/>
          </a:xfrm>
          <a:prstGeom prst="teardrop">
            <a:avLst>
              <a:gd name="adj" fmla="val 130446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Google Shape;193;p26">
            <a:extLst>
              <a:ext uri="{FF2B5EF4-FFF2-40B4-BE49-F238E27FC236}">
                <a16:creationId xmlns:a16="http://schemas.microsoft.com/office/drawing/2014/main" id="{5CC18CBE-EF6A-465C-87A7-7AD7240BCEDE}"/>
              </a:ext>
            </a:extLst>
          </p:cNvPr>
          <p:cNvSpPr/>
          <p:nvPr/>
        </p:nvSpPr>
        <p:spPr>
          <a:xfrm rot="5400000">
            <a:off x="6089252" y="3007226"/>
            <a:ext cx="1057500" cy="1056150"/>
          </a:xfrm>
          <a:prstGeom prst="teardrop">
            <a:avLst>
              <a:gd name="adj" fmla="val 15938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" name="Google Shape;194;p26">
            <a:extLst>
              <a:ext uri="{FF2B5EF4-FFF2-40B4-BE49-F238E27FC236}">
                <a16:creationId xmlns:a16="http://schemas.microsoft.com/office/drawing/2014/main" id="{1C222418-4A17-4635-BF64-661559381DB6}"/>
              </a:ext>
            </a:extLst>
          </p:cNvPr>
          <p:cNvSpPr/>
          <p:nvPr/>
        </p:nvSpPr>
        <p:spPr>
          <a:xfrm rot="8037705">
            <a:off x="5369460" y="3329825"/>
            <a:ext cx="1079983" cy="1035375"/>
          </a:xfrm>
          <a:prstGeom prst="teardrop">
            <a:avLst>
              <a:gd name="adj" fmla="val 130469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" name="Google Shape;195;p26">
            <a:extLst>
              <a:ext uri="{FF2B5EF4-FFF2-40B4-BE49-F238E27FC236}">
                <a16:creationId xmlns:a16="http://schemas.microsoft.com/office/drawing/2014/main" id="{48386C6F-8473-42C9-8C7A-4EA7FC32DB3B}"/>
              </a:ext>
            </a:extLst>
          </p:cNvPr>
          <p:cNvSpPr/>
          <p:nvPr/>
        </p:nvSpPr>
        <p:spPr>
          <a:xfrm rot="-2623641">
            <a:off x="5312972" y="1377768"/>
            <a:ext cx="1081663" cy="1033443"/>
          </a:xfrm>
          <a:prstGeom prst="teardrop">
            <a:avLst>
              <a:gd name="adj" fmla="val 148163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196;p26">
            <a:extLst>
              <a:ext uri="{FF2B5EF4-FFF2-40B4-BE49-F238E27FC236}">
                <a16:creationId xmlns:a16="http://schemas.microsoft.com/office/drawing/2014/main" id="{F05F8D75-7E15-47A9-B8EA-795C46B1118E}"/>
              </a:ext>
            </a:extLst>
          </p:cNvPr>
          <p:cNvSpPr/>
          <p:nvPr/>
        </p:nvSpPr>
        <p:spPr>
          <a:xfrm>
            <a:off x="5717648" y="1824221"/>
            <a:ext cx="1528875" cy="1428075"/>
          </a:xfrm>
          <a:prstGeom prst="teardrop">
            <a:avLst>
              <a:gd name="adj" fmla="val 12579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197;p26">
            <a:extLst>
              <a:ext uri="{FF2B5EF4-FFF2-40B4-BE49-F238E27FC236}">
                <a16:creationId xmlns:a16="http://schemas.microsoft.com/office/drawing/2014/main" id="{02C8790D-B653-4101-960C-C9CAB20DC0D8}"/>
              </a:ext>
            </a:extLst>
          </p:cNvPr>
          <p:cNvSpPr/>
          <p:nvPr/>
        </p:nvSpPr>
        <p:spPr>
          <a:xfrm rot="-8296455">
            <a:off x="4167647" y="2275924"/>
            <a:ext cx="1242364" cy="1160726"/>
          </a:xfrm>
          <a:prstGeom prst="teardrop">
            <a:avLst>
              <a:gd name="adj" fmla="val 130378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198;p26">
            <a:extLst>
              <a:ext uri="{FF2B5EF4-FFF2-40B4-BE49-F238E27FC236}">
                <a16:creationId xmlns:a16="http://schemas.microsoft.com/office/drawing/2014/main" id="{F4B1CBF3-1F89-4B1D-AFC0-8B41F0828D88}"/>
              </a:ext>
            </a:extLst>
          </p:cNvPr>
          <p:cNvSpPr/>
          <p:nvPr/>
        </p:nvSpPr>
        <p:spPr>
          <a:xfrm>
            <a:off x="4813241" y="1801199"/>
            <a:ext cx="2098800" cy="2158875"/>
          </a:xfrm>
          <a:prstGeom prst="ellipse">
            <a:avLst/>
          </a:prstGeom>
          <a:solidFill>
            <a:srgbClr val="783F04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" name="Google Shape;199;p26">
            <a:extLst>
              <a:ext uri="{FF2B5EF4-FFF2-40B4-BE49-F238E27FC236}">
                <a16:creationId xmlns:a16="http://schemas.microsoft.com/office/drawing/2014/main" id="{E3B10865-1961-4812-A498-DE16E7A70E75}"/>
              </a:ext>
            </a:extLst>
          </p:cNvPr>
          <p:cNvSpPr/>
          <p:nvPr/>
        </p:nvSpPr>
        <p:spPr>
          <a:xfrm>
            <a:off x="5039627" y="2314150"/>
            <a:ext cx="1260000" cy="1209825"/>
          </a:xfrm>
          <a:prstGeom prst="ellipse">
            <a:avLst/>
          </a:prstGeom>
          <a:solidFill>
            <a:srgbClr val="5B0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200;p26">
            <a:extLst>
              <a:ext uri="{FF2B5EF4-FFF2-40B4-BE49-F238E27FC236}">
                <a16:creationId xmlns:a16="http://schemas.microsoft.com/office/drawing/2014/main" id="{4C693941-113C-47C3-B109-01B8FBA1FC30}"/>
              </a:ext>
            </a:extLst>
          </p:cNvPr>
          <p:cNvSpPr txBox="1"/>
          <p:nvPr/>
        </p:nvSpPr>
        <p:spPr>
          <a:xfrm>
            <a:off x="5058935" y="2496151"/>
            <a:ext cx="1229175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br>
              <a:rPr lang="en-GB" sz="975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975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DCAT AP Portals</a:t>
            </a:r>
            <a:endParaRPr sz="975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-GB" sz="975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(mandatory fields)</a:t>
            </a:r>
            <a:endParaRPr sz="975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" name="Google Shape;201;p26">
            <a:extLst>
              <a:ext uri="{FF2B5EF4-FFF2-40B4-BE49-F238E27FC236}">
                <a16:creationId xmlns:a16="http://schemas.microsoft.com/office/drawing/2014/main" id="{C144B31F-32D3-400E-BA16-C41E086B083A}"/>
              </a:ext>
            </a:extLst>
          </p:cNvPr>
          <p:cNvSpPr txBox="1"/>
          <p:nvPr/>
        </p:nvSpPr>
        <p:spPr>
          <a:xfrm>
            <a:off x="6316699" y="2073175"/>
            <a:ext cx="1056150" cy="1107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b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What </a:t>
            </a:r>
            <a:b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Apart</a:t>
            </a:r>
            <a:b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from</a:t>
            </a:r>
            <a:b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DCAT AP </a:t>
            </a:r>
            <a:b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Potals?</a:t>
            </a: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" name="Google Shape;203;p26">
            <a:extLst>
              <a:ext uri="{FF2B5EF4-FFF2-40B4-BE49-F238E27FC236}">
                <a16:creationId xmlns:a16="http://schemas.microsoft.com/office/drawing/2014/main" id="{DC056DE7-DD6D-43FB-A83D-1881AB3273DF}"/>
              </a:ext>
            </a:extLst>
          </p:cNvPr>
          <p:cNvSpPr txBox="1"/>
          <p:nvPr/>
        </p:nvSpPr>
        <p:spPr>
          <a:xfrm rot="2014141">
            <a:off x="4442450" y="1858241"/>
            <a:ext cx="708846" cy="28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975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Funders</a:t>
            </a:r>
            <a:endParaRPr sz="975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206;p26">
            <a:extLst>
              <a:ext uri="{FF2B5EF4-FFF2-40B4-BE49-F238E27FC236}">
                <a16:creationId xmlns:a16="http://schemas.microsoft.com/office/drawing/2014/main" id="{E2B08353-1F06-488F-8CD5-B52C6BAFE5EE}"/>
              </a:ext>
            </a:extLst>
          </p:cNvPr>
          <p:cNvSpPr txBox="1"/>
          <p:nvPr/>
        </p:nvSpPr>
        <p:spPr>
          <a:xfrm rot="-2012628">
            <a:off x="6588195" y="1971439"/>
            <a:ext cx="708909" cy="28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975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Omics</a:t>
            </a:r>
          </a:p>
        </p:txBody>
      </p:sp>
      <p:sp>
        <p:nvSpPr>
          <p:cNvPr id="42" name="Google Shape;208;p26">
            <a:extLst>
              <a:ext uri="{FF2B5EF4-FFF2-40B4-BE49-F238E27FC236}">
                <a16:creationId xmlns:a16="http://schemas.microsoft.com/office/drawing/2014/main" id="{14546F02-3014-4F52-AFDB-E3BC95119512}"/>
              </a:ext>
            </a:extLst>
          </p:cNvPr>
          <p:cNvSpPr txBox="1"/>
          <p:nvPr/>
        </p:nvSpPr>
        <p:spPr>
          <a:xfrm>
            <a:off x="3969823" y="2677539"/>
            <a:ext cx="704025" cy="28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975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Clinical</a:t>
            </a:r>
            <a:endParaRPr sz="975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209;p26">
            <a:extLst>
              <a:ext uri="{FF2B5EF4-FFF2-40B4-BE49-F238E27FC236}">
                <a16:creationId xmlns:a16="http://schemas.microsoft.com/office/drawing/2014/main" id="{2F900933-D5A9-4B41-9D69-4EC604B3DF78}"/>
              </a:ext>
            </a:extLst>
          </p:cNvPr>
          <p:cNvSpPr txBox="1"/>
          <p:nvPr/>
        </p:nvSpPr>
        <p:spPr>
          <a:xfrm>
            <a:off x="7083604" y="2697150"/>
            <a:ext cx="704025" cy="28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975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Biobank</a:t>
            </a:r>
            <a:endParaRPr sz="975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" name="Google Shape;210;p26">
            <a:extLst>
              <a:ext uri="{FF2B5EF4-FFF2-40B4-BE49-F238E27FC236}">
                <a16:creationId xmlns:a16="http://schemas.microsoft.com/office/drawing/2014/main" id="{9B0B7FCC-6206-4611-A071-3069275A3018}"/>
              </a:ext>
            </a:extLst>
          </p:cNvPr>
          <p:cNvSpPr txBox="1"/>
          <p:nvPr/>
        </p:nvSpPr>
        <p:spPr>
          <a:xfrm rot="1971133">
            <a:off x="6572012" y="3504147"/>
            <a:ext cx="708421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975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Rare Diseases</a:t>
            </a:r>
          </a:p>
          <a:p>
            <a:pPr algn="ctr"/>
            <a:endParaRPr sz="975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212;p26">
            <a:extLst>
              <a:ext uri="{FF2B5EF4-FFF2-40B4-BE49-F238E27FC236}">
                <a16:creationId xmlns:a16="http://schemas.microsoft.com/office/drawing/2014/main" id="{66FF6E90-AD67-4797-8220-FA0957D6BC4F}"/>
              </a:ext>
            </a:extLst>
          </p:cNvPr>
          <p:cNvSpPr txBox="1"/>
          <p:nvPr/>
        </p:nvSpPr>
        <p:spPr>
          <a:xfrm>
            <a:off x="4625829" y="3620645"/>
            <a:ext cx="704025" cy="28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975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Cohorts</a:t>
            </a:r>
            <a:endParaRPr sz="975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217;p26">
            <a:extLst>
              <a:ext uri="{FF2B5EF4-FFF2-40B4-BE49-F238E27FC236}">
                <a16:creationId xmlns:a16="http://schemas.microsoft.com/office/drawing/2014/main" id="{8B8EF6B3-4D57-4AE0-B3EB-B44852B81ACF}"/>
              </a:ext>
            </a:extLst>
          </p:cNvPr>
          <p:cNvSpPr txBox="1">
            <a:spLocks noGrp="1"/>
          </p:cNvSpPr>
          <p:nvPr/>
        </p:nvSpPr>
        <p:spPr>
          <a:xfrm>
            <a:off x="258310" y="903917"/>
            <a:ext cx="5766525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GB" sz="195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Health-RI</a:t>
            </a:r>
            <a:r>
              <a:rPr lang="en-GB" sz="1950" dirty="0"/>
              <a:t> domain (petal) metadata schemas </a:t>
            </a:r>
            <a:endParaRPr sz="1950" dirty="0"/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C918B5E-1B4A-F046-987F-A8A45A68EAF1}"/>
              </a:ext>
            </a:extLst>
          </p:cNvPr>
          <p:cNvCxnSpPr>
            <a:cxnSpLocks/>
            <a:stCxn id="25" idx="7"/>
            <a:endCxn id="5" idx="3"/>
          </p:cNvCxnSpPr>
          <p:nvPr/>
        </p:nvCxnSpPr>
        <p:spPr>
          <a:xfrm flipH="1">
            <a:off x="3134826" y="1575298"/>
            <a:ext cx="1234414" cy="7636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B765963-A42D-8CC6-1351-37BE199FE376}"/>
              </a:ext>
            </a:extLst>
          </p:cNvPr>
          <p:cNvCxnSpPr>
            <a:cxnSpLocks/>
            <a:stCxn id="31" idx="7"/>
            <a:endCxn id="5" idx="3"/>
          </p:cNvCxnSpPr>
          <p:nvPr/>
        </p:nvCxnSpPr>
        <p:spPr>
          <a:xfrm flipH="1" flipV="1">
            <a:off x="3134826" y="2338974"/>
            <a:ext cx="545944" cy="5430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Google Shape;202;p26">
            <a:extLst>
              <a:ext uri="{FF2B5EF4-FFF2-40B4-BE49-F238E27FC236}">
                <a16:creationId xmlns:a16="http://schemas.microsoft.com/office/drawing/2014/main" id="{938B8859-AC19-9BAE-9A58-73254F72D087}"/>
              </a:ext>
            </a:extLst>
          </p:cNvPr>
          <p:cNvSpPr txBox="1"/>
          <p:nvPr/>
        </p:nvSpPr>
        <p:spPr>
          <a:xfrm>
            <a:off x="5469248" y="3177881"/>
            <a:ext cx="776700" cy="78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050" b="1" dirty="0">
                <a:solidFill>
                  <a:schemeClr val="lt1"/>
                </a:solidFill>
              </a:rPr>
              <a:t>0.9                   </a:t>
            </a:r>
            <a:endParaRPr sz="1050" b="1" dirty="0">
              <a:solidFill>
                <a:schemeClr val="lt1"/>
              </a:solidFill>
            </a:endParaRPr>
          </a:p>
          <a:p>
            <a:r>
              <a:rPr lang="en-GB" sz="1050" dirty="0">
                <a:solidFill>
                  <a:schemeClr val="lt1"/>
                </a:solidFill>
              </a:rPr>
              <a:t>    </a:t>
            </a:r>
            <a:endParaRPr sz="1050" dirty="0">
              <a:solidFill>
                <a:schemeClr val="lt1"/>
              </a:solidFill>
            </a:endParaRPr>
          </a:p>
          <a:p>
            <a:endParaRPr sz="1050" dirty="0">
              <a:solidFill>
                <a:schemeClr val="lt1"/>
              </a:solidFill>
            </a:endParaRPr>
          </a:p>
          <a:p>
            <a:r>
              <a:rPr lang="en-GB" sz="1050" dirty="0">
                <a:solidFill>
                  <a:schemeClr val="lt1"/>
                </a:solidFill>
              </a:rPr>
              <a:t>      2.0</a:t>
            </a:r>
            <a:endParaRPr sz="1050" dirty="0">
              <a:solidFill>
                <a:schemeClr val="lt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DF7018A-F51E-36B1-8A93-99D1701294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3470" b="5850"/>
          <a:stretch/>
        </p:blipFill>
        <p:spPr>
          <a:xfrm>
            <a:off x="258310" y="1686254"/>
            <a:ext cx="2876516" cy="130544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E6486A6-1FDF-04B8-A611-5A5AA01B2BF2}"/>
              </a:ext>
            </a:extLst>
          </p:cNvPr>
          <p:cNvCxnSpPr>
            <a:cxnSpLocks/>
            <a:stCxn id="26" idx="7"/>
            <a:endCxn id="5" idx="3"/>
          </p:cNvCxnSpPr>
          <p:nvPr/>
        </p:nvCxnSpPr>
        <p:spPr>
          <a:xfrm flipH="1" flipV="1">
            <a:off x="3134826" y="2338975"/>
            <a:ext cx="1234414" cy="21257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8565307-0253-332B-ACA4-521CF44CB89E}"/>
              </a:ext>
            </a:extLst>
          </p:cNvPr>
          <p:cNvCxnSpPr>
            <a:cxnSpLocks/>
            <a:stCxn id="28" idx="7"/>
            <a:endCxn id="5" idx="3"/>
          </p:cNvCxnSpPr>
          <p:nvPr/>
        </p:nvCxnSpPr>
        <p:spPr>
          <a:xfrm flipH="1" flipV="1">
            <a:off x="3134825" y="2338974"/>
            <a:ext cx="2771733" cy="24845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C8DCCEF-D038-005C-2397-8246FAAFF12D}"/>
              </a:ext>
            </a:extLst>
          </p:cNvPr>
          <p:cNvCxnSpPr>
            <a:cxnSpLocks/>
            <a:stCxn id="27" idx="7"/>
            <a:endCxn id="5" idx="3"/>
          </p:cNvCxnSpPr>
          <p:nvPr/>
        </p:nvCxnSpPr>
        <p:spPr>
          <a:xfrm flipH="1" flipV="1">
            <a:off x="3134825" y="2338974"/>
            <a:ext cx="4324829" cy="20390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67632B3-0E2A-F1C1-DD26-A1FB81CDAE21}"/>
              </a:ext>
            </a:extLst>
          </p:cNvPr>
          <p:cNvCxnSpPr>
            <a:cxnSpLocks/>
            <a:stCxn id="24" idx="7"/>
            <a:endCxn id="5" idx="3"/>
          </p:cNvCxnSpPr>
          <p:nvPr/>
        </p:nvCxnSpPr>
        <p:spPr>
          <a:xfrm flipH="1" flipV="1">
            <a:off x="3134825" y="2338974"/>
            <a:ext cx="5062248" cy="5886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95DE722-4F7F-1D96-8BFC-2ADE0223A604}"/>
              </a:ext>
            </a:extLst>
          </p:cNvPr>
          <p:cNvCxnSpPr>
            <a:cxnSpLocks/>
            <a:stCxn id="30" idx="7"/>
            <a:endCxn id="5" idx="3"/>
          </p:cNvCxnSpPr>
          <p:nvPr/>
        </p:nvCxnSpPr>
        <p:spPr>
          <a:xfrm flipH="1">
            <a:off x="3134826" y="1640064"/>
            <a:ext cx="4308854" cy="6989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B6F8227E-4D7B-2895-830E-E025E5107E37}"/>
              </a:ext>
            </a:extLst>
          </p:cNvPr>
          <p:cNvSpPr txBox="1"/>
          <p:nvPr/>
        </p:nvSpPr>
        <p:spPr>
          <a:xfrm>
            <a:off x="303065" y="3500382"/>
            <a:ext cx="3073431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Resources in a domain must offer, extra to the core, their minimal metadata to find their domain resources</a:t>
            </a:r>
          </a:p>
        </p:txBody>
      </p:sp>
    </p:spTree>
    <p:extLst>
      <p:ext uri="{BB962C8B-B14F-4D97-AF65-F5344CB8AC3E}">
        <p14:creationId xmlns:p14="http://schemas.microsoft.com/office/powerpoint/2010/main" val="4631398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2C22C-62F9-B215-63C3-BE6A276AE7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5842" y="2384832"/>
            <a:ext cx="2488879" cy="535200"/>
          </a:xfrm>
        </p:spPr>
        <p:txBody>
          <a:bodyPr>
            <a:normAutofit fontScale="90000"/>
          </a:bodyPr>
          <a:lstStyle/>
          <a:p>
            <a:r>
              <a:rPr lang="en-NL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Practical</a:t>
            </a:r>
            <a:r>
              <a:rPr lang="en-NL" dirty="0"/>
              <a:t> steps</a:t>
            </a:r>
          </a:p>
        </p:txBody>
      </p:sp>
    </p:spTree>
    <p:extLst>
      <p:ext uri="{BB962C8B-B14F-4D97-AF65-F5344CB8AC3E}">
        <p14:creationId xmlns:p14="http://schemas.microsoft.com/office/powerpoint/2010/main" val="1533825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</a:t>
            </a:r>
            <a:r>
              <a:rPr lang="en-GB" dirty="0"/>
              <a:t> Vision</a:t>
            </a:r>
            <a:endParaRPr dirty="0"/>
          </a:p>
        </p:txBody>
      </p:sp>
      <p:sp>
        <p:nvSpPr>
          <p:cNvPr id="93" name="Google Shape;93;p14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800" dirty="0"/>
              <a:t>To have a smart research infrastructure where users easily </a:t>
            </a:r>
            <a:r>
              <a:rPr lang="en-GB" sz="2800" b="1" dirty="0"/>
              <a:t>find</a:t>
            </a:r>
            <a:r>
              <a:rPr lang="en-GB" sz="2800" dirty="0"/>
              <a:t> resources and </a:t>
            </a:r>
            <a:r>
              <a:rPr lang="en-GB" sz="2800" b="1" dirty="0"/>
              <a:t>reuse</a:t>
            </a:r>
            <a:r>
              <a:rPr lang="en-GB" sz="2800" dirty="0"/>
              <a:t> them</a:t>
            </a:r>
            <a:endParaRPr sz="28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00" i="1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3"/>
          <p:cNvSpPr txBox="1">
            <a:spLocks noGrp="1"/>
          </p:cNvSpPr>
          <p:nvPr>
            <p:ph type="title"/>
          </p:nvPr>
        </p:nvSpPr>
        <p:spPr>
          <a:xfrm>
            <a:off x="514296" y="1327615"/>
            <a:ext cx="9076743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1. Define a Scope</a:t>
            </a:r>
            <a:br>
              <a:rPr lang="en-GB" dirty="0"/>
            </a:br>
            <a:r>
              <a:rPr lang="en-GB" dirty="0"/>
              <a:t>What </a:t>
            </a: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metadata</a:t>
            </a:r>
            <a:r>
              <a:rPr lang="en-GB" dirty="0"/>
              <a:t> should you prioritise?</a:t>
            </a:r>
            <a:endParaRPr dirty="0"/>
          </a:p>
        </p:txBody>
      </p:sp>
      <p:sp>
        <p:nvSpPr>
          <p:cNvPr id="155" name="Google Shape;155;p23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FAIR</a:t>
            </a:r>
            <a:endParaRPr dirty="0"/>
          </a:p>
          <a:p>
            <a:pPr marL="457200" lvl="0" indent="-304958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Important to </a:t>
            </a:r>
            <a:r>
              <a:rPr lang="en-GB" b="1" dirty="0"/>
              <a:t>find</a:t>
            </a:r>
            <a:r>
              <a:rPr lang="en-GB" dirty="0"/>
              <a:t> your dataset (e.g. diagnosis, sample size, subjects (people, demo)</a:t>
            </a:r>
            <a:endParaRPr dirty="0"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Increase </a:t>
            </a:r>
            <a:r>
              <a:rPr lang="en-GB" b="1" dirty="0"/>
              <a:t>accessibility</a:t>
            </a:r>
            <a:r>
              <a:rPr lang="en-GB" dirty="0"/>
              <a:t> (sharing protocol/access constraints)</a:t>
            </a:r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Increase interoperability (which vocabulary, coding language was used in your data)</a:t>
            </a:r>
            <a:endParaRPr dirty="0"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Increase </a:t>
            </a:r>
            <a:r>
              <a:rPr lang="en-GB" b="1" dirty="0"/>
              <a:t>reusability</a:t>
            </a:r>
            <a:r>
              <a:rPr lang="en-GB" dirty="0"/>
              <a:t> (consent/license, provenance, standards used for coding your data, study protocols as a quality standard, pointer to the data)</a:t>
            </a: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dirty="0"/>
              <a:t>Other</a:t>
            </a:r>
            <a:endParaRPr dirty="0"/>
          </a:p>
          <a:p>
            <a:pPr marL="457200" lvl="0" indent="-304958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Important for the “visuals” of the portal (e.g. Logo URL, Landing Page URL)</a:t>
            </a:r>
            <a:endParaRPr dirty="0"/>
          </a:p>
          <a:p>
            <a:pPr marL="457200" lvl="0" indent="-304958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dirty="0"/>
              <a:t>Important for your domain (e.g. imaging example)</a:t>
            </a:r>
            <a:endParaRPr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4"/>
          <p:cNvSpPr txBox="1">
            <a:spLocks noGrp="1"/>
          </p:cNvSpPr>
          <p:nvPr>
            <p:ph type="title"/>
          </p:nvPr>
        </p:nvSpPr>
        <p:spPr>
          <a:xfrm>
            <a:off x="437756" y="1248751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Collect</a:t>
            </a:r>
            <a:r>
              <a:rPr lang="en-GB" dirty="0"/>
              <a:t> your Requirements (terms)</a:t>
            </a:r>
            <a:br>
              <a:rPr lang="en-GB" dirty="0"/>
            </a:br>
            <a:endParaRPr dirty="0"/>
          </a:p>
        </p:txBody>
      </p:sp>
      <p:sp>
        <p:nvSpPr>
          <p:cNvPr id="161" name="Google Shape;161;p24"/>
          <p:cNvSpPr txBox="1">
            <a:spLocks noGrp="1"/>
          </p:cNvSpPr>
          <p:nvPr>
            <p:ph type="body" idx="1"/>
          </p:nvPr>
        </p:nvSpPr>
        <p:spPr>
          <a:xfrm>
            <a:off x="605396" y="1820745"/>
            <a:ext cx="8416684" cy="30776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indent="0">
              <a:buNone/>
            </a:pPr>
            <a:r>
              <a:rPr lang="en-GB" dirty="0"/>
              <a:t>Collect the metadata requirements in a form of competency questions</a:t>
            </a:r>
          </a:p>
          <a:p>
            <a:pPr lvl="1"/>
            <a:r>
              <a:rPr lang="en-GB" dirty="0"/>
              <a:t>Example: What is the temporal element of the Image? </a:t>
            </a:r>
          </a:p>
          <a:p>
            <a:pPr lvl="1"/>
            <a:r>
              <a:rPr lang="en-GB" dirty="0"/>
              <a:t>Give me the title of data with all the possible data collection methods?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Make a spreadsheet and list all the important terms and their definitions</a:t>
            </a:r>
          </a:p>
          <a:p>
            <a:pPr lvl="1"/>
            <a:r>
              <a:rPr lang="en-GB" dirty="0"/>
              <a:t>date created, data collection methods, data types</a:t>
            </a:r>
          </a:p>
          <a:p>
            <a:pPr marL="615950" lvl="1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Find their role in the schema (class, attribute, relations, controlled vocabulary, taxonomy)</a:t>
            </a:r>
          </a:p>
          <a:p>
            <a:pPr marL="0" indent="0">
              <a:buNone/>
            </a:pPr>
            <a:r>
              <a:rPr lang="en-GB" dirty="0"/>
              <a:t>	dataset </a:t>
            </a:r>
          </a:p>
          <a:p>
            <a:pPr marL="0" indent="0">
              <a:buNone/>
            </a:pPr>
            <a:r>
              <a:rPr lang="en-GB" dirty="0"/>
              <a:t>	dataset tile </a:t>
            </a:r>
          </a:p>
          <a:p>
            <a:pPr marL="0" indent="0">
              <a:buNone/>
            </a:pPr>
            <a:r>
              <a:rPr lang="en-GB" dirty="0"/>
              <a:t>	dataset created data 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For each properties per class, define datatypes -&gt; Date created  </a:t>
            </a:r>
            <a:r>
              <a:rPr lang="en-GB" dirty="0">
                <a:sym typeface="Wingdings" pitchFamily="2" charset="2"/>
              </a:rPr>
              <a:t>has </a:t>
            </a:r>
            <a:r>
              <a:rPr lang="en-GB" dirty="0"/>
              <a:t> </a:t>
            </a:r>
            <a:r>
              <a:rPr lang="en-GB" dirty="0" err="1"/>
              <a:t>xsd:timedate</a:t>
            </a:r>
            <a:endParaRPr lang="en-GB" dirty="0"/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For each properties per class, define:</a:t>
            </a:r>
            <a:endParaRPr dirty="0"/>
          </a:p>
          <a:p>
            <a:pPr lvl="1"/>
            <a:r>
              <a:rPr lang="en-GB" dirty="0"/>
              <a:t>mandatory/ optional</a:t>
            </a:r>
            <a:endParaRPr dirty="0"/>
          </a:p>
          <a:p>
            <a:pPr lvl="1"/>
            <a:r>
              <a:rPr lang="en-US" dirty="0"/>
              <a:t>Cardinality 0..n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98AFD-F7A1-6E32-9FA2-7E71C04D47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544" y="1327614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Mapping</a:t>
            </a:r>
            <a:r>
              <a:rPr lang="en-US" dirty="0"/>
              <a:t> Exercise </a:t>
            </a:r>
            <a:endParaRPr lang="en-NL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D19D7E-D319-C04F-AB57-48963E19DA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3680" y="2028074"/>
            <a:ext cx="8117840" cy="2564245"/>
          </a:xfrm>
        </p:spPr>
        <p:txBody>
          <a:bodyPr/>
          <a:lstStyle/>
          <a:p>
            <a:r>
              <a:rPr lang="en-NL" dirty="0"/>
              <a:t>Map your requirements to the existing standards </a:t>
            </a:r>
          </a:p>
          <a:p>
            <a:pPr lvl="1"/>
            <a:r>
              <a:rPr lang="en-GB" dirty="0"/>
              <a:t>R</a:t>
            </a:r>
            <a:r>
              <a:rPr lang="en-NL" dirty="0"/>
              <a:t>euse the domain standards instead of making a new entity</a:t>
            </a:r>
          </a:p>
          <a:p>
            <a:pPr lvl="1"/>
            <a:r>
              <a:rPr lang="en-GB" dirty="0"/>
              <a:t>E</a:t>
            </a:r>
            <a:r>
              <a:rPr lang="en-NL" dirty="0"/>
              <a:t>xtend the your requirement with the terms from the standards</a:t>
            </a:r>
          </a:p>
          <a:p>
            <a:pPr lvl="2"/>
            <a:endParaRPr lang="en-GB" dirty="0"/>
          </a:p>
          <a:p>
            <a:pPr marL="1073150" lvl="2" indent="0">
              <a:buNone/>
            </a:pPr>
            <a:r>
              <a:rPr lang="en-GB" dirty="0"/>
              <a:t>DICOM® is the international standard to transmit, store, retrieve, print, process, and display medical imaging information” - From https://</a:t>
            </a:r>
            <a:r>
              <a:rPr lang="en-GB" dirty="0" err="1"/>
              <a:t>www.dicomstandard.org</a:t>
            </a:r>
            <a:r>
              <a:rPr lang="en-GB" dirty="0"/>
              <a:t>/, (</a:t>
            </a:r>
            <a:r>
              <a:rPr lang="en-GB" dirty="0" err="1"/>
              <a:t>Mildenberger</a:t>
            </a:r>
            <a:r>
              <a:rPr lang="en-GB" dirty="0"/>
              <a:t> et al, 2002)</a:t>
            </a:r>
          </a:p>
          <a:p>
            <a:endParaRPr lang="en-GB" dirty="0"/>
          </a:p>
          <a:p>
            <a:r>
              <a:rPr lang="en-GB" dirty="0"/>
              <a:t> For exposing your datasets on health-RI portal, you should:</a:t>
            </a:r>
          </a:p>
          <a:p>
            <a:pPr lvl="1"/>
            <a:r>
              <a:rPr lang="en-GB" dirty="0"/>
              <a:t>Use </a:t>
            </a:r>
            <a:r>
              <a:rPr lang="en-GB" dirty="0" err="1"/>
              <a:t>dcat</a:t>
            </a:r>
            <a:r>
              <a:rPr lang="en-GB" dirty="0"/>
              <a:t>-ap Mandatory fields for describing you datasets.  </a:t>
            </a:r>
            <a:r>
              <a:rPr lang="en-GB" dirty="0">
                <a:sym typeface="Wingdings" pitchFamily="2" charset="2"/>
              </a:rPr>
              <a:t> This is a must have for exposing your metadata information on the portal</a:t>
            </a:r>
          </a:p>
          <a:p>
            <a:pPr marL="615950" lvl="1" indent="0">
              <a:buNone/>
            </a:pPr>
            <a:endParaRPr lang="en-GB" dirty="0"/>
          </a:p>
          <a:p>
            <a:pPr marL="615950" lvl="1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66579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EBB38-010E-4A5B-2CEA-D9F1EDC09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790" y="1237370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Your Metadata requirement sheet</a:t>
            </a:r>
            <a:endParaRPr lang="en-NL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9F8C381-AFEA-66BA-4129-C818FA3E4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9840970"/>
              </p:ext>
            </p:extLst>
          </p:nvPr>
        </p:nvGraphicFramePr>
        <p:xfrm>
          <a:off x="599790" y="1874170"/>
          <a:ext cx="8208930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1410">
                  <a:extLst>
                    <a:ext uri="{9D8B030D-6E8A-4147-A177-3AD203B41FA5}">
                      <a16:colId xmlns:a16="http://schemas.microsoft.com/office/drawing/2014/main" val="1167700436"/>
                    </a:ext>
                  </a:extLst>
                </a:gridCol>
                <a:gridCol w="1978983">
                  <a:extLst>
                    <a:ext uri="{9D8B030D-6E8A-4147-A177-3AD203B41FA5}">
                      <a16:colId xmlns:a16="http://schemas.microsoft.com/office/drawing/2014/main" val="3456593460"/>
                    </a:ext>
                  </a:extLst>
                </a:gridCol>
                <a:gridCol w="1616179">
                  <a:extLst>
                    <a:ext uri="{9D8B030D-6E8A-4147-A177-3AD203B41FA5}">
                      <a16:colId xmlns:a16="http://schemas.microsoft.com/office/drawing/2014/main" val="3614198380"/>
                    </a:ext>
                  </a:extLst>
                </a:gridCol>
                <a:gridCol w="1616179">
                  <a:extLst>
                    <a:ext uri="{9D8B030D-6E8A-4147-A177-3AD203B41FA5}">
                      <a16:colId xmlns:a16="http://schemas.microsoft.com/office/drawing/2014/main" val="766165441"/>
                    </a:ext>
                  </a:extLst>
                </a:gridCol>
                <a:gridCol w="1616179">
                  <a:extLst>
                    <a:ext uri="{9D8B030D-6E8A-4147-A177-3AD203B41FA5}">
                      <a16:colId xmlns:a16="http://schemas.microsoft.com/office/drawing/2014/main" val="164883953"/>
                    </a:ext>
                  </a:extLst>
                </a:gridCol>
              </a:tblGrid>
              <a:tr h="495288">
                <a:tc>
                  <a:txBody>
                    <a:bodyPr/>
                    <a:lstStyle/>
                    <a:p>
                      <a:r>
                        <a:rPr lang="en-GB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</a:t>
                      </a:r>
                      <a:r>
                        <a:rPr lang="en-NL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erm (your requirement)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definition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</a:t>
                      </a:r>
                      <a:r>
                        <a:rPr lang="en-NL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apped to term in DICOM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Mapped to term in DCAT-AP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E</a:t>
                      </a:r>
                      <a:r>
                        <a:rPr lang="en-NL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xample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301093"/>
                  </a:ext>
                </a:extLst>
              </a:tr>
              <a:tr h="495288">
                <a:tc>
                  <a:txBody>
                    <a:bodyPr/>
                    <a:lstStyle/>
                    <a:p>
                      <a:r>
                        <a:rPr lang="en-NL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Dataset title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T</a:t>
                      </a:r>
                      <a:r>
                        <a:rPr lang="en-NL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itle, name of the dataset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 err="1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dcat:title</a:t>
                      </a:r>
                      <a:endParaRPr lang="en-NL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0378253"/>
                  </a:ext>
                </a:extLst>
              </a:tr>
              <a:tr h="1107114">
                <a:tc>
                  <a:txBody>
                    <a:bodyPr/>
                    <a:lstStyle/>
                    <a:p>
                      <a:r>
                        <a:rPr lang="en-GB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D</a:t>
                      </a:r>
                      <a:r>
                        <a:rPr lang="en-NL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ata Collection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C</a:t>
                      </a:r>
                      <a:r>
                        <a:rPr lang="en-NL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ategorical data representing various groups of collection methods (Controlled vocabualry)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NL" dirty="0">
                          <a:latin typeface="Lato" panose="020F0502020204030203" pitchFamily="34" charset="0"/>
                          <a:ea typeface="Lato" panose="020F0502020204030203" pitchFamily="34" charset="0"/>
                          <a:cs typeface="Lato" panose="020F0502020204030203" pitchFamily="34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NL" dirty="0">
                        <a:latin typeface="Lato" panose="020F0502020204030203" pitchFamily="34" charset="0"/>
                        <a:ea typeface="Lato" panose="020F0502020204030203" pitchFamily="34" charset="0"/>
                        <a:cs typeface="Lato" panose="020F0502020204030203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0667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9312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44896-C32D-77BA-CC93-425BE670B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NL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Health-RI</a:t>
            </a:r>
            <a:r>
              <a:rPr lang="en-NL" dirty="0"/>
              <a:t> tasks in progress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1B9D02-5D4D-9E54-CA76-A87ADCF92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9450" y="2079798"/>
            <a:ext cx="7688700" cy="2261100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r>
              <a:rPr lang="en-GB" dirty="0"/>
              <a:t>How do we modularise the metadata schema </a:t>
            </a:r>
          </a:p>
          <a:p>
            <a:pPr lvl="1"/>
            <a:r>
              <a:rPr lang="en-GB" dirty="0"/>
              <a:t>(core, domain specific, application specific)</a:t>
            </a:r>
          </a:p>
          <a:p>
            <a:pPr lvl="1"/>
            <a:r>
              <a:rPr lang="en-GB" dirty="0"/>
              <a:t>Or other ways? </a:t>
            </a:r>
          </a:p>
          <a:p>
            <a:endParaRPr lang="en-GB" dirty="0"/>
          </a:p>
          <a:p>
            <a:r>
              <a:rPr lang="en-GB" dirty="0"/>
              <a:t>Specification document on core metadata schema for current release</a:t>
            </a:r>
          </a:p>
          <a:p>
            <a:pPr lvl="1"/>
            <a:r>
              <a:rPr lang="en-GB" dirty="0"/>
              <a:t>On Confluence</a:t>
            </a:r>
          </a:p>
          <a:p>
            <a:endParaRPr lang="en-GB" dirty="0"/>
          </a:p>
          <a:p>
            <a:r>
              <a:rPr lang="en-GB" dirty="0"/>
              <a:t>a How- to document for expose your datasets in health-</a:t>
            </a:r>
            <a:r>
              <a:rPr lang="en-GB" dirty="0" err="1"/>
              <a:t>ri</a:t>
            </a:r>
            <a:r>
              <a:rPr lang="en-GB" dirty="0"/>
              <a:t> portal with the metadata defined in the core schema. </a:t>
            </a:r>
          </a:p>
          <a:p>
            <a:pPr lvl="1"/>
            <a:r>
              <a:rPr lang="en-GB" dirty="0"/>
              <a:t>on confluence</a:t>
            </a:r>
          </a:p>
          <a:p>
            <a:pPr lvl="1"/>
            <a:r>
              <a:rPr lang="en-GB" dirty="0"/>
              <a:t>Ways to instantiate  the core metadata schema with your dataset(s) examples. </a:t>
            </a:r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42609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Take</a:t>
            </a:r>
            <a:r>
              <a:rPr lang="en-GB" dirty="0"/>
              <a:t> away</a:t>
            </a:r>
            <a:endParaRPr dirty="0"/>
          </a:p>
        </p:txBody>
      </p:sp>
      <p:sp>
        <p:nvSpPr>
          <p:cNvPr id="223" name="Google Shape;223;p27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Define your metadata scope and requirements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Identify pre-existing standards in your field  and map your requirements to it,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Request Rob (or Jeroen) for GitHub access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Model your requirement in graph model (class, properties , relations). 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Map your model to the </a:t>
            </a:r>
            <a:r>
              <a:rPr lang="en-GB" dirty="0" err="1"/>
              <a:t>dcat</a:t>
            </a:r>
            <a:r>
              <a:rPr lang="en-GB" dirty="0"/>
              <a:t>-ap model. Excel sheet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Keep your versioning in GitHub 🌻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Need specialised help? Talk to your group leaders  🧙 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Need more Metadata/Modelling/FDP help?  Talk to Luiz Bonino, </a:t>
            </a:r>
            <a:r>
              <a:rPr lang="en-GB" dirty="0" err="1"/>
              <a:t>Kees</a:t>
            </a:r>
            <a:r>
              <a:rPr lang="en-GB" dirty="0"/>
              <a:t> Burgers or Bruna Vieira, Dena Tahvildari</a:t>
            </a:r>
            <a:endParaRPr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en-GB" b="1" dirty="0"/>
              <a:t>Want to offer help? Contact us! </a:t>
            </a:r>
            <a:r>
              <a:rPr lang="en-GB" dirty="0"/>
              <a:t> </a:t>
            </a:r>
            <a:endParaRPr dirty="0"/>
          </a:p>
        </p:txBody>
      </p:sp>
      <p:pic>
        <p:nvPicPr>
          <p:cNvPr id="224" name="Google Shape;22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59216" y="3750641"/>
            <a:ext cx="192800" cy="19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5016" y="3551060"/>
            <a:ext cx="179125" cy="17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28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Acknowledgements</a:t>
            </a:r>
            <a:r>
              <a:rPr lang="en-GB" dirty="0"/>
              <a:t> </a:t>
            </a:r>
            <a:endParaRPr dirty="0"/>
          </a:p>
        </p:txBody>
      </p:sp>
      <p:sp>
        <p:nvSpPr>
          <p:cNvPr id="231" name="Google Shape;231;p28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Julia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 err="1"/>
              <a:t>Kees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Luiz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 err="1"/>
              <a:t>Mijke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Marianne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Jeroen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Rita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Esther</a:t>
            </a: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lang="en-GB"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endParaRPr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5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Requirements</a:t>
            </a:r>
            <a:endParaRPr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1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 dirty="0"/>
              <a:t>Describe resources according to </a:t>
            </a:r>
            <a:r>
              <a:rPr lang="en-GB" sz="2000" b="1" dirty="0"/>
              <a:t>international standards</a:t>
            </a:r>
            <a:r>
              <a:rPr lang="en-GB" sz="2000" dirty="0"/>
              <a:t> (rich enough and interoperable):</a:t>
            </a:r>
            <a:endParaRPr sz="2000" dirty="0"/>
          </a:p>
          <a:p>
            <a:pPr marL="457200" lvl="0" indent="-355600" algn="l" rtl="0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-GB" sz="2000" b="1" dirty="0"/>
              <a:t>DCAT</a:t>
            </a:r>
            <a:r>
              <a:rPr lang="en-GB" sz="2000" dirty="0"/>
              <a:t> (EU Health Data Space &gt; DCAT Health, DCAT AP for Portals)</a:t>
            </a:r>
            <a:endParaRPr sz="2000" dirty="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GB" sz="2000" dirty="0"/>
              <a:t>And provide as much as possible </a:t>
            </a:r>
            <a:r>
              <a:rPr lang="en-GB" sz="2000" b="1" dirty="0"/>
              <a:t>semantic enriched metadata </a:t>
            </a:r>
            <a:r>
              <a:rPr lang="en-GB" sz="2000" dirty="0"/>
              <a:t>(unambiguous, machine-interpretable) for resources of interest</a:t>
            </a:r>
            <a:endParaRPr sz="2000" i="1" dirty="0"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217;p26">
            <a:extLst>
              <a:ext uri="{FF2B5EF4-FFF2-40B4-BE49-F238E27FC236}">
                <a16:creationId xmlns:a16="http://schemas.microsoft.com/office/drawing/2014/main" id="{2E289A48-16B7-C4F0-4F18-157D92ED34D8}"/>
              </a:ext>
            </a:extLst>
          </p:cNvPr>
          <p:cNvSpPr txBox="1">
            <a:spLocks noGrp="1"/>
          </p:cNvSpPr>
          <p:nvPr/>
        </p:nvSpPr>
        <p:spPr>
          <a:xfrm>
            <a:off x="548698" y="1452450"/>
            <a:ext cx="5766525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 sz="195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141B57A-EF51-96DE-7B49-7FEDA5A0C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788" y="1359334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GB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The Sunflower 1.0</a:t>
            </a:r>
            <a:br>
              <a:rPr lang="en-GB" sz="280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endParaRPr lang="en-NL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sp>
        <p:nvSpPr>
          <p:cNvPr id="7" name="Google Shape;172;p26">
            <a:extLst>
              <a:ext uri="{FF2B5EF4-FFF2-40B4-BE49-F238E27FC236}">
                <a16:creationId xmlns:a16="http://schemas.microsoft.com/office/drawing/2014/main" id="{BB8FBB46-7B20-7984-185B-827BC93F3B1C}"/>
              </a:ext>
            </a:extLst>
          </p:cNvPr>
          <p:cNvSpPr/>
          <p:nvPr/>
        </p:nvSpPr>
        <p:spPr>
          <a:xfrm rot="188886">
            <a:off x="6878913" y="902675"/>
            <a:ext cx="721088" cy="823500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GB" sz="105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NWO</a:t>
            </a:r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" name="Google Shape;173;p26">
            <a:extLst>
              <a:ext uri="{FF2B5EF4-FFF2-40B4-BE49-F238E27FC236}">
                <a16:creationId xmlns:a16="http://schemas.microsoft.com/office/drawing/2014/main" id="{46E350E9-35D8-E725-6880-F3159811B1FA}"/>
              </a:ext>
            </a:extLst>
          </p:cNvPr>
          <p:cNvSpPr/>
          <p:nvPr/>
        </p:nvSpPr>
        <p:spPr>
          <a:xfrm rot="-10187366">
            <a:off x="3956456" y="3338955"/>
            <a:ext cx="807260" cy="824208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" name="Google Shape;174;p26">
            <a:extLst>
              <a:ext uri="{FF2B5EF4-FFF2-40B4-BE49-F238E27FC236}">
                <a16:creationId xmlns:a16="http://schemas.microsoft.com/office/drawing/2014/main" id="{857EB346-3FA7-1D64-CC43-6A9DDA89C896}"/>
              </a:ext>
            </a:extLst>
          </p:cNvPr>
          <p:cNvSpPr/>
          <p:nvPr/>
        </p:nvSpPr>
        <p:spPr>
          <a:xfrm rot="-5782781" flipH="1">
            <a:off x="5113646" y="3250903"/>
            <a:ext cx="720864" cy="823630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" name="Google Shape;175;p26">
            <a:extLst>
              <a:ext uri="{FF2B5EF4-FFF2-40B4-BE49-F238E27FC236}">
                <a16:creationId xmlns:a16="http://schemas.microsoft.com/office/drawing/2014/main" id="{C1A75F32-843D-E60E-7373-6561C0EB79F7}"/>
              </a:ext>
            </a:extLst>
          </p:cNvPr>
          <p:cNvSpPr/>
          <p:nvPr/>
        </p:nvSpPr>
        <p:spPr>
          <a:xfrm rot="-7678441">
            <a:off x="4129713" y="2812921"/>
            <a:ext cx="719279" cy="826364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" name="Google Shape;176;p26">
            <a:extLst>
              <a:ext uri="{FF2B5EF4-FFF2-40B4-BE49-F238E27FC236}">
                <a16:creationId xmlns:a16="http://schemas.microsoft.com/office/drawing/2014/main" id="{0360D17B-4AB9-2709-0F50-2C931B2391C7}"/>
              </a:ext>
            </a:extLst>
          </p:cNvPr>
          <p:cNvSpPr/>
          <p:nvPr/>
        </p:nvSpPr>
        <p:spPr>
          <a:xfrm rot="8683438">
            <a:off x="4407921" y="3355210"/>
            <a:ext cx="710240" cy="834620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" name="Google Shape;177;p26">
            <a:extLst>
              <a:ext uri="{FF2B5EF4-FFF2-40B4-BE49-F238E27FC236}">
                <a16:creationId xmlns:a16="http://schemas.microsoft.com/office/drawing/2014/main" id="{347CA820-4C91-9DB1-1B87-7A1BD41223CA}"/>
              </a:ext>
            </a:extLst>
          </p:cNvPr>
          <p:cNvSpPr/>
          <p:nvPr/>
        </p:nvSpPr>
        <p:spPr>
          <a:xfrm rot="-9533352" flipH="1">
            <a:off x="6327702" y="2897688"/>
            <a:ext cx="707161" cy="839075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" name="Google Shape;178;p26">
            <a:extLst>
              <a:ext uri="{FF2B5EF4-FFF2-40B4-BE49-F238E27FC236}">
                <a16:creationId xmlns:a16="http://schemas.microsoft.com/office/drawing/2014/main" id="{00421ACE-438B-F472-D257-29E3C01A2C84}"/>
              </a:ext>
            </a:extLst>
          </p:cNvPr>
          <p:cNvSpPr/>
          <p:nvPr/>
        </p:nvSpPr>
        <p:spPr>
          <a:xfrm rot="-767528">
            <a:off x="6366467" y="979839"/>
            <a:ext cx="706255" cy="840382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r"/>
            <a:r>
              <a:rPr lang="en-GB" sz="105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KWF</a:t>
            </a:r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" name="Google Shape;179;p26">
            <a:extLst>
              <a:ext uri="{FF2B5EF4-FFF2-40B4-BE49-F238E27FC236}">
                <a16:creationId xmlns:a16="http://schemas.microsoft.com/office/drawing/2014/main" id="{451FDB7F-604D-56C7-3801-0D744A265A5D}"/>
              </a:ext>
            </a:extLst>
          </p:cNvPr>
          <p:cNvSpPr/>
          <p:nvPr/>
        </p:nvSpPr>
        <p:spPr>
          <a:xfrm rot="-2369681" flipH="1">
            <a:off x="3636827" y="1793229"/>
            <a:ext cx="711431" cy="835631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" name="Google Shape;180;p26">
            <a:extLst>
              <a:ext uri="{FF2B5EF4-FFF2-40B4-BE49-F238E27FC236}">
                <a16:creationId xmlns:a16="http://schemas.microsoft.com/office/drawing/2014/main" id="{F8FD40F1-C9D3-4967-9C84-4D3D3ED2E690}"/>
              </a:ext>
            </a:extLst>
          </p:cNvPr>
          <p:cNvSpPr/>
          <p:nvPr/>
        </p:nvSpPr>
        <p:spPr>
          <a:xfrm rot="-10082504">
            <a:off x="3760217" y="2154946"/>
            <a:ext cx="705843" cy="841571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" name="Google Shape;181;p26">
            <a:extLst>
              <a:ext uri="{FF2B5EF4-FFF2-40B4-BE49-F238E27FC236}">
                <a16:creationId xmlns:a16="http://schemas.microsoft.com/office/drawing/2014/main" id="{5486831B-74F8-FE3D-D1F4-23CE405B5030}"/>
              </a:ext>
            </a:extLst>
          </p:cNvPr>
          <p:cNvSpPr/>
          <p:nvPr/>
        </p:nvSpPr>
        <p:spPr>
          <a:xfrm rot="3579564">
            <a:off x="6492875" y="2590555"/>
            <a:ext cx="716684" cy="829289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" name="Google Shape;182;p26">
            <a:extLst>
              <a:ext uri="{FF2B5EF4-FFF2-40B4-BE49-F238E27FC236}">
                <a16:creationId xmlns:a16="http://schemas.microsoft.com/office/drawing/2014/main" id="{AEAD5B3C-2D48-63E6-FF20-634BC51B4D65}"/>
              </a:ext>
            </a:extLst>
          </p:cNvPr>
          <p:cNvSpPr/>
          <p:nvPr/>
        </p:nvSpPr>
        <p:spPr>
          <a:xfrm rot="5069546">
            <a:off x="5836146" y="3179177"/>
            <a:ext cx="974507" cy="1169316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" name="Google Shape;183;p26">
            <a:extLst>
              <a:ext uri="{FF2B5EF4-FFF2-40B4-BE49-F238E27FC236}">
                <a16:creationId xmlns:a16="http://schemas.microsoft.com/office/drawing/2014/main" id="{D9FF497C-98B1-36A1-6C03-1996E69D0F3A}"/>
              </a:ext>
            </a:extLst>
          </p:cNvPr>
          <p:cNvSpPr/>
          <p:nvPr/>
        </p:nvSpPr>
        <p:spPr>
          <a:xfrm rot="4917807" flipH="1">
            <a:off x="5634794" y="765041"/>
            <a:ext cx="721006" cy="823572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" name="Google Shape;184;p26">
            <a:extLst>
              <a:ext uri="{FF2B5EF4-FFF2-40B4-BE49-F238E27FC236}">
                <a16:creationId xmlns:a16="http://schemas.microsoft.com/office/drawing/2014/main" id="{2A4DC54A-BF2D-9C1B-0BD6-7646A5E66B10}"/>
              </a:ext>
            </a:extLst>
          </p:cNvPr>
          <p:cNvSpPr/>
          <p:nvPr/>
        </p:nvSpPr>
        <p:spPr>
          <a:xfrm rot="-5028002">
            <a:off x="5087816" y="776412"/>
            <a:ext cx="720842" cy="823486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" name="Google Shape;185;p26">
            <a:extLst>
              <a:ext uri="{FF2B5EF4-FFF2-40B4-BE49-F238E27FC236}">
                <a16:creationId xmlns:a16="http://schemas.microsoft.com/office/drawing/2014/main" id="{88FF3084-1EA5-1D2D-6E40-A20B9064B95D}"/>
              </a:ext>
            </a:extLst>
          </p:cNvPr>
          <p:cNvSpPr/>
          <p:nvPr/>
        </p:nvSpPr>
        <p:spPr>
          <a:xfrm rot="-4457449">
            <a:off x="4030877" y="858242"/>
            <a:ext cx="719655" cy="824185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1" name="Google Shape;186;p26">
            <a:extLst>
              <a:ext uri="{FF2B5EF4-FFF2-40B4-BE49-F238E27FC236}">
                <a16:creationId xmlns:a16="http://schemas.microsoft.com/office/drawing/2014/main" id="{CAD420A4-44F1-0608-AA6A-827C6242B861}"/>
              </a:ext>
            </a:extLst>
          </p:cNvPr>
          <p:cNvSpPr txBox="1"/>
          <p:nvPr/>
        </p:nvSpPr>
        <p:spPr>
          <a:xfrm rot="-1443084">
            <a:off x="3847014" y="878612"/>
            <a:ext cx="706652" cy="26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825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Proteo</a:t>
            </a:r>
            <a:endParaRPr sz="825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" name="Google Shape;187;p26">
            <a:extLst>
              <a:ext uri="{FF2B5EF4-FFF2-40B4-BE49-F238E27FC236}">
                <a16:creationId xmlns:a16="http://schemas.microsoft.com/office/drawing/2014/main" id="{3CF1377D-DE8F-BC55-2983-6C39A1D9CF55}"/>
              </a:ext>
            </a:extLst>
          </p:cNvPr>
          <p:cNvSpPr/>
          <p:nvPr/>
        </p:nvSpPr>
        <p:spPr>
          <a:xfrm rot="1643025">
            <a:off x="6823503" y="1297279"/>
            <a:ext cx="676055" cy="774152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" name="Google Shape;188;p26">
            <a:extLst>
              <a:ext uri="{FF2B5EF4-FFF2-40B4-BE49-F238E27FC236}">
                <a16:creationId xmlns:a16="http://schemas.microsoft.com/office/drawing/2014/main" id="{79B9DD65-BCF5-43C3-3236-6D15DB9A717E}"/>
              </a:ext>
            </a:extLst>
          </p:cNvPr>
          <p:cNvSpPr/>
          <p:nvPr/>
        </p:nvSpPr>
        <p:spPr>
          <a:xfrm rot="-5892055">
            <a:off x="4056861" y="1261405"/>
            <a:ext cx="720847" cy="824172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" name="Google Shape;189;p26">
            <a:extLst>
              <a:ext uri="{FF2B5EF4-FFF2-40B4-BE49-F238E27FC236}">
                <a16:creationId xmlns:a16="http://schemas.microsoft.com/office/drawing/2014/main" id="{76660989-815C-793A-0970-21C08D6F8729}"/>
              </a:ext>
            </a:extLst>
          </p:cNvPr>
          <p:cNvSpPr/>
          <p:nvPr/>
        </p:nvSpPr>
        <p:spPr>
          <a:xfrm rot="-1996322">
            <a:off x="4454917" y="1093201"/>
            <a:ext cx="709925" cy="835205"/>
          </a:xfrm>
          <a:prstGeom prst="teardrop">
            <a:avLst>
              <a:gd name="adj" fmla="val 125256"/>
            </a:avLst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" name="Google Shape;190;p26">
            <a:extLst>
              <a:ext uri="{FF2B5EF4-FFF2-40B4-BE49-F238E27FC236}">
                <a16:creationId xmlns:a16="http://schemas.microsoft.com/office/drawing/2014/main" id="{E55D5A4A-8D71-5B9C-0D7D-FB6BD9D7F3E2}"/>
              </a:ext>
            </a:extLst>
          </p:cNvPr>
          <p:cNvSpPr/>
          <p:nvPr/>
        </p:nvSpPr>
        <p:spPr>
          <a:xfrm rot="2624157">
            <a:off x="6553521" y="1825213"/>
            <a:ext cx="1081819" cy="1033443"/>
          </a:xfrm>
          <a:prstGeom prst="teardrop">
            <a:avLst>
              <a:gd name="adj" fmla="val 12609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" name="Google Shape;191;p26">
            <a:extLst>
              <a:ext uri="{FF2B5EF4-FFF2-40B4-BE49-F238E27FC236}">
                <a16:creationId xmlns:a16="http://schemas.microsoft.com/office/drawing/2014/main" id="{86BB92BD-5A55-4812-DE59-462BD84EA07B}"/>
              </a:ext>
            </a:extLst>
          </p:cNvPr>
          <p:cNvSpPr/>
          <p:nvPr/>
        </p:nvSpPr>
        <p:spPr>
          <a:xfrm rot="-5400000">
            <a:off x="4464552" y="1382168"/>
            <a:ext cx="1635975" cy="1657800"/>
          </a:xfrm>
          <a:prstGeom prst="teardrop">
            <a:avLst>
              <a:gd name="adj" fmla="val 130446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Google Shape;192;p26">
            <a:extLst>
              <a:ext uri="{FF2B5EF4-FFF2-40B4-BE49-F238E27FC236}">
                <a16:creationId xmlns:a16="http://schemas.microsoft.com/office/drawing/2014/main" id="{1A146D46-80BE-C8E5-9C25-E5125FE1B689}"/>
              </a:ext>
            </a:extLst>
          </p:cNvPr>
          <p:cNvSpPr/>
          <p:nvPr/>
        </p:nvSpPr>
        <p:spPr>
          <a:xfrm rot="-5400000" flipH="1">
            <a:off x="4464552" y="2137568"/>
            <a:ext cx="1635975" cy="1657800"/>
          </a:xfrm>
          <a:prstGeom prst="teardrop">
            <a:avLst>
              <a:gd name="adj" fmla="val 130446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" name="Google Shape;193;p26">
            <a:extLst>
              <a:ext uri="{FF2B5EF4-FFF2-40B4-BE49-F238E27FC236}">
                <a16:creationId xmlns:a16="http://schemas.microsoft.com/office/drawing/2014/main" id="{FA214B72-F875-1B03-D239-5CF1CF1F1B02}"/>
              </a:ext>
            </a:extLst>
          </p:cNvPr>
          <p:cNvSpPr/>
          <p:nvPr/>
        </p:nvSpPr>
        <p:spPr>
          <a:xfrm rot="5400000">
            <a:off x="5997195" y="2354530"/>
            <a:ext cx="1057500" cy="1056150"/>
          </a:xfrm>
          <a:prstGeom prst="teardrop">
            <a:avLst>
              <a:gd name="adj" fmla="val 15938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" name="Google Shape;194;p26">
            <a:extLst>
              <a:ext uri="{FF2B5EF4-FFF2-40B4-BE49-F238E27FC236}">
                <a16:creationId xmlns:a16="http://schemas.microsoft.com/office/drawing/2014/main" id="{C427F050-E128-33C5-8B51-CDC8D4B41F8A}"/>
              </a:ext>
            </a:extLst>
          </p:cNvPr>
          <p:cNvSpPr/>
          <p:nvPr/>
        </p:nvSpPr>
        <p:spPr>
          <a:xfrm rot="8037705">
            <a:off x="5201493" y="2898563"/>
            <a:ext cx="1079983" cy="1035375"/>
          </a:xfrm>
          <a:prstGeom prst="teardrop">
            <a:avLst>
              <a:gd name="adj" fmla="val 130469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195;p26">
            <a:extLst>
              <a:ext uri="{FF2B5EF4-FFF2-40B4-BE49-F238E27FC236}">
                <a16:creationId xmlns:a16="http://schemas.microsoft.com/office/drawing/2014/main" id="{DFF777D6-0876-1458-3FB2-3AC22E5FA52C}"/>
              </a:ext>
            </a:extLst>
          </p:cNvPr>
          <p:cNvSpPr/>
          <p:nvPr/>
        </p:nvSpPr>
        <p:spPr>
          <a:xfrm rot="-2623641">
            <a:off x="5200537" y="940433"/>
            <a:ext cx="1081663" cy="1033443"/>
          </a:xfrm>
          <a:prstGeom prst="teardrop">
            <a:avLst>
              <a:gd name="adj" fmla="val 148163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196;p26">
            <a:extLst>
              <a:ext uri="{FF2B5EF4-FFF2-40B4-BE49-F238E27FC236}">
                <a16:creationId xmlns:a16="http://schemas.microsoft.com/office/drawing/2014/main" id="{20CFD1FC-4DE4-0E44-0ECB-5BF48D3AF885}"/>
              </a:ext>
            </a:extLst>
          </p:cNvPr>
          <p:cNvSpPr/>
          <p:nvPr/>
        </p:nvSpPr>
        <p:spPr>
          <a:xfrm>
            <a:off x="5549682" y="1392959"/>
            <a:ext cx="1528875" cy="1428075"/>
          </a:xfrm>
          <a:prstGeom prst="teardrop">
            <a:avLst>
              <a:gd name="adj" fmla="val 12579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197;p26">
            <a:extLst>
              <a:ext uri="{FF2B5EF4-FFF2-40B4-BE49-F238E27FC236}">
                <a16:creationId xmlns:a16="http://schemas.microsoft.com/office/drawing/2014/main" id="{8A4CEE1B-7602-F06F-07DB-E185ED5E10FE}"/>
              </a:ext>
            </a:extLst>
          </p:cNvPr>
          <p:cNvSpPr/>
          <p:nvPr/>
        </p:nvSpPr>
        <p:spPr>
          <a:xfrm rot="-8296455">
            <a:off x="3999681" y="1844662"/>
            <a:ext cx="1242364" cy="1160726"/>
          </a:xfrm>
          <a:prstGeom prst="teardrop">
            <a:avLst>
              <a:gd name="adj" fmla="val 130378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" name="Google Shape;198;p26">
            <a:extLst>
              <a:ext uri="{FF2B5EF4-FFF2-40B4-BE49-F238E27FC236}">
                <a16:creationId xmlns:a16="http://schemas.microsoft.com/office/drawing/2014/main" id="{C6703A0B-82B1-8520-69F5-9717737BE8C9}"/>
              </a:ext>
            </a:extLst>
          </p:cNvPr>
          <p:cNvSpPr/>
          <p:nvPr/>
        </p:nvSpPr>
        <p:spPr>
          <a:xfrm>
            <a:off x="4645275" y="1369937"/>
            <a:ext cx="2098800" cy="2158875"/>
          </a:xfrm>
          <a:prstGeom prst="ellipse">
            <a:avLst/>
          </a:prstGeom>
          <a:solidFill>
            <a:srgbClr val="783F04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199;p26">
            <a:extLst>
              <a:ext uri="{FF2B5EF4-FFF2-40B4-BE49-F238E27FC236}">
                <a16:creationId xmlns:a16="http://schemas.microsoft.com/office/drawing/2014/main" id="{19BF4D60-FC26-3026-AA54-1138AECEA705}"/>
              </a:ext>
            </a:extLst>
          </p:cNvPr>
          <p:cNvSpPr/>
          <p:nvPr/>
        </p:nvSpPr>
        <p:spPr>
          <a:xfrm>
            <a:off x="4871660" y="1882888"/>
            <a:ext cx="1260000" cy="1209825"/>
          </a:xfrm>
          <a:prstGeom prst="ellipse">
            <a:avLst/>
          </a:prstGeom>
          <a:solidFill>
            <a:srgbClr val="5B0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" name="Google Shape;200;p26">
            <a:extLst>
              <a:ext uri="{FF2B5EF4-FFF2-40B4-BE49-F238E27FC236}">
                <a16:creationId xmlns:a16="http://schemas.microsoft.com/office/drawing/2014/main" id="{ECBBA0BD-3892-A073-70B4-84F8327AF034}"/>
              </a:ext>
            </a:extLst>
          </p:cNvPr>
          <p:cNvSpPr txBox="1"/>
          <p:nvPr/>
        </p:nvSpPr>
        <p:spPr>
          <a:xfrm>
            <a:off x="4890968" y="2064889"/>
            <a:ext cx="1229175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br>
              <a:rPr lang="en-GB" sz="975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975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DCAT AP Portals</a:t>
            </a:r>
            <a:endParaRPr sz="975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-GB" sz="975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(mandatory fields)</a:t>
            </a:r>
            <a:endParaRPr sz="975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201;p26">
            <a:extLst>
              <a:ext uri="{FF2B5EF4-FFF2-40B4-BE49-F238E27FC236}">
                <a16:creationId xmlns:a16="http://schemas.microsoft.com/office/drawing/2014/main" id="{17ED5AFF-9FC9-EA3E-7A33-E9DFD745734D}"/>
              </a:ext>
            </a:extLst>
          </p:cNvPr>
          <p:cNvSpPr txBox="1"/>
          <p:nvPr/>
        </p:nvSpPr>
        <p:spPr>
          <a:xfrm>
            <a:off x="6148733" y="1641913"/>
            <a:ext cx="1056150" cy="1107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b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What </a:t>
            </a:r>
            <a:b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Apart</a:t>
            </a:r>
            <a:b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from</a:t>
            </a:r>
            <a:b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DCAT AP </a:t>
            </a:r>
            <a:b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Potals?</a:t>
            </a: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" name="Google Shape;202;p26">
            <a:extLst>
              <a:ext uri="{FF2B5EF4-FFF2-40B4-BE49-F238E27FC236}">
                <a16:creationId xmlns:a16="http://schemas.microsoft.com/office/drawing/2014/main" id="{60819A12-1E48-9BE9-88D5-B34EF8BE80C2}"/>
              </a:ext>
            </a:extLst>
          </p:cNvPr>
          <p:cNvSpPr txBox="1"/>
          <p:nvPr/>
        </p:nvSpPr>
        <p:spPr>
          <a:xfrm>
            <a:off x="5313773" y="2771659"/>
            <a:ext cx="776700" cy="78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050" b="1" dirty="0">
                <a:solidFill>
                  <a:schemeClr val="lt1"/>
                </a:solidFill>
              </a:rPr>
              <a:t>0.9                   </a:t>
            </a:r>
            <a:endParaRPr sz="1050" b="1" dirty="0">
              <a:solidFill>
                <a:schemeClr val="lt1"/>
              </a:solidFill>
            </a:endParaRPr>
          </a:p>
          <a:p>
            <a:r>
              <a:rPr lang="en-GB" sz="1050" dirty="0">
                <a:solidFill>
                  <a:schemeClr val="lt1"/>
                </a:solidFill>
              </a:rPr>
              <a:t>    </a:t>
            </a:r>
            <a:endParaRPr sz="1050" dirty="0">
              <a:solidFill>
                <a:schemeClr val="lt1"/>
              </a:solidFill>
            </a:endParaRPr>
          </a:p>
          <a:p>
            <a:endParaRPr sz="1050" dirty="0">
              <a:solidFill>
                <a:schemeClr val="lt1"/>
              </a:solidFill>
            </a:endParaRPr>
          </a:p>
          <a:p>
            <a:r>
              <a:rPr lang="en-GB" sz="1050" dirty="0">
                <a:solidFill>
                  <a:schemeClr val="lt1"/>
                </a:solidFill>
              </a:rPr>
              <a:t>      2.0</a:t>
            </a:r>
            <a:endParaRPr sz="1050" dirty="0">
              <a:solidFill>
                <a:schemeClr val="lt1"/>
              </a:solidFill>
            </a:endParaRPr>
          </a:p>
        </p:txBody>
      </p:sp>
      <p:sp>
        <p:nvSpPr>
          <p:cNvPr id="38" name="Google Shape;203;p26">
            <a:extLst>
              <a:ext uri="{FF2B5EF4-FFF2-40B4-BE49-F238E27FC236}">
                <a16:creationId xmlns:a16="http://schemas.microsoft.com/office/drawing/2014/main" id="{DF8C646E-85D4-A5C5-6D34-A9F7D4E2C471}"/>
              </a:ext>
            </a:extLst>
          </p:cNvPr>
          <p:cNvSpPr txBox="1"/>
          <p:nvPr/>
        </p:nvSpPr>
        <p:spPr>
          <a:xfrm rot="2014141">
            <a:off x="4351463" y="1482963"/>
            <a:ext cx="708846" cy="28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975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Omics</a:t>
            </a:r>
            <a:endParaRPr sz="975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" name="Google Shape;204;p26">
            <a:extLst>
              <a:ext uri="{FF2B5EF4-FFF2-40B4-BE49-F238E27FC236}">
                <a16:creationId xmlns:a16="http://schemas.microsoft.com/office/drawing/2014/main" id="{02B4D342-38CD-B739-9F65-1DD8C72D675B}"/>
              </a:ext>
            </a:extLst>
          </p:cNvPr>
          <p:cNvSpPr txBox="1"/>
          <p:nvPr/>
        </p:nvSpPr>
        <p:spPr>
          <a:xfrm rot="1082178">
            <a:off x="4481322" y="1054995"/>
            <a:ext cx="705624" cy="26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825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Metab</a:t>
            </a:r>
            <a:endParaRPr sz="825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205;p26">
            <a:extLst>
              <a:ext uri="{FF2B5EF4-FFF2-40B4-BE49-F238E27FC236}">
                <a16:creationId xmlns:a16="http://schemas.microsoft.com/office/drawing/2014/main" id="{90DA5B45-3F59-9174-8670-411D90571A71}"/>
              </a:ext>
            </a:extLst>
          </p:cNvPr>
          <p:cNvSpPr txBox="1"/>
          <p:nvPr/>
        </p:nvSpPr>
        <p:spPr>
          <a:xfrm rot="2159638">
            <a:off x="3792263" y="1429851"/>
            <a:ext cx="709418" cy="26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825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Transcrip</a:t>
            </a:r>
            <a:endParaRPr sz="825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" name="Google Shape;206;p26">
            <a:extLst>
              <a:ext uri="{FF2B5EF4-FFF2-40B4-BE49-F238E27FC236}">
                <a16:creationId xmlns:a16="http://schemas.microsoft.com/office/drawing/2014/main" id="{59FFA04B-144A-046D-9384-4263267234F0}"/>
              </a:ext>
            </a:extLst>
          </p:cNvPr>
          <p:cNvSpPr txBox="1"/>
          <p:nvPr/>
        </p:nvSpPr>
        <p:spPr>
          <a:xfrm rot="-2012628">
            <a:off x="6420229" y="1540177"/>
            <a:ext cx="708909" cy="28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975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Funders</a:t>
            </a:r>
            <a:endParaRPr sz="975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" name="Google Shape;207;p26">
            <a:extLst>
              <a:ext uri="{FF2B5EF4-FFF2-40B4-BE49-F238E27FC236}">
                <a16:creationId xmlns:a16="http://schemas.microsoft.com/office/drawing/2014/main" id="{E6F1E413-5FF2-A0DC-B5E9-EFEDF956BE17}"/>
              </a:ext>
            </a:extLst>
          </p:cNvPr>
          <p:cNvSpPr txBox="1"/>
          <p:nvPr/>
        </p:nvSpPr>
        <p:spPr>
          <a:xfrm rot="-1929944">
            <a:off x="7043111" y="1424084"/>
            <a:ext cx="673263" cy="2769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9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ZonMw</a:t>
            </a:r>
            <a:endParaRPr sz="9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208;p26">
            <a:extLst>
              <a:ext uri="{FF2B5EF4-FFF2-40B4-BE49-F238E27FC236}">
                <a16:creationId xmlns:a16="http://schemas.microsoft.com/office/drawing/2014/main" id="{FEDFF3B3-8301-7D35-3F9E-34F672FA5A6C}"/>
              </a:ext>
            </a:extLst>
          </p:cNvPr>
          <p:cNvSpPr txBox="1"/>
          <p:nvPr/>
        </p:nvSpPr>
        <p:spPr>
          <a:xfrm>
            <a:off x="3801857" y="2246277"/>
            <a:ext cx="704025" cy="28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975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Clinical</a:t>
            </a:r>
            <a:endParaRPr sz="975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" name="Google Shape;209;p26">
            <a:extLst>
              <a:ext uri="{FF2B5EF4-FFF2-40B4-BE49-F238E27FC236}">
                <a16:creationId xmlns:a16="http://schemas.microsoft.com/office/drawing/2014/main" id="{DC26B737-CA97-E550-57CD-B88B07AB3034}"/>
              </a:ext>
            </a:extLst>
          </p:cNvPr>
          <p:cNvSpPr txBox="1"/>
          <p:nvPr/>
        </p:nvSpPr>
        <p:spPr>
          <a:xfrm>
            <a:off x="7082721" y="2209621"/>
            <a:ext cx="704025" cy="28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975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Biobank</a:t>
            </a:r>
            <a:endParaRPr sz="975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" name="Google Shape;210;p26">
            <a:extLst>
              <a:ext uri="{FF2B5EF4-FFF2-40B4-BE49-F238E27FC236}">
                <a16:creationId xmlns:a16="http://schemas.microsoft.com/office/drawing/2014/main" id="{0D1DCC9C-E26D-1DC2-9382-722D51B7A4B1}"/>
              </a:ext>
            </a:extLst>
          </p:cNvPr>
          <p:cNvSpPr txBox="1"/>
          <p:nvPr/>
        </p:nvSpPr>
        <p:spPr>
          <a:xfrm rot="1971133">
            <a:off x="6471704" y="3069173"/>
            <a:ext cx="708421" cy="28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975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Cohorts</a:t>
            </a:r>
            <a:endParaRPr sz="975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211;p26">
            <a:extLst>
              <a:ext uri="{FF2B5EF4-FFF2-40B4-BE49-F238E27FC236}">
                <a16:creationId xmlns:a16="http://schemas.microsoft.com/office/drawing/2014/main" id="{3DA2957A-0495-96A1-6D72-0BA4919E7B42}"/>
              </a:ext>
            </a:extLst>
          </p:cNvPr>
          <p:cNvSpPr txBox="1"/>
          <p:nvPr/>
        </p:nvSpPr>
        <p:spPr>
          <a:xfrm>
            <a:off x="3401947" y="1879920"/>
            <a:ext cx="704025" cy="26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endParaRPr sz="825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" name="Google Shape;212;p26">
            <a:extLst>
              <a:ext uri="{FF2B5EF4-FFF2-40B4-BE49-F238E27FC236}">
                <a16:creationId xmlns:a16="http://schemas.microsoft.com/office/drawing/2014/main" id="{C91A02C4-4497-9CFC-F569-FA7E81F41778}"/>
              </a:ext>
            </a:extLst>
          </p:cNvPr>
          <p:cNvSpPr txBox="1"/>
          <p:nvPr/>
        </p:nvSpPr>
        <p:spPr>
          <a:xfrm>
            <a:off x="4457863" y="3189382"/>
            <a:ext cx="704025" cy="438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975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Rare Diseases</a:t>
            </a:r>
            <a:endParaRPr sz="975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" name="Google Shape;213;p26">
            <a:extLst>
              <a:ext uri="{FF2B5EF4-FFF2-40B4-BE49-F238E27FC236}">
                <a16:creationId xmlns:a16="http://schemas.microsoft.com/office/drawing/2014/main" id="{894C6F5F-10E9-4D96-0F79-1CA3E5712263}"/>
              </a:ext>
            </a:extLst>
          </p:cNvPr>
          <p:cNvSpPr txBox="1"/>
          <p:nvPr/>
        </p:nvSpPr>
        <p:spPr>
          <a:xfrm rot="-1393791">
            <a:off x="3913986" y="3106116"/>
            <a:ext cx="703944" cy="26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825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CDEs</a:t>
            </a:r>
            <a:endParaRPr sz="825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" name="Google Shape;214;p26">
            <a:extLst>
              <a:ext uri="{FF2B5EF4-FFF2-40B4-BE49-F238E27FC236}">
                <a16:creationId xmlns:a16="http://schemas.microsoft.com/office/drawing/2014/main" id="{1DA31F53-D7E0-578E-3E70-A6150A8BA296}"/>
              </a:ext>
            </a:extLst>
          </p:cNvPr>
          <p:cNvSpPr txBox="1"/>
          <p:nvPr/>
        </p:nvSpPr>
        <p:spPr>
          <a:xfrm>
            <a:off x="4468184" y="3816533"/>
            <a:ext cx="704025" cy="26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825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DCDEs</a:t>
            </a:r>
            <a:endParaRPr sz="825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" name="Google Shape;215;p26">
            <a:extLst>
              <a:ext uri="{FF2B5EF4-FFF2-40B4-BE49-F238E27FC236}">
                <a16:creationId xmlns:a16="http://schemas.microsoft.com/office/drawing/2014/main" id="{53B27FCB-17E3-D815-3EF8-15BC43DE3643}"/>
              </a:ext>
            </a:extLst>
          </p:cNvPr>
          <p:cNvSpPr txBox="1"/>
          <p:nvPr/>
        </p:nvSpPr>
        <p:spPr>
          <a:xfrm rot="-3749584">
            <a:off x="3749649" y="3683748"/>
            <a:ext cx="703954" cy="26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825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PROMS</a:t>
            </a:r>
            <a:endParaRPr sz="825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212;p26">
            <a:extLst>
              <a:ext uri="{FF2B5EF4-FFF2-40B4-BE49-F238E27FC236}">
                <a16:creationId xmlns:a16="http://schemas.microsoft.com/office/drawing/2014/main" id="{B51F5FFC-DD46-D791-85C3-D088B92CE1CF}"/>
              </a:ext>
            </a:extLst>
          </p:cNvPr>
          <p:cNvSpPr txBox="1"/>
          <p:nvPr/>
        </p:nvSpPr>
        <p:spPr>
          <a:xfrm>
            <a:off x="5331478" y="3560815"/>
            <a:ext cx="704025" cy="28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975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Imaging </a:t>
            </a:r>
            <a:endParaRPr sz="975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" name="Google Shape;216;p26">
            <a:extLst>
              <a:ext uri="{FF2B5EF4-FFF2-40B4-BE49-F238E27FC236}">
                <a16:creationId xmlns:a16="http://schemas.microsoft.com/office/drawing/2014/main" id="{D84632BB-90ED-C64B-022E-309B6CC57CF6}"/>
              </a:ext>
            </a:extLst>
          </p:cNvPr>
          <p:cNvSpPr txBox="1"/>
          <p:nvPr/>
        </p:nvSpPr>
        <p:spPr>
          <a:xfrm>
            <a:off x="353344" y="2108797"/>
            <a:ext cx="3692079" cy="258222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115000"/>
              </a:lnSpc>
            </a:pPr>
            <a:r>
              <a:rPr lang="en-GB" sz="1200" b="1" dirty="0">
                <a:solidFill>
                  <a:schemeClr val="dk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Core</a:t>
            </a:r>
            <a:r>
              <a:rPr lang="en-GB" sz="1200" dirty="0">
                <a:solidFill>
                  <a:schemeClr val="dk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  <a:br>
              <a:rPr lang="en-GB" sz="1200" dirty="0">
                <a:solidFill>
                  <a:schemeClr val="dk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sz="1200" dirty="0">
                <a:solidFill>
                  <a:schemeClr val="lt1"/>
                </a:solidFill>
                <a:highlight>
                  <a:srgbClr val="5B0F00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Minimal</a:t>
            </a:r>
            <a:r>
              <a:rPr lang="en-GB" sz="1200" dirty="0">
                <a:solidFill>
                  <a:schemeClr val="lt1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</a:t>
            </a:r>
            <a:r>
              <a:rPr lang="en-GB" sz="1200" dirty="0">
                <a:solidFill>
                  <a:schemeClr val="dk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DCAT AP Portals</a:t>
            </a:r>
            <a:br>
              <a:rPr lang="en-GB" sz="1200" dirty="0">
                <a:solidFill>
                  <a:schemeClr val="dk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sz="1200" dirty="0">
                <a:solidFill>
                  <a:schemeClr val="lt1"/>
                </a:solidFill>
                <a:highlight>
                  <a:srgbClr val="783F04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Extended</a:t>
            </a:r>
            <a:r>
              <a:rPr lang="en-GB" sz="1200" dirty="0">
                <a:solidFill>
                  <a:schemeClr val="dk2"/>
                </a:solidFill>
                <a:highlight>
                  <a:srgbClr val="783F04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:</a:t>
            </a:r>
            <a:r>
              <a:rPr lang="en-GB" sz="1200" dirty="0">
                <a:solidFill>
                  <a:schemeClr val="dk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Health-RI </a:t>
            </a:r>
            <a:endParaRPr sz="1200" dirty="0">
              <a:solidFill>
                <a:schemeClr val="dk2"/>
              </a:solidFill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  <a:p>
            <a:pPr>
              <a:lnSpc>
                <a:spcPct val="115000"/>
              </a:lnSpc>
              <a:spcBef>
                <a:spcPts val="900"/>
              </a:spcBef>
            </a:pPr>
            <a:r>
              <a:rPr lang="en-GB" sz="1200" b="1" dirty="0">
                <a:solidFill>
                  <a:schemeClr val="dk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Leaves (Petals?):</a:t>
            </a:r>
            <a:br>
              <a:rPr lang="en-GB" sz="1200" dirty="0">
                <a:solidFill>
                  <a:schemeClr val="dk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sz="1200" dirty="0">
                <a:solidFill>
                  <a:schemeClr val="dk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Domain:</a:t>
            </a:r>
            <a:r>
              <a:rPr lang="en-GB" sz="1200" i="1" dirty="0">
                <a:solidFill>
                  <a:schemeClr val="dk2"/>
                </a:solidFill>
                <a:highlight>
                  <a:srgbClr val="FFD966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 Imaging data</a:t>
            </a:r>
            <a:br>
              <a:rPr lang="en-GB" sz="1200" i="1" dirty="0">
                <a:solidFill>
                  <a:schemeClr val="dk2"/>
                </a:solidFill>
                <a:highlight>
                  <a:srgbClr val="FFD966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</a:br>
            <a:r>
              <a:rPr lang="en-GB" sz="1200" dirty="0">
                <a:solidFill>
                  <a:schemeClr val="dk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- sub-domains (</a:t>
            </a:r>
            <a:r>
              <a:rPr lang="en-GB" sz="1600" dirty="0">
                <a:solidFill>
                  <a:srgbClr val="2E2E2E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neuroimaging</a:t>
            </a:r>
            <a:r>
              <a:rPr lang="en-GB" sz="1200" dirty="0">
                <a:solidFill>
                  <a:schemeClr val="dk2"/>
                </a:solidFill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)</a:t>
            </a:r>
            <a:br>
              <a:rPr lang="en-GB" sz="1200" dirty="0">
                <a:solidFill>
                  <a:schemeClr val="dk2"/>
                </a:solidFill>
              </a:rPr>
            </a:br>
            <a:endParaRPr sz="1200" dirty="0">
              <a:solidFill>
                <a:schemeClr val="dk2"/>
              </a:solidFill>
            </a:endParaRPr>
          </a:p>
          <a:p>
            <a:pPr>
              <a:lnSpc>
                <a:spcPct val="115000"/>
              </a:lnSpc>
              <a:spcBef>
                <a:spcPts val="900"/>
              </a:spcBef>
            </a:pPr>
            <a:endParaRPr sz="1200" dirty="0">
              <a:solidFill>
                <a:schemeClr val="dk2"/>
              </a:solidFill>
            </a:endParaRPr>
          </a:p>
          <a:p>
            <a:pPr>
              <a:lnSpc>
                <a:spcPct val="115000"/>
              </a:lnSpc>
              <a:spcBef>
                <a:spcPts val="900"/>
              </a:spcBef>
              <a:spcAft>
                <a:spcPts val="900"/>
              </a:spcAft>
            </a:pPr>
            <a:r>
              <a:rPr lang="en-GB" sz="1200" u="sng" dirty="0">
                <a:solidFill>
                  <a:schemeClr val="dk2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https://github.com/Health-RI/health-ri-metadata/</a:t>
            </a:r>
            <a:r>
              <a:rPr lang="en-GB" sz="1200" dirty="0">
                <a:solidFill>
                  <a:schemeClr val="dk2"/>
                </a:solidFill>
              </a:rPr>
              <a:t> </a:t>
            </a:r>
            <a:endParaRPr sz="1200" dirty="0">
              <a:solidFill>
                <a:schemeClr val="dk2"/>
              </a:solidFill>
            </a:endParaRPr>
          </a:p>
        </p:txBody>
      </p:sp>
      <p:sp>
        <p:nvSpPr>
          <p:cNvPr id="53" name="Google Shape;214;p26">
            <a:extLst>
              <a:ext uri="{FF2B5EF4-FFF2-40B4-BE49-F238E27FC236}">
                <a16:creationId xmlns:a16="http://schemas.microsoft.com/office/drawing/2014/main" id="{69256A2A-D42B-3BAD-7D13-A45D60E8DA0B}"/>
              </a:ext>
            </a:extLst>
          </p:cNvPr>
          <p:cNvSpPr txBox="1"/>
          <p:nvPr/>
        </p:nvSpPr>
        <p:spPr>
          <a:xfrm>
            <a:off x="5960914" y="3692570"/>
            <a:ext cx="954082" cy="2654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825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neuroimaging</a:t>
            </a:r>
            <a:endParaRPr sz="825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37978374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190;p26">
            <a:extLst>
              <a:ext uri="{FF2B5EF4-FFF2-40B4-BE49-F238E27FC236}">
                <a16:creationId xmlns:a16="http://schemas.microsoft.com/office/drawing/2014/main" id="{0D96D571-1D36-482C-9EBF-8EFB2C85FF06}"/>
              </a:ext>
            </a:extLst>
          </p:cNvPr>
          <p:cNvSpPr/>
          <p:nvPr/>
        </p:nvSpPr>
        <p:spPr>
          <a:xfrm rot="2624157">
            <a:off x="6704702" y="2183678"/>
            <a:ext cx="1081819" cy="1033443"/>
          </a:xfrm>
          <a:prstGeom prst="teardrop">
            <a:avLst>
              <a:gd name="adj" fmla="val 12609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" name="Google Shape;191;p26">
            <a:extLst>
              <a:ext uri="{FF2B5EF4-FFF2-40B4-BE49-F238E27FC236}">
                <a16:creationId xmlns:a16="http://schemas.microsoft.com/office/drawing/2014/main" id="{DD58BE61-726D-4B03-BC58-21030A0C0396}"/>
              </a:ext>
            </a:extLst>
          </p:cNvPr>
          <p:cNvSpPr/>
          <p:nvPr/>
        </p:nvSpPr>
        <p:spPr>
          <a:xfrm rot="-5400000">
            <a:off x="4624284" y="1587007"/>
            <a:ext cx="1635975" cy="1657800"/>
          </a:xfrm>
          <a:prstGeom prst="teardrop">
            <a:avLst>
              <a:gd name="adj" fmla="val 130446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" name="Google Shape;192;p26">
            <a:extLst>
              <a:ext uri="{FF2B5EF4-FFF2-40B4-BE49-F238E27FC236}">
                <a16:creationId xmlns:a16="http://schemas.microsoft.com/office/drawing/2014/main" id="{C362DE50-86D2-434A-9A2D-C47ACC0FFF6B}"/>
              </a:ext>
            </a:extLst>
          </p:cNvPr>
          <p:cNvSpPr/>
          <p:nvPr/>
        </p:nvSpPr>
        <p:spPr>
          <a:xfrm rot="-5400000" flipH="1">
            <a:off x="4624284" y="2342407"/>
            <a:ext cx="1635975" cy="1657800"/>
          </a:xfrm>
          <a:prstGeom prst="teardrop">
            <a:avLst>
              <a:gd name="adj" fmla="val 130446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7" name="Google Shape;193;p26">
            <a:extLst>
              <a:ext uri="{FF2B5EF4-FFF2-40B4-BE49-F238E27FC236}">
                <a16:creationId xmlns:a16="http://schemas.microsoft.com/office/drawing/2014/main" id="{5CC18CBE-EF6A-465C-87A7-7AD7240BCEDE}"/>
              </a:ext>
            </a:extLst>
          </p:cNvPr>
          <p:cNvSpPr/>
          <p:nvPr/>
        </p:nvSpPr>
        <p:spPr>
          <a:xfrm rot="5400000">
            <a:off x="6081018" y="2780803"/>
            <a:ext cx="1057500" cy="1056150"/>
          </a:xfrm>
          <a:prstGeom prst="teardrop">
            <a:avLst>
              <a:gd name="adj" fmla="val 15938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" name="Google Shape;194;p26">
            <a:extLst>
              <a:ext uri="{FF2B5EF4-FFF2-40B4-BE49-F238E27FC236}">
                <a16:creationId xmlns:a16="http://schemas.microsoft.com/office/drawing/2014/main" id="{1C222418-4A17-4635-BF64-661559381DB6}"/>
              </a:ext>
            </a:extLst>
          </p:cNvPr>
          <p:cNvSpPr/>
          <p:nvPr/>
        </p:nvSpPr>
        <p:spPr>
          <a:xfrm rot="8037705">
            <a:off x="5361226" y="3103402"/>
            <a:ext cx="1079983" cy="1035375"/>
          </a:xfrm>
          <a:prstGeom prst="teardrop">
            <a:avLst>
              <a:gd name="adj" fmla="val 130469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" name="Google Shape;195;p26">
            <a:extLst>
              <a:ext uri="{FF2B5EF4-FFF2-40B4-BE49-F238E27FC236}">
                <a16:creationId xmlns:a16="http://schemas.microsoft.com/office/drawing/2014/main" id="{48386C6F-8473-42C9-8C7A-4EA7FC32DB3B}"/>
              </a:ext>
            </a:extLst>
          </p:cNvPr>
          <p:cNvSpPr/>
          <p:nvPr/>
        </p:nvSpPr>
        <p:spPr>
          <a:xfrm rot="-2623641">
            <a:off x="5304738" y="1151345"/>
            <a:ext cx="1081663" cy="1033443"/>
          </a:xfrm>
          <a:prstGeom prst="teardrop">
            <a:avLst>
              <a:gd name="adj" fmla="val 148163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" name="Google Shape;196;p26">
            <a:extLst>
              <a:ext uri="{FF2B5EF4-FFF2-40B4-BE49-F238E27FC236}">
                <a16:creationId xmlns:a16="http://schemas.microsoft.com/office/drawing/2014/main" id="{F05F8D75-7E15-47A9-B8EA-795C46B1118E}"/>
              </a:ext>
            </a:extLst>
          </p:cNvPr>
          <p:cNvSpPr/>
          <p:nvPr/>
        </p:nvSpPr>
        <p:spPr>
          <a:xfrm>
            <a:off x="5709414" y="1597798"/>
            <a:ext cx="1528875" cy="1428075"/>
          </a:xfrm>
          <a:prstGeom prst="teardrop">
            <a:avLst>
              <a:gd name="adj" fmla="val 125791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" name="Google Shape;197;p26">
            <a:extLst>
              <a:ext uri="{FF2B5EF4-FFF2-40B4-BE49-F238E27FC236}">
                <a16:creationId xmlns:a16="http://schemas.microsoft.com/office/drawing/2014/main" id="{02C8790D-B653-4101-960C-C9CAB20DC0D8}"/>
              </a:ext>
            </a:extLst>
          </p:cNvPr>
          <p:cNvSpPr/>
          <p:nvPr/>
        </p:nvSpPr>
        <p:spPr>
          <a:xfrm rot="-8296455">
            <a:off x="4159413" y="2049501"/>
            <a:ext cx="1242364" cy="1160726"/>
          </a:xfrm>
          <a:prstGeom prst="teardrop">
            <a:avLst>
              <a:gd name="adj" fmla="val 130378"/>
            </a:avLst>
          </a:prstGeom>
          <a:solidFill>
            <a:srgbClr val="F1C23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2" name="Google Shape;198;p26">
            <a:extLst>
              <a:ext uri="{FF2B5EF4-FFF2-40B4-BE49-F238E27FC236}">
                <a16:creationId xmlns:a16="http://schemas.microsoft.com/office/drawing/2014/main" id="{F4B1CBF3-1F89-4B1D-AFC0-8B41F0828D88}"/>
              </a:ext>
            </a:extLst>
          </p:cNvPr>
          <p:cNvSpPr/>
          <p:nvPr/>
        </p:nvSpPr>
        <p:spPr>
          <a:xfrm>
            <a:off x="4805007" y="1574777"/>
            <a:ext cx="2098800" cy="2158875"/>
          </a:xfrm>
          <a:prstGeom prst="ellipse">
            <a:avLst/>
          </a:prstGeom>
          <a:solidFill>
            <a:srgbClr val="783F04"/>
          </a:solidFill>
          <a:ln w="762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" name="Google Shape;199;p26">
            <a:extLst>
              <a:ext uri="{FF2B5EF4-FFF2-40B4-BE49-F238E27FC236}">
                <a16:creationId xmlns:a16="http://schemas.microsoft.com/office/drawing/2014/main" id="{E3B10865-1961-4812-A498-DE16E7A70E75}"/>
              </a:ext>
            </a:extLst>
          </p:cNvPr>
          <p:cNvSpPr/>
          <p:nvPr/>
        </p:nvSpPr>
        <p:spPr>
          <a:xfrm>
            <a:off x="5031393" y="2087727"/>
            <a:ext cx="1260000" cy="1209825"/>
          </a:xfrm>
          <a:prstGeom prst="ellipse">
            <a:avLst/>
          </a:prstGeom>
          <a:solidFill>
            <a:srgbClr val="5B0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sz="105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" name="Google Shape;200;p26">
            <a:extLst>
              <a:ext uri="{FF2B5EF4-FFF2-40B4-BE49-F238E27FC236}">
                <a16:creationId xmlns:a16="http://schemas.microsoft.com/office/drawing/2014/main" id="{4C693941-113C-47C3-B109-01B8FBA1FC30}"/>
              </a:ext>
            </a:extLst>
          </p:cNvPr>
          <p:cNvSpPr txBox="1"/>
          <p:nvPr/>
        </p:nvSpPr>
        <p:spPr>
          <a:xfrm>
            <a:off x="5050701" y="2269728"/>
            <a:ext cx="1229175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br>
              <a:rPr lang="en-GB" sz="975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975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DCAT AP Portals</a:t>
            </a:r>
            <a:endParaRPr sz="975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algn="ctr"/>
            <a:r>
              <a:rPr lang="en-GB" sz="975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(mandatory fields)</a:t>
            </a:r>
            <a:endParaRPr sz="975" b="1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" name="Google Shape;201;p26">
            <a:extLst>
              <a:ext uri="{FF2B5EF4-FFF2-40B4-BE49-F238E27FC236}">
                <a16:creationId xmlns:a16="http://schemas.microsoft.com/office/drawing/2014/main" id="{C144B31F-32D3-400E-BA16-C41E086B083A}"/>
              </a:ext>
            </a:extLst>
          </p:cNvPr>
          <p:cNvSpPr txBox="1"/>
          <p:nvPr/>
        </p:nvSpPr>
        <p:spPr>
          <a:xfrm>
            <a:off x="6308465" y="1846752"/>
            <a:ext cx="1056150" cy="11079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b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b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What </a:t>
            </a:r>
            <a:b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Apart</a:t>
            </a:r>
            <a:b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from</a:t>
            </a:r>
            <a:b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DCAT AP </a:t>
            </a:r>
            <a:b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lang="en-GB" sz="9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Potals?</a:t>
            </a:r>
            <a:endParaRPr sz="9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7" name="Google Shape;203;p26">
            <a:extLst>
              <a:ext uri="{FF2B5EF4-FFF2-40B4-BE49-F238E27FC236}">
                <a16:creationId xmlns:a16="http://schemas.microsoft.com/office/drawing/2014/main" id="{DC056DE7-DD6D-43FB-A83D-1881AB3273DF}"/>
              </a:ext>
            </a:extLst>
          </p:cNvPr>
          <p:cNvSpPr txBox="1"/>
          <p:nvPr/>
        </p:nvSpPr>
        <p:spPr>
          <a:xfrm rot="2014141">
            <a:off x="4434216" y="1631818"/>
            <a:ext cx="708846" cy="28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975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Funders</a:t>
            </a:r>
            <a:endParaRPr sz="975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0" name="Google Shape;206;p26">
            <a:extLst>
              <a:ext uri="{FF2B5EF4-FFF2-40B4-BE49-F238E27FC236}">
                <a16:creationId xmlns:a16="http://schemas.microsoft.com/office/drawing/2014/main" id="{E2B08353-1F06-488F-8CD5-B52C6BAFE5EE}"/>
              </a:ext>
            </a:extLst>
          </p:cNvPr>
          <p:cNvSpPr txBox="1"/>
          <p:nvPr/>
        </p:nvSpPr>
        <p:spPr>
          <a:xfrm rot="-2012628">
            <a:off x="6579961" y="1745017"/>
            <a:ext cx="708909" cy="28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975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Omics</a:t>
            </a:r>
          </a:p>
        </p:txBody>
      </p:sp>
      <p:sp>
        <p:nvSpPr>
          <p:cNvPr id="42" name="Google Shape;208;p26">
            <a:extLst>
              <a:ext uri="{FF2B5EF4-FFF2-40B4-BE49-F238E27FC236}">
                <a16:creationId xmlns:a16="http://schemas.microsoft.com/office/drawing/2014/main" id="{14546F02-3014-4F52-AFDB-E3BC95119512}"/>
              </a:ext>
            </a:extLst>
          </p:cNvPr>
          <p:cNvSpPr txBox="1"/>
          <p:nvPr/>
        </p:nvSpPr>
        <p:spPr>
          <a:xfrm>
            <a:off x="3961589" y="2451116"/>
            <a:ext cx="704025" cy="28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975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Clinical</a:t>
            </a:r>
            <a:endParaRPr sz="975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209;p26">
            <a:extLst>
              <a:ext uri="{FF2B5EF4-FFF2-40B4-BE49-F238E27FC236}">
                <a16:creationId xmlns:a16="http://schemas.microsoft.com/office/drawing/2014/main" id="{2F900933-D5A9-4B41-9D69-4EC604B3DF78}"/>
              </a:ext>
            </a:extLst>
          </p:cNvPr>
          <p:cNvSpPr txBox="1"/>
          <p:nvPr/>
        </p:nvSpPr>
        <p:spPr>
          <a:xfrm>
            <a:off x="7075370" y="2470727"/>
            <a:ext cx="704025" cy="28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975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Biobank</a:t>
            </a:r>
            <a:endParaRPr sz="975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" name="Google Shape;210;p26">
            <a:extLst>
              <a:ext uri="{FF2B5EF4-FFF2-40B4-BE49-F238E27FC236}">
                <a16:creationId xmlns:a16="http://schemas.microsoft.com/office/drawing/2014/main" id="{9B0B7FCC-6206-4611-A071-3069275A3018}"/>
              </a:ext>
            </a:extLst>
          </p:cNvPr>
          <p:cNvSpPr txBox="1"/>
          <p:nvPr/>
        </p:nvSpPr>
        <p:spPr>
          <a:xfrm rot="1971133">
            <a:off x="6563778" y="3277724"/>
            <a:ext cx="708421" cy="58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975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Rare Diseases</a:t>
            </a:r>
          </a:p>
          <a:p>
            <a:pPr algn="ctr"/>
            <a:endParaRPr sz="975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6" name="Google Shape;212;p26">
            <a:extLst>
              <a:ext uri="{FF2B5EF4-FFF2-40B4-BE49-F238E27FC236}">
                <a16:creationId xmlns:a16="http://schemas.microsoft.com/office/drawing/2014/main" id="{66FF6E90-AD67-4797-8220-FA0957D6BC4F}"/>
              </a:ext>
            </a:extLst>
          </p:cNvPr>
          <p:cNvSpPr txBox="1"/>
          <p:nvPr/>
        </p:nvSpPr>
        <p:spPr>
          <a:xfrm>
            <a:off x="4617595" y="3394222"/>
            <a:ext cx="704025" cy="2885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sz="975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Cohorts</a:t>
            </a:r>
            <a:endParaRPr sz="975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" name="Google Shape;217;p26">
            <a:extLst>
              <a:ext uri="{FF2B5EF4-FFF2-40B4-BE49-F238E27FC236}">
                <a16:creationId xmlns:a16="http://schemas.microsoft.com/office/drawing/2014/main" id="{8B8EF6B3-4D57-4AE0-B3EB-B44852B81ACF}"/>
              </a:ext>
            </a:extLst>
          </p:cNvPr>
          <p:cNvSpPr txBox="1">
            <a:spLocks noGrp="1"/>
          </p:cNvSpPr>
          <p:nvPr/>
        </p:nvSpPr>
        <p:spPr>
          <a:xfrm>
            <a:off x="498853" y="661456"/>
            <a:ext cx="5766525" cy="40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normAutofit fontScale="97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Font typeface="Raleway"/>
              <a:buNone/>
              <a:defRPr sz="2600" b="1" i="0" u="none" strike="noStrike" cap="none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GB" sz="1950" dirty="0"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Health-RI core metadata schemas </a:t>
            </a:r>
            <a:endParaRPr sz="1950" dirty="0">
              <a:latin typeface="Lato" panose="020F0502020204030203" pitchFamily="34" charset="0"/>
              <a:ea typeface="Lato" panose="020F0502020204030203" pitchFamily="34" charset="0"/>
              <a:cs typeface="Lato" panose="020F050202020403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C74D84F-C252-E950-DC7C-C61BECBAE5C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9727" y="1287442"/>
            <a:ext cx="1938081" cy="95369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diagram of a computer flowchart&#10;&#10;Description automatically generated">
            <a:extLst>
              <a:ext uri="{FF2B5EF4-FFF2-40B4-BE49-F238E27FC236}">
                <a16:creationId xmlns:a16="http://schemas.microsoft.com/office/drawing/2014/main" id="{9B5C1809-3016-DD41-51AC-A77C1FBE86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2069" y="3091727"/>
            <a:ext cx="2072656" cy="1224932"/>
          </a:xfrm>
          <a:prstGeom prst="rect">
            <a:avLst/>
          </a:prstGeom>
        </p:spPr>
      </p:pic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1C918B5E-1B4A-F046-987F-A8A45A68EAF1}"/>
              </a:ext>
            </a:extLst>
          </p:cNvPr>
          <p:cNvCxnSpPr>
            <a:cxnSpLocks/>
            <a:stCxn id="33" idx="0"/>
            <a:endCxn id="2" idx="3"/>
          </p:cNvCxnSpPr>
          <p:nvPr/>
        </p:nvCxnSpPr>
        <p:spPr>
          <a:xfrm flipH="1" flipV="1">
            <a:off x="3577808" y="1764287"/>
            <a:ext cx="2083585" cy="323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B765963-A42D-8CC6-1351-37BE199FE376}"/>
              </a:ext>
            </a:extLst>
          </p:cNvPr>
          <p:cNvCxnSpPr>
            <a:cxnSpLocks/>
            <a:stCxn id="32" idx="4"/>
            <a:endCxn id="4" idx="3"/>
          </p:cNvCxnSpPr>
          <p:nvPr/>
        </p:nvCxnSpPr>
        <p:spPr>
          <a:xfrm flipH="1" flipV="1">
            <a:off x="3684725" y="3704193"/>
            <a:ext cx="2169683" cy="29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392EA18-4FA6-BDB3-5642-222A744C5DBF}"/>
              </a:ext>
            </a:extLst>
          </p:cNvPr>
          <p:cNvSpPr txBox="1"/>
          <p:nvPr/>
        </p:nvSpPr>
        <p:spPr>
          <a:xfrm>
            <a:off x="1572815" y="2269728"/>
            <a:ext cx="21665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" dirty="0">
                <a:hlinkClick r:id="rId4"/>
              </a:rPr>
              <a:t>https://joinup.ec.europa.eu/collection/semic-support-centre/solution/dcat-application-profile-data-portals-europe</a:t>
            </a:r>
            <a:r>
              <a:rPr lang="en-US" sz="600" dirty="0"/>
              <a:t>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38ECE22F-3FE8-5666-2354-CDEF0AFE63E8}"/>
              </a:ext>
            </a:extLst>
          </p:cNvPr>
          <p:cNvSpPr txBox="1"/>
          <p:nvPr/>
        </p:nvSpPr>
        <p:spPr>
          <a:xfrm>
            <a:off x="1639727" y="4369145"/>
            <a:ext cx="4625651" cy="207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50" dirty="0">
                <a:hlinkClick r:id="rId5"/>
              </a:rPr>
              <a:t>https://github.com/Health-RI/health-ri-metadata</a:t>
            </a:r>
            <a:r>
              <a:rPr lang="en-US" sz="750" dirty="0"/>
              <a:t> </a:t>
            </a:r>
          </a:p>
        </p:txBody>
      </p:sp>
      <p:sp>
        <p:nvSpPr>
          <p:cNvPr id="65" name="Google Shape;202;p26">
            <a:extLst>
              <a:ext uri="{FF2B5EF4-FFF2-40B4-BE49-F238E27FC236}">
                <a16:creationId xmlns:a16="http://schemas.microsoft.com/office/drawing/2014/main" id="{938B8859-AC19-9BAE-9A58-73254F72D087}"/>
              </a:ext>
            </a:extLst>
          </p:cNvPr>
          <p:cNvSpPr txBox="1"/>
          <p:nvPr/>
        </p:nvSpPr>
        <p:spPr>
          <a:xfrm>
            <a:off x="5461014" y="2951458"/>
            <a:ext cx="776700" cy="7848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GB" sz="1050" b="1" dirty="0">
                <a:solidFill>
                  <a:schemeClr val="lt1"/>
                </a:solidFill>
              </a:rPr>
              <a:t>0.9                   </a:t>
            </a:r>
            <a:endParaRPr sz="1050" b="1" dirty="0">
              <a:solidFill>
                <a:schemeClr val="lt1"/>
              </a:solidFill>
            </a:endParaRPr>
          </a:p>
          <a:p>
            <a:r>
              <a:rPr lang="en-GB" sz="1050" dirty="0">
                <a:solidFill>
                  <a:schemeClr val="lt1"/>
                </a:solidFill>
              </a:rPr>
              <a:t>    </a:t>
            </a:r>
            <a:endParaRPr sz="1050" dirty="0">
              <a:solidFill>
                <a:schemeClr val="lt1"/>
              </a:solidFill>
            </a:endParaRPr>
          </a:p>
          <a:p>
            <a:endParaRPr sz="1050" dirty="0">
              <a:solidFill>
                <a:schemeClr val="lt1"/>
              </a:solidFill>
            </a:endParaRPr>
          </a:p>
          <a:p>
            <a:r>
              <a:rPr lang="en-GB" sz="1050" dirty="0">
                <a:solidFill>
                  <a:schemeClr val="lt1"/>
                </a:solidFill>
              </a:rPr>
              <a:t>      2.0</a:t>
            </a:r>
            <a:endParaRPr sz="1050" dirty="0">
              <a:solidFill>
                <a:schemeClr val="lt1"/>
              </a:solidFill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D0BA47D-DADB-A7F9-0A60-FA1BFC3B9EAF}"/>
              </a:ext>
            </a:extLst>
          </p:cNvPr>
          <p:cNvSpPr txBox="1"/>
          <p:nvPr/>
        </p:nvSpPr>
        <p:spPr>
          <a:xfrm>
            <a:off x="5955957" y="240699"/>
            <a:ext cx="35935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ighlight>
                  <a:srgbClr val="00FF00"/>
                </a:highlight>
                <a:latin typeface="Lato" panose="020F0502020204030203" pitchFamily="34" charset="0"/>
                <a:ea typeface="Lato" panose="020F0502020204030203" pitchFamily="34" charset="0"/>
                <a:cs typeface="Lato" panose="020F0502020204030203" pitchFamily="34" charset="0"/>
              </a:rPr>
              <a:t>All resources must describe/ provide the core metadata with the core metadata schema</a:t>
            </a:r>
          </a:p>
        </p:txBody>
      </p:sp>
      <p:sp>
        <p:nvSpPr>
          <p:cNvPr id="3" name="Google Shape;210;p26">
            <a:extLst>
              <a:ext uri="{FF2B5EF4-FFF2-40B4-BE49-F238E27FC236}">
                <a16:creationId xmlns:a16="http://schemas.microsoft.com/office/drawing/2014/main" id="{F5351DE0-42D4-7BF8-82CD-E2DDD45890E0}"/>
              </a:ext>
            </a:extLst>
          </p:cNvPr>
          <p:cNvSpPr txBox="1"/>
          <p:nvPr/>
        </p:nvSpPr>
        <p:spPr>
          <a:xfrm>
            <a:off x="5560702" y="3853607"/>
            <a:ext cx="708421" cy="4385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GB" sz="975" dirty="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Imaging</a:t>
            </a:r>
          </a:p>
          <a:p>
            <a:pPr algn="ctr"/>
            <a:endParaRPr sz="975" dirty="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9974273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>
            <a:spLocks noGrp="1"/>
          </p:cNvSpPr>
          <p:nvPr>
            <p:ph type="title"/>
          </p:nvPr>
        </p:nvSpPr>
        <p:spPr>
          <a:xfrm>
            <a:off x="5262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HRI Core Metadata Schema</a:t>
            </a:r>
            <a:endParaRPr dirty="0"/>
          </a:p>
        </p:txBody>
      </p:sp>
      <p:sp>
        <p:nvSpPr>
          <p:cNvPr id="105" name="Google Shape;105;p16"/>
          <p:cNvSpPr txBox="1">
            <a:spLocks noGrp="1"/>
          </p:cNvSpPr>
          <p:nvPr>
            <p:ph type="body" idx="1"/>
          </p:nvPr>
        </p:nvSpPr>
        <p:spPr>
          <a:xfrm>
            <a:off x="526250" y="203823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194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00" dirty="0"/>
              <a:t>Health-RI will supply a generic schema (Core) for resources to increase findability of resources (e.g. datasets)</a:t>
            </a:r>
            <a:endParaRPr sz="2100" dirty="0"/>
          </a:p>
          <a:p>
            <a:pPr indent="-341947">
              <a:buSzPct val="100000"/>
            </a:pPr>
            <a:r>
              <a:rPr lang="en-GB" sz="2100" dirty="0"/>
              <a:t>Nodes extend the core model for covering the specialised domain metadata requirements (Leaves)</a:t>
            </a:r>
          </a:p>
          <a:p>
            <a:pPr marL="457200" lvl="0" indent="-34194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00" dirty="0"/>
              <a:t>Built Based on DCAT, DCAT-AP portals</a:t>
            </a:r>
          </a:p>
          <a:p>
            <a:pPr marL="457200" lvl="0" indent="-34194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GB" sz="2100" dirty="0"/>
              <a:t>Represent it in Graph Model (</a:t>
            </a:r>
            <a:r>
              <a:rPr lang="en-GB" sz="2100" dirty="0" err="1"/>
              <a:t>rdf</a:t>
            </a:r>
            <a:r>
              <a:rPr lang="en-GB" sz="2100" dirty="0"/>
              <a:t> and its other dialects)</a:t>
            </a:r>
            <a:endParaRPr sz="2100" dirty="0"/>
          </a:p>
          <a:p>
            <a:pPr marL="457200" lvl="0" indent="-341947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endParaRPr lang="en-GB" sz="21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0"/>
          <p:cNvSpPr txBox="1">
            <a:spLocks noGrp="1"/>
          </p:cNvSpPr>
          <p:nvPr>
            <p:ph type="title"/>
          </p:nvPr>
        </p:nvSpPr>
        <p:spPr>
          <a:xfrm>
            <a:off x="568086" y="1321534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Team: HRI Core Metadata Schemas 🌻 </a:t>
            </a:r>
            <a:endParaRPr dirty="0"/>
          </a:p>
        </p:txBody>
      </p:sp>
      <p:sp>
        <p:nvSpPr>
          <p:cNvPr id="136" name="Google Shape;136;p20"/>
          <p:cNvSpPr txBox="1">
            <a:spLocks noGrp="1"/>
          </p:cNvSpPr>
          <p:nvPr>
            <p:ph type="body" idx="1"/>
          </p:nvPr>
        </p:nvSpPr>
        <p:spPr>
          <a:xfrm>
            <a:off x="457200" y="2045146"/>
            <a:ext cx="8021910" cy="248324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/>
            <a:r>
              <a:rPr lang="en-GB" dirty="0"/>
              <a:t>Technical Metadata Team (TMT ) will support the technical part of building a metadata schema (Bruna, Dena, Luiz, </a:t>
            </a:r>
            <a:r>
              <a:rPr lang="en-GB" dirty="0" err="1"/>
              <a:t>Kees</a:t>
            </a:r>
            <a:r>
              <a:rPr lang="en-GB" dirty="0"/>
              <a:t>)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>
                <a:highlight>
                  <a:srgbClr val="00FF00"/>
                </a:highlight>
              </a:rPr>
              <a:t>Only domain experts (working groups and portal teams) can define the metadata </a:t>
            </a:r>
            <a:r>
              <a:rPr lang="en-GB" b="1" dirty="0">
                <a:highlight>
                  <a:srgbClr val="00FF00"/>
                </a:highlight>
              </a:rPr>
              <a:t>properties</a:t>
            </a:r>
            <a:r>
              <a:rPr lang="en-GB" dirty="0">
                <a:highlight>
                  <a:srgbClr val="00FF00"/>
                </a:highlight>
              </a:rPr>
              <a:t> (content).</a:t>
            </a:r>
            <a:endParaRPr dirty="0">
              <a:highlight>
                <a:srgbClr val="00FF00"/>
              </a:highlight>
            </a:endParaRPr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dirty="0"/>
              <a:t>TMT add main properties from DCAT, DCAT AP portals, and supplied schemas from the nodes</a:t>
            </a:r>
            <a:endParaRPr dirty="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GB" b="1" dirty="0"/>
              <a:t>Who will tell, apart from DCAT, which are the other obligatory fields?</a:t>
            </a:r>
            <a:endParaRPr b="1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 dirty="0"/>
              <a:t>Once domain schemas are out for review, TMT can check and embed the obligatory fields in the core schema</a:t>
            </a:r>
            <a:endParaRPr sz="1500" dirty="0"/>
          </a:p>
          <a:p>
            <a:pPr marL="914400" lvl="1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○"/>
            </a:pPr>
            <a:r>
              <a:rPr lang="en-GB" sz="1500" dirty="0"/>
              <a:t>Portal groups will review taking into account usability of the schema in health-</a:t>
            </a:r>
            <a:r>
              <a:rPr lang="en-GB" sz="1500" dirty="0" err="1"/>
              <a:t>ri</a:t>
            </a:r>
            <a:r>
              <a:rPr lang="en-GB" sz="1500" dirty="0"/>
              <a:t> infrastructure (Portal) etc</a:t>
            </a:r>
            <a:endParaRPr sz="1500" dirty="0"/>
          </a:p>
        </p:txBody>
      </p:sp>
      <p:pic>
        <p:nvPicPr>
          <p:cNvPr id="137" name="Google Shape;13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61463" y="2169792"/>
            <a:ext cx="179125" cy="179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1"/>
          <p:cNvSpPr txBox="1">
            <a:spLocks noGrp="1"/>
          </p:cNvSpPr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42307"/>
              <a:buFont typeface="Arial"/>
              <a:buNone/>
            </a:pPr>
            <a:r>
              <a:rPr lang="en-GB" dirty="0"/>
              <a:t>Defining Core – Generic metadata</a:t>
            </a:r>
            <a:endParaRPr dirty="0"/>
          </a:p>
        </p:txBody>
      </p:sp>
      <p:sp>
        <p:nvSpPr>
          <p:cNvPr id="143" name="Google Shape;143;p21"/>
          <p:cNvSpPr txBox="1">
            <a:spLocks noGrp="1"/>
          </p:cNvSpPr>
          <p:nvPr>
            <p:ph type="body" idx="1"/>
          </p:nvPr>
        </p:nvSpPr>
        <p:spPr>
          <a:xfrm>
            <a:off x="558800" y="2082450"/>
            <a:ext cx="8473215" cy="27008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-GB" sz="1207" dirty="0"/>
              <a:t>Currently we have:</a:t>
            </a:r>
            <a:endParaRPr sz="1207" dirty="0"/>
          </a:p>
          <a:p>
            <a:pPr marL="457200" lvl="0" indent="-305276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8"/>
              <a:buChar char="●"/>
            </a:pPr>
            <a:r>
              <a:rPr lang="en-GB" sz="1207" dirty="0"/>
              <a:t>Identified EU standards (DCAT, DCAT AP Portals, DCAT AP Health)</a:t>
            </a:r>
            <a:endParaRPr sz="1207" dirty="0"/>
          </a:p>
          <a:p>
            <a:pPr marL="457200" lvl="0" indent="-30527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8"/>
              <a:buChar char="●"/>
            </a:pPr>
            <a:r>
              <a:rPr lang="en-GB" sz="1207" dirty="0"/>
              <a:t>Collected some NL Nodes and Health-RI metadata schemas (RUMC, AUMC, Princess Maxima, Covid Portal)</a:t>
            </a:r>
            <a:endParaRPr sz="1207" dirty="0"/>
          </a:p>
          <a:p>
            <a:pPr marL="457200" lvl="0" indent="-305276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208"/>
              <a:buChar char="●"/>
            </a:pPr>
            <a:r>
              <a:rPr lang="en-GB" sz="1207" dirty="0"/>
              <a:t>Mapped all of the above </a:t>
            </a:r>
            <a:r>
              <a:rPr lang="en-GB" sz="1207" u="sng" dirty="0">
                <a:solidFill>
                  <a:schemeClr val="hlink"/>
                </a:solidFill>
                <a:hlinkClick r:id="rId3"/>
              </a:rPr>
              <a:t>here</a:t>
            </a:r>
            <a:endParaRPr sz="1207" dirty="0"/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-GB" sz="1207" dirty="0"/>
              <a:t>For HRI portal release 0.9:</a:t>
            </a:r>
            <a:endParaRPr sz="1207" dirty="0"/>
          </a:p>
          <a:p>
            <a:pPr marL="457200" lvl="0" indent="-305276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8"/>
              <a:buChar char="●"/>
            </a:pPr>
            <a:r>
              <a:rPr lang="en-GB" sz="1207" dirty="0"/>
              <a:t>Minimal Core: DCAT-AP Portals mandatory fields</a:t>
            </a:r>
            <a:r>
              <a:rPr lang="en-GB" sz="1207" b="1" dirty="0"/>
              <a:t> </a:t>
            </a: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852"/>
              <a:buNone/>
            </a:pPr>
            <a:r>
              <a:rPr lang="en-GB" sz="1207" dirty="0"/>
              <a:t>For later (HRI portal release 2.0):</a:t>
            </a:r>
          </a:p>
          <a:p>
            <a:pPr marL="457200" lvl="0" indent="-305276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1208"/>
              <a:buChar char="●"/>
            </a:pPr>
            <a:r>
              <a:rPr lang="en-GB" sz="1207" dirty="0"/>
              <a:t>Plan to release HRI Core metadata schema answering: </a:t>
            </a:r>
            <a:br>
              <a:rPr lang="en-GB" sz="1207" dirty="0"/>
            </a:br>
            <a:r>
              <a:rPr lang="en-GB" sz="1207" dirty="0"/>
              <a:t>	</a:t>
            </a:r>
            <a:r>
              <a:rPr lang="en-GB" sz="1207" b="1" dirty="0">
                <a:highlight>
                  <a:srgbClr val="D9EAD3"/>
                </a:highlight>
              </a:rPr>
              <a:t>What apart from DCAT AP Portals mandatory fields should be in the HRI core?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DCDAC6-15A5-72CA-0931-0F57D21CC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1450" y="1308490"/>
            <a:ext cx="7688700" cy="535200"/>
          </a:xfrm>
        </p:spPr>
        <p:txBody>
          <a:bodyPr>
            <a:normAutofit fontScale="90000"/>
          </a:bodyPr>
          <a:lstStyle/>
          <a:p>
            <a:r>
              <a:rPr lang="en-NL" dirty="0"/>
              <a:t>Metadata Schema Structure?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DDFA56-DBF2-A9F8-C277-F65B751733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1450" y="1843690"/>
            <a:ext cx="8414550" cy="2944681"/>
          </a:xfr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r>
              <a:rPr lang="en-GB" dirty="0"/>
              <a:t>is a definition that provides organization to the metadata in the domain, represented in a formal language. </a:t>
            </a:r>
          </a:p>
          <a:p>
            <a:endParaRPr lang="en-GB" dirty="0"/>
          </a:p>
          <a:p>
            <a:r>
              <a:rPr lang="en-GB" dirty="0"/>
              <a:t>The metadata schema is known as an Ontology and it is represented in the RDF schema (RDFS) or OWL (Web Ontology Language) languages or other dialects (</a:t>
            </a:r>
            <a:r>
              <a:rPr lang="en-GB" dirty="0" err="1"/>
              <a:t>e.g</a:t>
            </a:r>
            <a:r>
              <a:rPr lang="en-GB" dirty="0"/>
              <a:t> SHACL). </a:t>
            </a:r>
          </a:p>
          <a:p>
            <a:endParaRPr lang="en-GB" dirty="0"/>
          </a:p>
          <a:p>
            <a:r>
              <a:rPr lang="en-GB" dirty="0"/>
              <a:t>Three main components are:</a:t>
            </a:r>
          </a:p>
          <a:p>
            <a:endParaRPr lang="en-GB" dirty="0"/>
          </a:p>
          <a:p>
            <a:pPr lvl="1"/>
            <a:r>
              <a:rPr lang="en-GB" dirty="0"/>
              <a:t>Classes: is an abstraction mechanism for creating a collection of objects with similar characteristics. The Objects call instances of a class.  (e.g. Class(Dataset) and individual(dataset-100)  is an instance of it). Class can have hierarchical relationships (subclass) which allows for inheritance and subsumption.</a:t>
            </a:r>
          </a:p>
          <a:p>
            <a:pPr lvl="1"/>
            <a:endParaRPr lang="en-GB" sz="1200" dirty="0"/>
          </a:p>
          <a:p>
            <a:pPr lvl="1"/>
            <a:r>
              <a:rPr lang="en-GB" dirty="0"/>
              <a:t>Datatype Property: these are relationships between instances of classes. (e.g. dataset’s title is a datatype property that related all the instance of the class dataset to a string datatype). </a:t>
            </a:r>
          </a:p>
          <a:p>
            <a:pPr lvl="1"/>
            <a:endParaRPr lang="en-GB" dirty="0"/>
          </a:p>
          <a:p>
            <a:pPr lvl="1"/>
            <a:r>
              <a:rPr lang="en-GB" dirty="0"/>
              <a:t>Object Property: These are relationships between instances of two classes. For example ”</a:t>
            </a:r>
            <a:r>
              <a:rPr lang="en-GB" dirty="0" err="1"/>
              <a:t>hasDistribution</a:t>
            </a:r>
            <a:r>
              <a:rPr lang="en-GB" dirty="0"/>
              <a:t>” is an object property that related all the instances of class dataset to instances of class distribution. </a:t>
            </a:r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2288230980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13882</TotalTime>
  <Words>1702</Words>
  <Application>Microsoft Macintosh PowerPoint</Application>
  <PresentationFormat>On-screen Show (16:9)</PresentationFormat>
  <Paragraphs>250</Paragraphs>
  <Slides>26</Slides>
  <Notes>20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Roboto</vt:lpstr>
      <vt:lpstr>Arial</vt:lpstr>
      <vt:lpstr>Lato</vt:lpstr>
      <vt:lpstr>Raleway</vt:lpstr>
      <vt:lpstr>Streamline</vt:lpstr>
      <vt:lpstr>[DRAFT] A portal to (Meta)data</vt:lpstr>
      <vt:lpstr>The Vision</vt:lpstr>
      <vt:lpstr>Requirements</vt:lpstr>
      <vt:lpstr>The Sunflower 1.0 </vt:lpstr>
      <vt:lpstr>PowerPoint Presentation</vt:lpstr>
      <vt:lpstr>HRI Core Metadata Schema</vt:lpstr>
      <vt:lpstr>Team: HRI Core Metadata Schemas 🌻 </vt:lpstr>
      <vt:lpstr>Defining Core – Generic metadata</vt:lpstr>
      <vt:lpstr>Metadata Schema Structure?</vt:lpstr>
      <vt:lpstr>Metadata schema is a Graph</vt:lpstr>
      <vt:lpstr>Namespace [to add]</vt:lpstr>
      <vt:lpstr>DCAT</vt:lpstr>
      <vt:lpstr>DCAT</vt:lpstr>
      <vt:lpstr>Objectives of DCAT-AP</vt:lpstr>
      <vt:lpstr>DCAT-AP Portal</vt:lpstr>
      <vt:lpstr>HRI Core schema 0.9  access on git</vt:lpstr>
      <vt:lpstr>Defining Leaves – Specialized/domain Metadata </vt:lpstr>
      <vt:lpstr>PowerPoint Presentation</vt:lpstr>
      <vt:lpstr>Practical steps</vt:lpstr>
      <vt:lpstr>1. Define a Scope What metadata should you prioritise?</vt:lpstr>
      <vt:lpstr>Collect your Requirements (terms) </vt:lpstr>
      <vt:lpstr>Mapping Exercise </vt:lpstr>
      <vt:lpstr>Your Metadata requirement sheet</vt:lpstr>
      <vt:lpstr>Health-RI tasks in progress</vt:lpstr>
      <vt:lpstr>Take away</vt:lpstr>
      <vt:lpstr>Acknowledgements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portal to (Meta)data</dc:title>
  <dc:subject/>
  <dc:creator/>
  <cp:keywords/>
  <dc:description/>
  <cp:lastModifiedBy>Dena Tahvildari (Health-RI)</cp:lastModifiedBy>
  <cp:revision>43</cp:revision>
  <dcterms:modified xsi:type="dcterms:W3CDTF">2023-08-11T09:08:53Z</dcterms:modified>
  <cp:category/>
</cp:coreProperties>
</file>