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2" r:id="rId6"/>
    <p:sldId id="274" r:id="rId7"/>
    <p:sldId id="260" r:id="rId8"/>
    <p:sldId id="261" r:id="rId9"/>
    <p:sldId id="262" r:id="rId10"/>
    <p:sldId id="263" r:id="rId11"/>
    <p:sldId id="275" r:id="rId12"/>
    <p:sldId id="269" r:id="rId13"/>
    <p:sldId id="264" r:id="rId14"/>
    <p:sldId id="265" r:id="rId15"/>
    <p:sldId id="266" r:id="rId16"/>
    <p:sldId id="267" r:id="rId17"/>
    <p:sldId id="278" r:id="rId18"/>
    <p:sldId id="277" r:id="rId19"/>
    <p:sldId id="279" r:id="rId20"/>
    <p:sldId id="268" r:id="rId21"/>
    <p:sldId id="270" r:id="rId22"/>
    <p:sldId id="271" r:id="rId23"/>
  </p:sldIdLst>
  <p:sldSz cx="9144000" cy="5143500" type="screen16x9"/>
  <p:notesSz cx="6858000" cy="9144000"/>
  <p:embeddedFontLs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Raleway" pitchFamily="2" charset="77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0"/>
    <p:restoredTop sz="84553"/>
  </p:normalViewPr>
  <p:slideViewPr>
    <p:cSldViewPr snapToGrid="0">
      <p:cViewPr>
        <p:scale>
          <a:sx n="77" d="100"/>
          <a:sy n="77" d="100"/>
        </p:scale>
        <p:origin x="1240" y="10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48362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bc57abd0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bc57abd0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9d16b04f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9d16b04f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9d16b04f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9d16b04f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9d16b04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9d16b04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a2a5976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a2a5976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9d16b04f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9d16b04f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bc57abd04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4bc57abd04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bc57abd04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4bc57abd04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9d16b04f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9d16b04f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9d16b04f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9d16b04f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To find stuff = We need to </a:t>
            </a:r>
            <a:r>
              <a:rPr lang="en-GB" sz="1800" b="1" i="1">
                <a:solidFill>
                  <a:srgbClr val="595959"/>
                </a:solidFill>
                <a:highlight>
                  <a:srgbClr val="FFFFFF"/>
                </a:highlight>
              </a:rPr>
              <a:t>Describe</a:t>
            </a: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 stuff (be searchable before findable)</a:t>
            </a:r>
            <a:endParaRPr sz="1800" i="1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Findability = semantically enriched </a:t>
            </a:r>
            <a:r>
              <a:rPr lang="en-GB" sz="1800" b="1" i="1">
                <a:solidFill>
                  <a:srgbClr val="595959"/>
                </a:solidFill>
                <a:highlight>
                  <a:srgbClr val="FFFFFF"/>
                </a:highlight>
              </a:rPr>
              <a:t>Metadata </a:t>
            </a: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(unambiguous)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9d16b04f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9d16b04f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37104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9d16b04f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9d16b04f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a2a59763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a2a59763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mostra dcat specifica + herdadas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bc57abd04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bc57abd04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9d16b04f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9d16b04f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alth-RI/health-ri-metadata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KKfAxn4ftoOAM2v3WsqT2XcPhdmTjnf1BZkvFf9FqF8/edit#gid=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alth-RI/health-ri-metadata/tree/maste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Health-RI/health-ri-metadata/tree/master/Leaves/Omics" TargetMode="External"/><Relationship Id="rId4" Type="http://schemas.openxmlformats.org/officeDocument/2006/relationships/hyperlink" Target="https://github.com/Health-RI/health-ri-metadata/tree/master/Leaves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KKfAxn4ftoOAM2v3WsqT2XcPhdmTjnf1BZkvFf9FqF8/edit#gid=0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.org/TR/vocab-dcat-2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vocab-dcat-2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up.ec.europa.eu/collection/semantic-interoperability-community-semic/solution/dcat-application-profile-data-portals-europe/release/201-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[DRAFT] A portal to (Meta)data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17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Dena Tahvildari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Bruna dos Santos Vieira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FAIR Data Team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dirty="0"/>
            </a:br>
            <a:r>
              <a:rPr lang="en-GB" dirty="0"/>
              <a:t>                                          </a:t>
            </a:r>
            <a:br>
              <a:rPr lang="en-GB" dirty="0"/>
            </a:br>
            <a:r>
              <a:rPr lang="en-GB" dirty="0"/>
              <a:t>Omics Group Kick-off                                                                                        Health-RI, 30 May 2023   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HRI Core Metadata Schemas 🌻 </a:t>
            </a:r>
            <a:endParaRPr dirty="0"/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Technical Metadata Team (TMT     ) will support the technical part of building a metadata schema (Bruna, Dena, Luiz, </a:t>
            </a:r>
            <a:r>
              <a:rPr lang="en-GB" dirty="0" err="1"/>
              <a:t>Kees</a:t>
            </a:r>
            <a:r>
              <a:rPr lang="en-GB" dirty="0"/>
              <a:t>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Only domain experts (working groups and portal teams) can define the metadata </a:t>
            </a:r>
            <a:r>
              <a:rPr lang="en-GB" b="1" dirty="0"/>
              <a:t>properties</a:t>
            </a:r>
            <a:r>
              <a:rPr lang="en-GB" dirty="0"/>
              <a:t> (content).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TMT add main properties from DCAT, DCAT AP portals, and supplied schemas from the nodes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b="1" dirty="0"/>
              <a:t>Who will tell, apart from DCAT, which are the other obligatory fields?</a:t>
            </a:r>
            <a:endParaRPr b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 dirty="0"/>
              <a:t>Once domain schemas are out for review, TMT can check and embed the obligatory fields in the core schema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 dirty="0"/>
              <a:t>Portal groups will review taking into account usability, visuals etc</a:t>
            </a:r>
            <a:endParaRPr sz="1500" dirty="0"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463" y="2169792"/>
            <a:ext cx="179125" cy="1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data flow&#10;&#10;Description automatically generated">
            <a:extLst>
              <a:ext uri="{FF2B5EF4-FFF2-40B4-BE49-F238E27FC236}">
                <a16:creationId xmlns:a16="http://schemas.microsoft.com/office/drawing/2014/main" id="{D3E885E4-D7E3-BD59-E500-19A03FC18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6" y="625484"/>
            <a:ext cx="7464829" cy="4518016"/>
          </a:xfrm>
          <a:prstGeom prst="rect">
            <a:avLst/>
          </a:prstGeom>
        </p:spPr>
      </p:pic>
      <p:sp>
        <p:nvSpPr>
          <p:cNvPr id="6" name="Google Shape;113;p17">
            <a:extLst>
              <a:ext uri="{FF2B5EF4-FFF2-40B4-BE49-F238E27FC236}">
                <a16:creationId xmlns:a16="http://schemas.microsoft.com/office/drawing/2014/main" id="{6BCF27ED-26A5-D0BB-B8A5-A2295A598D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806" y="0"/>
            <a:ext cx="3085649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</a:rPr>
              <a:t>HRI Core schema 0.9 </a:t>
            </a:r>
            <a:br>
              <a:rPr lang="en-GB" u="sng" dirty="0">
                <a:solidFill>
                  <a:schemeClr val="hlink"/>
                </a:solidFill>
              </a:rPr>
            </a:br>
            <a:r>
              <a:rPr lang="en-GB" u="sng" dirty="0">
                <a:solidFill>
                  <a:schemeClr val="hlink"/>
                </a:solidFill>
              </a:rPr>
              <a:t>access on git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9002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/>
        </p:nvSpPr>
        <p:spPr>
          <a:xfrm rot="188886">
            <a:off x="7535786" y="532524"/>
            <a:ext cx="961451" cy="1098000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NWO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6"/>
          <p:cNvSpPr/>
          <p:nvPr/>
        </p:nvSpPr>
        <p:spPr>
          <a:xfrm rot="-10187366">
            <a:off x="3639178" y="3780897"/>
            <a:ext cx="1076346" cy="1098944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6"/>
          <p:cNvSpPr/>
          <p:nvPr/>
        </p:nvSpPr>
        <p:spPr>
          <a:xfrm rot="-5782781" flipH="1">
            <a:off x="5182097" y="3663494"/>
            <a:ext cx="961152" cy="1098173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6"/>
          <p:cNvSpPr/>
          <p:nvPr/>
        </p:nvSpPr>
        <p:spPr>
          <a:xfrm rot="-7678441">
            <a:off x="3870187" y="3079519"/>
            <a:ext cx="959038" cy="1101818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6"/>
          <p:cNvSpPr/>
          <p:nvPr/>
        </p:nvSpPr>
        <p:spPr>
          <a:xfrm rot="8683438">
            <a:off x="4241131" y="3802569"/>
            <a:ext cx="946986" cy="1112827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6"/>
          <p:cNvSpPr/>
          <p:nvPr/>
        </p:nvSpPr>
        <p:spPr>
          <a:xfrm rot="-9533352" flipH="1">
            <a:off x="6800839" y="3192541"/>
            <a:ext cx="942881" cy="111876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6"/>
          <p:cNvSpPr/>
          <p:nvPr/>
        </p:nvSpPr>
        <p:spPr>
          <a:xfrm rot="-767528">
            <a:off x="6852525" y="635408"/>
            <a:ext cx="941673" cy="1120509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KWF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6"/>
          <p:cNvSpPr/>
          <p:nvPr/>
        </p:nvSpPr>
        <p:spPr>
          <a:xfrm rot="-2369681" flipH="1">
            <a:off x="3213005" y="1719928"/>
            <a:ext cx="948575" cy="1114175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6"/>
          <p:cNvSpPr/>
          <p:nvPr/>
        </p:nvSpPr>
        <p:spPr>
          <a:xfrm rot="-10082504">
            <a:off x="3377526" y="2202219"/>
            <a:ext cx="941124" cy="1122094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6"/>
          <p:cNvSpPr/>
          <p:nvPr/>
        </p:nvSpPr>
        <p:spPr>
          <a:xfrm rot="3579564">
            <a:off x="7021070" y="2783030"/>
            <a:ext cx="955578" cy="1105718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6"/>
          <p:cNvSpPr/>
          <p:nvPr/>
        </p:nvSpPr>
        <p:spPr>
          <a:xfrm rot="6342551">
            <a:off x="5949195" y="3628624"/>
            <a:ext cx="959540" cy="1098913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6"/>
          <p:cNvSpPr/>
          <p:nvPr/>
        </p:nvSpPr>
        <p:spPr>
          <a:xfrm rot="4917807" flipH="1">
            <a:off x="5876961" y="349011"/>
            <a:ext cx="961341" cy="109809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6"/>
          <p:cNvSpPr/>
          <p:nvPr/>
        </p:nvSpPr>
        <p:spPr>
          <a:xfrm rot="-5028002">
            <a:off x="5147658" y="364173"/>
            <a:ext cx="961122" cy="1097981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6"/>
          <p:cNvSpPr/>
          <p:nvPr/>
        </p:nvSpPr>
        <p:spPr>
          <a:xfrm rot="-4457449">
            <a:off x="3738405" y="473279"/>
            <a:ext cx="959540" cy="1098913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 rot="-1443084">
            <a:off x="3493255" y="500447"/>
            <a:ext cx="942202" cy="35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Proteo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6"/>
          <p:cNvSpPr/>
          <p:nvPr/>
        </p:nvSpPr>
        <p:spPr>
          <a:xfrm rot="1643025">
            <a:off x="7461907" y="1058663"/>
            <a:ext cx="901406" cy="1032202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6"/>
          <p:cNvSpPr/>
          <p:nvPr/>
        </p:nvSpPr>
        <p:spPr>
          <a:xfrm rot="-5892055">
            <a:off x="3773051" y="1010830"/>
            <a:ext cx="961129" cy="109889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6"/>
          <p:cNvSpPr/>
          <p:nvPr/>
        </p:nvSpPr>
        <p:spPr>
          <a:xfrm rot="-1996322">
            <a:off x="4303793" y="786558"/>
            <a:ext cx="946566" cy="111360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6"/>
          <p:cNvSpPr/>
          <p:nvPr/>
        </p:nvSpPr>
        <p:spPr>
          <a:xfrm rot="2624157">
            <a:off x="7101930" y="1762574"/>
            <a:ext cx="1442425" cy="1377924"/>
          </a:xfrm>
          <a:prstGeom prst="teardrop">
            <a:avLst>
              <a:gd name="adj" fmla="val 1260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6"/>
          <p:cNvSpPr/>
          <p:nvPr/>
        </p:nvSpPr>
        <p:spPr>
          <a:xfrm rot="-5400000">
            <a:off x="4316639" y="1171847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6"/>
          <p:cNvSpPr/>
          <p:nvPr/>
        </p:nvSpPr>
        <p:spPr>
          <a:xfrm rot="-5400000" flipH="1">
            <a:off x="4316639" y="2179047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6"/>
          <p:cNvSpPr/>
          <p:nvPr/>
        </p:nvSpPr>
        <p:spPr>
          <a:xfrm rot="5400000">
            <a:off x="6360163" y="2468330"/>
            <a:ext cx="1410000" cy="1408200"/>
          </a:xfrm>
          <a:prstGeom prst="teardrop">
            <a:avLst>
              <a:gd name="adj" fmla="val 15938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6"/>
          <p:cNvSpPr/>
          <p:nvPr/>
        </p:nvSpPr>
        <p:spPr>
          <a:xfrm rot="8037705">
            <a:off x="5299227" y="3193707"/>
            <a:ext cx="1439977" cy="1380500"/>
          </a:xfrm>
          <a:prstGeom prst="teardrop">
            <a:avLst>
              <a:gd name="adj" fmla="val 130469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6"/>
          <p:cNvSpPr/>
          <p:nvPr/>
        </p:nvSpPr>
        <p:spPr>
          <a:xfrm rot="-2623641">
            <a:off x="5297952" y="582867"/>
            <a:ext cx="1442217" cy="1377924"/>
          </a:xfrm>
          <a:prstGeom prst="teardrop">
            <a:avLst>
              <a:gd name="adj" fmla="val 14816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6"/>
          <p:cNvSpPr/>
          <p:nvPr/>
        </p:nvSpPr>
        <p:spPr>
          <a:xfrm>
            <a:off x="5763479" y="1186235"/>
            <a:ext cx="2038500" cy="1904100"/>
          </a:xfrm>
          <a:prstGeom prst="teardrop">
            <a:avLst>
              <a:gd name="adj" fmla="val 1257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6"/>
          <p:cNvSpPr/>
          <p:nvPr/>
        </p:nvSpPr>
        <p:spPr>
          <a:xfrm rot="-8296455">
            <a:off x="3696810" y="1788506"/>
            <a:ext cx="1656485" cy="1547634"/>
          </a:xfrm>
          <a:prstGeom prst="teardrop">
            <a:avLst>
              <a:gd name="adj" fmla="val 130378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4557603" y="1155540"/>
            <a:ext cx="2798400" cy="2878500"/>
          </a:xfrm>
          <a:prstGeom prst="ellipse">
            <a:avLst/>
          </a:prstGeom>
          <a:solidFill>
            <a:srgbClr val="783F04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4859450" y="1839474"/>
            <a:ext cx="1680000" cy="1613100"/>
          </a:xfrm>
          <a:prstGeom prst="ellipse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4885194" y="2082141"/>
            <a:ext cx="1638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Portals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(mandatory fields)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6562213" y="1518174"/>
            <a:ext cx="1408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Apart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Potals?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5448934" y="3024503"/>
            <a:ext cx="1035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0.9                   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   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      2.0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3" name="Google Shape;203;p26"/>
          <p:cNvSpPr txBox="1"/>
          <p:nvPr/>
        </p:nvSpPr>
        <p:spPr>
          <a:xfrm rot="2014141">
            <a:off x="4165853" y="1306127"/>
            <a:ext cx="945128" cy="38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Omics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 rot="1082178">
            <a:off x="4338999" y="735515"/>
            <a:ext cx="940832" cy="354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Metab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 rot="2159638">
            <a:off x="3420253" y="1235365"/>
            <a:ext cx="945891" cy="354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Transcrip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 rot="-2012628">
            <a:off x="6924208" y="1382494"/>
            <a:ext cx="945212" cy="384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Funders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 rot="-1929944">
            <a:off x="7754718" y="1227588"/>
            <a:ext cx="897684" cy="36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ZonMw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6"/>
          <p:cNvSpPr txBox="1"/>
          <p:nvPr/>
        </p:nvSpPr>
        <p:spPr>
          <a:xfrm>
            <a:off x="3433045" y="2323992"/>
            <a:ext cx="938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Clinical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7807531" y="2275118"/>
            <a:ext cx="938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Biobank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 rot="1971133">
            <a:off x="6992841" y="3421045"/>
            <a:ext cx="944561" cy="38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Cohorts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2899832" y="1835517"/>
            <a:ext cx="938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6"/>
          <p:cNvSpPr txBox="1"/>
          <p:nvPr/>
        </p:nvSpPr>
        <p:spPr>
          <a:xfrm>
            <a:off x="4307720" y="3581467"/>
            <a:ext cx="938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Rare Diseases</a:t>
            </a:r>
            <a:endParaRPr sz="13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 rot="-1393791">
            <a:off x="3582551" y="3470414"/>
            <a:ext cx="938592" cy="35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CDEs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4321482" y="4417667"/>
            <a:ext cx="938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DCDEs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6"/>
          <p:cNvSpPr txBox="1"/>
          <p:nvPr/>
        </p:nvSpPr>
        <p:spPr>
          <a:xfrm rot="-3749584">
            <a:off x="3363435" y="4240525"/>
            <a:ext cx="938605" cy="354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PROMS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173575" y="1656925"/>
            <a:ext cx="3113100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dk2"/>
                </a:solidFill>
              </a:rPr>
              <a:t>Core</a:t>
            </a:r>
            <a:r>
              <a:rPr lang="en-GB" sz="1600" dirty="0">
                <a:solidFill>
                  <a:schemeClr val="dk2"/>
                </a:solidFill>
              </a:rPr>
              <a:t>:</a:t>
            </a:r>
            <a:br>
              <a:rPr lang="en-GB" sz="1600" dirty="0">
                <a:solidFill>
                  <a:schemeClr val="dk2"/>
                </a:solidFill>
              </a:rPr>
            </a:br>
            <a:r>
              <a:rPr lang="en-GB" sz="1600" dirty="0">
                <a:solidFill>
                  <a:schemeClr val="lt1"/>
                </a:solidFill>
                <a:highlight>
                  <a:srgbClr val="5B0F00"/>
                </a:highlight>
              </a:rPr>
              <a:t>Minimal</a:t>
            </a:r>
            <a:r>
              <a:rPr lang="en-GB" sz="1600" dirty="0">
                <a:solidFill>
                  <a:schemeClr val="lt1"/>
                </a:solidFill>
              </a:rPr>
              <a:t> </a:t>
            </a:r>
            <a:r>
              <a:rPr lang="en-GB" sz="1600" dirty="0">
                <a:solidFill>
                  <a:schemeClr val="dk2"/>
                </a:solidFill>
              </a:rPr>
              <a:t>DCAT AP Portals</a:t>
            </a:r>
            <a:br>
              <a:rPr lang="en-GB" sz="1600" dirty="0">
                <a:solidFill>
                  <a:schemeClr val="dk2"/>
                </a:solidFill>
              </a:rPr>
            </a:br>
            <a:r>
              <a:rPr lang="en-GB" sz="1600" dirty="0">
                <a:solidFill>
                  <a:schemeClr val="lt1"/>
                </a:solidFill>
                <a:highlight>
                  <a:srgbClr val="783F04"/>
                </a:highlight>
              </a:rPr>
              <a:t>Extended</a:t>
            </a:r>
            <a:r>
              <a:rPr lang="en-GB" sz="1600" dirty="0">
                <a:solidFill>
                  <a:schemeClr val="dk2"/>
                </a:solidFill>
                <a:highlight>
                  <a:srgbClr val="783F04"/>
                </a:highlight>
              </a:rPr>
              <a:t>:</a:t>
            </a:r>
            <a:r>
              <a:rPr lang="en-GB" sz="1600" dirty="0">
                <a:solidFill>
                  <a:schemeClr val="dk2"/>
                </a:solidFill>
              </a:rPr>
              <a:t> Health-RI </a:t>
            </a:r>
            <a:endParaRPr sz="16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dk2"/>
                </a:solidFill>
              </a:rPr>
              <a:t>Leaves (Petals?):</a:t>
            </a:r>
            <a:br>
              <a:rPr lang="en-GB" sz="1600" dirty="0">
                <a:solidFill>
                  <a:schemeClr val="dk2"/>
                </a:solidFill>
              </a:rPr>
            </a:br>
            <a:r>
              <a:rPr lang="en-GB" sz="1600" dirty="0">
                <a:solidFill>
                  <a:schemeClr val="dk2"/>
                </a:solidFill>
              </a:rPr>
              <a:t>-</a:t>
            </a:r>
            <a:r>
              <a:rPr lang="en-GB" sz="1600" dirty="0" err="1">
                <a:solidFill>
                  <a:schemeClr val="dk2"/>
                </a:solidFill>
              </a:rPr>
              <a:t>Domain:</a:t>
            </a:r>
            <a:r>
              <a:rPr lang="en-GB" sz="1600" i="1" dirty="0" err="1">
                <a:solidFill>
                  <a:schemeClr val="dk2"/>
                </a:solidFill>
                <a:highlight>
                  <a:srgbClr val="FFD966"/>
                </a:highlight>
              </a:rPr>
              <a:t>imaging</a:t>
            </a:r>
            <a:br>
              <a:rPr lang="en-GB" sz="1600" i="1" dirty="0">
                <a:solidFill>
                  <a:schemeClr val="dk2"/>
                </a:solidFill>
                <a:highlight>
                  <a:srgbClr val="FFD966"/>
                </a:highlight>
              </a:rPr>
            </a:br>
            <a:r>
              <a:rPr lang="en-GB" sz="1600" dirty="0">
                <a:solidFill>
                  <a:schemeClr val="dk2"/>
                </a:solidFill>
              </a:rPr>
              <a:t>-sub-domains (</a:t>
            </a:r>
            <a:r>
              <a:rPr lang="en-GB" sz="1600" dirty="0">
                <a:solidFill>
                  <a:schemeClr val="dk2"/>
                </a:solidFill>
                <a:highlight>
                  <a:srgbClr val="FFE599"/>
                </a:highlight>
              </a:rPr>
              <a:t>MRI</a:t>
            </a:r>
            <a:r>
              <a:rPr lang="en-GB" sz="1600" dirty="0">
                <a:solidFill>
                  <a:schemeClr val="dk2"/>
                </a:solidFill>
              </a:rPr>
              <a:t>)</a:t>
            </a:r>
            <a:br>
              <a:rPr lang="en-GB" sz="1600" dirty="0">
                <a:solidFill>
                  <a:schemeClr val="dk2"/>
                </a:solidFill>
              </a:rPr>
            </a:br>
            <a:endParaRPr sz="16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 u="sng" dirty="0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https://github.com/Health-RI/health-ri-metadata/</a:t>
            </a:r>
            <a:r>
              <a:rPr lang="en-GB" sz="1600" dirty="0">
                <a:solidFill>
                  <a:schemeClr val="dk2"/>
                </a:solidFill>
              </a:rPr>
              <a:t> </a:t>
            </a: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217" name="Google Shape;217;p26"/>
          <p:cNvSpPr txBox="1">
            <a:spLocks noGrp="1"/>
          </p:cNvSpPr>
          <p:nvPr>
            <p:ph type="title"/>
          </p:nvPr>
        </p:nvSpPr>
        <p:spPr>
          <a:xfrm>
            <a:off x="680700" y="6698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Sunflower</a:t>
            </a:r>
            <a:endParaRPr/>
          </a:p>
        </p:txBody>
      </p:sp>
      <p:sp>
        <p:nvSpPr>
          <p:cNvPr id="2" name="Google Shape;212;p26">
            <a:extLst>
              <a:ext uri="{FF2B5EF4-FFF2-40B4-BE49-F238E27FC236}">
                <a16:creationId xmlns:a16="http://schemas.microsoft.com/office/drawing/2014/main" id="{BB1D740E-0F59-C96C-8E95-E4D24A5C92A0}"/>
              </a:ext>
            </a:extLst>
          </p:cNvPr>
          <p:cNvSpPr txBox="1"/>
          <p:nvPr/>
        </p:nvSpPr>
        <p:spPr>
          <a:xfrm>
            <a:off x="5566927" y="3996798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Imaging</a:t>
            </a:r>
            <a:endParaRPr sz="13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-GB" dirty="0"/>
              <a:t>Defining Core – Generic metadata</a:t>
            </a:r>
            <a:endParaRPr dirty="0"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770375" y="2049725"/>
            <a:ext cx="8017800" cy="25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207" dirty="0"/>
              <a:t>Currently we have:</a:t>
            </a:r>
            <a:endParaRPr sz="1207" dirty="0"/>
          </a:p>
          <a:p>
            <a:pPr marL="457200" lvl="0" indent="-305276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Identified EU standards (DCAT, DCAT AP Portals, DCAT AP Health)</a:t>
            </a:r>
            <a:endParaRPr sz="1207" dirty="0"/>
          </a:p>
          <a:p>
            <a:pPr marL="457200" lvl="0" indent="-30527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Collected some NL Nodes and Health-RI metadata schemas (RUMC, AUMC, Princess Maxima, Covid Portal)</a:t>
            </a:r>
            <a:endParaRPr sz="1207" dirty="0"/>
          </a:p>
          <a:p>
            <a:pPr marL="457200" lvl="0" indent="-30527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Mapped all of the above </a:t>
            </a:r>
            <a:r>
              <a:rPr lang="en-GB" sz="1207" u="sng" dirty="0">
                <a:solidFill>
                  <a:schemeClr val="hlink"/>
                </a:solidFill>
                <a:hlinkClick r:id="rId3"/>
              </a:rPr>
              <a:t>here</a:t>
            </a:r>
            <a:endParaRPr sz="1207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207" dirty="0"/>
              <a:t>For HRI portal release 0.9:</a:t>
            </a:r>
            <a:endParaRPr sz="1207" dirty="0"/>
          </a:p>
          <a:p>
            <a:pPr marL="457200" lvl="0" indent="-305276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Minimal Core: DCAT-AP Portals mandatory fields</a:t>
            </a:r>
            <a:r>
              <a:rPr lang="en-GB" sz="1207" b="1" dirty="0"/>
              <a:t> 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207" dirty="0"/>
              <a:t>For later (HRI portal release 2.0):</a:t>
            </a:r>
          </a:p>
          <a:p>
            <a:pPr marL="457200" lvl="0" indent="-305276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Plan to release HRI Core metadata schema answering: </a:t>
            </a:r>
            <a:br>
              <a:rPr lang="en-GB" sz="1207" dirty="0"/>
            </a:br>
            <a:r>
              <a:rPr lang="en-GB" sz="1207" dirty="0"/>
              <a:t>	</a:t>
            </a:r>
            <a:r>
              <a:rPr lang="en-GB" sz="1207" b="1" dirty="0">
                <a:highlight>
                  <a:srgbClr val="D9EAD3"/>
                </a:highlight>
              </a:rPr>
              <a:t>What apart from DCAT AP Portals mandatory fields should be in the HRI core?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Defining Leaves – Specialized/domain Metadata </a:t>
            </a:r>
            <a:endParaRPr dirty="0"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Domains (e.g. Image group) will specialize the generic schema into their needs and properties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Feedback / Result from Domain groups expected to be shared via </a:t>
            </a:r>
            <a:r>
              <a:rPr lang="en-GB" dirty="0" err="1"/>
              <a:t>Github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Request Rob 🧙 to add you to the HRI Metadata repo </a:t>
            </a:r>
            <a:r>
              <a:rPr lang="en-GB" u="sng" dirty="0">
                <a:solidFill>
                  <a:schemeClr val="hlink"/>
                </a:solidFill>
                <a:hlinkClick r:id="rId3"/>
              </a:rPr>
              <a:t>health-ri-metadata</a:t>
            </a:r>
            <a:r>
              <a:rPr lang="en-GB" dirty="0"/>
              <a:t>/</a:t>
            </a:r>
            <a:r>
              <a:rPr lang="en-GB" u="sng" dirty="0">
                <a:solidFill>
                  <a:schemeClr val="hlink"/>
                </a:solidFill>
                <a:hlinkClick r:id="rId4"/>
              </a:rPr>
              <a:t>Leaves</a:t>
            </a:r>
            <a:r>
              <a:rPr lang="en-GB" dirty="0"/>
              <a:t>/</a:t>
            </a:r>
            <a:r>
              <a:rPr lang="en-GB" u="sng" dirty="0">
                <a:solidFill>
                  <a:schemeClr val="hlink"/>
                </a:solidFill>
                <a:hlinkClick r:id="rId5"/>
              </a:rPr>
              <a:t>Omics</a:t>
            </a:r>
            <a:r>
              <a:rPr lang="en-GB" dirty="0"/>
              <a:t>/ 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Scoping: </a:t>
            </a:r>
            <a:br>
              <a:rPr lang="en-GB" dirty="0"/>
            </a:br>
            <a:r>
              <a:rPr lang="en-GB" dirty="0"/>
              <a:t>What metadata should you prioritise</a:t>
            </a:r>
            <a:endParaRPr dirty="0"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FAIR</a:t>
            </a:r>
            <a:endParaRPr dirty="0"/>
          </a:p>
          <a:p>
            <a:pPr marL="457200" lvl="0" indent="-304958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Important to </a:t>
            </a:r>
            <a:r>
              <a:rPr lang="en-GB" b="1" dirty="0"/>
              <a:t>find</a:t>
            </a:r>
            <a:r>
              <a:rPr lang="en-GB" dirty="0"/>
              <a:t> your dataset (e.g. diagnosis, sample size, subjects (</a:t>
            </a:r>
            <a:r>
              <a:rPr lang="en-GB" dirty="0" err="1"/>
              <a:t>people,demo</a:t>
            </a:r>
            <a:r>
              <a:rPr lang="en-GB" dirty="0"/>
              <a:t>)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Increase accessibility (which protocol was used e.g. a form sent to the medical ethical committee)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Increase interoperability (which vocabulary, coding language was used in your data)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Increase reusability (consent/license, provenance, standards used for coding your data, study protocols as a quality standard, pointer to the data)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Other</a:t>
            </a:r>
            <a:endParaRPr dirty="0"/>
          </a:p>
          <a:p>
            <a:pPr marL="457200" lvl="0" indent="-304958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Important for the “visuals” of the portal (e.g. Logo URL, Landing Page URL)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Important for your domain (e.g. imaging example)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469113" y="125214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Collect Requirements </a:t>
            </a:r>
            <a:br>
              <a:rPr lang="en-GB" dirty="0"/>
            </a:br>
            <a:endParaRPr dirty="0"/>
          </a:p>
        </p:txBody>
      </p:sp>
      <p:sp>
        <p:nvSpPr>
          <p:cNvPr id="161" name="Google Shape;161;p24"/>
          <p:cNvSpPr txBox="1">
            <a:spLocks noGrp="1"/>
          </p:cNvSpPr>
          <p:nvPr>
            <p:ph type="body" idx="1"/>
          </p:nvPr>
        </p:nvSpPr>
        <p:spPr>
          <a:xfrm>
            <a:off x="469113" y="1823839"/>
            <a:ext cx="7949037" cy="3064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Come up with the metadata requirement and document them in the form of competency questions?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I want to know the temporal element of the image? 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I want to be able to distinguish different images from each other based on the collection method?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Analyse the answer and make the spreadsheet enlisting all the core terms.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Try to group them, and add concrete definitions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Find their role in the schema (class, attribute, relations, controlled vocabulary, taxonomy)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For all the properties define the cardinality and  restrictions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For attribute define datatypes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GB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Explain all classes and properties (or at least all dataset’s properties)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Vote for: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dirty="0"/>
              <a:t>mandatory/ optional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dirty="0" err="1"/>
              <a:t>cardinalidade</a:t>
            </a:r>
            <a:r>
              <a:rPr lang="en-GB" dirty="0"/>
              <a:t> (min, max)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dirty="0"/>
              <a:t>Identify non-technical items which may be important for portal (e.g. resource logo URL, resource landing page)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Results of voting will define the minimal schema for first release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8AFD-F7A1-6E32-9FA2-7E71C04D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Always Reuse -- Existing standards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19D7E-D319-C04F-AB57-48963E19D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NL" dirty="0"/>
              <a:t>Mapp your requirements to the existing standards and reuse if applicable. </a:t>
            </a:r>
          </a:p>
          <a:p>
            <a:pPr marL="146050" indent="0">
              <a:buNone/>
            </a:pPr>
            <a:endParaRPr lang="en-NL" dirty="0"/>
          </a:p>
          <a:p>
            <a:pPr marL="146050" indent="0">
              <a:buNone/>
            </a:pPr>
            <a:r>
              <a:rPr lang="en-NL" dirty="0"/>
              <a:t>-</a:t>
            </a:r>
            <a:r>
              <a:rPr lang="en-GB" dirty="0"/>
              <a:t>DICOM® is the international standard to transmit, store, retrieve, print, process, and display medical imaging information”</a:t>
            </a:r>
          </a:p>
          <a:p>
            <a:pPr marL="146050" indent="0">
              <a:buNone/>
            </a:pPr>
            <a:r>
              <a:rPr lang="en-GB" dirty="0"/>
              <a:t>From https://</a:t>
            </a:r>
            <a:r>
              <a:rPr lang="en-GB" dirty="0" err="1"/>
              <a:t>www.dicomstandard.org</a:t>
            </a:r>
            <a:r>
              <a:rPr lang="en-GB" dirty="0"/>
              <a:t>/, (</a:t>
            </a:r>
            <a:r>
              <a:rPr lang="en-GB" dirty="0" err="1"/>
              <a:t>Mildenberger</a:t>
            </a:r>
            <a:r>
              <a:rPr lang="en-GB" dirty="0"/>
              <a:t> et al, 2002)</a:t>
            </a:r>
          </a:p>
          <a:p>
            <a:pPr marL="146050" indent="0">
              <a:buNone/>
            </a:pPr>
            <a:endParaRPr lang="en-GB" dirty="0"/>
          </a:p>
          <a:p>
            <a:pPr marL="146050" indent="0">
              <a:buNone/>
            </a:pPr>
            <a:r>
              <a:rPr lang="en-GB" dirty="0"/>
              <a:t>- BIDS?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66657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9844-5101-1152-9170-AF90CC06C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Map your model to HRI core metatda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1559B-3206-67B9-6ECF-0C05C3E5E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1621" y="2159100"/>
            <a:ext cx="8142873" cy="2130267"/>
          </a:xfrm>
        </p:spPr>
        <p:txBody>
          <a:bodyPr/>
          <a:lstStyle/>
          <a:p>
            <a:r>
              <a:rPr lang="en-GB" dirty="0"/>
              <a:t>T</a:t>
            </a:r>
            <a:r>
              <a:rPr lang="en-NL" dirty="0"/>
              <a:t>o be interoperable with HRI Portal</a:t>
            </a:r>
          </a:p>
          <a:p>
            <a:pPr marL="146050" indent="0">
              <a:buNone/>
            </a:pPr>
            <a:endParaRPr lang="en-NL" dirty="0"/>
          </a:p>
          <a:p>
            <a:pPr marL="146050" indent="0">
              <a:buNone/>
            </a:pPr>
            <a:endParaRPr lang="en-NL" dirty="0"/>
          </a:p>
          <a:p>
            <a:r>
              <a:rPr lang="en-US" dirty="0">
                <a:hlinkClick r:id="rId2"/>
              </a:rPr>
              <a:t>Wokring document </a:t>
            </a:r>
            <a:r>
              <a:rPr lang="en-GB" dirty="0">
                <a:hlinkClick r:id="rId2"/>
              </a:rPr>
              <a:t>https://docs.google.com/spreadsheets/d/1KKfAxn4ftoOAM2v3WsqT2XcPhdmTjnf1BZkvFf9FqF8/edit#gid=0</a:t>
            </a:r>
            <a:endParaRPr lang="en-GB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08516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4896-C32D-77BA-CC93-425BE670B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</a:t>
            </a:r>
            <a:r>
              <a:rPr lang="en-NL" dirty="0"/>
              <a:t>nstantiate the matadta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B9D02-5D4D-9E54-CA76-A87ADCF92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394758"/>
            <a:ext cx="7688700" cy="2261100"/>
          </a:xfrm>
        </p:spPr>
        <p:txBody>
          <a:bodyPr/>
          <a:lstStyle/>
          <a:p>
            <a:pPr marL="14605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4818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Vision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 dirty="0"/>
              <a:t>To have a smart research infrastructure where users easily </a:t>
            </a:r>
            <a:r>
              <a:rPr lang="en-GB" sz="2800" b="1" dirty="0"/>
              <a:t>find</a:t>
            </a:r>
            <a:r>
              <a:rPr lang="en-GB" sz="2800" dirty="0"/>
              <a:t> resources and </a:t>
            </a:r>
            <a:r>
              <a:rPr lang="en-GB" sz="2800" b="1" dirty="0"/>
              <a:t>reuse</a:t>
            </a:r>
            <a:r>
              <a:rPr lang="en-GB" sz="2800" dirty="0"/>
              <a:t> them</a:t>
            </a:r>
            <a:endParaRPr sz="28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i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Metadata Schemas and Portal Releases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Published HRI Core Metadata Schema </a:t>
            </a:r>
            <a:r>
              <a:rPr lang="en-GB" i="1"/>
              <a:t>(w obligatory fields of DCAT AP + what apart from DCAT-AP do we need?)</a:t>
            </a:r>
            <a:endParaRPr i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Published Domain Schemas (Leaves) </a:t>
            </a:r>
            <a:r>
              <a:rPr lang="en-GB" i="1"/>
              <a:t>(w obligatory fields per domain)</a:t>
            </a:r>
            <a:endParaRPr i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Documentation for users to follow on “how to describe their resource”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Releases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DCAT-AP Portals mandatory fields will be required for portal </a:t>
            </a:r>
            <a:r>
              <a:rPr lang="en-GB" b="1"/>
              <a:t>0.9</a:t>
            </a:r>
            <a:r>
              <a:rPr lang="en-GB"/>
              <a:t> release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HRI Core Metadata Schema (what apart from DCAT-AP do we need?) and leaves expected to be released for portal release </a:t>
            </a:r>
            <a:r>
              <a:rPr lang="en-GB" b="1"/>
              <a:t>2.0</a:t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Take away -- TMI - What do I do now? </a:t>
            </a:r>
            <a:endParaRPr dirty="0"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Identify pre-existing standards in your field (see X-Omics Project, ISA Tab)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Find your main classes (datasets?)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Describe your main classes properties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Request Rob (or Jeroen) for GitHub access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Keep your versioning in GitHub 🌻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Need specialised help? Talk to your group leaders  🧙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Need more Metadata/Modelling/FDP help?  Talk to Luiz Bonino, </a:t>
            </a:r>
            <a:r>
              <a:rPr lang="en-GB" dirty="0" err="1"/>
              <a:t>Kees</a:t>
            </a:r>
            <a:r>
              <a:rPr lang="en-GB" dirty="0"/>
              <a:t> Burgers or Bruna Vieira, Dena Tahvildari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b="1" dirty="0"/>
              <a:t>Want to offer help? Contact us! </a:t>
            </a:r>
            <a:r>
              <a:rPr lang="en-GB" dirty="0"/>
              <a:t> </a:t>
            </a:r>
            <a:endParaRPr dirty="0"/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216" y="3750641"/>
            <a:ext cx="192800" cy="1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5016" y="3551060"/>
            <a:ext cx="179125" cy="1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Acknowledgements </a:t>
            </a:r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Julia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Kees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Luiz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Mijke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Marianne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Jeroen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Rita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Requirements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dirty="0"/>
              <a:t>Describe resources according to </a:t>
            </a:r>
            <a:r>
              <a:rPr lang="en-GB" sz="2000" b="1" dirty="0"/>
              <a:t>international standards</a:t>
            </a:r>
            <a:r>
              <a:rPr lang="en-GB" sz="2000" dirty="0"/>
              <a:t> (rich enough and interoperable):</a:t>
            </a:r>
            <a:endParaRPr sz="2000" dirty="0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GB" sz="2000" b="1" dirty="0"/>
              <a:t>DCAT</a:t>
            </a:r>
            <a:r>
              <a:rPr lang="en-GB" sz="2000" dirty="0"/>
              <a:t> (EU Health Data Space &gt; DCAT Health, DCAT AP for Portals)</a:t>
            </a: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dirty="0"/>
              <a:t>And provide as much as possible </a:t>
            </a:r>
            <a:r>
              <a:rPr lang="en-GB" sz="2000" b="1" dirty="0"/>
              <a:t>semantic enriched metadata </a:t>
            </a:r>
            <a:r>
              <a:rPr lang="en-GB" sz="2000" dirty="0"/>
              <a:t>(unambiguous, machine-interpretable) for resources of interest</a:t>
            </a:r>
            <a:endParaRPr sz="2000" i="1" dirty="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HRI Core Metadata Schema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Health-RI will supply a generic schema (Core) for resources to increase findability of such resources (e.g. datasets)</a:t>
            </a:r>
            <a:endParaRPr sz="2100" dirty="0"/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Built Based on DCAT, DCAT-AP portals,</a:t>
            </a:r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Extend the core for domain metadata requirements (Leaves)</a:t>
            </a:r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Represent it in RDF Graph Model</a:t>
            </a:r>
            <a:endParaRPr sz="2100" dirty="0"/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GB" sz="2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CDAC6-15A5-72CA-0931-0F57D21C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Metadata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DFA56-DBF2-A9F8-C277-F65B75173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4725" y="2012373"/>
            <a:ext cx="8414550" cy="2944681"/>
          </a:xfrm>
        </p:spPr>
        <p:txBody>
          <a:bodyPr>
            <a:normAutofit fontScale="70000" lnSpcReduction="20000"/>
          </a:bodyPr>
          <a:lstStyle/>
          <a:p>
            <a:pPr marL="136843" indent="0">
              <a:buSzPct val="100000"/>
              <a:buNone/>
            </a:pPr>
            <a:r>
              <a:rPr lang="en-GB" sz="1900" dirty="0"/>
              <a:t>is a definition that provides organization to the metadata in the domain, represented in a formal language. In the </a:t>
            </a:r>
            <a:r>
              <a:rPr lang="en-GB" sz="1900" dirty="0" err="1"/>
              <a:t>rdf</a:t>
            </a:r>
            <a:r>
              <a:rPr lang="en-GB" sz="1900" dirty="0"/>
              <a:t> Graph Model, the metadata schema is known as an Ontology and it is represented in the RDF schema (RDFS) or OWL (Web Ontology Language) languages or other dialects (</a:t>
            </a:r>
            <a:r>
              <a:rPr lang="en-GB" sz="1900" dirty="0" err="1"/>
              <a:t>e.g</a:t>
            </a:r>
            <a:r>
              <a:rPr lang="en-GB" sz="1900" dirty="0"/>
              <a:t> SHACL). </a:t>
            </a:r>
          </a:p>
          <a:p>
            <a:pPr marL="136843" indent="0">
              <a:buSzPct val="100000"/>
              <a:buNone/>
            </a:pPr>
            <a:endParaRPr lang="en-GB" sz="1900" dirty="0"/>
          </a:p>
          <a:p>
            <a:pPr marL="136843" indent="0">
              <a:buSzPct val="100000"/>
              <a:buNone/>
            </a:pPr>
            <a:endParaRPr lang="en-GB" sz="1900" dirty="0"/>
          </a:p>
          <a:p>
            <a:pPr indent="-320357">
              <a:buSzPct val="100000"/>
              <a:buChar char="○"/>
            </a:pPr>
            <a:r>
              <a:rPr lang="en-GB" sz="1900" dirty="0"/>
              <a:t>Classes: is an abstraction mechanism for creating a collection of objects with similar characteristics. The Objects call instances of a class.  (e.g. Class(Dataset) and individual(dataset-100)  is an instance of it). Class can have hierarchical relationships (subclass) which allows for inheritance and subsumption.</a:t>
            </a:r>
          </a:p>
          <a:p>
            <a:pPr marL="136843" indent="0">
              <a:buSzPct val="100000"/>
              <a:buNone/>
            </a:pPr>
            <a:endParaRPr lang="en-GB" sz="1900" dirty="0"/>
          </a:p>
          <a:p>
            <a:pPr indent="-320357">
              <a:buSzPct val="100000"/>
              <a:buChar char="○"/>
            </a:pPr>
            <a:r>
              <a:rPr lang="en-GB" sz="1900" dirty="0"/>
              <a:t>Datatype Property: these are relationships between instances of classes. (e.g. dataset’s title is a datatype property that related all the instance of the class dataset to a string datatype). </a:t>
            </a:r>
          </a:p>
          <a:p>
            <a:pPr marL="136843" indent="0">
              <a:buSzPct val="100000"/>
              <a:buNone/>
            </a:pPr>
            <a:endParaRPr lang="en-GB" sz="1900" dirty="0"/>
          </a:p>
          <a:p>
            <a:pPr indent="-320357">
              <a:buSzPct val="100000"/>
              <a:buChar char="○"/>
            </a:pPr>
            <a:r>
              <a:rPr lang="en-GB" sz="1900" dirty="0"/>
              <a:t>Object Property: These are relationships between instances of two classes. For example ”</a:t>
            </a:r>
            <a:r>
              <a:rPr lang="en-GB" sz="1900" dirty="0" err="1"/>
              <a:t>hasDistribution</a:t>
            </a:r>
            <a:r>
              <a:rPr lang="en-GB" sz="1900" dirty="0"/>
              <a:t>” is an object property that related all the instances of class </a:t>
            </a:r>
            <a:r>
              <a:rPr lang="en-GB" sz="1900" dirty="0" err="1"/>
              <a:t>datset</a:t>
            </a:r>
            <a:r>
              <a:rPr lang="en-GB" sz="1900" dirty="0"/>
              <a:t> to instances of class distribution.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8823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60136BC-F0EF-34DF-AE30-9004D34336BD}"/>
              </a:ext>
            </a:extLst>
          </p:cNvPr>
          <p:cNvSpPr/>
          <p:nvPr/>
        </p:nvSpPr>
        <p:spPr>
          <a:xfrm>
            <a:off x="1287157" y="2190522"/>
            <a:ext cx="5428184" cy="1053423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A1E55-3BCE-B872-2A10-43D33FCED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Metadata schema is a graph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304919-5425-85F6-72E7-0F284E318014}"/>
              </a:ext>
            </a:extLst>
          </p:cNvPr>
          <p:cNvSpPr/>
          <p:nvPr/>
        </p:nvSpPr>
        <p:spPr>
          <a:xfrm>
            <a:off x="1395663" y="2367814"/>
            <a:ext cx="1155032" cy="71226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Dataset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594B3F-0E2C-2D9B-1043-392EF3EDC469}"/>
              </a:ext>
            </a:extLst>
          </p:cNvPr>
          <p:cNvSpPr/>
          <p:nvPr/>
        </p:nvSpPr>
        <p:spPr>
          <a:xfrm>
            <a:off x="4281638" y="2305248"/>
            <a:ext cx="1628274" cy="8373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Distribution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F3B1F6-42CC-9D7E-F146-5EF602881B11}"/>
              </a:ext>
            </a:extLst>
          </p:cNvPr>
          <p:cNvCxnSpPr>
            <a:endCxn id="5" idx="2"/>
          </p:cNvCxnSpPr>
          <p:nvPr/>
        </p:nvCxnSpPr>
        <p:spPr>
          <a:xfrm>
            <a:off x="2618072" y="2723947"/>
            <a:ext cx="166356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8E73F4A-13B5-1415-15CB-FA031B84C78A}"/>
              </a:ext>
            </a:extLst>
          </p:cNvPr>
          <p:cNvSpPr txBox="1"/>
          <p:nvPr/>
        </p:nvSpPr>
        <p:spPr>
          <a:xfrm>
            <a:off x="2717463" y="2272549"/>
            <a:ext cx="153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hasDistribution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FAD67E-0336-7EB2-B92A-BB426900C79D}"/>
              </a:ext>
            </a:extLst>
          </p:cNvPr>
          <p:cNvSpPr/>
          <p:nvPr/>
        </p:nvSpPr>
        <p:spPr>
          <a:xfrm>
            <a:off x="1395663" y="3868694"/>
            <a:ext cx="1155032" cy="7122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Dataset-100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BC6067-0780-F0D9-FC89-2A6C7544BF31}"/>
              </a:ext>
            </a:extLst>
          </p:cNvPr>
          <p:cNvCxnSpPr>
            <a:cxnSpLocks/>
            <a:stCxn id="9" idx="0"/>
            <a:endCxn id="4" idx="4"/>
          </p:cNvCxnSpPr>
          <p:nvPr/>
        </p:nvCxnSpPr>
        <p:spPr>
          <a:xfrm flipV="1">
            <a:off x="1973179" y="3080083"/>
            <a:ext cx="0" cy="78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94D932-EC48-7923-BBBD-7A3D9BE481FF}"/>
              </a:ext>
            </a:extLst>
          </p:cNvPr>
          <p:cNvSpPr txBox="1"/>
          <p:nvPr/>
        </p:nvSpPr>
        <p:spPr>
          <a:xfrm>
            <a:off x="4716409" y="3323880"/>
            <a:ext cx="153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NL" dirty="0"/>
              <a:t>df:type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46C4E5-EAA3-A1E7-E214-B0E2BCB1D405}"/>
              </a:ext>
            </a:extLst>
          </p:cNvPr>
          <p:cNvSpPr/>
          <p:nvPr/>
        </p:nvSpPr>
        <p:spPr>
          <a:xfrm>
            <a:off x="4303740" y="3949152"/>
            <a:ext cx="1910177" cy="7122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Distribution_X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A9D0AA-013F-2094-B2B5-AC57B347E95D}"/>
              </a:ext>
            </a:extLst>
          </p:cNvPr>
          <p:cNvCxnSpPr>
            <a:cxnSpLocks/>
          </p:cNvCxnSpPr>
          <p:nvPr/>
        </p:nvCxnSpPr>
        <p:spPr>
          <a:xfrm flipV="1">
            <a:off x="5158428" y="3142647"/>
            <a:ext cx="0" cy="78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CACB125-D285-4387-3551-C66893866646}"/>
              </a:ext>
            </a:extLst>
          </p:cNvPr>
          <p:cNvSpPr txBox="1"/>
          <p:nvPr/>
        </p:nvSpPr>
        <p:spPr>
          <a:xfrm>
            <a:off x="1781298" y="3358671"/>
            <a:ext cx="153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NL" dirty="0"/>
              <a:t>df:type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F5C808-81B1-1546-1802-808E137ED569}"/>
              </a:ext>
            </a:extLst>
          </p:cNvPr>
          <p:cNvSpPr txBox="1"/>
          <p:nvPr/>
        </p:nvSpPr>
        <p:spPr>
          <a:xfrm>
            <a:off x="2764946" y="3924374"/>
            <a:ext cx="153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hasDistribution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4FBDF8-E624-14DC-8110-CC7AAD1FC9B6}"/>
              </a:ext>
            </a:extLst>
          </p:cNvPr>
          <p:cNvCxnSpPr/>
          <p:nvPr/>
        </p:nvCxnSpPr>
        <p:spPr>
          <a:xfrm>
            <a:off x="2618072" y="4232151"/>
            <a:ext cx="166356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F30AF2C-CEFF-E6F8-90CD-ADE53F3AF17D}"/>
              </a:ext>
            </a:extLst>
          </p:cNvPr>
          <p:cNvSpPr/>
          <p:nvPr/>
        </p:nvSpPr>
        <p:spPr>
          <a:xfrm>
            <a:off x="1287157" y="3835317"/>
            <a:ext cx="5428184" cy="1053423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1A468B-81DD-F32E-3404-352EA51B6046}"/>
              </a:ext>
            </a:extLst>
          </p:cNvPr>
          <p:cNvSpPr txBox="1"/>
          <p:nvPr/>
        </p:nvSpPr>
        <p:spPr>
          <a:xfrm>
            <a:off x="291506" y="4055956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instance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58D3B1-85D1-EC4E-0A4D-5607772DD758}"/>
              </a:ext>
            </a:extLst>
          </p:cNvPr>
          <p:cNvSpPr txBox="1"/>
          <p:nvPr/>
        </p:nvSpPr>
        <p:spPr>
          <a:xfrm>
            <a:off x="-175352" y="2674220"/>
            <a:ext cx="1516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NL" dirty="0"/>
              <a:t>etadata model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6D54E8-FFE1-7FE7-BF7D-1CC9F91A6A31}"/>
              </a:ext>
            </a:extLst>
          </p:cNvPr>
          <p:cNvSpPr/>
          <p:nvPr/>
        </p:nvSpPr>
        <p:spPr>
          <a:xfrm>
            <a:off x="7362702" y="3241484"/>
            <a:ext cx="901320" cy="66068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3B99AD-9694-C63E-29A2-047510612917}"/>
              </a:ext>
            </a:extLst>
          </p:cNvPr>
          <p:cNvSpPr/>
          <p:nvPr/>
        </p:nvSpPr>
        <p:spPr>
          <a:xfrm>
            <a:off x="7378726" y="3977344"/>
            <a:ext cx="901320" cy="7122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AD4D12-7D0E-D742-356F-45DF7CE5AE14}"/>
              </a:ext>
            </a:extLst>
          </p:cNvPr>
          <p:cNvSpPr txBox="1"/>
          <p:nvPr/>
        </p:nvSpPr>
        <p:spPr>
          <a:xfrm>
            <a:off x="8387305" y="3474388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</a:t>
            </a:r>
            <a:endParaRPr lang="en-N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D3A3C7-346E-A590-A46A-3617A86386A2}"/>
              </a:ext>
            </a:extLst>
          </p:cNvPr>
          <p:cNvSpPr txBox="1"/>
          <p:nvPr/>
        </p:nvSpPr>
        <p:spPr>
          <a:xfrm>
            <a:off x="8465532" y="4151397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</a:t>
            </a:r>
            <a:endParaRPr lang="en-NL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0E4195E-972A-9986-DDC8-E0D3FFEF8CB8}"/>
              </a:ext>
            </a:extLst>
          </p:cNvPr>
          <p:cNvCxnSpPr>
            <a:cxnSpLocks/>
          </p:cNvCxnSpPr>
          <p:nvPr/>
        </p:nvCxnSpPr>
        <p:spPr>
          <a:xfrm flipV="1">
            <a:off x="7366387" y="4823680"/>
            <a:ext cx="1099145" cy="4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C5F3E32-FAFD-D80B-3702-E44956840104}"/>
              </a:ext>
            </a:extLst>
          </p:cNvPr>
          <p:cNvSpPr txBox="1"/>
          <p:nvPr/>
        </p:nvSpPr>
        <p:spPr>
          <a:xfrm>
            <a:off x="8648982" y="4580963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Relations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53191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791" y="0"/>
            <a:ext cx="415641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509150" y="2440350"/>
            <a:ext cx="16740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Main classes: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 err="1"/>
              <a:t>Cataloug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Dataset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Distribution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7"/>
          <p:cNvSpPr txBox="1"/>
          <p:nvPr/>
        </p:nvSpPr>
        <p:spPr>
          <a:xfrm>
            <a:off x="6750333" y="3086681"/>
            <a:ext cx="2393667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And it borrows from: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foaf</a:t>
            </a:r>
            <a:r>
              <a:rPr lang="en-GB" dirty="0" err="1"/>
              <a:t>:Agent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skos</a:t>
            </a:r>
            <a:r>
              <a:rPr lang="en-GB" dirty="0" err="1"/>
              <a:t>:Concept</a:t>
            </a:r>
            <a:r>
              <a:rPr lang="en-GB" dirty="0"/>
              <a:t>, </a:t>
            </a:r>
            <a:r>
              <a:rPr lang="en-GB" b="1" dirty="0" err="1"/>
              <a:t>skos</a:t>
            </a:r>
            <a:r>
              <a:rPr lang="en-GB" dirty="0" err="1"/>
              <a:t>:ConceptScheme</a:t>
            </a: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hlinkClick r:id="rId4"/>
              </a:rPr>
              <a:t>DCAT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DCAT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4">
            <a:alphaModFix/>
          </a:blip>
          <a:srcRect l="51786" t="44025" r="25259" b="11191"/>
          <a:stretch/>
        </p:blipFill>
        <p:spPr>
          <a:xfrm>
            <a:off x="3347175" y="445025"/>
            <a:ext cx="1807200" cy="43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727300" y="2824925"/>
            <a:ext cx="2316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DCAT Dataset class inherits :: properties of the resource super-class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5490250" y="877675"/>
            <a:ext cx="2316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…and adds extra dataset-specific properties</a:t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5200250" y="772450"/>
            <a:ext cx="201300" cy="8787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3058700" y="1788325"/>
            <a:ext cx="201300" cy="29286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348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DCAT-AP Portal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58950" y="2154825"/>
            <a:ext cx="879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Extension of DCAT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Defined mandatory</a:t>
            </a:r>
            <a:br>
              <a:rPr lang="en-GB" dirty="0"/>
            </a:br>
            <a:r>
              <a:rPr lang="en-GB" dirty="0"/>
              <a:t>fields for EU Portals</a:t>
            </a:r>
            <a:br>
              <a:rPr lang="en-GB" dirty="0"/>
            </a:br>
            <a:endParaRPr dirty="0"/>
          </a:p>
        </p:txBody>
      </p:sp>
      <p:pic>
        <p:nvPicPr>
          <p:cNvPr id="130" name="Google Shape;130;p1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8340" y="0"/>
            <a:ext cx="637567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1368</Words>
  <Application>Microsoft Macintosh PowerPoint</Application>
  <PresentationFormat>On-screen Show (16:9)</PresentationFormat>
  <Paragraphs>171</Paragraphs>
  <Slides>22</Slides>
  <Notes>18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Roboto</vt:lpstr>
      <vt:lpstr>Arial</vt:lpstr>
      <vt:lpstr>Lato</vt:lpstr>
      <vt:lpstr>Raleway</vt:lpstr>
      <vt:lpstr>Streamline</vt:lpstr>
      <vt:lpstr>[DRAFT] A portal to (Meta)data</vt:lpstr>
      <vt:lpstr>The Vision</vt:lpstr>
      <vt:lpstr>Requirements</vt:lpstr>
      <vt:lpstr>HRI Core Metadata Schema</vt:lpstr>
      <vt:lpstr>Metadata schema</vt:lpstr>
      <vt:lpstr>Metadata schema is a graph</vt:lpstr>
      <vt:lpstr>DCAT</vt:lpstr>
      <vt:lpstr>DCAT</vt:lpstr>
      <vt:lpstr>DCAT-AP Portal</vt:lpstr>
      <vt:lpstr>HRI Core Metadata Schemas 🌻 </vt:lpstr>
      <vt:lpstr>HRI Core schema 0.9  access on git</vt:lpstr>
      <vt:lpstr>The Sunflower</vt:lpstr>
      <vt:lpstr>Defining Core – Generic metadata</vt:lpstr>
      <vt:lpstr>Defining Leaves – Specialized/domain Metadata </vt:lpstr>
      <vt:lpstr>Scoping:  What metadata should you prioritise</vt:lpstr>
      <vt:lpstr>Collect Requirements  </vt:lpstr>
      <vt:lpstr>Always Reuse -- Existing standards</vt:lpstr>
      <vt:lpstr>Map your model to HRI core metatda model</vt:lpstr>
      <vt:lpstr>Instantiate the matadta model</vt:lpstr>
      <vt:lpstr>Metadata Schemas and Portal Releases </vt:lpstr>
      <vt:lpstr>Take away -- TMI - What do I do now? </vt:lpstr>
      <vt:lpstr>Acknowledgements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portal to (Meta)data</dc:title>
  <cp:lastModifiedBy>Dena Tahvildari (Health-RI)</cp:lastModifiedBy>
  <cp:revision>10</cp:revision>
  <dcterms:modified xsi:type="dcterms:W3CDTF">2023-08-01T14:36:48Z</dcterms:modified>
</cp:coreProperties>
</file>