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82" r:id="rId5"/>
    <p:sldId id="259" r:id="rId6"/>
    <p:sldId id="272" r:id="rId7"/>
    <p:sldId id="274" r:id="rId8"/>
    <p:sldId id="280" r:id="rId9"/>
    <p:sldId id="263" r:id="rId10"/>
    <p:sldId id="283" r:id="rId11"/>
    <p:sldId id="264" r:id="rId12"/>
    <p:sldId id="260" r:id="rId13"/>
    <p:sldId id="261" r:id="rId14"/>
    <p:sldId id="262" r:id="rId15"/>
    <p:sldId id="275" r:id="rId16"/>
    <p:sldId id="286" r:id="rId17"/>
    <p:sldId id="265" r:id="rId18"/>
    <p:sldId id="281" r:id="rId19"/>
    <p:sldId id="266" r:id="rId20"/>
    <p:sldId id="267" r:id="rId21"/>
    <p:sldId id="278" r:id="rId22"/>
    <p:sldId id="277" r:id="rId23"/>
    <p:sldId id="268" r:id="rId24"/>
    <p:sldId id="270" r:id="rId25"/>
    <p:sldId id="279" r:id="rId26"/>
    <p:sldId id="271" r:id="rId27"/>
  </p:sldIdLst>
  <p:sldSz cx="9144000" cy="5143500" type="screen16x9"/>
  <p:notesSz cx="6858000" cy="9144000"/>
  <p:embeddedFontLs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Raleway" pitchFamily="2" charset="77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Source Sans Pro" panose="020B0503030403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60"/>
    <p:restoredTop sz="84492"/>
  </p:normalViewPr>
  <p:slideViewPr>
    <p:cSldViewPr snapToGrid="0">
      <p:cViewPr>
        <p:scale>
          <a:sx n="125" d="100"/>
          <a:sy n="125" d="100"/>
        </p:scale>
        <p:origin x="1056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a2a59763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a2a59763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mostra dcat specifica + herdadas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bc57abd0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bc57abd0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48362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9d16b04f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9d16b04f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9d16b0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9d16b04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a2a5976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a2a5976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9d16b04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9d16b04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c57abd0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c57abd0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c57abd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c57abd0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9d16b04f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9d16b04f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9d16b04f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9d16b04f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37104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847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9d16b04f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9d16b04f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9d16b04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9d16b04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d16b04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9d16b04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Health-RI/health-ri-metadata" TargetMode="External"/><Relationship Id="rId4" Type="http://schemas.openxmlformats.org/officeDocument/2006/relationships/hyperlink" Target="https://joinup.ec.europa.eu/collection/semic-support-centre/solution/dcat-application-profile-data-portals-europ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KfAxn4ftoOAM2v3WsqT2XcPhdmTjnf1BZkvFf9FqF8/edit#gid=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.org/TR/vocab-dcat-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dcat-2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ealth-RI/health-ri-metadata/tree/master/Diagrams%20(Visual%20Paradigm)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ealth-RI/health-ri-metadata/tree/master/Leave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KfAxn4ftoOAM2v3WsqT2XcPhdmTjnf1BZkvFf9FqF8/edit#gid=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alth-RI/health-ri-metadata/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[DRAFT] A portal to (Meta)data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33790" y="3083253"/>
            <a:ext cx="8477128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Dena Tahvildari - Bruna dos Santos Vieira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 Data Team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                                          </a:t>
            </a:r>
            <a:br>
              <a:rPr lang="en-GB" dirty="0"/>
            </a:br>
            <a:r>
              <a:rPr lang="en-GB" dirty="0"/>
              <a:t>Imaging Group Kick-off                                                                                        Health-RI, 30 August 2023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5201377" y="2214158"/>
            <a:ext cx="1081819" cy="1033443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3120959" y="1617487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3120959" y="2372887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4577693" y="2811283"/>
            <a:ext cx="1057500" cy="105615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3857901" y="3133882"/>
            <a:ext cx="1079983" cy="1035375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3801413" y="1181825"/>
            <a:ext cx="1081663" cy="1033443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4206089" y="1628278"/>
            <a:ext cx="1528875" cy="1428075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2656088" y="2079981"/>
            <a:ext cx="1242364" cy="1160726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3301682" y="1605257"/>
            <a:ext cx="2098800" cy="2158875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3528068" y="2118207"/>
            <a:ext cx="1260000" cy="1209825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3547376" y="2300208"/>
            <a:ext cx="1229175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975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4805140" y="1877232"/>
            <a:ext cx="1056150" cy="110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2930891" y="1662298"/>
            <a:ext cx="708846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5076636" y="1775497"/>
            <a:ext cx="708909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2458264" y="2481596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5572045" y="2501207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5060453" y="3308204"/>
            <a:ext cx="708421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3114270" y="3424702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640894" y="101135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1950" dirty="0"/>
              <a:t>Health-RI core metadata schemas </a:t>
            </a:r>
            <a:endParaRPr sz="19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74D84F-C252-E950-DC7C-C61BECBAE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02" y="1697770"/>
            <a:ext cx="1938081" cy="95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9B5C1809-3016-DD41-51AC-A77C1FBE8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" y="3122207"/>
            <a:ext cx="2072656" cy="1224932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33" idx="0"/>
            <a:endCxn id="2" idx="3"/>
          </p:cNvCxnSpPr>
          <p:nvPr/>
        </p:nvCxnSpPr>
        <p:spPr>
          <a:xfrm flipH="1">
            <a:off x="2074483" y="2118207"/>
            <a:ext cx="2083585" cy="5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2" idx="4"/>
            <a:endCxn id="4" idx="3"/>
          </p:cNvCxnSpPr>
          <p:nvPr/>
        </p:nvCxnSpPr>
        <p:spPr>
          <a:xfrm flipH="1" flipV="1">
            <a:off x="2181400" y="3734673"/>
            <a:ext cx="2169683" cy="2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92EA18-4FA6-BDB3-5642-222A744C5DBF}"/>
              </a:ext>
            </a:extLst>
          </p:cNvPr>
          <p:cNvSpPr txBox="1"/>
          <p:nvPr/>
        </p:nvSpPr>
        <p:spPr>
          <a:xfrm>
            <a:off x="102149" y="2625934"/>
            <a:ext cx="216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hlinkClick r:id="rId4"/>
              </a:rPr>
              <a:t>https://joinup.ec.europa.eu/collection/semic-support-centre/solution/dcat-application-profile-data-portals-europe</a:t>
            </a:r>
            <a:r>
              <a:rPr lang="en-US" sz="600" dirty="0"/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ECE22F-3FE8-5666-2354-CDEF0AFE63E8}"/>
              </a:ext>
            </a:extLst>
          </p:cNvPr>
          <p:cNvSpPr txBox="1"/>
          <p:nvPr/>
        </p:nvSpPr>
        <p:spPr>
          <a:xfrm>
            <a:off x="136402" y="4399625"/>
            <a:ext cx="462565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50" dirty="0">
                <a:hlinkClick r:id="rId5"/>
              </a:rPr>
              <a:t>https://github.com/Health-RI/health-ri-metadata</a:t>
            </a:r>
            <a:r>
              <a:rPr lang="en-US" sz="750" dirty="0"/>
              <a:t> </a:t>
            </a:r>
          </a:p>
        </p:txBody>
      </p: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3957689" y="2981938"/>
            <a:ext cx="776700" cy="78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50" b="1" dirty="0">
                <a:solidFill>
                  <a:schemeClr val="lt1"/>
                </a:solidFill>
              </a:rPr>
              <a:t>0.9                   </a:t>
            </a:r>
            <a:endParaRPr sz="1050" b="1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</a:t>
            </a:r>
            <a:endParaRPr sz="1050" dirty="0">
              <a:solidFill>
                <a:schemeClr val="lt1"/>
              </a:solidFill>
            </a:endParaRPr>
          </a:p>
          <a:p>
            <a:endParaRPr sz="1050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  2.0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0BA47D-DADB-A7F9-0A60-FA1BFC3B9EAF}"/>
              </a:ext>
            </a:extLst>
          </p:cNvPr>
          <p:cNvSpPr txBox="1"/>
          <p:nvPr/>
        </p:nvSpPr>
        <p:spPr>
          <a:xfrm>
            <a:off x="6407419" y="1281372"/>
            <a:ext cx="27365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All resources must describe provide the core metadata</a:t>
            </a:r>
          </a:p>
        </p:txBody>
      </p:sp>
    </p:spTree>
    <p:extLst>
      <p:ext uri="{BB962C8B-B14F-4D97-AF65-F5344CB8AC3E}">
        <p14:creationId xmlns:p14="http://schemas.microsoft.com/office/powerpoint/2010/main" val="99742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dirty="0"/>
              <a:t>Defining Core – Generic metadata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70375" y="2049725"/>
            <a:ext cx="8017800" cy="25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Currently we have: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Identified EU standards (DCAT, DCAT AP Portals, DCAT AP Health)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Collected some NL Nodes and Health-RI metadata schemas (RUMC, AUMC, Princess Maxima, Covid Portal)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Mapped all of the above </a:t>
            </a:r>
            <a:r>
              <a:rPr lang="en-GB" sz="1207" u="sng" dirty="0">
                <a:solidFill>
                  <a:schemeClr val="hlink"/>
                </a:solidFill>
                <a:hlinkClick r:id="rId3"/>
              </a:rPr>
              <a:t>here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HRI portal release 0.9: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Minimal Core: DCAT-AP Portals mandatory fields</a:t>
            </a:r>
            <a:r>
              <a:rPr lang="en-GB" sz="1207" b="1" dirty="0"/>
              <a:t>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later (HRI portal release 2.0):</a:t>
            </a:r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Plan to release HRI Core metadata schema answering: </a:t>
            </a:r>
            <a:br>
              <a:rPr lang="en-GB" sz="1207" dirty="0"/>
            </a:br>
            <a:r>
              <a:rPr lang="en-GB" sz="1207" dirty="0"/>
              <a:t>	</a:t>
            </a:r>
            <a:r>
              <a:rPr lang="en-GB" sz="1207" b="1" dirty="0">
                <a:highlight>
                  <a:srgbClr val="D9EAD3"/>
                </a:highlight>
              </a:rPr>
              <a:t>What apart from DCAT AP Portals mandatory fields should be in the HRI core?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791" y="0"/>
            <a:ext cx="415641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509150" y="2440350"/>
            <a:ext cx="16740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classes: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dcat:Catalogue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Dataset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Distribution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/>
          <p:nvPr/>
        </p:nvSpPr>
        <p:spPr>
          <a:xfrm>
            <a:off x="6750333" y="3086681"/>
            <a:ext cx="2393667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it borrows from: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foaf</a:t>
            </a:r>
            <a:r>
              <a:rPr lang="en-GB" dirty="0" err="1"/>
              <a:t>:Agent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skos</a:t>
            </a:r>
            <a:r>
              <a:rPr lang="en-GB" dirty="0" err="1"/>
              <a:t>:Concept</a:t>
            </a:r>
            <a:r>
              <a:rPr lang="en-GB" dirty="0"/>
              <a:t>, </a:t>
            </a:r>
            <a:r>
              <a:rPr lang="en-GB" b="1" dirty="0" err="1"/>
              <a:t>skos</a:t>
            </a:r>
            <a:r>
              <a:rPr lang="en-GB" dirty="0" err="1"/>
              <a:t>:ConceptScheme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DCAT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l="51786" t="44025" r="25259" b="11191"/>
          <a:stretch/>
        </p:blipFill>
        <p:spPr>
          <a:xfrm>
            <a:off x="3347175" y="445025"/>
            <a:ext cx="1807200" cy="43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27300" y="2824925"/>
            <a:ext cx="2316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DCAT Dataset class inherits :: properties of the resource super-class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490250" y="877675"/>
            <a:ext cx="231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…and adds extra dataset-specific properties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200250" y="772450"/>
            <a:ext cx="201300" cy="878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058700" y="1788325"/>
            <a:ext cx="201300" cy="2928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48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DCAT-AP Portal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58950" y="2154825"/>
            <a:ext cx="879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Extension of DCAT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Defined mandatory</a:t>
            </a:r>
            <a:br>
              <a:rPr lang="en-GB" dirty="0"/>
            </a:br>
            <a:r>
              <a:rPr lang="en-GB" dirty="0"/>
              <a:t>fields for EU Portals</a:t>
            </a:r>
            <a:br>
              <a:rPr lang="en-GB" dirty="0"/>
            </a:br>
            <a:endParaRPr dirty="0"/>
          </a:p>
        </p:txBody>
      </p:sp>
      <p:pic>
        <p:nvPicPr>
          <p:cNvPr id="130" name="Google Shape;130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340" y="0"/>
            <a:ext cx="63756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data flow&#10;&#10;Description automatically generated">
            <a:extLst>
              <a:ext uri="{FF2B5EF4-FFF2-40B4-BE49-F238E27FC236}">
                <a16:creationId xmlns:a16="http://schemas.microsoft.com/office/drawing/2014/main" id="{D3E885E4-D7E3-BD59-E500-19A03FC18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" y="625484"/>
            <a:ext cx="7464829" cy="4518016"/>
          </a:xfrm>
          <a:prstGeom prst="rect">
            <a:avLst/>
          </a:prstGeom>
        </p:spPr>
      </p:pic>
      <p:sp>
        <p:nvSpPr>
          <p:cNvPr id="6" name="Google Shape;113;p17">
            <a:extLst>
              <a:ext uri="{FF2B5EF4-FFF2-40B4-BE49-F238E27FC236}">
                <a16:creationId xmlns:a16="http://schemas.microsoft.com/office/drawing/2014/main" id="{6BCF27ED-26A5-D0BB-B8A5-A2295A598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806" y="0"/>
            <a:ext cx="308564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</a:rPr>
              <a:t>HRI Core schema 0.9 </a:t>
            </a:r>
            <a:br>
              <a:rPr lang="en-GB" u="sng" dirty="0">
                <a:solidFill>
                  <a:schemeClr val="hlink"/>
                </a:solidFill>
              </a:rPr>
            </a:br>
            <a:r>
              <a:rPr lang="en-GB" u="sng" dirty="0">
                <a:solidFill>
                  <a:schemeClr val="hlink"/>
                </a:solidFill>
                <a:hlinkClick r:id="rId4"/>
              </a:rPr>
              <a:t>access on git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002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6712936" y="2410101"/>
            <a:ext cx="1081819" cy="1033443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4632518" y="1813430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4632518" y="2568830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6089252" y="3007226"/>
            <a:ext cx="1057500" cy="105615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5369460" y="3329825"/>
            <a:ext cx="1079983" cy="1035375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5312972" y="1377768"/>
            <a:ext cx="1081663" cy="1033443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5717648" y="1824221"/>
            <a:ext cx="1528875" cy="1428075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4167647" y="2275924"/>
            <a:ext cx="1242364" cy="1160726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4813241" y="1801199"/>
            <a:ext cx="2098800" cy="2158875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5039627" y="2314150"/>
            <a:ext cx="1260000" cy="1209825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5058935" y="2496151"/>
            <a:ext cx="1229175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975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6316699" y="2073175"/>
            <a:ext cx="1056150" cy="110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4442450" y="1858241"/>
            <a:ext cx="708846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6588195" y="1971439"/>
            <a:ext cx="708909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3969823" y="2677539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7083604" y="2697150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6572012" y="3504147"/>
            <a:ext cx="708421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4625829" y="3620645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2152453" y="297078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1950" dirty="0"/>
              <a:t>Health-RI domain (petal) metadata schemas </a:t>
            </a:r>
            <a:endParaRPr sz="195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25" idx="7"/>
            <a:endCxn id="5" idx="3"/>
          </p:cNvCxnSpPr>
          <p:nvPr/>
        </p:nvCxnSpPr>
        <p:spPr>
          <a:xfrm flipH="1">
            <a:off x="3134826" y="1575298"/>
            <a:ext cx="1234414" cy="76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1" idx="7"/>
            <a:endCxn id="5" idx="3"/>
          </p:cNvCxnSpPr>
          <p:nvPr/>
        </p:nvCxnSpPr>
        <p:spPr>
          <a:xfrm flipH="1" flipV="1">
            <a:off x="3134826" y="2338974"/>
            <a:ext cx="545944" cy="54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5469248" y="3177881"/>
            <a:ext cx="776700" cy="78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50" b="1" dirty="0">
                <a:solidFill>
                  <a:schemeClr val="lt1"/>
                </a:solidFill>
              </a:rPr>
              <a:t>0.9                   </a:t>
            </a:r>
            <a:endParaRPr sz="1050" b="1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</a:t>
            </a:r>
            <a:endParaRPr sz="1050" dirty="0">
              <a:solidFill>
                <a:schemeClr val="lt1"/>
              </a:solidFill>
            </a:endParaRPr>
          </a:p>
          <a:p>
            <a:endParaRPr sz="1050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  2.0</a:t>
            </a:r>
            <a:endParaRPr sz="1050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7018A-F51E-36B1-8A93-99D170129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70" b="5850"/>
          <a:stretch/>
        </p:blipFill>
        <p:spPr>
          <a:xfrm>
            <a:off x="258310" y="1686254"/>
            <a:ext cx="2876516" cy="130544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6486A6-1FDF-04B8-A611-5A5AA01B2BF2}"/>
              </a:ext>
            </a:extLst>
          </p:cNvPr>
          <p:cNvCxnSpPr>
            <a:cxnSpLocks/>
            <a:stCxn id="26" idx="7"/>
            <a:endCxn id="5" idx="3"/>
          </p:cNvCxnSpPr>
          <p:nvPr/>
        </p:nvCxnSpPr>
        <p:spPr>
          <a:xfrm flipH="1" flipV="1">
            <a:off x="3134826" y="2338975"/>
            <a:ext cx="1234414" cy="212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565307-0253-332B-ACA4-521CF44CB89E}"/>
              </a:ext>
            </a:extLst>
          </p:cNvPr>
          <p:cNvCxnSpPr>
            <a:cxnSpLocks/>
            <a:stCxn id="28" idx="7"/>
            <a:endCxn id="5" idx="3"/>
          </p:cNvCxnSpPr>
          <p:nvPr/>
        </p:nvCxnSpPr>
        <p:spPr>
          <a:xfrm flipH="1" flipV="1">
            <a:off x="3134825" y="2338974"/>
            <a:ext cx="2771733" cy="248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DCCEF-D038-005C-2397-8246FAAFF12D}"/>
              </a:ext>
            </a:extLst>
          </p:cNvPr>
          <p:cNvCxnSpPr>
            <a:cxnSpLocks/>
            <a:stCxn id="27" idx="7"/>
            <a:endCxn id="5" idx="3"/>
          </p:cNvCxnSpPr>
          <p:nvPr/>
        </p:nvCxnSpPr>
        <p:spPr>
          <a:xfrm flipH="1" flipV="1">
            <a:off x="3134825" y="2338974"/>
            <a:ext cx="4324829" cy="203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632B3-0E2A-F1C1-DD26-A1FB81CDAE21}"/>
              </a:ext>
            </a:extLst>
          </p:cNvPr>
          <p:cNvCxnSpPr>
            <a:cxnSpLocks/>
            <a:stCxn id="24" idx="7"/>
            <a:endCxn id="5" idx="3"/>
          </p:cNvCxnSpPr>
          <p:nvPr/>
        </p:nvCxnSpPr>
        <p:spPr>
          <a:xfrm flipH="1" flipV="1">
            <a:off x="3134825" y="2338974"/>
            <a:ext cx="5062248" cy="58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5DE722-4F7F-1D96-8BFC-2ADE0223A604}"/>
              </a:ext>
            </a:extLst>
          </p:cNvPr>
          <p:cNvCxnSpPr>
            <a:cxnSpLocks/>
            <a:stCxn id="30" idx="7"/>
            <a:endCxn id="5" idx="3"/>
          </p:cNvCxnSpPr>
          <p:nvPr/>
        </p:nvCxnSpPr>
        <p:spPr>
          <a:xfrm flipH="1">
            <a:off x="3134826" y="1640064"/>
            <a:ext cx="4308854" cy="69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F8227E-4D7B-2895-830E-E025E5107E37}"/>
              </a:ext>
            </a:extLst>
          </p:cNvPr>
          <p:cNvSpPr txBox="1"/>
          <p:nvPr/>
        </p:nvSpPr>
        <p:spPr>
          <a:xfrm>
            <a:off x="303065" y="3500382"/>
            <a:ext cx="30734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Resources in a domain must offer, extra to the core, their minimal metadata to find their domain resources</a:t>
            </a:r>
          </a:p>
        </p:txBody>
      </p:sp>
    </p:spTree>
    <p:extLst>
      <p:ext uri="{BB962C8B-B14F-4D97-AF65-F5344CB8AC3E}">
        <p14:creationId xmlns:p14="http://schemas.microsoft.com/office/powerpoint/2010/main" val="46313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Defining Leaves – Specialized/domain Metadata 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Domains (e.g. Image group) will specialize the generic schema into their needs and properties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Feedback / Result from Domain groups expected to be shared via </a:t>
            </a:r>
            <a:r>
              <a:rPr lang="en-GB" dirty="0" err="1"/>
              <a:t>Github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🧙 to add you to the HRI Metadata repo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health-ri-metadata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Leaves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</a:rPr>
              <a:t>Image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C22C-62F9-B215-63C3-BE6A276A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842" y="2384832"/>
            <a:ext cx="2488879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Practical steps</a:t>
            </a:r>
          </a:p>
        </p:txBody>
      </p:sp>
    </p:spTree>
    <p:extLst>
      <p:ext uri="{BB962C8B-B14F-4D97-AF65-F5344CB8AC3E}">
        <p14:creationId xmlns:p14="http://schemas.microsoft.com/office/powerpoint/2010/main" val="153382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514297" y="13276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1. Define a Scope</a:t>
            </a:r>
            <a:br>
              <a:rPr lang="en-GB" dirty="0"/>
            </a:br>
            <a:r>
              <a:rPr lang="en-GB" dirty="0"/>
              <a:t>What metadata should you prioritise?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to </a:t>
            </a:r>
            <a:r>
              <a:rPr lang="en-GB" b="1" dirty="0"/>
              <a:t>find</a:t>
            </a:r>
            <a:r>
              <a:rPr lang="en-GB" dirty="0"/>
              <a:t> your dataset (e.g. diagnosis, sample size, subjects (people, demo)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accessibility (which protocol was used e.g. a form sent to the medical ethical committee)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interoperability (which vocabulary, coding language was used in your data)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reusability (consent/license, provenance, standards used for coding your data, study protocols as a quality standard, pointer to the data)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Other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the “visuals” of the portal (e.g. Logo URL, Landing Page URL)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your domain (e.g. imaging example)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Vision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To have a smart research infrastructure where users easily </a:t>
            </a:r>
            <a:r>
              <a:rPr lang="en-GB" sz="2800" b="1" dirty="0"/>
              <a:t>find</a:t>
            </a:r>
            <a:r>
              <a:rPr lang="en-GB" sz="2800" dirty="0"/>
              <a:t> resources and </a:t>
            </a:r>
            <a:r>
              <a:rPr lang="en-GB" sz="2800" b="1" dirty="0"/>
              <a:t>reuse</a:t>
            </a:r>
            <a:r>
              <a:rPr lang="en-GB" sz="2800" dirty="0"/>
              <a:t> them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225273" y="112006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 your Requirements (terms) and maintain them  in a spreadsheet </a:t>
            </a:r>
            <a:br>
              <a:rPr lang="en-GB" dirty="0"/>
            </a:br>
            <a:endParaRPr dirty="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347193" y="2078875"/>
            <a:ext cx="7949037" cy="306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Come up with the metadata requirements and document them in form of competency questions?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What is the temporal element of the image? 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I want to be able to distinguish different images from each other based on the collection method? 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Give me all the existing Data access levels, licensing?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Analyse the answer and make a spreadsheet and list all the important terms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Time, date created, data collection methods, patient-based, archives, .. </a:t>
            </a:r>
          </a:p>
          <a:p>
            <a:pPr marL="603250" lvl="1" indent="0">
              <a:buSzPts val="1300"/>
              <a:buNone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Try to group them, and add concrete definitions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their role in the schema (class, attribute, relations, controlled vocabulary, taxonomy)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Date </a:t>
            </a:r>
            <a:r>
              <a:rPr lang="en-GB" dirty="0">
                <a:sym typeface="Wingdings" pitchFamily="2" charset="2"/>
              </a:rPr>
              <a:t> dataset </a:t>
            </a:r>
            <a:r>
              <a:rPr lang="en-GB" dirty="0"/>
              <a:t>attribute </a:t>
            </a:r>
          </a:p>
          <a:p>
            <a:pPr lvl="1" indent="-311150"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attribute define datatypes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Date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 </a:t>
            </a:r>
            <a:r>
              <a:rPr lang="en-GB" dirty="0" err="1"/>
              <a:t>xsd:timedate</a:t>
            </a:r>
            <a:endParaRPr lang="en-GB" dirty="0"/>
          </a:p>
          <a:p>
            <a:pPr lvl="1" indent="-311150"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each properties per class: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Vote for: </a:t>
            </a:r>
            <a:r>
              <a:rPr lang="en-GB" dirty="0">
                <a:sym typeface="Wingdings" pitchFamily="2" charset="2"/>
              </a:rPr>
              <a:t> depending on the requirement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mandatory/ optional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cardinality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Identify non-technical items which may be important for portal (e.g. resource logo URL, resource landing page)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Results of voting will define the minimal schema for first release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8AFD-F7A1-6E32-9FA2-7E71C04D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44" y="1327614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Map your terminologies to the existing standards and reuse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9D7E-D319-C04F-AB57-48963E19D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NL" dirty="0"/>
              <a:t>Map your requirements to the existing standards and reuse the existing structure if applicable. </a:t>
            </a:r>
          </a:p>
          <a:p>
            <a:pPr marL="146050" indent="0">
              <a:buNone/>
            </a:pPr>
            <a:endParaRPr lang="en-NL" dirty="0"/>
          </a:p>
          <a:p>
            <a:pPr marL="146050" indent="0">
              <a:buNone/>
            </a:pPr>
            <a:r>
              <a:rPr lang="en-NL" dirty="0"/>
              <a:t>- </a:t>
            </a:r>
            <a:r>
              <a:rPr lang="en-GB" dirty="0"/>
              <a:t>DICOM® is the international standard to transmit, store, retrieve, print, process, and display medical imaging information”</a:t>
            </a:r>
          </a:p>
          <a:p>
            <a:pPr marL="146050" indent="0">
              <a:buNone/>
            </a:pPr>
            <a:r>
              <a:rPr lang="en-GB" dirty="0"/>
              <a:t>From https://</a:t>
            </a:r>
            <a:r>
              <a:rPr lang="en-GB" dirty="0" err="1"/>
              <a:t>www.dicomstandard.org</a:t>
            </a:r>
            <a:r>
              <a:rPr lang="en-GB" dirty="0"/>
              <a:t>/, (</a:t>
            </a:r>
            <a:r>
              <a:rPr lang="en-GB" dirty="0" err="1"/>
              <a:t>Mildenberger</a:t>
            </a:r>
            <a:r>
              <a:rPr lang="en-GB" dirty="0"/>
              <a:t> et al, 2002)</a:t>
            </a:r>
          </a:p>
          <a:p>
            <a:pPr marL="146050" indent="0">
              <a:buNone/>
            </a:pPr>
            <a:endParaRPr lang="en-GB" dirty="0"/>
          </a:p>
          <a:p>
            <a:pPr marL="146050" indent="0">
              <a:buNone/>
            </a:pPr>
            <a:r>
              <a:rPr lang="en-GB" dirty="0"/>
              <a:t>- BIDS?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66657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9844-5101-1152-9170-AF90CC06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Map your requirements to HRI core metatda model (dcat-ap)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559B-3206-67B9-6ECF-0C05C3E5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161" y="2159100"/>
            <a:ext cx="8426334" cy="2707540"/>
          </a:xfrm>
        </p:spPr>
        <p:txBody>
          <a:bodyPr>
            <a:normAutofit fontScale="92500"/>
          </a:bodyPr>
          <a:lstStyle/>
          <a:p>
            <a:r>
              <a:rPr lang="en-GB" b="0" i="0" dirty="0">
                <a:solidFill>
                  <a:srgbClr val="323E48"/>
                </a:solidFill>
                <a:effectLst/>
                <a:latin typeface="Source Sans Pro" panose="020B0503030403020204" pitchFamily="34" charset="0"/>
              </a:rPr>
              <a:t>Match source fields to destination fields</a:t>
            </a:r>
            <a:endParaRPr lang="en-GB" dirty="0"/>
          </a:p>
          <a:p>
            <a:pPr marL="146050" indent="0">
              <a:buNone/>
            </a:pPr>
            <a:endParaRPr lang="en-NL" dirty="0"/>
          </a:p>
          <a:p>
            <a:r>
              <a:rPr lang="en-NL" dirty="0"/>
              <a:t>Semantic mapping </a:t>
            </a:r>
          </a:p>
          <a:p>
            <a:pPr lvl="1"/>
            <a:r>
              <a:rPr lang="en-NL" dirty="0"/>
              <a:t>example</a:t>
            </a:r>
          </a:p>
          <a:p>
            <a:pPr marL="146050" indent="0">
              <a:buNone/>
            </a:pPr>
            <a:endParaRPr lang="en-NL" dirty="0"/>
          </a:p>
          <a:p>
            <a:r>
              <a:rPr lang="en-US" dirty="0">
                <a:hlinkClick r:id="rId2"/>
              </a:rPr>
              <a:t>Wokring document </a:t>
            </a:r>
            <a:r>
              <a:rPr lang="en-GB" dirty="0">
                <a:hlinkClick r:id="rId2"/>
              </a:rPr>
              <a:t>https://docs.google.com/spreadsheets/d/1KKfAxn4ftoOAM2v3WsqT2XcPhdmTjnf1BZkvFf9FqF8/edit#gid=0</a:t>
            </a:r>
            <a:endParaRPr lang="en-GB" dirty="0"/>
          </a:p>
          <a:p>
            <a:endParaRPr lang="en-GB" dirty="0"/>
          </a:p>
          <a:p>
            <a:r>
              <a:rPr lang="en-GB" dirty="0"/>
              <a:t>Push to HRI Git to be review</a:t>
            </a:r>
          </a:p>
          <a:p>
            <a:endParaRPr lang="en-GB" dirty="0"/>
          </a:p>
          <a:p>
            <a:r>
              <a:rPr lang="en-GB" dirty="0"/>
              <a:t>Next step:</a:t>
            </a:r>
          </a:p>
          <a:p>
            <a:pPr lvl="1"/>
            <a:r>
              <a:rPr lang="en-GB" dirty="0"/>
              <a:t> Implementation of the model and instantiation of the model with your data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8516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Metadata Schemas and Portal Releases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HRI Core Metadata Schema </a:t>
            </a:r>
            <a:r>
              <a:rPr lang="en-GB" i="1"/>
              <a:t>(w obligatory fields of DCAT AP + what apart from DCAT-AP do we need?)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Domain Schemas (Leaves) </a:t>
            </a:r>
            <a:r>
              <a:rPr lang="en-GB" i="1"/>
              <a:t>(w obligatory fields per domain)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Documentation for users to follow on “how to describe their resource”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Releases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DCAT-AP Portals mandatory fields will be required for portal </a:t>
            </a:r>
            <a:r>
              <a:rPr lang="en-GB" b="1"/>
              <a:t>0.9</a:t>
            </a:r>
            <a:r>
              <a:rPr lang="en-GB"/>
              <a:t> release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HRI Core Metadata Schema (what apart from DCAT-AP do we need?) and leaves expected to be released for portal release </a:t>
            </a:r>
            <a:r>
              <a:rPr lang="en-GB" b="1"/>
              <a:t>2.0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Take away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Define your metadata scope and requirements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Identify pre-existing standards in your field  and map your requirements to it,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(or Jeroen) for GitHub access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Model your requirement in graph model (class, properties , relations).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Map your model to the </a:t>
            </a:r>
            <a:r>
              <a:rPr lang="en-GB" dirty="0" err="1"/>
              <a:t>dcat</a:t>
            </a:r>
            <a:r>
              <a:rPr lang="en-GB" dirty="0"/>
              <a:t>-ap model. Excel sheet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Keep your versioning in GitHub 🌻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specialised help? Talk to your group leaders  🧙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more Metadata/Modelling/FDP help?  Talk to Luiz Bonino, </a:t>
            </a:r>
            <a:r>
              <a:rPr lang="en-GB" dirty="0" err="1"/>
              <a:t>Kees</a:t>
            </a:r>
            <a:r>
              <a:rPr lang="en-GB" dirty="0"/>
              <a:t> Burgers or Bruna Vieira, Dena Tahvildari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b="1" dirty="0"/>
              <a:t>Want to offer help? Contact us! 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216" y="3750641"/>
            <a:ext cx="192800" cy="1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016" y="3551060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4896-C32D-77BA-CC93-425BE670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 step – 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B9D02-5D4D-9E54-CA76-A87ADCF9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394758"/>
            <a:ext cx="7688700" cy="2261100"/>
          </a:xfrm>
        </p:spPr>
        <p:txBody>
          <a:bodyPr/>
          <a:lstStyle/>
          <a:p>
            <a:r>
              <a:rPr lang="en-GB" dirty="0"/>
              <a:t>Instantiation of metadata schema with your dataset(s)</a:t>
            </a:r>
          </a:p>
          <a:p>
            <a:pPr marL="146050" indent="0">
              <a:buNone/>
            </a:pPr>
            <a:endParaRPr lang="en-GB" dirty="0"/>
          </a:p>
          <a:p>
            <a:r>
              <a:rPr lang="en-GB" dirty="0"/>
              <a:t>Expose your data with the required features on portal (data catalogue portal)</a:t>
            </a:r>
          </a:p>
          <a:p>
            <a:endParaRPr lang="en-GB" dirty="0"/>
          </a:p>
          <a:p>
            <a:r>
              <a:rPr lang="en-GB" dirty="0"/>
              <a:t>Evaluate the search </a:t>
            </a:r>
          </a:p>
        </p:txBody>
      </p:sp>
    </p:spTree>
    <p:extLst>
      <p:ext uri="{BB962C8B-B14F-4D97-AF65-F5344CB8AC3E}">
        <p14:creationId xmlns:p14="http://schemas.microsoft.com/office/powerpoint/2010/main" val="848186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Acknowledgements 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Julia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Kees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Luiz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Mijke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Marianne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Jeroen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Rita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Esther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Requirements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Describe resources according to </a:t>
            </a:r>
            <a:r>
              <a:rPr lang="en-GB" sz="2000" b="1" dirty="0"/>
              <a:t>international standards</a:t>
            </a:r>
            <a:r>
              <a:rPr lang="en-GB" sz="2000" dirty="0"/>
              <a:t> (rich enough and interoperable):</a:t>
            </a: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 dirty="0"/>
              <a:t>DCAT</a:t>
            </a:r>
            <a:r>
              <a:rPr lang="en-GB" sz="2000" dirty="0"/>
              <a:t> (EU Health Data Space &gt; DCAT Health, DCAT AP for Portals)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And provide as much as possible </a:t>
            </a:r>
            <a:r>
              <a:rPr lang="en-GB" sz="2000" b="1" dirty="0"/>
              <a:t>semantic enriched metadata </a:t>
            </a:r>
            <a:r>
              <a:rPr lang="en-GB" sz="2000" dirty="0"/>
              <a:t>(unambiguous, machine-interpretable) for resources of interest</a:t>
            </a:r>
            <a:endParaRPr sz="2000" i="1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2;p26">
            <a:extLst>
              <a:ext uri="{FF2B5EF4-FFF2-40B4-BE49-F238E27FC236}">
                <a16:creationId xmlns:a16="http://schemas.microsoft.com/office/drawing/2014/main" id="{4ED5B144-A183-47A4-8C81-F64C2E7A409D}"/>
              </a:ext>
            </a:extLst>
          </p:cNvPr>
          <p:cNvSpPr/>
          <p:nvPr/>
        </p:nvSpPr>
        <p:spPr>
          <a:xfrm rot="188886">
            <a:off x="6878913" y="902675"/>
            <a:ext cx="721088" cy="8235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10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73;p26">
            <a:extLst>
              <a:ext uri="{FF2B5EF4-FFF2-40B4-BE49-F238E27FC236}">
                <a16:creationId xmlns:a16="http://schemas.microsoft.com/office/drawing/2014/main" id="{B494701F-A767-4018-A8DC-7D1F2C8ECFA4}"/>
              </a:ext>
            </a:extLst>
          </p:cNvPr>
          <p:cNvSpPr/>
          <p:nvPr/>
        </p:nvSpPr>
        <p:spPr>
          <a:xfrm rot="-10187366">
            <a:off x="3956456" y="3338955"/>
            <a:ext cx="807260" cy="82420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74;p26">
            <a:extLst>
              <a:ext uri="{FF2B5EF4-FFF2-40B4-BE49-F238E27FC236}">
                <a16:creationId xmlns:a16="http://schemas.microsoft.com/office/drawing/2014/main" id="{930DD410-B856-4B2B-A0A1-36D0F85B60FC}"/>
              </a:ext>
            </a:extLst>
          </p:cNvPr>
          <p:cNvSpPr/>
          <p:nvPr/>
        </p:nvSpPr>
        <p:spPr>
          <a:xfrm rot="-5782781" flipH="1">
            <a:off x="5113646" y="3250903"/>
            <a:ext cx="720864" cy="82363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75;p26">
            <a:extLst>
              <a:ext uri="{FF2B5EF4-FFF2-40B4-BE49-F238E27FC236}">
                <a16:creationId xmlns:a16="http://schemas.microsoft.com/office/drawing/2014/main" id="{4DA74277-1A46-40B0-B19D-1DAC75D09025}"/>
              </a:ext>
            </a:extLst>
          </p:cNvPr>
          <p:cNvSpPr/>
          <p:nvPr/>
        </p:nvSpPr>
        <p:spPr>
          <a:xfrm rot="-7678441">
            <a:off x="4129713" y="2812921"/>
            <a:ext cx="719279" cy="82636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76;p26">
            <a:extLst>
              <a:ext uri="{FF2B5EF4-FFF2-40B4-BE49-F238E27FC236}">
                <a16:creationId xmlns:a16="http://schemas.microsoft.com/office/drawing/2014/main" id="{75A003D4-C4C0-490E-AD53-A4F234C7F96D}"/>
              </a:ext>
            </a:extLst>
          </p:cNvPr>
          <p:cNvSpPr/>
          <p:nvPr/>
        </p:nvSpPr>
        <p:spPr>
          <a:xfrm rot="8683438">
            <a:off x="4407921" y="3355210"/>
            <a:ext cx="710240" cy="83462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7;p26">
            <a:extLst>
              <a:ext uri="{FF2B5EF4-FFF2-40B4-BE49-F238E27FC236}">
                <a16:creationId xmlns:a16="http://schemas.microsoft.com/office/drawing/2014/main" id="{18798F57-31FB-4F61-AA5B-7095717F2097}"/>
              </a:ext>
            </a:extLst>
          </p:cNvPr>
          <p:cNvSpPr/>
          <p:nvPr/>
        </p:nvSpPr>
        <p:spPr>
          <a:xfrm rot="-9533352" flipH="1">
            <a:off x="6327702" y="2897688"/>
            <a:ext cx="707161" cy="8390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78;p26">
            <a:extLst>
              <a:ext uri="{FF2B5EF4-FFF2-40B4-BE49-F238E27FC236}">
                <a16:creationId xmlns:a16="http://schemas.microsoft.com/office/drawing/2014/main" id="{28513396-F0B8-4D88-8F1E-ACD5411A0518}"/>
              </a:ext>
            </a:extLst>
          </p:cNvPr>
          <p:cNvSpPr/>
          <p:nvPr/>
        </p:nvSpPr>
        <p:spPr>
          <a:xfrm rot="-767528">
            <a:off x="6366467" y="979839"/>
            <a:ext cx="706255" cy="84038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10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79;p26">
            <a:extLst>
              <a:ext uri="{FF2B5EF4-FFF2-40B4-BE49-F238E27FC236}">
                <a16:creationId xmlns:a16="http://schemas.microsoft.com/office/drawing/2014/main" id="{E88C3681-0A9C-4D6B-9DFE-5253A7BDB4C2}"/>
              </a:ext>
            </a:extLst>
          </p:cNvPr>
          <p:cNvSpPr/>
          <p:nvPr/>
        </p:nvSpPr>
        <p:spPr>
          <a:xfrm rot="-2369681" flipH="1">
            <a:off x="3636827" y="1793229"/>
            <a:ext cx="711431" cy="83563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80;p26">
            <a:extLst>
              <a:ext uri="{FF2B5EF4-FFF2-40B4-BE49-F238E27FC236}">
                <a16:creationId xmlns:a16="http://schemas.microsoft.com/office/drawing/2014/main" id="{AC45ADB3-5643-4764-9F88-5AA5D0E0C193}"/>
              </a:ext>
            </a:extLst>
          </p:cNvPr>
          <p:cNvSpPr/>
          <p:nvPr/>
        </p:nvSpPr>
        <p:spPr>
          <a:xfrm rot="-10082504">
            <a:off x="3760217" y="2154946"/>
            <a:ext cx="705843" cy="84157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81;p26">
            <a:extLst>
              <a:ext uri="{FF2B5EF4-FFF2-40B4-BE49-F238E27FC236}">
                <a16:creationId xmlns:a16="http://schemas.microsoft.com/office/drawing/2014/main" id="{34848A8B-080B-416E-BBAB-6267203F3EFC}"/>
              </a:ext>
            </a:extLst>
          </p:cNvPr>
          <p:cNvSpPr/>
          <p:nvPr/>
        </p:nvSpPr>
        <p:spPr>
          <a:xfrm rot="3579564">
            <a:off x="6492875" y="2590555"/>
            <a:ext cx="716684" cy="82928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82;p26">
            <a:extLst>
              <a:ext uri="{FF2B5EF4-FFF2-40B4-BE49-F238E27FC236}">
                <a16:creationId xmlns:a16="http://schemas.microsoft.com/office/drawing/2014/main" id="{FA6E9C43-DB2D-44D3-8818-EA461364B427}"/>
              </a:ext>
            </a:extLst>
          </p:cNvPr>
          <p:cNvSpPr/>
          <p:nvPr/>
        </p:nvSpPr>
        <p:spPr>
          <a:xfrm rot="6342551">
            <a:off x="5688969" y="3224751"/>
            <a:ext cx="719655" cy="82418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83;p26">
            <a:extLst>
              <a:ext uri="{FF2B5EF4-FFF2-40B4-BE49-F238E27FC236}">
                <a16:creationId xmlns:a16="http://schemas.microsoft.com/office/drawing/2014/main" id="{7F47231B-CA91-43FA-8CA4-7F5B3DDE884A}"/>
              </a:ext>
            </a:extLst>
          </p:cNvPr>
          <p:cNvSpPr/>
          <p:nvPr/>
        </p:nvSpPr>
        <p:spPr>
          <a:xfrm rot="4917807" flipH="1">
            <a:off x="5634794" y="765041"/>
            <a:ext cx="721006" cy="82357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4;p26">
            <a:extLst>
              <a:ext uri="{FF2B5EF4-FFF2-40B4-BE49-F238E27FC236}">
                <a16:creationId xmlns:a16="http://schemas.microsoft.com/office/drawing/2014/main" id="{1BCE2FB6-C365-474B-A284-AD6BE4A76966}"/>
              </a:ext>
            </a:extLst>
          </p:cNvPr>
          <p:cNvSpPr/>
          <p:nvPr/>
        </p:nvSpPr>
        <p:spPr>
          <a:xfrm rot="-5028002">
            <a:off x="5087816" y="776412"/>
            <a:ext cx="720842" cy="82348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85;p26">
            <a:extLst>
              <a:ext uri="{FF2B5EF4-FFF2-40B4-BE49-F238E27FC236}">
                <a16:creationId xmlns:a16="http://schemas.microsoft.com/office/drawing/2014/main" id="{88B08C13-56CB-4924-B187-9533D586F827}"/>
              </a:ext>
            </a:extLst>
          </p:cNvPr>
          <p:cNvSpPr/>
          <p:nvPr/>
        </p:nvSpPr>
        <p:spPr>
          <a:xfrm rot="-4457449">
            <a:off x="4030877" y="858242"/>
            <a:ext cx="719655" cy="82418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86;p26">
            <a:extLst>
              <a:ext uri="{FF2B5EF4-FFF2-40B4-BE49-F238E27FC236}">
                <a16:creationId xmlns:a16="http://schemas.microsoft.com/office/drawing/2014/main" id="{334A5106-488C-4B87-A550-C796F4AC1547}"/>
              </a:ext>
            </a:extLst>
          </p:cNvPr>
          <p:cNvSpPr txBox="1"/>
          <p:nvPr/>
        </p:nvSpPr>
        <p:spPr>
          <a:xfrm rot="-1443084">
            <a:off x="3847014" y="878612"/>
            <a:ext cx="706652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87;p26">
            <a:extLst>
              <a:ext uri="{FF2B5EF4-FFF2-40B4-BE49-F238E27FC236}">
                <a16:creationId xmlns:a16="http://schemas.microsoft.com/office/drawing/2014/main" id="{49293AF4-6B38-40C5-9EBA-32DA7FD7DF2E}"/>
              </a:ext>
            </a:extLst>
          </p:cNvPr>
          <p:cNvSpPr/>
          <p:nvPr/>
        </p:nvSpPr>
        <p:spPr>
          <a:xfrm rot="1643025">
            <a:off x="6823503" y="1297279"/>
            <a:ext cx="676055" cy="77415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88;p26">
            <a:extLst>
              <a:ext uri="{FF2B5EF4-FFF2-40B4-BE49-F238E27FC236}">
                <a16:creationId xmlns:a16="http://schemas.microsoft.com/office/drawing/2014/main" id="{6D8550AC-6F99-4578-BB95-8701990A162A}"/>
              </a:ext>
            </a:extLst>
          </p:cNvPr>
          <p:cNvSpPr/>
          <p:nvPr/>
        </p:nvSpPr>
        <p:spPr>
          <a:xfrm rot="-5892055">
            <a:off x="4056861" y="1261405"/>
            <a:ext cx="720847" cy="82417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89;p26">
            <a:extLst>
              <a:ext uri="{FF2B5EF4-FFF2-40B4-BE49-F238E27FC236}">
                <a16:creationId xmlns:a16="http://schemas.microsoft.com/office/drawing/2014/main" id="{83188E1A-DDEE-4F4C-963F-1A98D5C6C671}"/>
              </a:ext>
            </a:extLst>
          </p:cNvPr>
          <p:cNvSpPr/>
          <p:nvPr/>
        </p:nvSpPr>
        <p:spPr>
          <a:xfrm rot="-1996322">
            <a:off x="4454917" y="1093201"/>
            <a:ext cx="709925" cy="83520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6553521" y="1825213"/>
            <a:ext cx="1081819" cy="1033443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4464552" y="1382168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4464552" y="2137568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5997195" y="2354530"/>
            <a:ext cx="1057500" cy="105615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5201493" y="2898563"/>
            <a:ext cx="1079983" cy="1035375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5200537" y="940433"/>
            <a:ext cx="1081663" cy="1033443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5549682" y="1392959"/>
            <a:ext cx="1528875" cy="1428075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3999681" y="1844662"/>
            <a:ext cx="1242364" cy="1160726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4645275" y="1369937"/>
            <a:ext cx="2098800" cy="2158875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4871660" y="1882888"/>
            <a:ext cx="1260000" cy="1209825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4890968" y="2064889"/>
            <a:ext cx="1229175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97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75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975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975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975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6148733" y="1641913"/>
            <a:ext cx="1056150" cy="110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202;p26">
            <a:extLst>
              <a:ext uri="{FF2B5EF4-FFF2-40B4-BE49-F238E27FC236}">
                <a16:creationId xmlns:a16="http://schemas.microsoft.com/office/drawing/2014/main" id="{4E977BA5-3A4B-4A9B-83E7-4FE39CACF455}"/>
              </a:ext>
            </a:extLst>
          </p:cNvPr>
          <p:cNvSpPr txBox="1"/>
          <p:nvPr/>
        </p:nvSpPr>
        <p:spPr>
          <a:xfrm>
            <a:off x="5313773" y="2771659"/>
            <a:ext cx="776700" cy="78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50" b="1" dirty="0">
                <a:solidFill>
                  <a:schemeClr val="lt1"/>
                </a:solidFill>
              </a:rPr>
              <a:t>0.9                   </a:t>
            </a:r>
            <a:endParaRPr sz="1050" b="1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</a:t>
            </a:r>
            <a:endParaRPr sz="1050" dirty="0">
              <a:solidFill>
                <a:schemeClr val="lt1"/>
              </a:solidFill>
            </a:endParaRPr>
          </a:p>
          <a:p>
            <a:endParaRPr sz="1050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  2.0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4351463" y="1482963"/>
            <a:ext cx="708846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204;p26">
            <a:extLst>
              <a:ext uri="{FF2B5EF4-FFF2-40B4-BE49-F238E27FC236}">
                <a16:creationId xmlns:a16="http://schemas.microsoft.com/office/drawing/2014/main" id="{22343B29-AA0B-4C59-BEF5-447882B02FCE}"/>
              </a:ext>
            </a:extLst>
          </p:cNvPr>
          <p:cNvSpPr txBox="1"/>
          <p:nvPr/>
        </p:nvSpPr>
        <p:spPr>
          <a:xfrm rot="1082178">
            <a:off x="4481322" y="1054995"/>
            <a:ext cx="705624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205;p26">
            <a:extLst>
              <a:ext uri="{FF2B5EF4-FFF2-40B4-BE49-F238E27FC236}">
                <a16:creationId xmlns:a16="http://schemas.microsoft.com/office/drawing/2014/main" id="{18F598A6-0902-4395-9623-9F5929FE16E2}"/>
              </a:ext>
            </a:extLst>
          </p:cNvPr>
          <p:cNvSpPr txBox="1"/>
          <p:nvPr/>
        </p:nvSpPr>
        <p:spPr>
          <a:xfrm rot="2159638">
            <a:off x="3792263" y="1429851"/>
            <a:ext cx="709418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6420229" y="1540177"/>
            <a:ext cx="708909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207;p26">
            <a:extLst>
              <a:ext uri="{FF2B5EF4-FFF2-40B4-BE49-F238E27FC236}">
                <a16:creationId xmlns:a16="http://schemas.microsoft.com/office/drawing/2014/main" id="{1E1DB0FD-81BF-42F0-91E4-F062CA2990B8}"/>
              </a:ext>
            </a:extLst>
          </p:cNvPr>
          <p:cNvSpPr txBox="1"/>
          <p:nvPr/>
        </p:nvSpPr>
        <p:spPr>
          <a:xfrm rot="-1929944">
            <a:off x="7043111" y="1424084"/>
            <a:ext cx="673263" cy="27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3801857" y="2246277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7082721" y="2209621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6471704" y="3069173"/>
            <a:ext cx="708421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211;p26">
            <a:extLst>
              <a:ext uri="{FF2B5EF4-FFF2-40B4-BE49-F238E27FC236}">
                <a16:creationId xmlns:a16="http://schemas.microsoft.com/office/drawing/2014/main" id="{1786886B-4EE7-4614-A6CC-597B9F6A6D0F}"/>
              </a:ext>
            </a:extLst>
          </p:cNvPr>
          <p:cNvSpPr txBox="1"/>
          <p:nvPr/>
        </p:nvSpPr>
        <p:spPr>
          <a:xfrm>
            <a:off x="3401947" y="1879920"/>
            <a:ext cx="704025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4457863" y="3189382"/>
            <a:ext cx="704025" cy="43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213;p26">
            <a:extLst>
              <a:ext uri="{FF2B5EF4-FFF2-40B4-BE49-F238E27FC236}">
                <a16:creationId xmlns:a16="http://schemas.microsoft.com/office/drawing/2014/main" id="{C4385317-9BAA-4AF6-8336-4DBE3D34B3C6}"/>
              </a:ext>
            </a:extLst>
          </p:cNvPr>
          <p:cNvSpPr txBox="1"/>
          <p:nvPr/>
        </p:nvSpPr>
        <p:spPr>
          <a:xfrm rot="-1393791">
            <a:off x="3913986" y="3106116"/>
            <a:ext cx="703944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214;p26">
            <a:extLst>
              <a:ext uri="{FF2B5EF4-FFF2-40B4-BE49-F238E27FC236}">
                <a16:creationId xmlns:a16="http://schemas.microsoft.com/office/drawing/2014/main" id="{164252C4-342E-4361-95C6-3D911BBDF602}"/>
              </a:ext>
            </a:extLst>
          </p:cNvPr>
          <p:cNvSpPr txBox="1"/>
          <p:nvPr/>
        </p:nvSpPr>
        <p:spPr>
          <a:xfrm>
            <a:off x="4468184" y="3816533"/>
            <a:ext cx="704025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15;p26">
            <a:extLst>
              <a:ext uri="{FF2B5EF4-FFF2-40B4-BE49-F238E27FC236}">
                <a16:creationId xmlns:a16="http://schemas.microsoft.com/office/drawing/2014/main" id="{491E340E-A6D1-4B11-83BF-96AAA1788B49}"/>
              </a:ext>
            </a:extLst>
          </p:cNvPr>
          <p:cNvSpPr txBox="1"/>
          <p:nvPr/>
        </p:nvSpPr>
        <p:spPr>
          <a:xfrm rot="-3749584">
            <a:off x="3749649" y="3683748"/>
            <a:ext cx="703954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216;p26">
            <a:extLst>
              <a:ext uri="{FF2B5EF4-FFF2-40B4-BE49-F238E27FC236}">
                <a16:creationId xmlns:a16="http://schemas.microsoft.com/office/drawing/2014/main" id="{05118272-EB5C-437D-B1D4-0FD148EFA8F0}"/>
              </a:ext>
            </a:extLst>
          </p:cNvPr>
          <p:cNvSpPr txBox="1"/>
          <p:nvPr/>
        </p:nvSpPr>
        <p:spPr>
          <a:xfrm>
            <a:off x="1357254" y="1745977"/>
            <a:ext cx="2334825" cy="2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1200" b="1" dirty="0">
                <a:solidFill>
                  <a:schemeClr val="dk2"/>
                </a:solidFill>
              </a:rPr>
              <a:t>Core</a:t>
            </a:r>
            <a:r>
              <a:rPr lang="en-GB" sz="1200" dirty="0">
                <a:solidFill>
                  <a:schemeClr val="dk2"/>
                </a:solidFill>
              </a:rPr>
              <a:t>:</a:t>
            </a:r>
            <a:br>
              <a:rPr lang="en-GB" sz="1200" dirty="0">
                <a:solidFill>
                  <a:schemeClr val="dk2"/>
                </a:solidFill>
              </a:rPr>
            </a:br>
            <a:r>
              <a:rPr lang="en-GB" sz="1200" dirty="0">
                <a:solidFill>
                  <a:schemeClr val="lt1"/>
                </a:solidFill>
                <a:highlight>
                  <a:srgbClr val="5B0F00"/>
                </a:highlight>
              </a:rPr>
              <a:t>Minimal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>
                <a:solidFill>
                  <a:schemeClr val="dk2"/>
                </a:solidFill>
              </a:rPr>
              <a:t>DCAT AP Portals</a:t>
            </a:r>
            <a:br>
              <a:rPr lang="en-GB" sz="1200" dirty="0">
                <a:solidFill>
                  <a:schemeClr val="dk2"/>
                </a:solidFill>
              </a:rPr>
            </a:br>
            <a:r>
              <a:rPr lang="en-GB" sz="1200" dirty="0">
                <a:solidFill>
                  <a:schemeClr val="lt1"/>
                </a:solidFill>
                <a:highlight>
                  <a:srgbClr val="783F04"/>
                </a:highlight>
              </a:rPr>
              <a:t>Extended</a:t>
            </a:r>
            <a:r>
              <a:rPr lang="en-GB" sz="1200" dirty="0">
                <a:solidFill>
                  <a:schemeClr val="dk2"/>
                </a:solidFill>
                <a:highlight>
                  <a:srgbClr val="783F04"/>
                </a:highlight>
              </a:rPr>
              <a:t>:</a:t>
            </a:r>
            <a:r>
              <a:rPr lang="en-GB" sz="1200" dirty="0">
                <a:solidFill>
                  <a:schemeClr val="dk2"/>
                </a:solidFill>
              </a:rPr>
              <a:t> Health-RI </a:t>
            </a: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900"/>
              </a:spcBef>
            </a:pPr>
            <a:r>
              <a:rPr lang="en-GB" sz="1200" b="1" dirty="0">
                <a:solidFill>
                  <a:schemeClr val="dk2"/>
                </a:solidFill>
              </a:rPr>
              <a:t>Leaves (Petals?):</a:t>
            </a:r>
            <a:br>
              <a:rPr lang="en-GB" sz="1200" dirty="0">
                <a:solidFill>
                  <a:schemeClr val="dk2"/>
                </a:solidFill>
              </a:rPr>
            </a:br>
            <a:r>
              <a:rPr lang="en-GB" sz="1200" dirty="0">
                <a:solidFill>
                  <a:schemeClr val="dk2"/>
                </a:solidFill>
              </a:rPr>
              <a:t>-</a:t>
            </a:r>
            <a:r>
              <a:rPr lang="en-GB" sz="1200" dirty="0" err="1">
                <a:solidFill>
                  <a:schemeClr val="dk2"/>
                </a:solidFill>
              </a:rPr>
              <a:t>Domain:</a:t>
            </a:r>
            <a:r>
              <a:rPr lang="en-GB" sz="1200" i="1" dirty="0" err="1">
                <a:solidFill>
                  <a:schemeClr val="dk2"/>
                </a:solidFill>
                <a:highlight>
                  <a:srgbClr val="FFD966"/>
                </a:highlight>
              </a:rPr>
              <a:t>Your</a:t>
            </a:r>
            <a:r>
              <a:rPr lang="en-GB" sz="1200" i="1" dirty="0">
                <a:solidFill>
                  <a:schemeClr val="dk2"/>
                </a:solidFill>
                <a:highlight>
                  <a:srgbClr val="FFD966"/>
                </a:highlight>
              </a:rPr>
              <a:t> Image data</a:t>
            </a:r>
            <a:br>
              <a:rPr lang="en-GB" sz="1200" i="1" dirty="0">
                <a:solidFill>
                  <a:schemeClr val="dk2"/>
                </a:solidFill>
                <a:highlight>
                  <a:srgbClr val="FFD966"/>
                </a:highlight>
              </a:rPr>
            </a:br>
            <a:r>
              <a:rPr lang="en-GB" sz="1200" dirty="0">
                <a:solidFill>
                  <a:schemeClr val="dk2"/>
                </a:solidFill>
              </a:rPr>
              <a:t>-sub-domains (MRI)</a:t>
            </a:r>
            <a:br>
              <a:rPr lang="en-GB" sz="1200" dirty="0">
                <a:solidFill>
                  <a:schemeClr val="dk2"/>
                </a:solidFill>
              </a:rPr>
            </a:b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900"/>
              </a:spcBef>
            </a:pP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GB" sz="1200" u="sng" dirty="0">
                <a:solidFill>
                  <a:schemeClr val="dk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200" dirty="0">
                <a:solidFill>
                  <a:schemeClr val="dk2"/>
                </a:solidFill>
              </a:rPr>
              <a:t> 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1150478" y="928704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1950" dirty="0"/>
              <a:t>The Sunflower 1.0</a:t>
            </a:r>
            <a:endParaRPr sz="1950" dirty="0"/>
          </a:p>
        </p:txBody>
      </p:sp>
      <p:sp>
        <p:nvSpPr>
          <p:cNvPr id="2" name="Google Shape;212;p26">
            <a:extLst>
              <a:ext uri="{FF2B5EF4-FFF2-40B4-BE49-F238E27FC236}">
                <a16:creationId xmlns:a16="http://schemas.microsoft.com/office/drawing/2014/main" id="{010A3B92-C62D-02CF-8785-8C09C500F90B}"/>
              </a:ext>
            </a:extLst>
          </p:cNvPr>
          <p:cNvSpPr txBox="1"/>
          <p:nvPr/>
        </p:nvSpPr>
        <p:spPr>
          <a:xfrm>
            <a:off x="5331478" y="3560815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3228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indent="-341947">
              <a:buSzPct val="100000"/>
            </a:pPr>
            <a:r>
              <a:rPr lang="en-GB" sz="2100" dirty="0"/>
              <a:t>Represent it in RDF Graph Model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Health-RI will supply a generic schema (Core) for resources to increase findability of such resources (e.g. datasets)</a:t>
            </a:r>
            <a:endParaRPr sz="2100" dirty="0"/>
          </a:p>
          <a:p>
            <a:pPr indent="-341947">
              <a:buSzPct val="100000"/>
            </a:pPr>
            <a:r>
              <a:rPr lang="en-GB" sz="2100" dirty="0"/>
              <a:t>Nodes extend the core model for covering the specialised domain metadata requirements (Leaves)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Built Based on DCAT, DCAT-AP portals,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Represent it in RDF Graph Model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DAC6-15A5-72CA-0931-0F57D21C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Metadata Schema Structure?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DFA56-DBF2-A9F8-C277-F65B7517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725" y="1931690"/>
            <a:ext cx="8414550" cy="2944681"/>
          </a:xfrm>
        </p:spPr>
        <p:txBody>
          <a:bodyPr>
            <a:normAutofit fontScale="62500" lnSpcReduction="20000"/>
          </a:bodyPr>
          <a:lstStyle/>
          <a:p>
            <a:pPr marL="136843" indent="0">
              <a:buSzPct val="100000"/>
              <a:buNone/>
            </a:pPr>
            <a:r>
              <a:rPr lang="en-GB" sz="1900" dirty="0"/>
              <a:t>is a definition that provides organization to the metadata in the domain, represented in a formal language. In the </a:t>
            </a:r>
            <a:r>
              <a:rPr lang="en-GB" sz="1900" dirty="0" err="1"/>
              <a:t>rdf</a:t>
            </a:r>
            <a:r>
              <a:rPr lang="en-GB" sz="1900" dirty="0"/>
              <a:t> Graph Model, the metadata schema is known as an Ontology and it is represented in the RDF schema (RDFS) or OWL (Web Ontology Language) languages or other dialects (</a:t>
            </a:r>
            <a:r>
              <a:rPr lang="en-GB" sz="1900" dirty="0" err="1"/>
              <a:t>e.g</a:t>
            </a:r>
            <a:r>
              <a:rPr lang="en-GB" sz="1900" dirty="0"/>
              <a:t> SHACL).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marL="136843" indent="0">
              <a:buSzPct val="100000"/>
              <a:buNone/>
            </a:pPr>
            <a:r>
              <a:rPr lang="en-GB" sz="1900" dirty="0"/>
              <a:t>Three main components are: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Object Property: These are relationships between instances of two classes. For example ”</a:t>
            </a:r>
            <a:r>
              <a:rPr lang="en-GB" sz="1900" dirty="0" err="1"/>
              <a:t>hasDistribution</a:t>
            </a:r>
            <a:r>
              <a:rPr lang="en-GB" sz="1900" dirty="0"/>
              <a:t>” is an object property that related all the instances of class dataset to instances of class distribution.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823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0136BC-F0EF-34DF-AE30-9004D34336BD}"/>
              </a:ext>
            </a:extLst>
          </p:cNvPr>
          <p:cNvSpPr/>
          <p:nvPr/>
        </p:nvSpPr>
        <p:spPr>
          <a:xfrm>
            <a:off x="1287157" y="2190522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1E55-3BCE-B872-2A10-43D33FCE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06" y="130929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Metadata schema is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4919-5425-85F6-72E7-0F284E318014}"/>
              </a:ext>
            </a:extLst>
          </p:cNvPr>
          <p:cNvSpPr/>
          <p:nvPr/>
        </p:nvSpPr>
        <p:spPr>
          <a:xfrm>
            <a:off x="1395663" y="2367814"/>
            <a:ext cx="1155032" cy="71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94B3F-0E2C-2D9B-1043-392EF3EDC469}"/>
              </a:ext>
            </a:extLst>
          </p:cNvPr>
          <p:cNvSpPr/>
          <p:nvPr/>
        </p:nvSpPr>
        <p:spPr>
          <a:xfrm>
            <a:off x="4281638" y="2305248"/>
            <a:ext cx="1628274" cy="837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F3B1F6-42CC-9D7E-F146-5EF602881B1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550695" y="2723948"/>
            <a:ext cx="17309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73F4A-13B5-1415-15CB-FA031B84C78A}"/>
              </a:ext>
            </a:extLst>
          </p:cNvPr>
          <p:cNvSpPr txBox="1"/>
          <p:nvPr/>
        </p:nvSpPr>
        <p:spPr>
          <a:xfrm>
            <a:off x="2706812" y="2435863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D67E-0336-7EB2-B92A-BB426900C79D}"/>
              </a:ext>
            </a:extLst>
          </p:cNvPr>
          <p:cNvSpPr/>
          <p:nvPr/>
        </p:nvSpPr>
        <p:spPr>
          <a:xfrm>
            <a:off x="1395663" y="3868694"/>
            <a:ext cx="1155032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Dataset-100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C6067-0780-F0D9-FC89-2A6C7544BF31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1973179" y="3080083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4D932-EC48-7923-BBBD-7A3D9BE481FF}"/>
              </a:ext>
            </a:extLst>
          </p:cNvPr>
          <p:cNvSpPr txBox="1"/>
          <p:nvPr/>
        </p:nvSpPr>
        <p:spPr>
          <a:xfrm>
            <a:off x="4716409" y="3323880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6C4E5-EAA3-A1E7-E214-B0E2BCB1D405}"/>
              </a:ext>
            </a:extLst>
          </p:cNvPr>
          <p:cNvSpPr/>
          <p:nvPr/>
        </p:nvSpPr>
        <p:spPr>
          <a:xfrm>
            <a:off x="4303740" y="3949152"/>
            <a:ext cx="1910177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Distribution_X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D0AA-013F-2094-B2B5-AC57B347E95D}"/>
              </a:ext>
            </a:extLst>
          </p:cNvPr>
          <p:cNvCxnSpPr>
            <a:cxnSpLocks/>
          </p:cNvCxnSpPr>
          <p:nvPr/>
        </p:nvCxnSpPr>
        <p:spPr>
          <a:xfrm flipV="1">
            <a:off x="5158428" y="3142647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ACB125-D285-4387-3551-C66893866646}"/>
              </a:ext>
            </a:extLst>
          </p:cNvPr>
          <p:cNvSpPr txBox="1"/>
          <p:nvPr/>
        </p:nvSpPr>
        <p:spPr>
          <a:xfrm>
            <a:off x="1781298" y="3358671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C808-81B1-1546-1802-808E137ED569}"/>
              </a:ext>
            </a:extLst>
          </p:cNvPr>
          <p:cNvSpPr txBox="1"/>
          <p:nvPr/>
        </p:nvSpPr>
        <p:spPr>
          <a:xfrm>
            <a:off x="2764946" y="3924374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FBDF8-E624-14DC-8110-CC7AAD1FC9B6}"/>
              </a:ext>
            </a:extLst>
          </p:cNvPr>
          <p:cNvCxnSpPr/>
          <p:nvPr/>
        </p:nvCxnSpPr>
        <p:spPr>
          <a:xfrm>
            <a:off x="2618072" y="4232151"/>
            <a:ext cx="1663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0AF2C-CEFF-E6F8-90CD-ADE53F3AF17D}"/>
              </a:ext>
            </a:extLst>
          </p:cNvPr>
          <p:cNvSpPr/>
          <p:nvPr/>
        </p:nvSpPr>
        <p:spPr>
          <a:xfrm>
            <a:off x="1287157" y="3835317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A468B-81DD-F32E-3404-352EA51B6046}"/>
              </a:ext>
            </a:extLst>
          </p:cNvPr>
          <p:cNvSpPr txBox="1"/>
          <p:nvPr/>
        </p:nvSpPr>
        <p:spPr>
          <a:xfrm>
            <a:off x="-100782" y="4082364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NL" dirty="0"/>
              <a:t>nstance of </a:t>
            </a:r>
          </a:p>
          <a:p>
            <a:r>
              <a:rPr lang="en-NL" dirty="0"/>
              <a:t>the metadata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8D3B1-85D1-EC4E-0A4D-5607772DD758}"/>
              </a:ext>
            </a:extLst>
          </p:cNvPr>
          <p:cNvSpPr txBox="1"/>
          <p:nvPr/>
        </p:nvSpPr>
        <p:spPr>
          <a:xfrm>
            <a:off x="-118585" y="2367814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NL" dirty="0"/>
              <a:t>etadata model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D54E8-FFE1-7FE7-BF7D-1CC9F91A6A31}"/>
              </a:ext>
            </a:extLst>
          </p:cNvPr>
          <p:cNvSpPr/>
          <p:nvPr/>
        </p:nvSpPr>
        <p:spPr>
          <a:xfrm>
            <a:off x="7362702" y="3241484"/>
            <a:ext cx="901320" cy="6606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B99AD-9694-C63E-29A2-047510612917}"/>
              </a:ext>
            </a:extLst>
          </p:cNvPr>
          <p:cNvSpPr/>
          <p:nvPr/>
        </p:nvSpPr>
        <p:spPr>
          <a:xfrm>
            <a:off x="7378726" y="3977344"/>
            <a:ext cx="901320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D4D12-7D0E-D742-356F-45DF7CE5AE14}"/>
              </a:ext>
            </a:extLst>
          </p:cNvPr>
          <p:cNvSpPr txBox="1"/>
          <p:nvPr/>
        </p:nvSpPr>
        <p:spPr>
          <a:xfrm>
            <a:off x="8343677" y="338286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3A3C7-346E-A590-A46A-3617A86386A2}"/>
              </a:ext>
            </a:extLst>
          </p:cNvPr>
          <p:cNvSpPr txBox="1"/>
          <p:nvPr/>
        </p:nvSpPr>
        <p:spPr>
          <a:xfrm>
            <a:off x="8300395" y="415139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  <a:endParaRPr lang="en-NL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4195E-972A-9986-DDC8-E0D3FFEF8CB8}"/>
              </a:ext>
            </a:extLst>
          </p:cNvPr>
          <p:cNvCxnSpPr>
            <a:cxnSpLocks/>
          </p:cNvCxnSpPr>
          <p:nvPr/>
        </p:nvCxnSpPr>
        <p:spPr>
          <a:xfrm flipV="1">
            <a:off x="7366387" y="4823680"/>
            <a:ext cx="1099145" cy="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F3E32-FAFD-D80B-3702-E44956840104}"/>
              </a:ext>
            </a:extLst>
          </p:cNvPr>
          <p:cNvSpPr txBox="1"/>
          <p:nvPr/>
        </p:nvSpPr>
        <p:spPr>
          <a:xfrm>
            <a:off x="8513465" y="464349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319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79F0-EDD3-2712-6B66-0C04272E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Namespace [to add]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05727-63AA-8558-2EB2-0E2C98B1C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dct</a:t>
            </a:r>
            <a:r>
              <a:rPr lang="en-US" dirty="0"/>
              <a:t> &lt;&gt;</a:t>
            </a:r>
          </a:p>
          <a:p>
            <a:r>
              <a:rPr lang="en-US" dirty="0"/>
              <a:t>Owl &lt;&gt;</a:t>
            </a:r>
          </a:p>
          <a:p>
            <a:r>
              <a:rPr lang="en-US" dirty="0" err="1"/>
              <a:t>Rdf</a:t>
            </a:r>
            <a:r>
              <a:rPr lang="en-US" dirty="0"/>
              <a:t> &lt;&gt;</a:t>
            </a:r>
          </a:p>
          <a:p>
            <a:r>
              <a:rPr lang="en-US" dirty="0" err="1"/>
              <a:t>Rdfs</a:t>
            </a:r>
            <a:r>
              <a:rPr lang="en-US" dirty="0"/>
              <a:t> &lt;&gt;</a:t>
            </a:r>
          </a:p>
          <a:p>
            <a:r>
              <a:rPr lang="en-US" dirty="0" err="1"/>
              <a:t>Hri</a:t>
            </a:r>
            <a:r>
              <a:rPr lang="en-US" dirty="0"/>
              <a:t> &lt;&gt;</a:t>
            </a:r>
          </a:p>
          <a:p>
            <a:r>
              <a:rPr lang="en-US" dirty="0" err="1"/>
              <a:t>Foaf</a:t>
            </a:r>
            <a:r>
              <a:rPr lang="en-US" dirty="0"/>
              <a:t> &lt;&gt; 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4014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568086" y="132153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Team: HRI Core Metadata Schemas 🌻 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Technical Metadata Team (TMT     ) will support the technical part of building a metadata schema (Bruna, Dena, Luiz, </a:t>
            </a:r>
            <a:r>
              <a:rPr lang="en-GB" dirty="0" err="1"/>
              <a:t>Kees</a:t>
            </a:r>
            <a:r>
              <a:rPr lang="en-GB" dirty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>
                <a:highlight>
                  <a:srgbClr val="00FF00"/>
                </a:highlight>
              </a:rPr>
              <a:t>Only domain experts (working groups and portal teams) can define the metadata </a:t>
            </a:r>
            <a:r>
              <a:rPr lang="en-GB" b="1" dirty="0">
                <a:highlight>
                  <a:srgbClr val="00FF00"/>
                </a:highlight>
              </a:rPr>
              <a:t>properties</a:t>
            </a:r>
            <a:r>
              <a:rPr lang="en-GB" dirty="0">
                <a:highlight>
                  <a:srgbClr val="00FF00"/>
                </a:highlight>
              </a:rPr>
              <a:t> (content).</a:t>
            </a:r>
            <a:endParaRPr dirty="0">
              <a:highlight>
                <a:srgbClr val="00FF00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TMT add main properties from DCAT, DCAT AP portals, and supplied schemas from the nodes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dirty="0"/>
              <a:t>Who will tell, apart from DCAT, which are the other obligatory fields?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Once domain schemas are out for review, TMT can check and embed the obligatory fields in the core schema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Portal groups will review taking into account usability, visuals etc</a:t>
            </a:r>
            <a:endParaRPr sz="1500" dirty="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463" y="2169792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9845</TotalTime>
  <Words>1643</Words>
  <Application>Microsoft Macintosh PowerPoint</Application>
  <PresentationFormat>On-screen Show (16:9)</PresentationFormat>
  <Paragraphs>235</Paragraphs>
  <Slides>26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Roboto</vt:lpstr>
      <vt:lpstr>Arial</vt:lpstr>
      <vt:lpstr>Lato</vt:lpstr>
      <vt:lpstr>Source Sans Pro</vt:lpstr>
      <vt:lpstr>Raleway</vt:lpstr>
      <vt:lpstr>Streamline</vt:lpstr>
      <vt:lpstr>[DRAFT] A portal to (Meta)data</vt:lpstr>
      <vt:lpstr>The Vision</vt:lpstr>
      <vt:lpstr>Requirements</vt:lpstr>
      <vt:lpstr>PowerPoint Presentation</vt:lpstr>
      <vt:lpstr>HRI Core Metadata Schema</vt:lpstr>
      <vt:lpstr>Metadata Schema Structure?</vt:lpstr>
      <vt:lpstr>Metadata schema is a graph</vt:lpstr>
      <vt:lpstr>Namespace [to add]</vt:lpstr>
      <vt:lpstr>Team: HRI Core Metadata Schemas 🌻 </vt:lpstr>
      <vt:lpstr>PowerPoint Presentation</vt:lpstr>
      <vt:lpstr>Defining Core – Generic metadata</vt:lpstr>
      <vt:lpstr>DCAT</vt:lpstr>
      <vt:lpstr>DCAT</vt:lpstr>
      <vt:lpstr>DCAT-AP Portal</vt:lpstr>
      <vt:lpstr>HRI Core schema 0.9  access on git</vt:lpstr>
      <vt:lpstr>PowerPoint Presentation</vt:lpstr>
      <vt:lpstr>Defining Leaves – Specialized/domain Metadata </vt:lpstr>
      <vt:lpstr>Practical steps</vt:lpstr>
      <vt:lpstr>1. Define a Scope What metadata should you prioritise?</vt:lpstr>
      <vt:lpstr>Collect your Requirements (terms) and maintain them  in a spreadsheet  </vt:lpstr>
      <vt:lpstr>Map your terminologies to the existing standards and reuse</vt:lpstr>
      <vt:lpstr>Map your requirements to HRI core metatda model (dcat-ap)</vt:lpstr>
      <vt:lpstr>Metadata Schemas and Portal Releases </vt:lpstr>
      <vt:lpstr>Take away</vt:lpstr>
      <vt:lpstr>Next step – </vt:lpstr>
      <vt:lpstr>Acknowledgements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portal to (Meta)data</dc:title>
  <dc:subject/>
  <dc:creator/>
  <cp:keywords/>
  <dc:description/>
  <cp:lastModifiedBy>Dena Tahvildari (Health-RI)</cp:lastModifiedBy>
  <cp:revision>30</cp:revision>
  <dcterms:modified xsi:type="dcterms:W3CDTF">2023-08-08T13:51:11Z</dcterms:modified>
  <cp:category/>
</cp:coreProperties>
</file>