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309" r:id="rId2"/>
    <p:sldId id="334" r:id="rId3"/>
    <p:sldId id="283" r:id="rId4"/>
    <p:sldId id="321" r:id="rId5"/>
    <p:sldId id="290" r:id="rId6"/>
    <p:sldId id="327" r:id="rId7"/>
    <p:sldId id="337" r:id="rId8"/>
    <p:sldId id="323" r:id="rId9"/>
    <p:sldId id="324" r:id="rId10"/>
    <p:sldId id="330" r:id="rId11"/>
    <p:sldId id="331" r:id="rId12"/>
    <p:sldId id="339" r:id="rId13"/>
    <p:sldId id="326" r:id="rId14"/>
    <p:sldId id="332" r:id="rId15"/>
    <p:sldId id="348" r:id="rId16"/>
    <p:sldId id="349" r:id="rId17"/>
    <p:sldId id="353" r:id="rId18"/>
    <p:sldId id="346" r:id="rId19"/>
    <p:sldId id="350" r:id="rId20"/>
    <p:sldId id="347" r:id="rId21"/>
    <p:sldId id="351" r:id="rId22"/>
    <p:sldId id="344" r:id="rId23"/>
    <p:sldId id="336" r:id="rId24"/>
    <p:sldId id="345" r:id="rId25"/>
    <p:sldId id="274" r:id="rId26"/>
    <p:sldId id="291" r:id="rId27"/>
    <p:sldId id="270" r:id="rId28"/>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authors.xml><?xml version="1.0" encoding="utf-8"?>
<p188:authorLst xmlns:a="http://schemas.openxmlformats.org/drawingml/2006/main" xmlns:r="http://schemas.openxmlformats.org/officeDocument/2006/relationships" xmlns:p188="http://schemas.microsoft.com/office/powerpoint/2018/8/main">
  <p188:author id="{D32ED301-ED8F-0884-1035-05E21D46B9E3}" name="Sander de Ridder (Health-RI)" initials="S(" userId="S::sander.deridder@health-ri.nl::6b6aa964-cd99-4e39-af16-dbeaefb30b88" providerId="AD"/>
  <p188:author id="{3C300036-250B-7139-4F9F-0235196545EB}" name="Mijke Jetten (Health-RI)" initials="M(" userId="S::mijke.jetten@health-ri.nl::d27679b0-67e4-48f6-bf8d-7520e854315d" providerId="AD"/>
  <p188:author id="{927A1763-AA3B-969C-70FE-8A7408DCE898}" name="Dena Tahvildari (Health-RI)" initials="" userId="S::dena.tahvildari@health-ri.nl::e09beb54-831c-4635-835a-873a9a9a52b0" providerId="AD"/>
  <p188:author id="{5DFD1877-93DD-D888-0886-C076662604C7}" name="Pauline L’Hénaff (Health-RI)" initials="P(" userId="S::pauline.lhenaff@health-ri.nl::2d6042f6-0360-4f51-80d5-608cde184990" providerId="AD"/>
  <p188:author id="{F7A8E47D-9CEA-2F00-E4F8-D78DDF246401}" name="Jolanda Strubel (Health-RI)" initials="J(" userId="S::jolanda.strubel@health-ri.nl::84dc99e2-6725-48bb-a718-a376ca61c3f2" providerId="AD"/>
  <p188:author id="{713211EE-D1A7-8A6B-C59A-172EE0B5EBEE}" name="Bruna Vieira (Health-RI)" initials="B(" userId="S::bruna.vieira@health-ri.nl::ce307e07-545b-46d5-930a-66fcb2defa3a" providerId="AD"/>
  <p188:author id="{241C8CEE-0987-009D-9338-71D7BC7E3088}" name="Fieke Schoots (Health-RI)" initials="F(" userId="S::fieke.schoots@health-ri.nl::c650de30-a4bc-45b5-bfec-600d760a8266" providerId="AD"/>
  <p188:author id="{27E0C9F6-6EAB-1D12-DBED-DFFA5E760741}" name="Brullemans-Spansier, Mirjam" initials="BM" userId="S::mirjam.brullemans-spansier_radboudumc.nl#ext#@healthri.onmicrosoft.com::67a7e84c-49d5-40e2-b4dd-bc71ba86a793"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1"/>
    <p:restoredTop sz="76918"/>
  </p:normalViewPr>
  <p:slideViewPr>
    <p:cSldViewPr snapToGrid="0">
      <p:cViewPr>
        <p:scale>
          <a:sx n="100" d="100"/>
          <a:sy n="100" d="100"/>
        </p:scale>
        <p:origin x="1240"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9D2DD8-A13F-7B44-A5F8-FB5C752B1783}" type="datetimeFigureOut">
              <a:rPr lang="en-NL" smtClean="0"/>
              <a:t>30/08/2023</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89D69C-9871-1346-B305-215A53474772}" type="slidenum">
              <a:rPr lang="en-NL" smtClean="0"/>
              <a:t>‹#›</a:t>
            </a:fld>
            <a:endParaRPr lang="en-NL"/>
          </a:p>
        </p:txBody>
      </p:sp>
    </p:spTree>
    <p:extLst>
      <p:ext uri="{BB962C8B-B14F-4D97-AF65-F5344CB8AC3E}">
        <p14:creationId xmlns:p14="http://schemas.microsoft.com/office/powerpoint/2010/main" val="2411558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GB" b="1" i="0" dirty="0">
                <a:solidFill>
                  <a:srgbClr val="374151"/>
                </a:solidFill>
                <a:effectLst/>
                <a:latin typeface="Söhne"/>
              </a:rPr>
              <a:t>F1:</a:t>
            </a:r>
            <a:r>
              <a:rPr lang="en-GB" b="0" i="0" dirty="0">
                <a:solidFill>
                  <a:srgbClr val="374151"/>
                </a:solidFill>
                <a:effectLst/>
                <a:latin typeface="Söhne"/>
              </a:rPr>
              <a:t> Data and metadata are assigned a globally unique and persistent identifier.</a:t>
            </a:r>
          </a:p>
          <a:p>
            <a:pPr algn="l">
              <a:buFont typeface="Arial" panose="020B0604020202020204" pitchFamily="34" charset="0"/>
              <a:buChar char="•"/>
            </a:pPr>
            <a:r>
              <a:rPr lang="en-GB" b="1" i="0" dirty="0">
                <a:solidFill>
                  <a:srgbClr val="374151"/>
                </a:solidFill>
                <a:effectLst/>
                <a:latin typeface="Söhne"/>
              </a:rPr>
              <a:t>F2:</a:t>
            </a:r>
            <a:r>
              <a:rPr lang="en-GB" b="0" i="0" dirty="0">
                <a:solidFill>
                  <a:srgbClr val="374151"/>
                </a:solidFill>
                <a:effectLst/>
                <a:latin typeface="Söhne"/>
              </a:rPr>
              <a:t> Data are described with rich metadata.</a:t>
            </a:r>
          </a:p>
          <a:p>
            <a:pPr algn="l">
              <a:buFont typeface="Arial" panose="020B0604020202020204" pitchFamily="34" charset="0"/>
              <a:buChar char="•"/>
            </a:pPr>
            <a:r>
              <a:rPr lang="en-GB" b="1" i="0" dirty="0">
                <a:solidFill>
                  <a:srgbClr val="374151"/>
                </a:solidFill>
                <a:effectLst/>
                <a:latin typeface="Söhne"/>
              </a:rPr>
              <a:t>F3:</a:t>
            </a:r>
            <a:r>
              <a:rPr lang="en-GB" b="0" i="0" dirty="0">
                <a:solidFill>
                  <a:srgbClr val="374151"/>
                </a:solidFill>
                <a:effectLst/>
                <a:latin typeface="Söhne"/>
              </a:rPr>
              <a:t> Metadata clearly and explicitly include the identifier of the data they describe.</a:t>
            </a:r>
          </a:p>
          <a:p>
            <a:pPr algn="l">
              <a:buFont typeface="Arial" panose="020B0604020202020204" pitchFamily="34" charset="0"/>
              <a:buChar char="•"/>
            </a:pPr>
            <a:r>
              <a:rPr lang="en-GB" b="1" i="0" dirty="0">
                <a:solidFill>
                  <a:srgbClr val="374151"/>
                </a:solidFill>
                <a:effectLst/>
                <a:latin typeface="Söhne"/>
              </a:rPr>
              <a:t>F4:</a:t>
            </a:r>
            <a:r>
              <a:rPr lang="en-GB" b="0" i="0" dirty="0">
                <a:solidFill>
                  <a:srgbClr val="374151"/>
                </a:solidFill>
                <a:effectLst/>
                <a:latin typeface="Söhne"/>
              </a:rPr>
              <a:t> Data and metadata are registered or indexed in a searchable resource.</a:t>
            </a:r>
          </a:p>
          <a:p>
            <a:endParaRPr lang="en-NL" dirty="0"/>
          </a:p>
        </p:txBody>
      </p:sp>
      <p:sp>
        <p:nvSpPr>
          <p:cNvPr id="4" name="Slide Number Placeholder 3"/>
          <p:cNvSpPr>
            <a:spLocks noGrp="1"/>
          </p:cNvSpPr>
          <p:nvPr>
            <p:ph type="sldNum" sz="quarter" idx="5"/>
          </p:nvPr>
        </p:nvSpPr>
        <p:spPr/>
        <p:txBody>
          <a:bodyPr/>
          <a:lstStyle/>
          <a:p>
            <a:fld id="{5E89D69C-9871-1346-B305-215A53474772}" type="slidenum">
              <a:rPr lang="en-NL" smtClean="0"/>
              <a:t>4</a:t>
            </a:fld>
            <a:endParaRPr lang="en-NL"/>
          </a:p>
        </p:txBody>
      </p:sp>
    </p:spTree>
    <p:extLst>
      <p:ext uri="{BB962C8B-B14F-4D97-AF65-F5344CB8AC3E}">
        <p14:creationId xmlns:p14="http://schemas.microsoft.com/office/powerpoint/2010/main" val="21845075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49d16b04f2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49d16b04f2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GB" sz="1800" i="1">
                <a:solidFill>
                  <a:srgbClr val="595959"/>
                </a:solidFill>
                <a:highlight>
                  <a:srgbClr val="FFFFFF"/>
                </a:highlight>
              </a:rPr>
              <a:t>To find stuff = We need to </a:t>
            </a:r>
            <a:r>
              <a:rPr lang="en-GB" sz="1800" b="1" i="1">
                <a:solidFill>
                  <a:srgbClr val="595959"/>
                </a:solidFill>
                <a:highlight>
                  <a:srgbClr val="FFFFFF"/>
                </a:highlight>
              </a:rPr>
              <a:t>Describe</a:t>
            </a:r>
            <a:r>
              <a:rPr lang="en-GB" sz="1800" i="1">
                <a:solidFill>
                  <a:srgbClr val="595959"/>
                </a:solidFill>
                <a:highlight>
                  <a:srgbClr val="FFFFFF"/>
                </a:highlight>
              </a:rPr>
              <a:t> stuff (be searchable before findable)</a:t>
            </a:r>
            <a:endParaRPr sz="1800" i="1">
              <a:solidFill>
                <a:srgbClr val="595959"/>
              </a:solidFill>
              <a:highlight>
                <a:srgbClr val="FFFFFF"/>
              </a:highlight>
            </a:endParaRPr>
          </a:p>
          <a:p>
            <a:pPr marL="0" lvl="0" indent="0" algn="l" rtl="0">
              <a:lnSpc>
                <a:spcPct val="115000"/>
              </a:lnSpc>
              <a:spcBef>
                <a:spcPts val="1200"/>
              </a:spcBef>
              <a:spcAft>
                <a:spcPts val="1200"/>
              </a:spcAft>
              <a:buClr>
                <a:schemeClr val="dk1"/>
              </a:buClr>
              <a:buSzPts val="1100"/>
              <a:buFont typeface="Arial"/>
              <a:buNone/>
            </a:pPr>
            <a:r>
              <a:rPr lang="en-GB" sz="1800" i="1">
                <a:solidFill>
                  <a:srgbClr val="595959"/>
                </a:solidFill>
                <a:highlight>
                  <a:srgbClr val="FFFFFF"/>
                </a:highlight>
              </a:rPr>
              <a:t>Findability = semantically enriched </a:t>
            </a:r>
            <a:r>
              <a:rPr lang="en-GB" sz="1800" b="1" i="1">
                <a:solidFill>
                  <a:srgbClr val="595959"/>
                </a:solidFill>
                <a:highlight>
                  <a:srgbClr val="FFFFFF"/>
                </a:highlight>
              </a:rPr>
              <a:t>Metadata </a:t>
            </a:r>
            <a:r>
              <a:rPr lang="en-GB" sz="1800" i="1">
                <a:solidFill>
                  <a:srgbClr val="595959"/>
                </a:solidFill>
                <a:highlight>
                  <a:srgbClr val="FFFFFF"/>
                </a:highlight>
              </a:rPr>
              <a:t>(unambiguous)</a:t>
            </a:r>
            <a:endParaRPr/>
          </a:p>
        </p:txBody>
      </p:sp>
    </p:spTree>
    <p:extLst>
      <p:ext uri="{BB962C8B-B14F-4D97-AF65-F5344CB8AC3E}">
        <p14:creationId xmlns:p14="http://schemas.microsoft.com/office/powerpoint/2010/main" val="39981108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74151"/>
                </a:solidFill>
                <a:effectLst/>
                <a:latin typeface="Söhne"/>
              </a:rPr>
              <a:t>A user requires MRI scans of patients taken over a span of years, ideally both from patients who eventually developed Alzheimer's and those who did not. These longitudinal datasets can help her trace the progression and potential early signs of the disease. She turns to a well-known medical metadata catalogue that hosts a vast array of medical imaging data from various hospitals and research institutions.</a:t>
            </a:r>
          </a:p>
          <a:p>
            <a:pPr algn="l"/>
            <a:r>
              <a:rPr lang="en-GB" b="1" i="0" dirty="0">
                <a:solidFill>
                  <a:srgbClr val="374151"/>
                </a:solidFill>
                <a:effectLst/>
                <a:latin typeface="Söhne"/>
              </a:rPr>
              <a:t>Using the Metadata Catalogue</a:t>
            </a:r>
            <a:r>
              <a:rPr lang="en-GB" b="0" i="0" dirty="0">
                <a:solidFill>
                  <a:srgbClr val="374151"/>
                </a:solidFill>
                <a:effectLst/>
                <a:latin typeface="Söhne"/>
              </a:rPr>
              <a:t>:</a:t>
            </a:r>
          </a:p>
          <a:p>
            <a:pPr algn="l">
              <a:buFont typeface="+mj-lt"/>
              <a:buAutoNum type="arabicPeriod"/>
            </a:pPr>
            <a:r>
              <a:rPr lang="en-GB" b="1" i="0" dirty="0">
                <a:solidFill>
                  <a:srgbClr val="374151"/>
                </a:solidFill>
                <a:effectLst/>
                <a:latin typeface="Söhne"/>
              </a:rPr>
              <a:t>Search by Modality</a:t>
            </a:r>
            <a:r>
              <a:rPr lang="en-GB" b="0" i="0" dirty="0">
                <a:solidFill>
                  <a:srgbClr val="374151"/>
                </a:solidFill>
                <a:effectLst/>
                <a:latin typeface="Söhne"/>
              </a:rPr>
              <a:t>:</a:t>
            </a:r>
          </a:p>
          <a:p>
            <a:pPr marL="742950" lvl="1" indent="-285750" algn="l">
              <a:buFont typeface="+mj-lt"/>
              <a:buAutoNum type="arabicPeriod"/>
            </a:pPr>
            <a:r>
              <a:rPr lang="en-GB" b="0" i="0" dirty="0" err="1">
                <a:solidFill>
                  <a:srgbClr val="374151"/>
                </a:solidFill>
                <a:effectLst/>
                <a:latin typeface="Söhne"/>
              </a:rPr>
              <a:t>Dr.</a:t>
            </a:r>
            <a:r>
              <a:rPr lang="en-GB" b="0" i="0" dirty="0">
                <a:solidFill>
                  <a:srgbClr val="374151"/>
                </a:solidFill>
                <a:effectLst/>
                <a:latin typeface="Söhne"/>
              </a:rPr>
              <a:t> Mitchell starts by filtering datasets that only contain MRI scans, ensuring she's looking at the right type of imaging data.</a:t>
            </a:r>
          </a:p>
          <a:p>
            <a:pPr algn="l">
              <a:buFont typeface="+mj-lt"/>
              <a:buAutoNum type="arabicPeriod"/>
            </a:pPr>
            <a:r>
              <a:rPr lang="en-GB" b="1" i="0" dirty="0">
                <a:solidFill>
                  <a:srgbClr val="374151"/>
                </a:solidFill>
                <a:effectLst/>
                <a:latin typeface="Söhne"/>
              </a:rPr>
              <a:t>Focus on Brain Scans</a:t>
            </a:r>
            <a:r>
              <a:rPr lang="en-GB" b="0" i="0" dirty="0">
                <a:solidFill>
                  <a:srgbClr val="374151"/>
                </a:solidFill>
                <a:effectLst/>
                <a:latin typeface="Söhne"/>
              </a:rPr>
              <a:t>:</a:t>
            </a:r>
          </a:p>
          <a:p>
            <a:pPr marL="742950" lvl="1" indent="-285750" algn="l">
              <a:buFont typeface="+mj-lt"/>
              <a:buAutoNum type="arabicPeriod"/>
            </a:pPr>
            <a:r>
              <a:rPr lang="en-GB" b="0" i="0" dirty="0">
                <a:solidFill>
                  <a:srgbClr val="374151"/>
                </a:solidFill>
                <a:effectLst/>
                <a:latin typeface="Söhne"/>
              </a:rPr>
              <a:t>Among MRI scans, she further refines her search to only include datasets with brain imaging, excluding other parts of the body.</a:t>
            </a:r>
          </a:p>
          <a:p>
            <a:pPr algn="l">
              <a:buFont typeface="+mj-lt"/>
              <a:buAutoNum type="arabicPeriod"/>
            </a:pPr>
            <a:r>
              <a:rPr lang="en-GB" b="1" i="0" dirty="0">
                <a:solidFill>
                  <a:srgbClr val="374151"/>
                </a:solidFill>
                <a:effectLst/>
                <a:latin typeface="Söhne"/>
              </a:rPr>
              <a:t>Time Period</a:t>
            </a:r>
            <a:r>
              <a:rPr lang="en-GB" b="0" i="0" dirty="0">
                <a:solidFill>
                  <a:srgbClr val="374151"/>
                </a:solidFill>
                <a:effectLst/>
                <a:latin typeface="Söhne"/>
              </a:rPr>
              <a:t>:</a:t>
            </a:r>
          </a:p>
          <a:p>
            <a:pPr marL="742950" lvl="1" indent="-285750" algn="l">
              <a:buFont typeface="+mj-lt"/>
              <a:buAutoNum type="arabicPeriod"/>
            </a:pPr>
            <a:r>
              <a:rPr lang="en-GB" b="0" i="0" dirty="0">
                <a:solidFill>
                  <a:srgbClr val="374151"/>
                </a:solidFill>
                <a:effectLst/>
                <a:latin typeface="Söhne"/>
              </a:rPr>
              <a:t>She's interested in data spanning the last 20 years, so she sets the date range from 2003 to 2023.</a:t>
            </a:r>
          </a:p>
          <a:p>
            <a:pPr algn="l">
              <a:buFont typeface="+mj-lt"/>
              <a:buAutoNum type="arabicPeriod"/>
            </a:pPr>
            <a:r>
              <a:rPr lang="en-GB" b="1" i="0" dirty="0">
                <a:solidFill>
                  <a:srgbClr val="374151"/>
                </a:solidFill>
                <a:effectLst/>
                <a:latin typeface="Söhne"/>
              </a:rPr>
              <a:t>Patient Demographics</a:t>
            </a:r>
            <a:r>
              <a:rPr lang="en-GB" b="0" i="0" dirty="0">
                <a:solidFill>
                  <a:srgbClr val="374151"/>
                </a:solidFill>
                <a:effectLst/>
                <a:latin typeface="Söhne"/>
              </a:rPr>
              <a:t>:</a:t>
            </a:r>
          </a:p>
          <a:p>
            <a:pPr marL="742950" lvl="1" indent="-285750" algn="l">
              <a:buFont typeface="+mj-lt"/>
              <a:buAutoNum type="arabicPeriod"/>
            </a:pPr>
            <a:r>
              <a:rPr lang="en-GB" b="0" i="0" dirty="0" err="1">
                <a:solidFill>
                  <a:srgbClr val="374151"/>
                </a:solidFill>
                <a:effectLst/>
                <a:latin typeface="Söhne"/>
              </a:rPr>
              <a:t>Dr.</a:t>
            </a:r>
            <a:r>
              <a:rPr lang="en-GB" b="0" i="0" dirty="0">
                <a:solidFill>
                  <a:srgbClr val="374151"/>
                </a:solidFill>
                <a:effectLst/>
                <a:latin typeface="Söhne"/>
              </a:rPr>
              <a:t> Mitchell wants a diverse dataset. She looks for datasets that include a breakdown of patient age, gender, and ethnicity.</a:t>
            </a:r>
          </a:p>
          <a:p>
            <a:pPr algn="l">
              <a:buFont typeface="+mj-lt"/>
              <a:buAutoNum type="arabicPeriod"/>
            </a:pPr>
            <a:r>
              <a:rPr lang="en-GB" b="1" i="0" dirty="0">
                <a:solidFill>
                  <a:srgbClr val="374151"/>
                </a:solidFill>
                <a:effectLst/>
                <a:latin typeface="Söhne"/>
              </a:rPr>
              <a:t>Clinical Annotations</a:t>
            </a:r>
            <a:r>
              <a:rPr lang="en-GB" b="0" i="0" dirty="0">
                <a:solidFill>
                  <a:srgbClr val="374151"/>
                </a:solidFill>
                <a:effectLst/>
                <a:latin typeface="Söhne"/>
              </a:rPr>
              <a:t>:</a:t>
            </a:r>
          </a:p>
          <a:p>
            <a:pPr marL="742950" lvl="1" indent="-285750" algn="l">
              <a:buFont typeface="+mj-lt"/>
              <a:buAutoNum type="arabicPeriod"/>
            </a:pPr>
            <a:r>
              <a:rPr lang="en-GB" b="0" i="0" dirty="0">
                <a:solidFill>
                  <a:srgbClr val="374151"/>
                </a:solidFill>
                <a:effectLst/>
                <a:latin typeface="Söhne"/>
              </a:rPr>
              <a:t>Datasets that come with clinical notes or annotations indicating whether a patient was later diagnosed with Alzheimer's are of particular value. She filters to prioritize these.</a:t>
            </a:r>
          </a:p>
          <a:p>
            <a:pPr algn="l">
              <a:buFont typeface="+mj-lt"/>
              <a:buAutoNum type="arabicPeriod"/>
            </a:pPr>
            <a:r>
              <a:rPr lang="en-GB" b="1" i="0" dirty="0">
                <a:solidFill>
                  <a:srgbClr val="374151"/>
                </a:solidFill>
                <a:effectLst/>
                <a:latin typeface="Söhne"/>
              </a:rPr>
              <a:t>Resolution and Quality</a:t>
            </a:r>
            <a:r>
              <a:rPr lang="en-GB" b="0" i="0" dirty="0">
                <a:solidFill>
                  <a:srgbClr val="374151"/>
                </a:solidFill>
                <a:effectLst/>
                <a:latin typeface="Söhne"/>
              </a:rPr>
              <a:t>:</a:t>
            </a:r>
          </a:p>
          <a:p>
            <a:pPr marL="742950" lvl="1" indent="-285750" algn="l">
              <a:buFont typeface="+mj-lt"/>
              <a:buAutoNum type="arabicPeriod"/>
            </a:pPr>
            <a:r>
              <a:rPr lang="en-GB" b="0" i="0" dirty="0">
                <a:solidFill>
                  <a:srgbClr val="374151"/>
                </a:solidFill>
                <a:effectLst/>
                <a:latin typeface="Söhne"/>
              </a:rPr>
              <a:t>High-resolution MRI scans are essential for her analysis, so she specifies a minimum acceptable resolution.</a:t>
            </a:r>
          </a:p>
          <a:p>
            <a:pPr algn="l">
              <a:buFont typeface="+mj-lt"/>
              <a:buAutoNum type="arabicPeriod"/>
            </a:pPr>
            <a:r>
              <a:rPr lang="en-GB" b="1" i="0" dirty="0">
                <a:solidFill>
                  <a:srgbClr val="374151"/>
                </a:solidFill>
                <a:effectLst/>
                <a:latin typeface="Söhne"/>
              </a:rPr>
              <a:t>Data Usage Policies</a:t>
            </a:r>
            <a:r>
              <a:rPr lang="en-GB" b="0" i="0" dirty="0">
                <a:solidFill>
                  <a:srgbClr val="374151"/>
                </a:solidFill>
                <a:effectLst/>
                <a:latin typeface="Söhne"/>
              </a:rPr>
              <a:t>:</a:t>
            </a:r>
          </a:p>
          <a:p>
            <a:pPr marL="742950" lvl="1" indent="-285750" algn="l">
              <a:buFont typeface="+mj-lt"/>
              <a:buAutoNum type="arabicPeriod"/>
            </a:pPr>
            <a:r>
              <a:rPr lang="en-GB" b="0" i="0" dirty="0" err="1">
                <a:solidFill>
                  <a:srgbClr val="374151"/>
                </a:solidFill>
                <a:effectLst/>
                <a:latin typeface="Söhne"/>
              </a:rPr>
              <a:t>Dr.</a:t>
            </a:r>
            <a:r>
              <a:rPr lang="en-GB" b="0" i="0" dirty="0">
                <a:solidFill>
                  <a:srgbClr val="374151"/>
                </a:solidFill>
                <a:effectLst/>
                <a:latin typeface="Söhne"/>
              </a:rPr>
              <a:t> Mitchell checks for datasets with clear licensing and usage terms. She prefers datasets that are available for academic research without stringent restrictions.</a:t>
            </a:r>
          </a:p>
          <a:p>
            <a:pPr algn="l">
              <a:buFont typeface="+mj-lt"/>
              <a:buAutoNum type="arabicPeriod"/>
            </a:pPr>
            <a:r>
              <a:rPr lang="en-GB" b="1" i="0" dirty="0">
                <a:solidFill>
                  <a:srgbClr val="374151"/>
                </a:solidFill>
                <a:effectLst/>
                <a:latin typeface="Söhne"/>
              </a:rPr>
              <a:t>Associated Metadata</a:t>
            </a:r>
            <a:r>
              <a:rPr lang="en-GB" b="0" i="0" dirty="0">
                <a:solidFill>
                  <a:srgbClr val="374151"/>
                </a:solidFill>
                <a:effectLst/>
                <a:latin typeface="Söhne"/>
              </a:rPr>
              <a:t>:</a:t>
            </a:r>
          </a:p>
          <a:p>
            <a:pPr marL="742950" lvl="1" indent="-285750" algn="l">
              <a:buFont typeface="+mj-lt"/>
              <a:buAutoNum type="arabicPeriod"/>
            </a:pPr>
            <a:r>
              <a:rPr lang="en-GB" b="0" i="0" dirty="0">
                <a:solidFill>
                  <a:srgbClr val="374151"/>
                </a:solidFill>
                <a:effectLst/>
                <a:latin typeface="Söhne"/>
              </a:rPr>
              <a:t>Metadata about the MRI machine model, settings, and software can influence the imaging results. She prefers datasets that provide this information for consistency and to understand any potential biases.</a:t>
            </a:r>
          </a:p>
          <a:p>
            <a:pPr algn="l">
              <a:buFont typeface="+mj-lt"/>
              <a:buAutoNum type="arabicPeriod"/>
            </a:pPr>
            <a:r>
              <a:rPr lang="en-GB" b="1" i="0" dirty="0">
                <a:solidFill>
                  <a:srgbClr val="374151"/>
                </a:solidFill>
                <a:effectLst/>
                <a:latin typeface="Söhne"/>
              </a:rPr>
              <a:t>Feedback and Citations</a:t>
            </a:r>
            <a:r>
              <a:rPr lang="en-GB" b="0" i="0" dirty="0">
                <a:solidFill>
                  <a:srgbClr val="374151"/>
                </a:solidFill>
                <a:effectLst/>
                <a:latin typeface="Söhne"/>
              </a:rPr>
              <a:t>:</a:t>
            </a:r>
          </a:p>
          <a:p>
            <a:pPr marL="742950" lvl="1" indent="-285750" algn="l">
              <a:buFont typeface="+mj-lt"/>
              <a:buAutoNum type="arabicPeriod"/>
            </a:pPr>
            <a:r>
              <a:rPr lang="en-GB" b="0" i="0" dirty="0">
                <a:solidFill>
                  <a:srgbClr val="374151"/>
                </a:solidFill>
                <a:effectLst/>
                <a:latin typeface="Söhne"/>
              </a:rPr>
              <a:t>The metadata catalogue has a feature where researchers can leave feedback or cite datasets they've used. </a:t>
            </a:r>
            <a:r>
              <a:rPr lang="en-GB" b="0" i="0" dirty="0" err="1">
                <a:solidFill>
                  <a:srgbClr val="374151"/>
                </a:solidFill>
                <a:effectLst/>
                <a:latin typeface="Söhne"/>
              </a:rPr>
              <a:t>Dr.</a:t>
            </a:r>
            <a:r>
              <a:rPr lang="en-GB" b="0" i="0" dirty="0">
                <a:solidFill>
                  <a:srgbClr val="374151"/>
                </a:solidFill>
                <a:effectLst/>
                <a:latin typeface="Söhne"/>
              </a:rPr>
              <a:t> Mitchell checks datasets with positive feedback and those frequently used in published research.</a:t>
            </a:r>
          </a:p>
          <a:p>
            <a:pPr algn="l">
              <a:buFont typeface="+mj-lt"/>
              <a:buAutoNum type="arabicPeriod"/>
            </a:pPr>
            <a:r>
              <a:rPr lang="en-GB" b="1" i="0" dirty="0">
                <a:solidFill>
                  <a:srgbClr val="374151"/>
                </a:solidFill>
                <a:effectLst/>
                <a:latin typeface="Söhne"/>
              </a:rPr>
              <a:t>Dataset Download</a:t>
            </a:r>
            <a:r>
              <a:rPr lang="en-GB" b="0" i="0" dirty="0">
                <a:solidFill>
                  <a:srgbClr val="374151"/>
                </a:solidFill>
                <a:effectLst/>
                <a:latin typeface="Söhne"/>
              </a:rPr>
              <a:t>:</a:t>
            </a:r>
          </a:p>
          <a:p>
            <a:endParaRPr lang="en-NL" dirty="0"/>
          </a:p>
        </p:txBody>
      </p:sp>
      <p:sp>
        <p:nvSpPr>
          <p:cNvPr id="4" name="Slide Number Placeholder 3"/>
          <p:cNvSpPr>
            <a:spLocks noGrp="1"/>
          </p:cNvSpPr>
          <p:nvPr>
            <p:ph type="sldNum" sz="quarter" idx="5"/>
          </p:nvPr>
        </p:nvSpPr>
        <p:spPr/>
        <p:txBody>
          <a:bodyPr/>
          <a:lstStyle/>
          <a:p>
            <a:fld id="{5E89D69C-9871-1346-B305-215A53474772}" type="slidenum">
              <a:rPr lang="en-NL" smtClean="0"/>
              <a:t>16</a:t>
            </a:fld>
            <a:endParaRPr lang="en-NL"/>
          </a:p>
        </p:txBody>
      </p:sp>
    </p:spTree>
    <p:extLst>
      <p:ext uri="{BB962C8B-B14F-4D97-AF65-F5344CB8AC3E}">
        <p14:creationId xmlns:p14="http://schemas.microsoft.com/office/powerpoint/2010/main" val="11602791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5E89D69C-9871-1346-B305-215A53474772}" type="slidenum">
              <a:rPr lang="en-NL" smtClean="0"/>
              <a:t>18</a:t>
            </a:fld>
            <a:endParaRPr lang="en-NL"/>
          </a:p>
        </p:txBody>
      </p:sp>
    </p:spTree>
    <p:extLst>
      <p:ext uri="{BB962C8B-B14F-4D97-AF65-F5344CB8AC3E}">
        <p14:creationId xmlns:p14="http://schemas.microsoft.com/office/powerpoint/2010/main" val="4518209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5E89D69C-9871-1346-B305-215A53474772}" type="slidenum">
              <a:rPr lang="en-NL" smtClean="0"/>
              <a:t>21</a:t>
            </a:fld>
            <a:endParaRPr lang="en-NL"/>
          </a:p>
        </p:txBody>
      </p:sp>
    </p:spTree>
    <p:extLst>
      <p:ext uri="{BB962C8B-B14F-4D97-AF65-F5344CB8AC3E}">
        <p14:creationId xmlns:p14="http://schemas.microsoft.com/office/powerpoint/2010/main" val="36845841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NL" dirty="0"/>
          </a:p>
        </p:txBody>
      </p:sp>
    </p:spTree>
    <p:extLst>
      <p:ext uri="{BB962C8B-B14F-4D97-AF65-F5344CB8AC3E}">
        <p14:creationId xmlns:p14="http://schemas.microsoft.com/office/powerpoint/2010/main" val="14317791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4bc57abd04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4bc57abd04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A13F-ABD2-264A-F99A-D53DA990F98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NL"/>
          </a:p>
        </p:txBody>
      </p:sp>
      <p:sp>
        <p:nvSpPr>
          <p:cNvPr id="3" name="Subtitle 2">
            <a:extLst>
              <a:ext uri="{FF2B5EF4-FFF2-40B4-BE49-F238E27FC236}">
                <a16:creationId xmlns:a16="http://schemas.microsoft.com/office/drawing/2014/main" id="{B3876D56-F720-BA00-8E3A-9D0E4BED51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NL"/>
          </a:p>
        </p:txBody>
      </p:sp>
      <p:sp>
        <p:nvSpPr>
          <p:cNvPr id="4" name="Date Placeholder 3">
            <a:extLst>
              <a:ext uri="{FF2B5EF4-FFF2-40B4-BE49-F238E27FC236}">
                <a16:creationId xmlns:a16="http://schemas.microsoft.com/office/drawing/2014/main" id="{F1113FB0-2DE3-554E-0F7C-96830A5EF3BB}"/>
              </a:ext>
            </a:extLst>
          </p:cNvPr>
          <p:cNvSpPr>
            <a:spLocks noGrp="1"/>
          </p:cNvSpPr>
          <p:nvPr>
            <p:ph type="dt" sz="half" idx="10"/>
          </p:nvPr>
        </p:nvSpPr>
        <p:spPr/>
        <p:txBody>
          <a:bodyPr/>
          <a:lstStyle/>
          <a:p>
            <a:fld id="{C112969B-F6CC-4541-80B8-E858F04C8453}" type="datetimeFigureOut">
              <a:rPr lang="en-NL" smtClean="0"/>
              <a:t>30/08/2023</a:t>
            </a:fld>
            <a:endParaRPr lang="en-NL"/>
          </a:p>
        </p:txBody>
      </p:sp>
      <p:sp>
        <p:nvSpPr>
          <p:cNvPr id="5" name="Footer Placeholder 4">
            <a:extLst>
              <a:ext uri="{FF2B5EF4-FFF2-40B4-BE49-F238E27FC236}">
                <a16:creationId xmlns:a16="http://schemas.microsoft.com/office/drawing/2014/main" id="{EE576129-3166-8FEB-BC92-B4E643BA158C}"/>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D732FB4E-A0F5-E99E-1762-CCE42781F99D}"/>
              </a:ext>
            </a:extLst>
          </p:cNvPr>
          <p:cNvSpPr>
            <a:spLocks noGrp="1"/>
          </p:cNvSpPr>
          <p:nvPr>
            <p:ph type="sldNum" sz="quarter" idx="12"/>
          </p:nvPr>
        </p:nvSpPr>
        <p:spPr/>
        <p:txBody>
          <a:bodyPr/>
          <a:lstStyle/>
          <a:p>
            <a:fld id="{4782DBBC-E44C-D447-B81E-D4028521C40D}" type="slidenum">
              <a:rPr lang="en-NL" smtClean="0"/>
              <a:t>‹#›</a:t>
            </a:fld>
            <a:endParaRPr lang="en-NL"/>
          </a:p>
        </p:txBody>
      </p:sp>
    </p:spTree>
    <p:extLst>
      <p:ext uri="{BB962C8B-B14F-4D97-AF65-F5344CB8AC3E}">
        <p14:creationId xmlns:p14="http://schemas.microsoft.com/office/powerpoint/2010/main" val="3557048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794C0-63D3-3A5D-4FEE-C4AF3157A789}"/>
              </a:ext>
            </a:extLst>
          </p:cNvPr>
          <p:cNvSpPr>
            <a:spLocks noGrp="1"/>
          </p:cNvSpPr>
          <p:nvPr>
            <p:ph type="title"/>
          </p:nvPr>
        </p:nvSpPr>
        <p:spPr/>
        <p:txBody>
          <a:bodyPr/>
          <a:lstStyle/>
          <a:p>
            <a:r>
              <a:rPr lang="en-GB"/>
              <a:t>Click to edit Master title style</a:t>
            </a:r>
            <a:endParaRPr lang="en-NL"/>
          </a:p>
        </p:txBody>
      </p:sp>
      <p:sp>
        <p:nvSpPr>
          <p:cNvPr id="3" name="Vertical Text Placeholder 2">
            <a:extLst>
              <a:ext uri="{FF2B5EF4-FFF2-40B4-BE49-F238E27FC236}">
                <a16:creationId xmlns:a16="http://schemas.microsoft.com/office/drawing/2014/main" id="{72A0CF4D-C09D-DE8A-2D34-3CCFAFA749C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4829D31C-46E8-F15D-EBB0-34923F223A51}"/>
              </a:ext>
            </a:extLst>
          </p:cNvPr>
          <p:cNvSpPr>
            <a:spLocks noGrp="1"/>
          </p:cNvSpPr>
          <p:nvPr>
            <p:ph type="dt" sz="half" idx="10"/>
          </p:nvPr>
        </p:nvSpPr>
        <p:spPr/>
        <p:txBody>
          <a:bodyPr/>
          <a:lstStyle/>
          <a:p>
            <a:fld id="{C112969B-F6CC-4541-80B8-E858F04C8453}" type="datetimeFigureOut">
              <a:rPr lang="en-NL" smtClean="0"/>
              <a:t>30/08/2023</a:t>
            </a:fld>
            <a:endParaRPr lang="en-NL"/>
          </a:p>
        </p:txBody>
      </p:sp>
      <p:sp>
        <p:nvSpPr>
          <p:cNvPr id="5" name="Footer Placeholder 4">
            <a:extLst>
              <a:ext uri="{FF2B5EF4-FFF2-40B4-BE49-F238E27FC236}">
                <a16:creationId xmlns:a16="http://schemas.microsoft.com/office/drawing/2014/main" id="{38D796D7-BA42-E87E-B7B9-F0623AF1AD05}"/>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5EFE2EF6-4E24-57DF-B045-FFDB57F94A1F}"/>
              </a:ext>
            </a:extLst>
          </p:cNvPr>
          <p:cNvSpPr>
            <a:spLocks noGrp="1"/>
          </p:cNvSpPr>
          <p:nvPr>
            <p:ph type="sldNum" sz="quarter" idx="12"/>
          </p:nvPr>
        </p:nvSpPr>
        <p:spPr/>
        <p:txBody>
          <a:bodyPr/>
          <a:lstStyle/>
          <a:p>
            <a:fld id="{4782DBBC-E44C-D447-B81E-D4028521C40D}" type="slidenum">
              <a:rPr lang="en-NL" smtClean="0"/>
              <a:t>‹#›</a:t>
            </a:fld>
            <a:endParaRPr lang="en-NL"/>
          </a:p>
        </p:txBody>
      </p:sp>
    </p:spTree>
    <p:extLst>
      <p:ext uri="{BB962C8B-B14F-4D97-AF65-F5344CB8AC3E}">
        <p14:creationId xmlns:p14="http://schemas.microsoft.com/office/powerpoint/2010/main" val="1279718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6AB728-B385-8680-F6F0-6A9DDE697B3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NL"/>
          </a:p>
        </p:txBody>
      </p:sp>
      <p:sp>
        <p:nvSpPr>
          <p:cNvPr id="3" name="Vertical Text Placeholder 2">
            <a:extLst>
              <a:ext uri="{FF2B5EF4-FFF2-40B4-BE49-F238E27FC236}">
                <a16:creationId xmlns:a16="http://schemas.microsoft.com/office/drawing/2014/main" id="{F82155A0-F83F-4D41-ED6D-25D7ED0594B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CA735D4D-46D1-BFAB-00A7-46643468F705}"/>
              </a:ext>
            </a:extLst>
          </p:cNvPr>
          <p:cNvSpPr>
            <a:spLocks noGrp="1"/>
          </p:cNvSpPr>
          <p:nvPr>
            <p:ph type="dt" sz="half" idx="10"/>
          </p:nvPr>
        </p:nvSpPr>
        <p:spPr/>
        <p:txBody>
          <a:bodyPr/>
          <a:lstStyle/>
          <a:p>
            <a:fld id="{C112969B-F6CC-4541-80B8-E858F04C8453}" type="datetimeFigureOut">
              <a:rPr lang="en-NL" smtClean="0"/>
              <a:t>30/08/2023</a:t>
            </a:fld>
            <a:endParaRPr lang="en-NL"/>
          </a:p>
        </p:txBody>
      </p:sp>
      <p:sp>
        <p:nvSpPr>
          <p:cNvPr id="5" name="Footer Placeholder 4">
            <a:extLst>
              <a:ext uri="{FF2B5EF4-FFF2-40B4-BE49-F238E27FC236}">
                <a16:creationId xmlns:a16="http://schemas.microsoft.com/office/drawing/2014/main" id="{B2F7E0AD-5128-2D95-C20B-103F885BEE8D}"/>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D4FA2C43-2A57-4A47-0AE8-86656F3A44CD}"/>
              </a:ext>
            </a:extLst>
          </p:cNvPr>
          <p:cNvSpPr>
            <a:spLocks noGrp="1"/>
          </p:cNvSpPr>
          <p:nvPr>
            <p:ph type="sldNum" sz="quarter" idx="12"/>
          </p:nvPr>
        </p:nvSpPr>
        <p:spPr/>
        <p:txBody>
          <a:bodyPr/>
          <a:lstStyle/>
          <a:p>
            <a:fld id="{4782DBBC-E44C-D447-B81E-D4028521C40D}" type="slidenum">
              <a:rPr lang="en-NL" smtClean="0"/>
              <a:t>‹#›</a:t>
            </a:fld>
            <a:endParaRPr lang="en-NL"/>
          </a:p>
        </p:txBody>
      </p:sp>
    </p:spTree>
    <p:extLst>
      <p:ext uri="{BB962C8B-B14F-4D97-AF65-F5344CB8AC3E}">
        <p14:creationId xmlns:p14="http://schemas.microsoft.com/office/powerpoint/2010/main" val="25412373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26"/>
        <p:cNvGrpSpPr/>
        <p:nvPr/>
      </p:nvGrpSpPr>
      <p:grpSpPr>
        <a:xfrm>
          <a:off x="0" y="0"/>
          <a:ext cx="0" cy="0"/>
          <a:chOff x="0" y="0"/>
          <a:chExt cx="0" cy="0"/>
        </a:xfrm>
      </p:grpSpPr>
      <p:sp>
        <p:nvSpPr>
          <p:cNvPr id="27" name="Google Shape;27;p39"/>
          <p:cNvSpPr txBox="1">
            <a:spLocks noGrp="1"/>
          </p:cNvSpPr>
          <p:nvPr>
            <p:ph type="title"/>
          </p:nvPr>
        </p:nvSpPr>
        <p:spPr>
          <a:xfrm>
            <a:off x="414068" y="418985"/>
            <a:ext cx="11352363" cy="443199"/>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accent1"/>
              </a:buClr>
              <a:buSzPts val="2400"/>
              <a:buFont typeface="Calibri"/>
              <a:buNone/>
              <a:defRPr sz="3200" b="1" i="0" u="none" strike="noStrike" cap="none">
                <a:solidFill>
                  <a:schemeClr val="accen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9pPr>
          </a:lstStyle>
          <a:p>
            <a:endParaRPr/>
          </a:p>
        </p:txBody>
      </p:sp>
      <p:sp>
        <p:nvSpPr>
          <p:cNvPr id="28" name="Google Shape;28;p39"/>
          <p:cNvSpPr txBox="1">
            <a:spLocks noGrp="1"/>
          </p:cNvSpPr>
          <p:nvPr>
            <p:ph type="body" idx="1"/>
          </p:nvPr>
        </p:nvSpPr>
        <p:spPr>
          <a:xfrm>
            <a:off x="414068" y="1447801"/>
            <a:ext cx="11352363" cy="4575411"/>
          </a:xfrm>
          <a:prstGeom prst="rect">
            <a:avLst/>
          </a:prstGeom>
          <a:noFill/>
          <a:ln>
            <a:noFill/>
          </a:ln>
        </p:spPr>
        <p:txBody>
          <a:bodyPr spcFirstLastPara="1" wrap="square" lIns="91425" tIns="45700" rIns="91425" bIns="45700" anchor="t" anchorCtr="0">
            <a:noAutofit/>
          </a:bodyPr>
          <a:lstStyle>
            <a:lvl1pPr marL="457200" marR="0" lvl="0" indent="-355600" algn="l" rtl="0">
              <a:lnSpc>
                <a:spcPct val="90000"/>
              </a:lnSpc>
              <a:spcBef>
                <a:spcPts val="1000"/>
              </a:spcBef>
              <a:spcAft>
                <a:spcPts val="0"/>
              </a:spcAft>
              <a:buClr>
                <a:schemeClr val="accent2"/>
              </a:buClr>
              <a:buSzPts val="2000"/>
              <a:buFont typeface="Arial"/>
              <a:buChar char="•"/>
              <a:defRPr sz="2667" b="0" i="0" u="none" strike="noStrike" cap="none">
                <a:solidFill>
                  <a:srgbClr val="3F3F3F"/>
                </a:solidFill>
                <a:latin typeface="Calibri"/>
                <a:ea typeface="Calibri"/>
                <a:cs typeface="Calibri"/>
                <a:sym typeface="Calibri"/>
              </a:defRPr>
            </a:lvl1pPr>
            <a:lvl2pPr marL="914400" marR="0" lvl="1" indent="-330200" algn="l" rtl="0">
              <a:lnSpc>
                <a:spcPct val="90000"/>
              </a:lnSpc>
              <a:spcBef>
                <a:spcPts val="500"/>
              </a:spcBef>
              <a:spcAft>
                <a:spcPts val="0"/>
              </a:spcAft>
              <a:buClr>
                <a:schemeClr val="accent2"/>
              </a:buClr>
              <a:buSzPts val="1600"/>
              <a:buFont typeface="NTR"/>
              <a:buChar char="-"/>
              <a:defRPr sz="2133" b="0" i="0" u="none" strike="noStrike" cap="none">
                <a:solidFill>
                  <a:srgbClr val="3F3F3F"/>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accent2"/>
              </a:buClr>
              <a:buSzPts val="1800"/>
              <a:buFont typeface="NTR"/>
              <a:buChar char="-"/>
              <a:defRPr sz="2400" b="0" i="1" u="none" strike="noStrike" cap="none">
                <a:solidFill>
                  <a:srgbClr val="595959"/>
                </a:solidFill>
                <a:latin typeface="Calibri"/>
                <a:ea typeface="Calibri"/>
                <a:cs typeface="Calibri"/>
                <a:sym typeface="Calibri"/>
              </a:defRPr>
            </a:lvl3pPr>
            <a:lvl4pPr marL="1828800" marR="0" lvl="3" indent="-330200" algn="l" rtl="0">
              <a:lnSpc>
                <a:spcPct val="90000"/>
              </a:lnSpc>
              <a:spcBef>
                <a:spcPts val="500"/>
              </a:spcBef>
              <a:spcAft>
                <a:spcPts val="0"/>
              </a:spcAft>
              <a:buClr>
                <a:srgbClr val="595959"/>
              </a:buClr>
              <a:buSzPts val="1600"/>
              <a:buFont typeface="Arial"/>
              <a:buChar char="•"/>
              <a:defRPr sz="2133" b="0" i="0" u="none" strike="noStrike" cap="none">
                <a:solidFill>
                  <a:srgbClr val="595959"/>
                </a:solidFill>
                <a:latin typeface="Calibri"/>
                <a:ea typeface="Calibri"/>
                <a:cs typeface="Calibri"/>
                <a:sym typeface="Calibri"/>
              </a:defRPr>
            </a:lvl4pPr>
            <a:lvl5pPr marL="2286000" marR="0" lvl="4" indent="-330200" algn="l" rtl="0">
              <a:lnSpc>
                <a:spcPct val="90000"/>
              </a:lnSpc>
              <a:spcBef>
                <a:spcPts val="500"/>
              </a:spcBef>
              <a:spcAft>
                <a:spcPts val="0"/>
              </a:spcAft>
              <a:buClr>
                <a:schemeClr val="accent2"/>
              </a:buClr>
              <a:buSzPts val="1600"/>
              <a:buFont typeface="Courier New"/>
              <a:buChar char="o"/>
              <a:defRPr sz="2133" b="0" i="0" u="none" strike="noStrike" cap="none">
                <a:solidFill>
                  <a:srgbClr val="595959"/>
                </a:solidFill>
                <a:latin typeface="Calibri"/>
                <a:ea typeface="Calibri"/>
                <a:cs typeface="Calibri"/>
                <a:sym typeface="Calibri"/>
              </a:defRPr>
            </a:lvl5pPr>
            <a:lvl6pPr marL="2743200" marR="0" lvl="5" indent="-314325"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9" name="Google Shape;29;p39"/>
          <p:cNvSpPr/>
          <p:nvPr/>
        </p:nvSpPr>
        <p:spPr>
          <a:xfrm>
            <a:off x="0" y="6321400"/>
            <a:ext cx="12192000" cy="536601"/>
          </a:xfrm>
          <a:prstGeom prst="rect">
            <a:avLst/>
          </a:prstGeom>
          <a:solidFill>
            <a:schemeClr val="accent1"/>
          </a:solidFill>
          <a:ln>
            <a:noFill/>
          </a:ln>
        </p:spPr>
        <p:txBody>
          <a:bodyPr spcFirstLastPara="1" wrap="square" lIns="121900" tIns="60925" rIns="121900" bIns="60925"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30" name="Google Shape;30;p39"/>
          <p:cNvPicPr preferRelativeResize="0"/>
          <p:nvPr/>
        </p:nvPicPr>
        <p:blipFill rotWithShape="1">
          <a:blip r:embed="rId2">
            <a:alphaModFix/>
          </a:blip>
          <a:srcRect/>
          <a:stretch/>
        </p:blipFill>
        <p:spPr>
          <a:xfrm>
            <a:off x="10882587" y="6396631"/>
            <a:ext cx="1141671" cy="400256"/>
          </a:xfrm>
          <a:prstGeom prst="rect">
            <a:avLst/>
          </a:prstGeom>
          <a:noFill/>
          <a:ln>
            <a:noFill/>
          </a:ln>
        </p:spPr>
      </p:pic>
    </p:spTree>
    <p:extLst>
      <p:ext uri="{BB962C8B-B14F-4D97-AF65-F5344CB8AC3E}">
        <p14:creationId xmlns:p14="http://schemas.microsoft.com/office/powerpoint/2010/main" val="35828586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3"/>
        <p:cNvGrpSpPr/>
        <p:nvPr/>
      </p:nvGrpSpPr>
      <p:grpSpPr>
        <a:xfrm>
          <a:off x="0" y="0"/>
          <a:ext cx="0" cy="0"/>
          <a:chOff x="0" y="0"/>
          <a:chExt cx="0" cy="0"/>
        </a:xfrm>
      </p:grpSpPr>
      <p:sp>
        <p:nvSpPr>
          <p:cNvPr id="24" name="Google Shape;24;p4"/>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5" name="Google Shape;25;p4"/>
          <p:cNvGrpSpPr/>
          <p:nvPr/>
        </p:nvGrpSpPr>
        <p:grpSpPr>
          <a:xfrm>
            <a:off x="1107190" y="1588342"/>
            <a:ext cx="994351" cy="61101"/>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8" name="Google Shape;28;p4"/>
          <p:cNvSpPr txBox="1">
            <a:spLocks noGrp="1"/>
          </p:cNvSpPr>
          <p:nvPr>
            <p:ph type="title"/>
          </p:nvPr>
        </p:nvSpPr>
        <p:spPr>
          <a:xfrm>
            <a:off x="972600" y="1758200"/>
            <a:ext cx="10251600" cy="7136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3467"/>
            </a:lvl1pPr>
            <a:lvl2pPr lvl="1">
              <a:spcBef>
                <a:spcPts val="0"/>
              </a:spcBef>
              <a:spcAft>
                <a:spcPts val="0"/>
              </a:spcAft>
              <a:buSzPts val="2600"/>
              <a:buNone/>
              <a:defRPr sz="3467"/>
            </a:lvl2pPr>
            <a:lvl3pPr lvl="2">
              <a:spcBef>
                <a:spcPts val="0"/>
              </a:spcBef>
              <a:spcAft>
                <a:spcPts val="0"/>
              </a:spcAft>
              <a:buSzPts val="2600"/>
              <a:buNone/>
              <a:defRPr sz="3467"/>
            </a:lvl3pPr>
            <a:lvl4pPr lvl="3">
              <a:spcBef>
                <a:spcPts val="0"/>
              </a:spcBef>
              <a:spcAft>
                <a:spcPts val="0"/>
              </a:spcAft>
              <a:buSzPts val="2600"/>
              <a:buNone/>
              <a:defRPr sz="3467"/>
            </a:lvl4pPr>
            <a:lvl5pPr lvl="4">
              <a:spcBef>
                <a:spcPts val="0"/>
              </a:spcBef>
              <a:spcAft>
                <a:spcPts val="0"/>
              </a:spcAft>
              <a:buSzPts val="2600"/>
              <a:buNone/>
              <a:defRPr sz="3467"/>
            </a:lvl5pPr>
            <a:lvl6pPr lvl="5">
              <a:spcBef>
                <a:spcPts val="0"/>
              </a:spcBef>
              <a:spcAft>
                <a:spcPts val="0"/>
              </a:spcAft>
              <a:buSzPts val="2600"/>
              <a:buNone/>
              <a:defRPr sz="3467"/>
            </a:lvl6pPr>
            <a:lvl7pPr lvl="6">
              <a:spcBef>
                <a:spcPts val="0"/>
              </a:spcBef>
              <a:spcAft>
                <a:spcPts val="0"/>
              </a:spcAft>
              <a:buSzPts val="2600"/>
              <a:buNone/>
              <a:defRPr sz="3467"/>
            </a:lvl7pPr>
            <a:lvl8pPr lvl="7">
              <a:spcBef>
                <a:spcPts val="0"/>
              </a:spcBef>
              <a:spcAft>
                <a:spcPts val="0"/>
              </a:spcAft>
              <a:buSzPts val="2600"/>
              <a:buNone/>
              <a:defRPr sz="3467"/>
            </a:lvl8pPr>
            <a:lvl9pPr lvl="8">
              <a:spcBef>
                <a:spcPts val="0"/>
              </a:spcBef>
              <a:spcAft>
                <a:spcPts val="0"/>
              </a:spcAft>
              <a:buSzPts val="2600"/>
              <a:buNone/>
              <a:defRPr sz="3467"/>
            </a:lvl9pPr>
          </a:lstStyle>
          <a:p>
            <a:endParaRPr/>
          </a:p>
        </p:txBody>
      </p:sp>
      <p:sp>
        <p:nvSpPr>
          <p:cNvPr id="29" name="Google Shape;29;p4"/>
          <p:cNvSpPr txBox="1">
            <a:spLocks noGrp="1"/>
          </p:cNvSpPr>
          <p:nvPr>
            <p:ph type="body" idx="1"/>
          </p:nvPr>
        </p:nvSpPr>
        <p:spPr>
          <a:xfrm>
            <a:off x="972600" y="2771833"/>
            <a:ext cx="10251600" cy="30148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GB" smtClean="0"/>
              <a:pPr algn="r"/>
              <a:t>‹#›</a:t>
            </a:fld>
            <a:endParaRPr lang="en-GB"/>
          </a:p>
        </p:txBody>
      </p:sp>
    </p:spTree>
    <p:extLst>
      <p:ext uri="{BB962C8B-B14F-4D97-AF65-F5344CB8AC3E}">
        <p14:creationId xmlns:p14="http://schemas.microsoft.com/office/powerpoint/2010/main" val="2601538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BA1A2-97A1-792C-82F4-CF2ED6A78AFA}"/>
              </a:ext>
            </a:extLst>
          </p:cNvPr>
          <p:cNvSpPr>
            <a:spLocks noGrp="1"/>
          </p:cNvSpPr>
          <p:nvPr>
            <p:ph type="title"/>
          </p:nvPr>
        </p:nvSpPr>
        <p:spPr/>
        <p:txBody>
          <a:bodyPr/>
          <a:lstStyle/>
          <a:p>
            <a:r>
              <a:rPr lang="en-GB"/>
              <a:t>Click to edit Master title style</a:t>
            </a:r>
            <a:endParaRPr lang="en-NL"/>
          </a:p>
        </p:txBody>
      </p:sp>
      <p:sp>
        <p:nvSpPr>
          <p:cNvPr id="3" name="Content Placeholder 2">
            <a:extLst>
              <a:ext uri="{FF2B5EF4-FFF2-40B4-BE49-F238E27FC236}">
                <a16:creationId xmlns:a16="http://schemas.microsoft.com/office/drawing/2014/main" id="{676BC6B8-11CB-30B3-FAE7-99A8288EEE0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9AE9D538-982B-E62F-45AA-000E747D969B}"/>
              </a:ext>
            </a:extLst>
          </p:cNvPr>
          <p:cNvSpPr>
            <a:spLocks noGrp="1"/>
          </p:cNvSpPr>
          <p:nvPr>
            <p:ph type="dt" sz="half" idx="10"/>
          </p:nvPr>
        </p:nvSpPr>
        <p:spPr/>
        <p:txBody>
          <a:bodyPr/>
          <a:lstStyle/>
          <a:p>
            <a:fld id="{C112969B-F6CC-4541-80B8-E858F04C8453}" type="datetimeFigureOut">
              <a:rPr lang="en-NL" smtClean="0"/>
              <a:t>30/08/2023</a:t>
            </a:fld>
            <a:endParaRPr lang="en-NL"/>
          </a:p>
        </p:txBody>
      </p:sp>
      <p:sp>
        <p:nvSpPr>
          <p:cNvPr id="5" name="Footer Placeholder 4">
            <a:extLst>
              <a:ext uri="{FF2B5EF4-FFF2-40B4-BE49-F238E27FC236}">
                <a16:creationId xmlns:a16="http://schemas.microsoft.com/office/drawing/2014/main" id="{C67350A0-9DC6-299C-7103-17EE17ABDF10}"/>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9E460B97-ED92-E037-71EE-27D262A5FEFE}"/>
              </a:ext>
            </a:extLst>
          </p:cNvPr>
          <p:cNvSpPr>
            <a:spLocks noGrp="1"/>
          </p:cNvSpPr>
          <p:nvPr>
            <p:ph type="sldNum" sz="quarter" idx="12"/>
          </p:nvPr>
        </p:nvSpPr>
        <p:spPr/>
        <p:txBody>
          <a:bodyPr/>
          <a:lstStyle/>
          <a:p>
            <a:fld id="{4782DBBC-E44C-D447-B81E-D4028521C40D}" type="slidenum">
              <a:rPr lang="en-NL" smtClean="0"/>
              <a:t>‹#›</a:t>
            </a:fld>
            <a:endParaRPr lang="en-NL"/>
          </a:p>
        </p:txBody>
      </p:sp>
    </p:spTree>
    <p:extLst>
      <p:ext uri="{BB962C8B-B14F-4D97-AF65-F5344CB8AC3E}">
        <p14:creationId xmlns:p14="http://schemas.microsoft.com/office/powerpoint/2010/main" val="2660054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48A9F-251E-CC19-A4C9-619320A8657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NL"/>
          </a:p>
        </p:txBody>
      </p:sp>
      <p:sp>
        <p:nvSpPr>
          <p:cNvPr id="3" name="Text Placeholder 2">
            <a:extLst>
              <a:ext uri="{FF2B5EF4-FFF2-40B4-BE49-F238E27FC236}">
                <a16:creationId xmlns:a16="http://schemas.microsoft.com/office/drawing/2014/main" id="{DD5C64BC-AB8F-4D6C-559D-B13322A974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8B9781D-C3F0-5F4D-72E7-A6B9A7D9156C}"/>
              </a:ext>
            </a:extLst>
          </p:cNvPr>
          <p:cNvSpPr>
            <a:spLocks noGrp="1"/>
          </p:cNvSpPr>
          <p:nvPr>
            <p:ph type="dt" sz="half" idx="10"/>
          </p:nvPr>
        </p:nvSpPr>
        <p:spPr/>
        <p:txBody>
          <a:bodyPr/>
          <a:lstStyle/>
          <a:p>
            <a:fld id="{C112969B-F6CC-4541-80B8-E858F04C8453}" type="datetimeFigureOut">
              <a:rPr lang="en-NL" smtClean="0"/>
              <a:t>30/08/2023</a:t>
            </a:fld>
            <a:endParaRPr lang="en-NL"/>
          </a:p>
        </p:txBody>
      </p:sp>
      <p:sp>
        <p:nvSpPr>
          <p:cNvPr id="5" name="Footer Placeholder 4">
            <a:extLst>
              <a:ext uri="{FF2B5EF4-FFF2-40B4-BE49-F238E27FC236}">
                <a16:creationId xmlns:a16="http://schemas.microsoft.com/office/drawing/2014/main" id="{2DD34627-D1D4-27EF-EB8A-9FE7889CC692}"/>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305EF0CE-DF3B-B34E-3DB5-415F963F42BE}"/>
              </a:ext>
            </a:extLst>
          </p:cNvPr>
          <p:cNvSpPr>
            <a:spLocks noGrp="1"/>
          </p:cNvSpPr>
          <p:nvPr>
            <p:ph type="sldNum" sz="quarter" idx="12"/>
          </p:nvPr>
        </p:nvSpPr>
        <p:spPr/>
        <p:txBody>
          <a:bodyPr/>
          <a:lstStyle/>
          <a:p>
            <a:fld id="{4782DBBC-E44C-D447-B81E-D4028521C40D}" type="slidenum">
              <a:rPr lang="en-NL" smtClean="0"/>
              <a:t>‹#›</a:t>
            </a:fld>
            <a:endParaRPr lang="en-NL"/>
          </a:p>
        </p:txBody>
      </p:sp>
    </p:spTree>
    <p:extLst>
      <p:ext uri="{BB962C8B-B14F-4D97-AF65-F5344CB8AC3E}">
        <p14:creationId xmlns:p14="http://schemas.microsoft.com/office/powerpoint/2010/main" val="1265255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9A0A5-41C7-EF98-B4F7-5BC5FE5DAFEA}"/>
              </a:ext>
            </a:extLst>
          </p:cNvPr>
          <p:cNvSpPr>
            <a:spLocks noGrp="1"/>
          </p:cNvSpPr>
          <p:nvPr>
            <p:ph type="title"/>
          </p:nvPr>
        </p:nvSpPr>
        <p:spPr/>
        <p:txBody>
          <a:bodyPr/>
          <a:lstStyle/>
          <a:p>
            <a:r>
              <a:rPr lang="en-GB"/>
              <a:t>Click to edit Master title style</a:t>
            </a:r>
            <a:endParaRPr lang="en-NL"/>
          </a:p>
        </p:txBody>
      </p:sp>
      <p:sp>
        <p:nvSpPr>
          <p:cNvPr id="3" name="Content Placeholder 2">
            <a:extLst>
              <a:ext uri="{FF2B5EF4-FFF2-40B4-BE49-F238E27FC236}">
                <a16:creationId xmlns:a16="http://schemas.microsoft.com/office/drawing/2014/main" id="{D73AA764-B53C-E390-4BFB-C3C355DF184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Content Placeholder 3">
            <a:extLst>
              <a:ext uri="{FF2B5EF4-FFF2-40B4-BE49-F238E27FC236}">
                <a16:creationId xmlns:a16="http://schemas.microsoft.com/office/drawing/2014/main" id="{5C7EF1D3-6015-9C83-9914-FF7141A571F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5" name="Date Placeholder 4">
            <a:extLst>
              <a:ext uri="{FF2B5EF4-FFF2-40B4-BE49-F238E27FC236}">
                <a16:creationId xmlns:a16="http://schemas.microsoft.com/office/drawing/2014/main" id="{E737B052-3AA8-482A-2C07-0557A7451BBF}"/>
              </a:ext>
            </a:extLst>
          </p:cNvPr>
          <p:cNvSpPr>
            <a:spLocks noGrp="1"/>
          </p:cNvSpPr>
          <p:nvPr>
            <p:ph type="dt" sz="half" idx="10"/>
          </p:nvPr>
        </p:nvSpPr>
        <p:spPr/>
        <p:txBody>
          <a:bodyPr/>
          <a:lstStyle/>
          <a:p>
            <a:fld id="{C112969B-F6CC-4541-80B8-E858F04C8453}" type="datetimeFigureOut">
              <a:rPr lang="en-NL" smtClean="0"/>
              <a:t>30/08/2023</a:t>
            </a:fld>
            <a:endParaRPr lang="en-NL"/>
          </a:p>
        </p:txBody>
      </p:sp>
      <p:sp>
        <p:nvSpPr>
          <p:cNvPr id="6" name="Footer Placeholder 5">
            <a:extLst>
              <a:ext uri="{FF2B5EF4-FFF2-40B4-BE49-F238E27FC236}">
                <a16:creationId xmlns:a16="http://schemas.microsoft.com/office/drawing/2014/main" id="{A58C69A6-8BBC-2465-C232-60A8A6C2FD33}"/>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A00FAA70-4FF0-032E-AA65-37C74F18FBFA}"/>
              </a:ext>
            </a:extLst>
          </p:cNvPr>
          <p:cNvSpPr>
            <a:spLocks noGrp="1"/>
          </p:cNvSpPr>
          <p:nvPr>
            <p:ph type="sldNum" sz="quarter" idx="12"/>
          </p:nvPr>
        </p:nvSpPr>
        <p:spPr/>
        <p:txBody>
          <a:bodyPr/>
          <a:lstStyle/>
          <a:p>
            <a:fld id="{4782DBBC-E44C-D447-B81E-D4028521C40D}" type="slidenum">
              <a:rPr lang="en-NL" smtClean="0"/>
              <a:t>‹#›</a:t>
            </a:fld>
            <a:endParaRPr lang="en-NL"/>
          </a:p>
        </p:txBody>
      </p:sp>
    </p:spTree>
    <p:extLst>
      <p:ext uri="{BB962C8B-B14F-4D97-AF65-F5344CB8AC3E}">
        <p14:creationId xmlns:p14="http://schemas.microsoft.com/office/powerpoint/2010/main" val="3098507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2BC25-6B6F-AED8-2B01-CD59A7EB2DB9}"/>
              </a:ext>
            </a:extLst>
          </p:cNvPr>
          <p:cNvSpPr>
            <a:spLocks noGrp="1"/>
          </p:cNvSpPr>
          <p:nvPr>
            <p:ph type="title"/>
          </p:nvPr>
        </p:nvSpPr>
        <p:spPr>
          <a:xfrm>
            <a:off x="839788" y="365125"/>
            <a:ext cx="10515600" cy="1325563"/>
          </a:xfrm>
        </p:spPr>
        <p:txBody>
          <a:bodyPr/>
          <a:lstStyle/>
          <a:p>
            <a:r>
              <a:rPr lang="en-GB"/>
              <a:t>Click to edit Master title style</a:t>
            </a:r>
            <a:endParaRPr lang="en-NL"/>
          </a:p>
        </p:txBody>
      </p:sp>
      <p:sp>
        <p:nvSpPr>
          <p:cNvPr id="3" name="Text Placeholder 2">
            <a:extLst>
              <a:ext uri="{FF2B5EF4-FFF2-40B4-BE49-F238E27FC236}">
                <a16:creationId xmlns:a16="http://schemas.microsoft.com/office/drawing/2014/main" id="{E719C683-F4BD-85C8-6645-3072A9992B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37C5999-309A-A843-D4DA-2BA9E843F1B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5" name="Text Placeholder 4">
            <a:extLst>
              <a:ext uri="{FF2B5EF4-FFF2-40B4-BE49-F238E27FC236}">
                <a16:creationId xmlns:a16="http://schemas.microsoft.com/office/drawing/2014/main" id="{81C92216-A85D-F780-5681-D2DF20DEC4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10963E8-0E88-B63A-54D5-A55043C7AF3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7" name="Date Placeholder 6">
            <a:extLst>
              <a:ext uri="{FF2B5EF4-FFF2-40B4-BE49-F238E27FC236}">
                <a16:creationId xmlns:a16="http://schemas.microsoft.com/office/drawing/2014/main" id="{6BDF7D76-8680-5C7B-1819-FDF08D62D562}"/>
              </a:ext>
            </a:extLst>
          </p:cNvPr>
          <p:cNvSpPr>
            <a:spLocks noGrp="1"/>
          </p:cNvSpPr>
          <p:nvPr>
            <p:ph type="dt" sz="half" idx="10"/>
          </p:nvPr>
        </p:nvSpPr>
        <p:spPr/>
        <p:txBody>
          <a:bodyPr/>
          <a:lstStyle/>
          <a:p>
            <a:fld id="{C112969B-F6CC-4541-80B8-E858F04C8453}" type="datetimeFigureOut">
              <a:rPr lang="en-NL" smtClean="0"/>
              <a:t>30/08/2023</a:t>
            </a:fld>
            <a:endParaRPr lang="en-NL"/>
          </a:p>
        </p:txBody>
      </p:sp>
      <p:sp>
        <p:nvSpPr>
          <p:cNvPr id="8" name="Footer Placeholder 7">
            <a:extLst>
              <a:ext uri="{FF2B5EF4-FFF2-40B4-BE49-F238E27FC236}">
                <a16:creationId xmlns:a16="http://schemas.microsoft.com/office/drawing/2014/main" id="{F8341C77-A33F-594F-2D90-12B34D26D8D6}"/>
              </a:ext>
            </a:extLst>
          </p:cNvPr>
          <p:cNvSpPr>
            <a:spLocks noGrp="1"/>
          </p:cNvSpPr>
          <p:nvPr>
            <p:ph type="ftr" sz="quarter" idx="11"/>
          </p:nvPr>
        </p:nvSpPr>
        <p:spPr/>
        <p:txBody>
          <a:bodyPr/>
          <a:lstStyle/>
          <a:p>
            <a:endParaRPr lang="en-NL"/>
          </a:p>
        </p:txBody>
      </p:sp>
      <p:sp>
        <p:nvSpPr>
          <p:cNvPr id="9" name="Slide Number Placeholder 8">
            <a:extLst>
              <a:ext uri="{FF2B5EF4-FFF2-40B4-BE49-F238E27FC236}">
                <a16:creationId xmlns:a16="http://schemas.microsoft.com/office/drawing/2014/main" id="{329B444F-3624-BFEF-09FB-6D9CB056424B}"/>
              </a:ext>
            </a:extLst>
          </p:cNvPr>
          <p:cNvSpPr>
            <a:spLocks noGrp="1"/>
          </p:cNvSpPr>
          <p:nvPr>
            <p:ph type="sldNum" sz="quarter" idx="12"/>
          </p:nvPr>
        </p:nvSpPr>
        <p:spPr/>
        <p:txBody>
          <a:bodyPr/>
          <a:lstStyle/>
          <a:p>
            <a:fld id="{4782DBBC-E44C-D447-B81E-D4028521C40D}" type="slidenum">
              <a:rPr lang="en-NL" smtClean="0"/>
              <a:t>‹#›</a:t>
            </a:fld>
            <a:endParaRPr lang="en-NL"/>
          </a:p>
        </p:txBody>
      </p:sp>
    </p:spTree>
    <p:extLst>
      <p:ext uri="{BB962C8B-B14F-4D97-AF65-F5344CB8AC3E}">
        <p14:creationId xmlns:p14="http://schemas.microsoft.com/office/powerpoint/2010/main" val="1230707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C836A-7A4C-F05F-A0C6-81E90BF0D123}"/>
              </a:ext>
            </a:extLst>
          </p:cNvPr>
          <p:cNvSpPr>
            <a:spLocks noGrp="1"/>
          </p:cNvSpPr>
          <p:nvPr>
            <p:ph type="title"/>
          </p:nvPr>
        </p:nvSpPr>
        <p:spPr/>
        <p:txBody>
          <a:bodyPr/>
          <a:lstStyle/>
          <a:p>
            <a:r>
              <a:rPr lang="en-GB"/>
              <a:t>Click to edit Master title style</a:t>
            </a:r>
            <a:endParaRPr lang="en-NL"/>
          </a:p>
        </p:txBody>
      </p:sp>
      <p:sp>
        <p:nvSpPr>
          <p:cNvPr id="3" name="Date Placeholder 2">
            <a:extLst>
              <a:ext uri="{FF2B5EF4-FFF2-40B4-BE49-F238E27FC236}">
                <a16:creationId xmlns:a16="http://schemas.microsoft.com/office/drawing/2014/main" id="{B29A6E04-12ED-3E07-1501-B2C45E2B93CA}"/>
              </a:ext>
            </a:extLst>
          </p:cNvPr>
          <p:cNvSpPr>
            <a:spLocks noGrp="1"/>
          </p:cNvSpPr>
          <p:nvPr>
            <p:ph type="dt" sz="half" idx="10"/>
          </p:nvPr>
        </p:nvSpPr>
        <p:spPr/>
        <p:txBody>
          <a:bodyPr/>
          <a:lstStyle/>
          <a:p>
            <a:fld id="{C112969B-F6CC-4541-80B8-E858F04C8453}" type="datetimeFigureOut">
              <a:rPr lang="en-NL" smtClean="0"/>
              <a:t>30/08/2023</a:t>
            </a:fld>
            <a:endParaRPr lang="en-NL"/>
          </a:p>
        </p:txBody>
      </p:sp>
      <p:sp>
        <p:nvSpPr>
          <p:cNvPr id="4" name="Footer Placeholder 3">
            <a:extLst>
              <a:ext uri="{FF2B5EF4-FFF2-40B4-BE49-F238E27FC236}">
                <a16:creationId xmlns:a16="http://schemas.microsoft.com/office/drawing/2014/main" id="{F3E0BFBB-B2C4-FB2E-3EA0-01684AC61110}"/>
              </a:ext>
            </a:extLst>
          </p:cNvPr>
          <p:cNvSpPr>
            <a:spLocks noGrp="1"/>
          </p:cNvSpPr>
          <p:nvPr>
            <p:ph type="ftr" sz="quarter" idx="11"/>
          </p:nvPr>
        </p:nvSpPr>
        <p:spPr/>
        <p:txBody>
          <a:bodyPr/>
          <a:lstStyle/>
          <a:p>
            <a:endParaRPr lang="en-NL"/>
          </a:p>
        </p:txBody>
      </p:sp>
      <p:sp>
        <p:nvSpPr>
          <p:cNvPr id="5" name="Slide Number Placeholder 4">
            <a:extLst>
              <a:ext uri="{FF2B5EF4-FFF2-40B4-BE49-F238E27FC236}">
                <a16:creationId xmlns:a16="http://schemas.microsoft.com/office/drawing/2014/main" id="{8D26F4E9-1B49-D464-67C2-62D3310A2E44}"/>
              </a:ext>
            </a:extLst>
          </p:cNvPr>
          <p:cNvSpPr>
            <a:spLocks noGrp="1"/>
          </p:cNvSpPr>
          <p:nvPr>
            <p:ph type="sldNum" sz="quarter" idx="12"/>
          </p:nvPr>
        </p:nvSpPr>
        <p:spPr/>
        <p:txBody>
          <a:bodyPr/>
          <a:lstStyle/>
          <a:p>
            <a:fld id="{4782DBBC-E44C-D447-B81E-D4028521C40D}" type="slidenum">
              <a:rPr lang="en-NL" smtClean="0"/>
              <a:t>‹#›</a:t>
            </a:fld>
            <a:endParaRPr lang="en-NL"/>
          </a:p>
        </p:txBody>
      </p:sp>
    </p:spTree>
    <p:extLst>
      <p:ext uri="{BB962C8B-B14F-4D97-AF65-F5344CB8AC3E}">
        <p14:creationId xmlns:p14="http://schemas.microsoft.com/office/powerpoint/2010/main" val="859056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FEF5BA-D96D-C2C2-A570-92CFF8E8F987}"/>
              </a:ext>
            </a:extLst>
          </p:cNvPr>
          <p:cNvSpPr>
            <a:spLocks noGrp="1"/>
          </p:cNvSpPr>
          <p:nvPr>
            <p:ph type="dt" sz="half" idx="10"/>
          </p:nvPr>
        </p:nvSpPr>
        <p:spPr/>
        <p:txBody>
          <a:bodyPr/>
          <a:lstStyle/>
          <a:p>
            <a:fld id="{C112969B-F6CC-4541-80B8-E858F04C8453}" type="datetimeFigureOut">
              <a:rPr lang="en-NL" smtClean="0"/>
              <a:t>30/08/2023</a:t>
            </a:fld>
            <a:endParaRPr lang="en-NL"/>
          </a:p>
        </p:txBody>
      </p:sp>
      <p:sp>
        <p:nvSpPr>
          <p:cNvPr id="3" name="Footer Placeholder 2">
            <a:extLst>
              <a:ext uri="{FF2B5EF4-FFF2-40B4-BE49-F238E27FC236}">
                <a16:creationId xmlns:a16="http://schemas.microsoft.com/office/drawing/2014/main" id="{7D17F4E9-D521-A5A9-7D5A-975C34D71277}"/>
              </a:ext>
            </a:extLst>
          </p:cNvPr>
          <p:cNvSpPr>
            <a:spLocks noGrp="1"/>
          </p:cNvSpPr>
          <p:nvPr>
            <p:ph type="ftr" sz="quarter" idx="11"/>
          </p:nvPr>
        </p:nvSpPr>
        <p:spPr/>
        <p:txBody>
          <a:bodyPr/>
          <a:lstStyle/>
          <a:p>
            <a:endParaRPr lang="en-NL"/>
          </a:p>
        </p:txBody>
      </p:sp>
      <p:sp>
        <p:nvSpPr>
          <p:cNvPr id="4" name="Slide Number Placeholder 3">
            <a:extLst>
              <a:ext uri="{FF2B5EF4-FFF2-40B4-BE49-F238E27FC236}">
                <a16:creationId xmlns:a16="http://schemas.microsoft.com/office/drawing/2014/main" id="{08B9E6E9-ADEC-F7D1-5C55-9D99BFB8484B}"/>
              </a:ext>
            </a:extLst>
          </p:cNvPr>
          <p:cNvSpPr>
            <a:spLocks noGrp="1"/>
          </p:cNvSpPr>
          <p:nvPr>
            <p:ph type="sldNum" sz="quarter" idx="12"/>
          </p:nvPr>
        </p:nvSpPr>
        <p:spPr/>
        <p:txBody>
          <a:bodyPr/>
          <a:lstStyle/>
          <a:p>
            <a:fld id="{4782DBBC-E44C-D447-B81E-D4028521C40D}" type="slidenum">
              <a:rPr lang="en-NL" smtClean="0"/>
              <a:t>‹#›</a:t>
            </a:fld>
            <a:endParaRPr lang="en-NL"/>
          </a:p>
        </p:txBody>
      </p:sp>
    </p:spTree>
    <p:extLst>
      <p:ext uri="{BB962C8B-B14F-4D97-AF65-F5344CB8AC3E}">
        <p14:creationId xmlns:p14="http://schemas.microsoft.com/office/powerpoint/2010/main" val="4018772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268CB-71E7-B457-832C-0D57E69D590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L"/>
          </a:p>
        </p:txBody>
      </p:sp>
      <p:sp>
        <p:nvSpPr>
          <p:cNvPr id="3" name="Content Placeholder 2">
            <a:extLst>
              <a:ext uri="{FF2B5EF4-FFF2-40B4-BE49-F238E27FC236}">
                <a16:creationId xmlns:a16="http://schemas.microsoft.com/office/drawing/2014/main" id="{189F8D20-703D-4C6E-4554-365FD01009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Text Placeholder 3">
            <a:extLst>
              <a:ext uri="{FF2B5EF4-FFF2-40B4-BE49-F238E27FC236}">
                <a16:creationId xmlns:a16="http://schemas.microsoft.com/office/drawing/2014/main" id="{D85B1D1F-142E-A959-9260-7AE75587D7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993F950-1F20-E1F0-E312-067CE60630B8}"/>
              </a:ext>
            </a:extLst>
          </p:cNvPr>
          <p:cNvSpPr>
            <a:spLocks noGrp="1"/>
          </p:cNvSpPr>
          <p:nvPr>
            <p:ph type="dt" sz="half" idx="10"/>
          </p:nvPr>
        </p:nvSpPr>
        <p:spPr/>
        <p:txBody>
          <a:bodyPr/>
          <a:lstStyle/>
          <a:p>
            <a:fld id="{C112969B-F6CC-4541-80B8-E858F04C8453}" type="datetimeFigureOut">
              <a:rPr lang="en-NL" smtClean="0"/>
              <a:t>30/08/2023</a:t>
            </a:fld>
            <a:endParaRPr lang="en-NL"/>
          </a:p>
        </p:txBody>
      </p:sp>
      <p:sp>
        <p:nvSpPr>
          <p:cNvPr id="6" name="Footer Placeholder 5">
            <a:extLst>
              <a:ext uri="{FF2B5EF4-FFF2-40B4-BE49-F238E27FC236}">
                <a16:creationId xmlns:a16="http://schemas.microsoft.com/office/drawing/2014/main" id="{B7479594-F7AA-27CB-C0A3-96D9BFB5218D}"/>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75176ED2-6812-07E5-CC23-C3AC7840F5DB}"/>
              </a:ext>
            </a:extLst>
          </p:cNvPr>
          <p:cNvSpPr>
            <a:spLocks noGrp="1"/>
          </p:cNvSpPr>
          <p:nvPr>
            <p:ph type="sldNum" sz="quarter" idx="12"/>
          </p:nvPr>
        </p:nvSpPr>
        <p:spPr/>
        <p:txBody>
          <a:bodyPr/>
          <a:lstStyle/>
          <a:p>
            <a:fld id="{4782DBBC-E44C-D447-B81E-D4028521C40D}" type="slidenum">
              <a:rPr lang="en-NL" smtClean="0"/>
              <a:t>‹#›</a:t>
            </a:fld>
            <a:endParaRPr lang="en-NL"/>
          </a:p>
        </p:txBody>
      </p:sp>
    </p:spTree>
    <p:extLst>
      <p:ext uri="{BB962C8B-B14F-4D97-AF65-F5344CB8AC3E}">
        <p14:creationId xmlns:p14="http://schemas.microsoft.com/office/powerpoint/2010/main" val="3849801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D55E1-FAE1-44C9-F7D6-4671693BB2A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L"/>
          </a:p>
        </p:txBody>
      </p:sp>
      <p:sp>
        <p:nvSpPr>
          <p:cNvPr id="3" name="Picture Placeholder 2">
            <a:extLst>
              <a:ext uri="{FF2B5EF4-FFF2-40B4-BE49-F238E27FC236}">
                <a16:creationId xmlns:a16="http://schemas.microsoft.com/office/drawing/2014/main" id="{0C73FFA1-1396-2D59-63FD-F7879111DD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L"/>
          </a:p>
        </p:txBody>
      </p:sp>
      <p:sp>
        <p:nvSpPr>
          <p:cNvPr id="4" name="Text Placeholder 3">
            <a:extLst>
              <a:ext uri="{FF2B5EF4-FFF2-40B4-BE49-F238E27FC236}">
                <a16:creationId xmlns:a16="http://schemas.microsoft.com/office/drawing/2014/main" id="{CC3C170E-6A4A-66B7-5D75-7D0B042698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F507AC6-136B-AA39-EF6A-41053C41E4CF}"/>
              </a:ext>
            </a:extLst>
          </p:cNvPr>
          <p:cNvSpPr>
            <a:spLocks noGrp="1"/>
          </p:cNvSpPr>
          <p:nvPr>
            <p:ph type="dt" sz="half" idx="10"/>
          </p:nvPr>
        </p:nvSpPr>
        <p:spPr/>
        <p:txBody>
          <a:bodyPr/>
          <a:lstStyle/>
          <a:p>
            <a:fld id="{C112969B-F6CC-4541-80B8-E858F04C8453}" type="datetimeFigureOut">
              <a:rPr lang="en-NL" smtClean="0"/>
              <a:t>30/08/2023</a:t>
            </a:fld>
            <a:endParaRPr lang="en-NL"/>
          </a:p>
        </p:txBody>
      </p:sp>
      <p:sp>
        <p:nvSpPr>
          <p:cNvPr id="6" name="Footer Placeholder 5">
            <a:extLst>
              <a:ext uri="{FF2B5EF4-FFF2-40B4-BE49-F238E27FC236}">
                <a16:creationId xmlns:a16="http://schemas.microsoft.com/office/drawing/2014/main" id="{6A08CA91-714F-077E-E324-C8F6046DCC42}"/>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D54F8FB9-D178-B51F-69E0-6EF5E4F5AD99}"/>
              </a:ext>
            </a:extLst>
          </p:cNvPr>
          <p:cNvSpPr>
            <a:spLocks noGrp="1"/>
          </p:cNvSpPr>
          <p:nvPr>
            <p:ph type="sldNum" sz="quarter" idx="12"/>
          </p:nvPr>
        </p:nvSpPr>
        <p:spPr/>
        <p:txBody>
          <a:bodyPr/>
          <a:lstStyle/>
          <a:p>
            <a:fld id="{4782DBBC-E44C-D447-B81E-D4028521C40D}" type="slidenum">
              <a:rPr lang="en-NL" smtClean="0"/>
              <a:t>‹#›</a:t>
            </a:fld>
            <a:endParaRPr lang="en-NL"/>
          </a:p>
        </p:txBody>
      </p:sp>
    </p:spTree>
    <p:extLst>
      <p:ext uri="{BB962C8B-B14F-4D97-AF65-F5344CB8AC3E}">
        <p14:creationId xmlns:p14="http://schemas.microsoft.com/office/powerpoint/2010/main" val="3650704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2F3215-EA19-971E-BB64-5DE446F27E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NL"/>
          </a:p>
        </p:txBody>
      </p:sp>
      <p:sp>
        <p:nvSpPr>
          <p:cNvPr id="3" name="Text Placeholder 2">
            <a:extLst>
              <a:ext uri="{FF2B5EF4-FFF2-40B4-BE49-F238E27FC236}">
                <a16:creationId xmlns:a16="http://schemas.microsoft.com/office/drawing/2014/main" id="{4B2A5E6B-CB8A-5E4B-E130-FF59049056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8FE66970-F874-365B-C4D4-E6654C87D2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12969B-F6CC-4541-80B8-E858F04C8453}" type="datetimeFigureOut">
              <a:rPr lang="en-NL" smtClean="0"/>
              <a:t>30/08/2023</a:t>
            </a:fld>
            <a:endParaRPr lang="en-NL"/>
          </a:p>
        </p:txBody>
      </p:sp>
      <p:sp>
        <p:nvSpPr>
          <p:cNvPr id="5" name="Footer Placeholder 4">
            <a:extLst>
              <a:ext uri="{FF2B5EF4-FFF2-40B4-BE49-F238E27FC236}">
                <a16:creationId xmlns:a16="http://schemas.microsoft.com/office/drawing/2014/main" id="{31352F6E-9EAE-0CE8-4D85-1D5956994B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L"/>
          </a:p>
        </p:txBody>
      </p:sp>
      <p:sp>
        <p:nvSpPr>
          <p:cNvPr id="6" name="Slide Number Placeholder 5">
            <a:extLst>
              <a:ext uri="{FF2B5EF4-FFF2-40B4-BE49-F238E27FC236}">
                <a16:creationId xmlns:a16="http://schemas.microsoft.com/office/drawing/2014/main" id="{FEADE980-979F-C87C-A434-1DFD38202C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82DBBC-E44C-D447-B81E-D4028521C40D}" type="slidenum">
              <a:rPr lang="en-NL" smtClean="0"/>
              <a:t>‹#›</a:t>
            </a:fld>
            <a:endParaRPr lang="en-NL"/>
          </a:p>
        </p:txBody>
      </p:sp>
    </p:spTree>
    <p:extLst>
      <p:ext uri="{BB962C8B-B14F-4D97-AF65-F5344CB8AC3E}">
        <p14:creationId xmlns:p14="http://schemas.microsoft.com/office/powerpoint/2010/main" val="31023114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5"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joinup.ec.europa.eu/collection/semantic-interoperability-community-semic/solution/dcat-application-profile-data-portals-europe/release/201-0" TargetMode="Externa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Health-RI/health-ri-metadata/tree/master" TargetMode="External"/><Relationship Id="rId2" Type="http://schemas.openxmlformats.org/officeDocument/2006/relationships/hyperlink" Target="https://github.com/Health-RI/health-ri-metadata" TargetMode="Externa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Health-RI/health-ri-metadata/blob/master/Leaves_Petals/metadata%20collection%20sheet%20template.xlsx" TargetMode="External"/><Relationship Id="rId2" Type="http://schemas.openxmlformats.org/officeDocument/2006/relationships/hyperlink" Target="https://github.com/Health-RI/health-ri-metadata/tree/master/DCAT-AP" TargetMode="Externa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Health-RI/health-ri-metadata/" TargetMode="External"/><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hyperlink" Target="https://github.com/Health-RI/health-ri-metadata" TargetMode="External"/><Relationship Id="rId4" Type="http://schemas.openxmlformats.org/officeDocument/2006/relationships/hyperlink" Target="https://joinup.ec.europa.eu/collection/semic-support-centre/solution/dcat-application-profile-data-portals-europe"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docs.google.com/spreadsheets/d/1KKfAxn4ftoOAM2v3WsqT2XcPhdmTjnf1BZkvFf9FqF8/edit#gid=0" TargetMode="Externa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Health-RI/health-ri-metadata/tree/master/DCAT-AP" TargetMode="External"/><Relationship Id="rId2" Type="http://schemas.openxmlformats.org/officeDocument/2006/relationships/hyperlink" Target="https://www.w3.org/TR/vocab-dcat-2/" TargetMode="Externa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86;p13">
            <a:extLst>
              <a:ext uri="{FF2B5EF4-FFF2-40B4-BE49-F238E27FC236}">
                <a16:creationId xmlns:a16="http://schemas.microsoft.com/office/drawing/2014/main" id="{82C6DBA7-9A22-5968-5200-97BDA91CEACA}"/>
              </a:ext>
            </a:extLst>
          </p:cNvPr>
          <p:cNvSpPr txBox="1">
            <a:spLocks/>
          </p:cNvSpPr>
          <p:nvPr/>
        </p:nvSpPr>
        <p:spPr>
          <a:xfrm>
            <a:off x="3617694" y="2027149"/>
            <a:ext cx="4713506" cy="919251"/>
          </a:xfrm>
          <a:prstGeom prst="rect">
            <a:avLst/>
          </a:prstGeom>
          <a:noFill/>
          <a:ln>
            <a:noFill/>
          </a:ln>
        </p:spPr>
        <p:txBody>
          <a:bodyPr spcFirstLastPara="1" vert="horz" wrap="square" lIns="121900" tIns="121900" rIns="121900" bIns="121900" rtlCol="0" anchor="t" anchorCtr="0">
            <a:normAutofit/>
          </a:bodyPr>
          <a:lstStyle>
            <a:lvl1pPr marR="0" lvl="0" algn="l" defTabSz="914400" rtl="0" eaLnBrk="1" latinLnBrk="0" hangingPunct="1">
              <a:lnSpc>
                <a:spcPct val="90000"/>
              </a:lnSpc>
              <a:spcBef>
                <a:spcPts val="0"/>
              </a:spcBef>
              <a:spcAft>
                <a:spcPts val="0"/>
              </a:spcAft>
              <a:buClr>
                <a:schemeClr val="accent1"/>
              </a:buClr>
              <a:buSzPts val="2400"/>
              <a:buFont typeface="Calibri"/>
              <a:buNone/>
              <a:defRPr sz="3200" b="1" i="0" u="none" strike="noStrike" kern="1200" cap="none">
                <a:solidFill>
                  <a:schemeClr val="accen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9pPr>
          </a:lstStyle>
          <a:p>
            <a:r>
              <a:rPr lang="en-GB" sz="3600" dirty="0"/>
              <a:t>A portal to (Meta)data</a:t>
            </a:r>
          </a:p>
        </p:txBody>
      </p:sp>
      <p:sp>
        <p:nvSpPr>
          <p:cNvPr id="7" name="Google Shape;87;p13">
            <a:extLst>
              <a:ext uri="{FF2B5EF4-FFF2-40B4-BE49-F238E27FC236}">
                <a16:creationId xmlns:a16="http://schemas.microsoft.com/office/drawing/2014/main" id="{F8FCA0FF-D3CF-5F46-AC44-9B683EE7DBD8}"/>
              </a:ext>
            </a:extLst>
          </p:cNvPr>
          <p:cNvSpPr txBox="1">
            <a:spLocks/>
          </p:cNvSpPr>
          <p:nvPr/>
        </p:nvSpPr>
        <p:spPr>
          <a:xfrm>
            <a:off x="657049" y="3619451"/>
            <a:ext cx="11302837" cy="2307200"/>
          </a:xfrm>
          <a:prstGeom prst="rect">
            <a:avLst/>
          </a:prstGeom>
          <a:noFill/>
          <a:ln>
            <a:noFill/>
          </a:ln>
        </p:spPr>
        <p:txBody>
          <a:bodyPr spcFirstLastPara="1" vert="horz" wrap="square" lIns="121900" tIns="121900" rIns="121900" bIns="121900" rtlCol="0" anchor="t" anchorCtr="0">
            <a:normAutofit fontScale="92500"/>
          </a:bodyPr>
          <a:lstStyle>
            <a:lvl1pPr marL="457200" marR="0" lvl="0" indent="-355600" algn="l" defTabSz="914400" rtl="0" eaLnBrk="1" latinLnBrk="0" hangingPunct="1">
              <a:lnSpc>
                <a:spcPct val="90000"/>
              </a:lnSpc>
              <a:spcBef>
                <a:spcPts val="1000"/>
              </a:spcBef>
              <a:spcAft>
                <a:spcPts val="0"/>
              </a:spcAft>
              <a:buClr>
                <a:schemeClr val="accent2"/>
              </a:buClr>
              <a:buSzPts val="2000"/>
              <a:buFont typeface="Arial"/>
              <a:buChar char="•"/>
              <a:defRPr sz="2667" b="0" i="0" u="none" strike="noStrike" kern="1200" cap="none">
                <a:solidFill>
                  <a:srgbClr val="3F3F3F"/>
                </a:solidFill>
                <a:latin typeface="Calibri"/>
                <a:ea typeface="Calibri"/>
                <a:cs typeface="Calibri"/>
                <a:sym typeface="Calibri"/>
              </a:defRPr>
            </a:lvl1pPr>
            <a:lvl2pPr marL="914400" marR="0" lvl="1" indent="-330200" algn="l" defTabSz="914400" rtl="0" eaLnBrk="1" latinLnBrk="0" hangingPunct="1">
              <a:lnSpc>
                <a:spcPct val="90000"/>
              </a:lnSpc>
              <a:spcBef>
                <a:spcPts val="500"/>
              </a:spcBef>
              <a:spcAft>
                <a:spcPts val="0"/>
              </a:spcAft>
              <a:buClr>
                <a:schemeClr val="accent2"/>
              </a:buClr>
              <a:buSzPts val="1600"/>
              <a:buFont typeface="NTR"/>
              <a:buChar char="-"/>
              <a:defRPr sz="2133" b="0" i="0" u="none" strike="noStrike" kern="1200" cap="none">
                <a:solidFill>
                  <a:srgbClr val="3F3F3F"/>
                </a:solidFill>
                <a:latin typeface="Calibri"/>
                <a:ea typeface="Calibri"/>
                <a:cs typeface="Calibri"/>
                <a:sym typeface="Calibri"/>
              </a:defRPr>
            </a:lvl2pPr>
            <a:lvl3pPr marL="1371600" marR="0" lvl="2" indent="-342900" algn="l" defTabSz="914400" rtl="0" eaLnBrk="1" latinLnBrk="0" hangingPunct="1">
              <a:lnSpc>
                <a:spcPct val="90000"/>
              </a:lnSpc>
              <a:spcBef>
                <a:spcPts val="500"/>
              </a:spcBef>
              <a:spcAft>
                <a:spcPts val="0"/>
              </a:spcAft>
              <a:buClr>
                <a:schemeClr val="accent2"/>
              </a:buClr>
              <a:buSzPts val="1800"/>
              <a:buFont typeface="NTR"/>
              <a:buChar char="-"/>
              <a:defRPr sz="2400" b="0" i="1" u="none" strike="noStrike" kern="1200" cap="none">
                <a:solidFill>
                  <a:srgbClr val="595959"/>
                </a:solidFill>
                <a:latin typeface="Calibri"/>
                <a:ea typeface="Calibri"/>
                <a:cs typeface="Calibri"/>
                <a:sym typeface="Calibri"/>
              </a:defRPr>
            </a:lvl3pPr>
            <a:lvl4pPr marL="1828800" marR="0" lvl="3" indent="-330200" algn="l" defTabSz="914400" rtl="0" eaLnBrk="1" latinLnBrk="0" hangingPunct="1">
              <a:lnSpc>
                <a:spcPct val="90000"/>
              </a:lnSpc>
              <a:spcBef>
                <a:spcPts val="500"/>
              </a:spcBef>
              <a:spcAft>
                <a:spcPts val="0"/>
              </a:spcAft>
              <a:buClr>
                <a:srgbClr val="595959"/>
              </a:buClr>
              <a:buSzPts val="1600"/>
              <a:buFont typeface="Arial"/>
              <a:buChar char="•"/>
              <a:defRPr sz="2133" b="0" i="0" u="none" strike="noStrike" kern="1200" cap="none">
                <a:solidFill>
                  <a:srgbClr val="595959"/>
                </a:solidFill>
                <a:latin typeface="Calibri"/>
                <a:ea typeface="Calibri"/>
                <a:cs typeface="Calibri"/>
                <a:sym typeface="Calibri"/>
              </a:defRPr>
            </a:lvl4pPr>
            <a:lvl5pPr marL="2286000" marR="0" lvl="4" indent="-330200" algn="l" defTabSz="914400" rtl="0" eaLnBrk="1" latinLnBrk="0" hangingPunct="1">
              <a:lnSpc>
                <a:spcPct val="90000"/>
              </a:lnSpc>
              <a:spcBef>
                <a:spcPts val="500"/>
              </a:spcBef>
              <a:spcAft>
                <a:spcPts val="0"/>
              </a:spcAft>
              <a:buClr>
                <a:schemeClr val="accent2"/>
              </a:buClr>
              <a:buSzPts val="1600"/>
              <a:buFont typeface="Courier New"/>
              <a:buChar char="o"/>
              <a:defRPr sz="2133" b="0" i="0" u="none" strike="noStrike" kern="1200" cap="none">
                <a:solidFill>
                  <a:srgbClr val="595959"/>
                </a:solidFill>
                <a:latin typeface="Calibri"/>
                <a:ea typeface="Calibri"/>
                <a:cs typeface="Calibri"/>
                <a:sym typeface="Calibri"/>
              </a:defRPr>
            </a:lvl5pPr>
            <a:lvl6pPr marL="2743200" marR="0" lvl="5" indent="-314325" algn="l" defTabSz="914400" rtl="0" eaLnBrk="1" latinLnBrk="0" hangingPunct="1">
              <a:lnSpc>
                <a:spcPct val="90000"/>
              </a:lnSpc>
              <a:spcBef>
                <a:spcPts val="500"/>
              </a:spcBef>
              <a:spcAft>
                <a:spcPts val="0"/>
              </a:spcAft>
              <a:buClr>
                <a:schemeClr val="dk1"/>
              </a:buClr>
              <a:buSzPts val="1350"/>
              <a:buFont typeface="Arial"/>
              <a:buChar char="•"/>
              <a:defRPr sz="1800" b="0" i="0" u="none" strike="noStrike" kern="1200" cap="none">
                <a:solidFill>
                  <a:schemeClr val="dk1"/>
                </a:solidFill>
                <a:latin typeface="Calibri"/>
                <a:ea typeface="Calibri"/>
                <a:cs typeface="Calibri"/>
                <a:sym typeface="Calibri"/>
              </a:defRPr>
            </a:lvl6pPr>
            <a:lvl7pPr marL="3200400" marR="0" lvl="6" indent="-314325" algn="l" defTabSz="914400" rtl="0" eaLnBrk="1" latinLnBrk="0" hangingPunct="1">
              <a:lnSpc>
                <a:spcPct val="90000"/>
              </a:lnSpc>
              <a:spcBef>
                <a:spcPts val="500"/>
              </a:spcBef>
              <a:spcAft>
                <a:spcPts val="0"/>
              </a:spcAft>
              <a:buClr>
                <a:schemeClr val="dk1"/>
              </a:buClr>
              <a:buSzPts val="1350"/>
              <a:buFont typeface="Arial"/>
              <a:buChar char="•"/>
              <a:defRPr sz="1800" b="0" i="0" u="none" strike="noStrike" kern="1200" cap="none">
                <a:solidFill>
                  <a:schemeClr val="dk1"/>
                </a:solidFill>
                <a:latin typeface="Calibri"/>
                <a:ea typeface="Calibri"/>
                <a:cs typeface="Calibri"/>
                <a:sym typeface="Calibri"/>
              </a:defRPr>
            </a:lvl7pPr>
            <a:lvl8pPr marL="3657600" marR="0" lvl="7" indent="-314325" algn="l" defTabSz="914400" rtl="0" eaLnBrk="1" latinLnBrk="0" hangingPunct="1">
              <a:lnSpc>
                <a:spcPct val="90000"/>
              </a:lnSpc>
              <a:spcBef>
                <a:spcPts val="500"/>
              </a:spcBef>
              <a:spcAft>
                <a:spcPts val="0"/>
              </a:spcAft>
              <a:buClr>
                <a:schemeClr val="dk1"/>
              </a:buClr>
              <a:buSzPts val="1350"/>
              <a:buFont typeface="Arial"/>
              <a:buChar char="•"/>
              <a:defRPr sz="1800" b="0" i="0" u="none" strike="noStrike" kern="1200" cap="none">
                <a:solidFill>
                  <a:schemeClr val="dk1"/>
                </a:solidFill>
                <a:latin typeface="Calibri"/>
                <a:ea typeface="Calibri"/>
                <a:cs typeface="Calibri"/>
                <a:sym typeface="Calibri"/>
              </a:defRPr>
            </a:lvl8pPr>
            <a:lvl9pPr marL="4114800" marR="0" lvl="8" indent="-314325" algn="l" defTabSz="914400" rtl="0" eaLnBrk="1" latinLnBrk="0" hangingPunct="1">
              <a:lnSpc>
                <a:spcPct val="90000"/>
              </a:lnSpc>
              <a:spcBef>
                <a:spcPts val="500"/>
              </a:spcBef>
              <a:spcAft>
                <a:spcPts val="0"/>
              </a:spcAft>
              <a:buClr>
                <a:schemeClr val="dk1"/>
              </a:buClr>
              <a:buSzPts val="1350"/>
              <a:buFont typeface="Arial"/>
              <a:buChar char="•"/>
              <a:defRPr sz="1800" b="0" i="0" u="none" strike="noStrike" kern="1200" cap="none">
                <a:solidFill>
                  <a:schemeClr val="dk1"/>
                </a:solidFill>
                <a:latin typeface="Calibri"/>
                <a:ea typeface="Calibri"/>
                <a:cs typeface="Calibri"/>
                <a:sym typeface="Calibri"/>
              </a:defRPr>
            </a:lvl9pPr>
          </a:lstStyle>
          <a:p>
            <a:pPr marL="101600" indent="0">
              <a:spcBef>
                <a:spcPts val="0"/>
              </a:spcBef>
              <a:buNone/>
            </a:pPr>
            <a:r>
              <a:rPr lang="en-GB" b="1" dirty="0"/>
              <a:t>Dena Tahvildari - Bruna dos Santos Vieira</a:t>
            </a:r>
          </a:p>
          <a:p>
            <a:pPr marL="101600" indent="0">
              <a:spcBef>
                <a:spcPts val="0"/>
              </a:spcBef>
              <a:buNone/>
            </a:pPr>
            <a:r>
              <a:rPr lang="en-GB" dirty="0"/>
              <a:t>FAIR Data Team</a:t>
            </a:r>
          </a:p>
          <a:p>
            <a:pPr>
              <a:spcBef>
                <a:spcPts val="0"/>
              </a:spcBef>
            </a:pPr>
            <a:endParaRPr lang="en-GB" dirty="0"/>
          </a:p>
          <a:p>
            <a:pPr>
              <a:spcBef>
                <a:spcPts val="0"/>
              </a:spcBef>
            </a:pPr>
            <a:endParaRPr lang="en-GB" dirty="0"/>
          </a:p>
          <a:p>
            <a:pPr marL="101600" indent="0">
              <a:spcBef>
                <a:spcPts val="0"/>
              </a:spcBef>
              <a:buNone/>
            </a:pPr>
            <a:r>
              <a:rPr lang="en-GB" dirty="0"/>
              <a:t>                                          </a:t>
            </a:r>
            <a:br>
              <a:rPr lang="en-GB" dirty="0"/>
            </a:br>
            <a:r>
              <a:rPr lang="en-GB" dirty="0"/>
              <a:t>Imaging Group Kick-off                                                                                     31August 2023    </a:t>
            </a:r>
          </a:p>
        </p:txBody>
      </p:sp>
    </p:spTree>
    <p:extLst>
      <p:ext uri="{BB962C8B-B14F-4D97-AF65-F5344CB8AC3E}">
        <p14:creationId xmlns:p14="http://schemas.microsoft.com/office/powerpoint/2010/main" val="3360570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28;p19">
            <a:extLst>
              <a:ext uri="{FF2B5EF4-FFF2-40B4-BE49-F238E27FC236}">
                <a16:creationId xmlns:a16="http://schemas.microsoft.com/office/drawing/2014/main" id="{D3EBAD8C-A2F4-2D8C-8803-CFFD27C31100}"/>
              </a:ext>
            </a:extLst>
          </p:cNvPr>
          <p:cNvSpPr txBox="1">
            <a:spLocks/>
          </p:cNvSpPr>
          <p:nvPr/>
        </p:nvSpPr>
        <p:spPr>
          <a:xfrm>
            <a:off x="100124" y="2715992"/>
            <a:ext cx="3368200" cy="713600"/>
          </a:xfrm>
          <a:prstGeom prst="rect">
            <a:avLst/>
          </a:prstGeom>
          <a:noFill/>
          <a:ln>
            <a:noFill/>
          </a:ln>
        </p:spPr>
        <p:txBody>
          <a:bodyPr spcFirstLastPara="1" wrap="square" lIns="121900" tIns="121900" rIns="121900" bIns="121900" anchor="t" anchorCtr="0">
            <a:normAutofit fontScale="97500" lnSpcReduction="10000"/>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2400"/>
              <a:buFont typeface="Calibri"/>
              <a:buNone/>
              <a:defRPr sz="3200" b="1" i="0" u="none" strike="noStrike" cap="none">
                <a:solidFill>
                  <a:schemeClr val="accen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9pPr>
          </a:lstStyle>
          <a:p>
            <a:r>
              <a:rPr lang="en-GB" sz="3600" kern="0">
                <a:hlinkClick r:id="rId2">
                  <a:extLst>
                    <a:ext uri="{A12FA001-AC4F-418D-AE19-62706E023703}">
                      <ahyp:hlinkClr xmlns:ahyp="http://schemas.microsoft.com/office/drawing/2018/hyperlinkcolor" val="tx"/>
                    </a:ext>
                  </a:extLst>
                </a:hlinkClick>
              </a:rPr>
              <a:t>DCAT-AP</a:t>
            </a:r>
            <a:r>
              <a:rPr lang="en-GB" u="sng" kern="0">
                <a:solidFill>
                  <a:schemeClr val="hlink"/>
                </a:solidFill>
                <a:hlinkClick r:id="rId2"/>
              </a:rPr>
              <a:t> </a:t>
            </a:r>
            <a:r>
              <a:rPr lang="en-GB" sz="3600" kern="0">
                <a:hlinkClick r:id="rId2">
                  <a:extLst>
                    <a:ext uri="{A12FA001-AC4F-418D-AE19-62706E023703}">
                      <ahyp:hlinkClr xmlns:ahyp="http://schemas.microsoft.com/office/drawing/2018/hyperlinkcolor" val="tx"/>
                    </a:ext>
                  </a:extLst>
                </a:hlinkClick>
              </a:rPr>
              <a:t>Portal</a:t>
            </a:r>
            <a:endParaRPr lang="en-GB" sz="3600" kern="0"/>
          </a:p>
        </p:txBody>
      </p:sp>
      <p:pic>
        <p:nvPicPr>
          <p:cNvPr id="5" name="Google Shape;130;p19">
            <a:hlinkClick r:id="rId2"/>
            <a:extLst>
              <a:ext uri="{FF2B5EF4-FFF2-40B4-BE49-F238E27FC236}">
                <a16:creationId xmlns:a16="http://schemas.microsoft.com/office/drawing/2014/main" id="{CF2C5FA2-8423-13E4-031F-73DEFFF3DDC4}"/>
              </a:ext>
            </a:extLst>
          </p:cNvPr>
          <p:cNvPicPr preferRelativeResize="0"/>
          <p:nvPr/>
        </p:nvPicPr>
        <p:blipFill>
          <a:blip r:embed="rId3">
            <a:alphaModFix/>
          </a:blip>
          <a:stretch>
            <a:fillRect/>
          </a:stretch>
        </p:blipFill>
        <p:spPr>
          <a:xfrm>
            <a:off x="3719547" y="521546"/>
            <a:ext cx="8317669" cy="5814908"/>
          </a:xfrm>
          <a:prstGeom prst="rect">
            <a:avLst/>
          </a:prstGeom>
          <a:noFill/>
          <a:ln>
            <a:noFill/>
          </a:ln>
        </p:spPr>
      </p:pic>
    </p:spTree>
    <p:extLst>
      <p:ext uri="{BB962C8B-B14F-4D97-AF65-F5344CB8AC3E}">
        <p14:creationId xmlns:p14="http://schemas.microsoft.com/office/powerpoint/2010/main" val="3484145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4A867-BA60-E3E0-DB9C-BE30207117E6}"/>
              </a:ext>
            </a:extLst>
          </p:cNvPr>
          <p:cNvSpPr>
            <a:spLocks noGrp="1"/>
          </p:cNvSpPr>
          <p:nvPr>
            <p:ph type="title"/>
          </p:nvPr>
        </p:nvSpPr>
        <p:spPr>
          <a:xfrm>
            <a:off x="585216" y="418985"/>
            <a:ext cx="14679168" cy="443199"/>
          </a:xfrm>
        </p:spPr>
        <p:txBody>
          <a:bodyPr/>
          <a:lstStyle/>
          <a:p>
            <a:r>
              <a:rPr lang="en-GB" sz="3200" u="sng">
                <a:solidFill>
                  <a:schemeClr val="hlink"/>
                </a:solidFill>
                <a:latin typeface="Lato" panose="020F0502020204030203" pitchFamily="34" charset="0"/>
                <a:ea typeface="Lato" panose="020F0502020204030203" pitchFamily="34" charset="0"/>
                <a:cs typeface="Lato" panose="020F0502020204030203" pitchFamily="34" charset="0"/>
              </a:rPr>
              <a:t>HRI Core schema 0.9 release</a:t>
            </a:r>
            <a:endParaRPr lang="en-NL"/>
          </a:p>
        </p:txBody>
      </p:sp>
      <p:pic>
        <p:nvPicPr>
          <p:cNvPr id="4" name="Picture 3" descr="A diagram of a data flow&#10;&#10;Description automatically generated">
            <a:extLst>
              <a:ext uri="{FF2B5EF4-FFF2-40B4-BE49-F238E27FC236}">
                <a16:creationId xmlns:a16="http://schemas.microsoft.com/office/drawing/2014/main" id="{BA99F1BE-F063-A223-48F6-EFE17F13C37C}"/>
              </a:ext>
            </a:extLst>
          </p:cNvPr>
          <p:cNvPicPr>
            <a:picLocks noChangeAspect="1"/>
          </p:cNvPicPr>
          <p:nvPr/>
        </p:nvPicPr>
        <p:blipFill>
          <a:blip r:embed="rId2"/>
          <a:stretch>
            <a:fillRect/>
          </a:stretch>
        </p:blipFill>
        <p:spPr>
          <a:xfrm>
            <a:off x="1192659" y="862184"/>
            <a:ext cx="9195941" cy="5539039"/>
          </a:xfrm>
          <a:prstGeom prst="rect">
            <a:avLst/>
          </a:prstGeom>
        </p:spPr>
      </p:pic>
    </p:spTree>
    <p:extLst>
      <p:ext uri="{BB962C8B-B14F-4D97-AF65-F5344CB8AC3E}">
        <p14:creationId xmlns:p14="http://schemas.microsoft.com/office/powerpoint/2010/main" val="2447407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0346B-AFB2-28CD-9308-AD842FBB3B71}"/>
              </a:ext>
            </a:extLst>
          </p:cNvPr>
          <p:cNvSpPr>
            <a:spLocks noGrp="1"/>
          </p:cNvSpPr>
          <p:nvPr>
            <p:ph type="title"/>
          </p:nvPr>
        </p:nvSpPr>
        <p:spPr/>
        <p:txBody>
          <a:bodyPr/>
          <a:lstStyle/>
          <a:p>
            <a:r>
              <a:rPr lang="en-NL" dirty="0"/>
              <a:t>Practical steps for aligning with the core metadata schema</a:t>
            </a:r>
          </a:p>
        </p:txBody>
      </p:sp>
      <p:sp>
        <p:nvSpPr>
          <p:cNvPr id="3" name="Text Placeholder 2">
            <a:extLst>
              <a:ext uri="{FF2B5EF4-FFF2-40B4-BE49-F238E27FC236}">
                <a16:creationId xmlns:a16="http://schemas.microsoft.com/office/drawing/2014/main" id="{E8D8E2F3-252D-989F-E011-0E6867D8B8ED}"/>
              </a:ext>
            </a:extLst>
          </p:cNvPr>
          <p:cNvSpPr>
            <a:spLocks noGrp="1"/>
          </p:cNvSpPr>
          <p:nvPr>
            <p:ph type="body" idx="1"/>
          </p:nvPr>
        </p:nvSpPr>
        <p:spPr/>
        <p:txBody>
          <a:bodyPr/>
          <a:lstStyle/>
          <a:p>
            <a:r>
              <a:rPr lang="en-US" sz="2800" dirty="0">
                <a:latin typeface="Lato" panose="020F0502020204030203" pitchFamily="34" charset="0"/>
                <a:ea typeface="Lato" panose="020F0502020204030203" pitchFamily="34" charset="0"/>
                <a:cs typeface="Lato" panose="020F0502020204030203" pitchFamily="34" charset="0"/>
              </a:rPr>
              <a:t>All resources must describe/ provide the core metadata with the core metadata schema </a:t>
            </a:r>
          </a:p>
          <a:p>
            <a:endParaRPr lang="en-US" sz="2800" dirty="0">
              <a:latin typeface="Lato" panose="020F0502020204030203" pitchFamily="34" charset="0"/>
              <a:ea typeface="Lato" panose="020F0502020204030203" pitchFamily="34" charset="0"/>
              <a:cs typeface="Lato" panose="020F0502020204030203" pitchFamily="34" charset="0"/>
            </a:endParaRPr>
          </a:p>
          <a:p>
            <a:r>
              <a:rPr lang="en-US" sz="2800" dirty="0">
                <a:latin typeface="Lato" panose="020F0502020204030203" pitchFamily="34" charset="0"/>
                <a:ea typeface="Lato" panose="020F0502020204030203" pitchFamily="34" charset="0"/>
                <a:cs typeface="Lato" panose="020F0502020204030203" pitchFamily="34" charset="0"/>
              </a:rPr>
              <a:t>Map and align your metadata models to </a:t>
            </a:r>
            <a:r>
              <a:rPr lang="en-US" sz="2800" dirty="0" err="1">
                <a:latin typeface="Lato" panose="020F0502020204030203" pitchFamily="34" charset="0"/>
                <a:ea typeface="Lato" panose="020F0502020204030203" pitchFamily="34" charset="0"/>
                <a:cs typeface="Lato" panose="020F0502020204030203" pitchFamily="34" charset="0"/>
              </a:rPr>
              <a:t>dcat</a:t>
            </a:r>
            <a:r>
              <a:rPr lang="en-US" sz="2800" dirty="0">
                <a:latin typeface="Lato" panose="020F0502020204030203" pitchFamily="34" charset="0"/>
                <a:ea typeface="Lato" panose="020F0502020204030203" pitchFamily="34" charset="0"/>
                <a:cs typeface="Lato" panose="020F0502020204030203" pitchFamily="34" charset="0"/>
              </a:rPr>
              <a:t>-ap</a:t>
            </a:r>
          </a:p>
          <a:p>
            <a:endParaRPr lang="en-US" sz="2800" dirty="0">
              <a:latin typeface="Lato" panose="020F0502020204030203" pitchFamily="34" charset="0"/>
              <a:ea typeface="Lato" panose="020F0502020204030203" pitchFamily="34" charset="0"/>
              <a:cs typeface="Lato" panose="020F0502020204030203" pitchFamily="34" charset="0"/>
            </a:endParaRPr>
          </a:p>
          <a:p>
            <a:r>
              <a:rPr lang="en-US" sz="2800" dirty="0">
                <a:latin typeface="Lato" panose="020F0502020204030203" pitchFamily="34" charset="0"/>
                <a:ea typeface="Lato" panose="020F0502020204030203" pitchFamily="34" charset="0"/>
                <a:cs typeface="Lato" panose="020F0502020204030203" pitchFamily="34" charset="0"/>
              </a:rPr>
              <a:t>Think of listing the resources and collect metadata instances that will be part of health-</a:t>
            </a:r>
            <a:r>
              <a:rPr lang="en-US" sz="2800" dirty="0" err="1">
                <a:latin typeface="Lato" panose="020F0502020204030203" pitchFamily="34" charset="0"/>
                <a:ea typeface="Lato" panose="020F0502020204030203" pitchFamily="34" charset="0"/>
                <a:cs typeface="Lato" panose="020F0502020204030203" pitchFamily="34" charset="0"/>
              </a:rPr>
              <a:t>ri</a:t>
            </a:r>
            <a:r>
              <a:rPr lang="en-US" sz="2800" dirty="0">
                <a:latin typeface="Lato" panose="020F0502020204030203" pitchFamily="34" charset="0"/>
                <a:ea typeface="Lato" panose="020F0502020204030203" pitchFamily="34" charset="0"/>
                <a:cs typeface="Lato" panose="020F0502020204030203" pitchFamily="34" charset="0"/>
              </a:rPr>
              <a:t> portal</a:t>
            </a:r>
            <a:endParaRPr lang="en-NL" dirty="0"/>
          </a:p>
        </p:txBody>
      </p:sp>
    </p:spTree>
    <p:extLst>
      <p:ext uri="{BB962C8B-B14F-4D97-AF65-F5344CB8AC3E}">
        <p14:creationId xmlns:p14="http://schemas.microsoft.com/office/powerpoint/2010/main" val="3880193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Google Shape;190;p26">
            <a:extLst>
              <a:ext uri="{FF2B5EF4-FFF2-40B4-BE49-F238E27FC236}">
                <a16:creationId xmlns:a16="http://schemas.microsoft.com/office/drawing/2014/main" id="{0D96D571-1D36-482C-9EBF-8EFB2C85FF06}"/>
              </a:ext>
            </a:extLst>
          </p:cNvPr>
          <p:cNvSpPr/>
          <p:nvPr/>
        </p:nvSpPr>
        <p:spPr>
          <a:xfrm rot="2624157">
            <a:off x="8950582" y="3213469"/>
            <a:ext cx="1442425" cy="1377924"/>
          </a:xfrm>
          <a:prstGeom prst="teardrop">
            <a:avLst>
              <a:gd name="adj" fmla="val 126091"/>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5" name="Google Shape;191;p26">
            <a:extLst>
              <a:ext uri="{FF2B5EF4-FFF2-40B4-BE49-F238E27FC236}">
                <a16:creationId xmlns:a16="http://schemas.microsoft.com/office/drawing/2014/main" id="{DD58BE61-726D-4B03-BC58-21030A0C0396}"/>
              </a:ext>
            </a:extLst>
          </p:cNvPr>
          <p:cNvSpPr/>
          <p:nvPr/>
        </p:nvSpPr>
        <p:spPr>
          <a:xfrm rot="-5400000">
            <a:off x="6176691" y="2417907"/>
            <a:ext cx="2181300" cy="2210400"/>
          </a:xfrm>
          <a:prstGeom prst="teardrop">
            <a:avLst>
              <a:gd name="adj" fmla="val 130446"/>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6" name="Google Shape;192;p26">
            <a:extLst>
              <a:ext uri="{FF2B5EF4-FFF2-40B4-BE49-F238E27FC236}">
                <a16:creationId xmlns:a16="http://schemas.microsoft.com/office/drawing/2014/main" id="{C362DE50-86D2-434A-9A2D-C47ACC0FFF6B}"/>
              </a:ext>
            </a:extLst>
          </p:cNvPr>
          <p:cNvSpPr/>
          <p:nvPr/>
        </p:nvSpPr>
        <p:spPr>
          <a:xfrm rot="-5400000" flipH="1">
            <a:off x="6176691" y="3425107"/>
            <a:ext cx="2181300" cy="2210400"/>
          </a:xfrm>
          <a:prstGeom prst="teardrop">
            <a:avLst>
              <a:gd name="adj" fmla="val 130446"/>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7" name="Google Shape;193;p26">
            <a:extLst>
              <a:ext uri="{FF2B5EF4-FFF2-40B4-BE49-F238E27FC236}">
                <a16:creationId xmlns:a16="http://schemas.microsoft.com/office/drawing/2014/main" id="{5CC18CBE-EF6A-465C-87A7-7AD7240BCEDE}"/>
              </a:ext>
            </a:extLst>
          </p:cNvPr>
          <p:cNvSpPr/>
          <p:nvPr/>
        </p:nvSpPr>
        <p:spPr>
          <a:xfrm rot="5400000">
            <a:off x="8119003" y="4009635"/>
            <a:ext cx="1410000" cy="1408200"/>
          </a:xfrm>
          <a:prstGeom prst="teardrop">
            <a:avLst>
              <a:gd name="adj" fmla="val 159381"/>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8" name="Google Shape;194;p26">
            <a:extLst>
              <a:ext uri="{FF2B5EF4-FFF2-40B4-BE49-F238E27FC236}">
                <a16:creationId xmlns:a16="http://schemas.microsoft.com/office/drawing/2014/main" id="{1C222418-4A17-4635-BF64-661559381DB6}"/>
              </a:ext>
            </a:extLst>
          </p:cNvPr>
          <p:cNvSpPr/>
          <p:nvPr/>
        </p:nvSpPr>
        <p:spPr>
          <a:xfrm rot="8037705">
            <a:off x="7159281" y="4439767"/>
            <a:ext cx="1439977" cy="1380500"/>
          </a:xfrm>
          <a:prstGeom prst="teardrop">
            <a:avLst>
              <a:gd name="adj" fmla="val 130469"/>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9" name="Google Shape;195;p26">
            <a:extLst>
              <a:ext uri="{FF2B5EF4-FFF2-40B4-BE49-F238E27FC236}">
                <a16:creationId xmlns:a16="http://schemas.microsoft.com/office/drawing/2014/main" id="{48386C6F-8473-42C9-8C7A-4EA7FC32DB3B}"/>
              </a:ext>
            </a:extLst>
          </p:cNvPr>
          <p:cNvSpPr/>
          <p:nvPr/>
        </p:nvSpPr>
        <p:spPr>
          <a:xfrm rot="-2623641">
            <a:off x="7083964" y="1837025"/>
            <a:ext cx="1442217" cy="1377924"/>
          </a:xfrm>
          <a:prstGeom prst="teardrop">
            <a:avLst>
              <a:gd name="adj" fmla="val 148163"/>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30" name="Google Shape;196;p26">
            <a:extLst>
              <a:ext uri="{FF2B5EF4-FFF2-40B4-BE49-F238E27FC236}">
                <a16:creationId xmlns:a16="http://schemas.microsoft.com/office/drawing/2014/main" id="{F05F8D75-7E15-47A9-B8EA-795C46B1118E}"/>
              </a:ext>
            </a:extLst>
          </p:cNvPr>
          <p:cNvSpPr/>
          <p:nvPr/>
        </p:nvSpPr>
        <p:spPr>
          <a:xfrm>
            <a:off x="7623531" y="2432295"/>
            <a:ext cx="2038500" cy="1904100"/>
          </a:xfrm>
          <a:prstGeom prst="teardrop">
            <a:avLst>
              <a:gd name="adj" fmla="val 125791"/>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31" name="Google Shape;197;p26">
            <a:extLst>
              <a:ext uri="{FF2B5EF4-FFF2-40B4-BE49-F238E27FC236}">
                <a16:creationId xmlns:a16="http://schemas.microsoft.com/office/drawing/2014/main" id="{02C8790D-B653-4101-960C-C9CAB20DC0D8}"/>
              </a:ext>
            </a:extLst>
          </p:cNvPr>
          <p:cNvSpPr/>
          <p:nvPr/>
        </p:nvSpPr>
        <p:spPr>
          <a:xfrm rot="-8296455">
            <a:off x="5556863" y="3034565"/>
            <a:ext cx="1656485" cy="1547635"/>
          </a:xfrm>
          <a:prstGeom prst="teardrop">
            <a:avLst>
              <a:gd name="adj" fmla="val 130378"/>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32" name="Google Shape;198;p26">
            <a:extLst>
              <a:ext uri="{FF2B5EF4-FFF2-40B4-BE49-F238E27FC236}">
                <a16:creationId xmlns:a16="http://schemas.microsoft.com/office/drawing/2014/main" id="{F4B1CBF3-1F89-4B1D-AFC0-8B41F0828D88}"/>
              </a:ext>
            </a:extLst>
          </p:cNvPr>
          <p:cNvSpPr/>
          <p:nvPr/>
        </p:nvSpPr>
        <p:spPr>
          <a:xfrm>
            <a:off x="6417655" y="2401599"/>
            <a:ext cx="2798400" cy="2878500"/>
          </a:xfrm>
          <a:prstGeom prst="ellipse">
            <a:avLst/>
          </a:prstGeom>
          <a:solidFill>
            <a:srgbClr val="783F04"/>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33" name="Google Shape;199;p26">
            <a:extLst>
              <a:ext uri="{FF2B5EF4-FFF2-40B4-BE49-F238E27FC236}">
                <a16:creationId xmlns:a16="http://schemas.microsoft.com/office/drawing/2014/main" id="{E3B10865-1961-4812-A498-DE16E7A70E75}"/>
              </a:ext>
            </a:extLst>
          </p:cNvPr>
          <p:cNvSpPr/>
          <p:nvPr/>
        </p:nvSpPr>
        <p:spPr>
          <a:xfrm>
            <a:off x="6719503" y="3085534"/>
            <a:ext cx="1680000" cy="1613100"/>
          </a:xfrm>
          <a:prstGeom prst="ellipse">
            <a:avLst/>
          </a:prstGeom>
          <a:solidFill>
            <a:srgbClr val="5B0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34" name="Google Shape;200;p26">
            <a:extLst>
              <a:ext uri="{FF2B5EF4-FFF2-40B4-BE49-F238E27FC236}">
                <a16:creationId xmlns:a16="http://schemas.microsoft.com/office/drawing/2014/main" id="{4C693941-113C-47C3-B109-01B8FBA1FC30}"/>
              </a:ext>
            </a:extLst>
          </p:cNvPr>
          <p:cNvSpPr txBox="1"/>
          <p:nvPr/>
        </p:nvSpPr>
        <p:spPr>
          <a:xfrm>
            <a:off x="6745247" y="3328202"/>
            <a:ext cx="1638900" cy="7848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r>
              <a:rPr lang="en-GB" sz="1300">
                <a:solidFill>
                  <a:schemeClr val="lt1"/>
                </a:solidFill>
                <a:latin typeface="Roboto"/>
                <a:ea typeface="Roboto"/>
                <a:cs typeface="Roboto"/>
                <a:sym typeface="Roboto"/>
              </a:rPr>
            </a:br>
            <a:r>
              <a:rPr lang="en-GB" sz="1300" b="1">
                <a:solidFill>
                  <a:schemeClr val="lt1"/>
                </a:solidFill>
                <a:latin typeface="Roboto"/>
                <a:ea typeface="Roboto"/>
                <a:cs typeface="Roboto"/>
                <a:sym typeface="Roboto"/>
              </a:rPr>
              <a:t>DCAT AP Portals</a:t>
            </a:r>
            <a:endParaRPr sz="1300" b="1">
              <a:solidFill>
                <a:schemeClr val="lt1"/>
              </a:solidFill>
              <a:latin typeface="Roboto"/>
              <a:ea typeface="Roboto"/>
              <a:cs typeface="Roboto"/>
              <a:sym typeface="Roboto"/>
            </a:endParaRPr>
          </a:p>
          <a:p>
            <a:pPr algn="ctr"/>
            <a:r>
              <a:rPr lang="en-GB" sz="1300" b="1">
                <a:solidFill>
                  <a:schemeClr val="lt1"/>
                </a:solidFill>
                <a:latin typeface="Roboto"/>
                <a:ea typeface="Roboto"/>
                <a:cs typeface="Roboto"/>
                <a:sym typeface="Roboto"/>
              </a:rPr>
              <a:t>(mandatory fields)</a:t>
            </a:r>
            <a:endParaRPr sz="1300" b="1">
              <a:solidFill>
                <a:schemeClr val="lt1"/>
              </a:solidFill>
              <a:latin typeface="Roboto"/>
              <a:ea typeface="Roboto"/>
              <a:cs typeface="Roboto"/>
              <a:sym typeface="Roboto"/>
            </a:endParaRPr>
          </a:p>
        </p:txBody>
      </p:sp>
      <p:sp>
        <p:nvSpPr>
          <p:cNvPr id="35" name="Google Shape;201;p26">
            <a:extLst>
              <a:ext uri="{FF2B5EF4-FFF2-40B4-BE49-F238E27FC236}">
                <a16:creationId xmlns:a16="http://schemas.microsoft.com/office/drawing/2014/main" id="{C144B31F-32D3-400E-BA16-C41E086B083A}"/>
              </a:ext>
            </a:extLst>
          </p:cNvPr>
          <p:cNvSpPr txBox="1"/>
          <p:nvPr/>
        </p:nvSpPr>
        <p:spPr>
          <a:xfrm>
            <a:off x="8422265" y="2764234"/>
            <a:ext cx="1408200" cy="1477297"/>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br>
              <a:rPr lang="en-GB" sz="1200">
                <a:solidFill>
                  <a:schemeClr val="lt1"/>
                </a:solidFill>
                <a:latin typeface="Roboto"/>
                <a:ea typeface="Roboto"/>
                <a:cs typeface="Roboto"/>
                <a:sym typeface="Roboto"/>
              </a:rPr>
            </a:br>
            <a:br>
              <a:rPr lang="en-GB" sz="1200">
                <a:solidFill>
                  <a:schemeClr val="lt1"/>
                </a:solidFill>
                <a:latin typeface="Roboto"/>
                <a:ea typeface="Roboto"/>
                <a:cs typeface="Roboto"/>
                <a:sym typeface="Roboto"/>
              </a:rPr>
            </a:br>
            <a:r>
              <a:rPr lang="en-GB" sz="1200">
                <a:solidFill>
                  <a:schemeClr val="lt1"/>
                </a:solidFill>
                <a:latin typeface="Roboto"/>
                <a:ea typeface="Roboto"/>
                <a:cs typeface="Roboto"/>
                <a:sym typeface="Roboto"/>
              </a:rPr>
              <a:t>What </a:t>
            </a:r>
            <a:br>
              <a:rPr lang="en-GB" sz="1200">
                <a:solidFill>
                  <a:schemeClr val="lt1"/>
                </a:solidFill>
                <a:latin typeface="Roboto"/>
                <a:ea typeface="Roboto"/>
                <a:cs typeface="Roboto"/>
                <a:sym typeface="Roboto"/>
              </a:rPr>
            </a:br>
            <a:r>
              <a:rPr lang="en-GB" sz="1200">
                <a:solidFill>
                  <a:schemeClr val="lt1"/>
                </a:solidFill>
                <a:latin typeface="Roboto"/>
                <a:ea typeface="Roboto"/>
                <a:cs typeface="Roboto"/>
                <a:sym typeface="Roboto"/>
              </a:rPr>
              <a:t>Apart</a:t>
            </a:r>
            <a:br>
              <a:rPr lang="en-GB" sz="1200">
                <a:solidFill>
                  <a:schemeClr val="lt1"/>
                </a:solidFill>
                <a:latin typeface="Roboto"/>
                <a:ea typeface="Roboto"/>
                <a:cs typeface="Roboto"/>
                <a:sym typeface="Roboto"/>
              </a:rPr>
            </a:br>
            <a:r>
              <a:rPr lang="en-GB" sz="1200">
                <a:solidFill>
                  <a:schemeClr val="lt1"/>
                </a:solidFill>
                <a:latin typeface="Roboto"/>
                <a:ea typeface="Roboto"/>
                <a:cs typeface="Roboto"/>
                <a:sym typeface="Roboto"/>
              </a:rPr>
              <a:t>from</a:t>
            </a:r>
            <a:br>
              <a:rPr lang="en-GB" sz="1200">
                <a:solidFill>
                  <a:schemeClr val="lt1"/>
                </a:solidFill>
                <a:latin typeface="Roboto"/>
                <a:ea typeface="Roboto"/>
                <a:cs typeface="Roboto"/>
                <a:sym typeface="Roboto"/>
              </a:rPr>
            </a:br>
            <a:r>
              <a:rPr lang="en-GB" sz="1200">
                <a:solidFill>
                  <a:schemeClr val="lt1"/>
                </a:solidFill>
                <a:latin typeface="Roboto"/>
                <a:ea typeface="Roboto"/>
                <a:cs typeface="Roboto"/>
                <a:sym typeface="Roboto"/>
              </a:rPr>
              <a:t>DCAT AP </a:t>
            </a:r>
            <a:br>
              <a:rPr lang="en-GB" sz="1200">
                <a:solidFill>
                  <a:schemeClr val="lt1"/>
                </a:solidFill>
                <a:latin typeface="Roboto"/>
                <a:ea typeface="Roboto"/>
                <a:cs typeface="Roboto"/>
                <a:sym typeface="Roboto"/>
              </a:rPr>
            </a:br>
            <a:r>
              <a:rPr lang="en-GB" sz="1200">
                <a:solidFill>
                  <a:schemeClr val="lt1"/>
                </a:solidFill>
                <a:latin typeface="Roboto"/>
                <a:ea typeface="Roboto"/>
                <a:cs typeface="Roboto"/>
                <a:sym typeface="Roboto"/>
              </a:rPr>
              <a:t>Potals?</a:t>
            </a:r>
            <a:endParaRPr sz="1200">
              <a:solidFill>
                <a:schemeClr val="lt1"/>
              </a:solidFill>
              <a:latin typeface="Roboto"/>
              <a:ea typeface="Roboto"/>
              <a:cs typeface="Roboto"/>
              <a:sym typeface="Roboto"/>
            </a:endParaRPr>
          </a:p>
        </p:txBody>
      </p:sp>
      <p:sp>
        <p:nvSpPr>
          <p:cNvPr id="37" name="Google Shape;203;p26">
            <a:extLst>
              <a:ext uri="{FF2B5EF4-FFF2-40B4-BE49-F238E27FC236}">
                <a16:creationId xmlns:a16="http://schemas.microsoft.com/office/drawing/2014/main" id="{DC056DE7-DD6D-43FB-A83D-1881AB3273DF}"/>
              </a:ext>
            </a:extLst>
          </p:cNvPr>
          <p:cNvSpPr txBox="1"/>
          <p:nvPr/>
        </p:nvSpPr>
        <p:spPr>
          <a:xfrm rot="2014141">
            <a:off x="5923267" y="2477656"/>
            <a:ext cx="945128" cy="38469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300">
                <a:solidFill>
                  <a:schemeClr val="dk2"/>
                </a:solidFill>
                <a:latin typeface="Roboto"/>
                <a:ea typeface="Roboto"/>
                <a:cs typeface="Roboto"/>
                <a:sym typeface="Roboto"/>
              </a:rPr>
              <a:t>Funders</a:t>
            </a:r>
            <a:endParaRPr sz="1300">
              <a:solidFill>
                <a:schemeClr val="dk2"/>
              </a:solidFill>
              <a:latin typeface="Roboto"/>
              <a:ea typeface="Roboto"/>
              <a:cs typeface="Roboto"/>
              <a:sym typeface="Roboto"/>
            </a:endParaRPr>
          </a:p>
        </p:txBody>
      </p:sp>
      <p:sp>
        <p:nvSpPr>
          <p:cNvPr id="40" name="Google Shape;206;p26">
            <a:extLst>
              <a:ext uri="{FF2B5EF4-FFF2-40B4-BE49-F238E27FC236}">
                <a16:creationId xmlns:a16="http://schemas.microsoft.com/office/drawing/2014/main" id="{E2B08353-1F06-488F-8CD5-B52C6BAFE5EE}"/>
              </a:ext>
            </a:extLst>
          </p:cNvPr>
          <p:cNvSpPr txBox="1"/>
          <p:nvPr/>
        </p:nvSpPr>
        <p:spPr>
          <a:xfrm rot="-2012628">
            <a:off x="8784261" y="2628586"/>
            <a:ext cx="945212" cy="38469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300">
                <a:solidFill>
                  <a:schemeClr val="dk2"/>
                </a:solidFill>
                <a:latin typeface="Roboto"/>
                <a:ea typeface="Roboto"/>
                <a:cs typeface="Roboto"/>
                <a:sym typeface="Roboto"/>
              </a:rPr>
              <a:t>Omics</a:t>
            </a:r>
          </a:p>
        </p:txBody>
      </p:sp>
      <p:sp>
        <p:nvSpPr>
          <p:cNvPr id="42" name="Google Shape;208;p26">
            <a:extLst>
              <a:ext uri="{FF2B5EF4-FFF2-40B4-BE49-F238E27FC236}">
                <a16:creationId xmlns:a16="http://schemas.microsoft.com/office/drawing/2014/main" id="{14546F02-3014-4F52-AFDB-E3BC95119512}"/>
              </a:ext>
            </a:extLst>
          </p:cNvPr>
          <p:cNvSpPr txBox="1"/>
          <p:nvPr/>
        </p:nvSpPr>
        <p:spPr>
          <a:xfrm>
            <a:off x="5293098" y="3570052"/>
            <a:ext cx="938700" cy="38469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300">
                <a:solidFill>
                  <a:schemeClr val="dk2"/>
                </a:solidFill>
                <a:latin typeface="Roboto"/>
                <a:ea typeface="Roboto"/>
                <a:cs typeface="Roboto"/>
                <a:sym typeface="Roboto"/>
              </a:rPr>
              <a:t>Clinical</a:t>
            </a:r>
            <a:endParaRPr sz="1300">
              <a:solidFill>
                <a:schemeClr val="dk2"/>
              </a:solidFill>
              <a:latin typeface="Roboto"/>
              <a:ea typeface="Roboto"/>
              <a:cs typeface="Roboto"/>
              <a:sym typeface="Roboto"/>
            </a:endParaRPr>
          </a:p>
        </p:txBody>
      </p:sp>
      <p:sp>
        <p:nvSpPr>
          <p:cNvPr id="43" name="Google Shape;209;p26">
            <a:extLst>
              <a:ext uri="{FF2B5EF4-FFF2-40B4-BE49-F238E27FC236}">
                <a16:creationId xmlns:a16="http://schemas.microsoft.com/office/drawing/2014/main" id="{2F900933-D5A9-4B41-9D69-4EC604B3DF78}"/>
              </a:ext>
            </a:extLst>
          </p:cNvPr>
          <p:cNvSpPr txBox="1"/>
          <p:nvPr/>
        </p:nvSpPr>
        <p:spPr>
          <a:xfrm>
            <a:off x="9444806" y="3596201"/>
            <a:ext cx="938700" cy="38469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300">
                <a:solidFill>
                  <a:schemeClr val="dk2"/>
                </a:solidFill>
                <a:latin typeface="Roboto"/>
                <a:ea typeface="Roboto"/>
                <a:cs typeface="Roboto"/>
                <a:sym typeface="Roboto"/>
              </a:rPr>
              <a:t>Biobank</a:t>
            </a:r>
            <a:endParaRPr sz="1300">
              <a:solidFill>
                <a:schemeClr val="dk2"/>
              </a:solidFill>
              <a:latin typeface="Roboto"/>
              <a:ea typeface="Roboto"/>
              <a:cs typeface="Roboto"/>
              <a:sym typeface="Roboto"/>
            </a:endParaRPr>
          </a:p>
        </p:txBody>
      </p:sp>
      <p:sp>
        <p:nvSpPr>
          <p:cNvPr id="44" name="Google Shape;210;p26">
            <a:extLst>
              <a:ext uri="{FF2B5EF4-FFF2-40B4-BE49-F238E27FC236}">
                <a16:creationId xmlns:a16="http://schemas.microsoft.com/office/drawing/2014/main" id="{9B0B7FCC-6206-4611-A071-3069275A3018}"/>
              </a:ext>
            </a:extLst>
          </p:cNvPr>
          <p:cNvSpPr txBox="1"/>
          <p:nvPr/>
        </p:nvSpPr>
        <p:spPr>
          <a:xfrm rot="1971133">
            <a:off x="8762684" y="4672196"/>
            <a:ext cx="944561" cy="7848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300">
                <a:solidFill>
                  <a:schemeClr val="dk2"/>
                </a:solidFill>
                <a:latin typeface="Roboto"/>
                <a:ea typeface="Roboto"/>
                <a:cs typeface="Roboto"/>
                <a:sym typeface="Roboto"/>
              </a:rPr>
              <a:t>Rare Diseases</a:t>
            </a:r>
          </a:p>
          <a:p>
            <a:pPr algn="ctr"/>
            <a:endParaRPr sz="1300">
              <a:solidFill>
                <a:schemeClr val="dk2"/>
              </a:solidFill>
              <a:latin typeface="Roboto"/>
              <a:ea typeface="Roboto"/>
              <a:cs typeface="Roboto"/>
              <a:sym typeface="Roboto"/>
            </a:endParaRPr>
          </a:p>
        </p:txBody>
      </p:sp>
      <p:sp>
        <p:nvSpPr>
          <p:cNvPr id="46" name="Google Shape;212;p26">
            <a:extLst>
              <a:ext uri="{FF2B5EF4-FFF2-40B4-BE49-F238E27FC236}">
                <a16:creationId xmlns:a16="http://schemas.microsoft.com/office/drawing/2014/main" id="{66FF6E90-AD67-4797-8220-FA0957D6BC4F}"/>
              </a:ext>
            </a:extLst>
          </p:cNvPr>
          <p:cNvSpPr txBox="1"/>
          <p:nvPr/>
        </p:nvSpPr>
        <p:spPr>
          <a:xfrm>
            <a:off x="6167773" y="4827527"/>
            <a:ext cx="938700" cy="38469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300">
                <a:solidFill>
                  <a:schemeClr val="dk2"/>
                </a:solidFill>
                <a:latin typeface="Roboto"/>
                <a:ea typeface="Roboto"/>
                <a:cs typeface="Roboto"/>
                <a:sym typeface="Roboto"/>
              </a:rPr>
              <a:t>Cohorts</a:t>
            </a:r>
            <a:endParaRPr sz="1300">
              <a:solidFill>
                <a:schemeClr val="dk2"/>
              </a:solidFill>
              <a:latin typeface="Roboto"/>
              <a:ea typeface="Roboto"/>
              <a:cs typeface="Roboto"/>
              <a:sym typeface="Roboto"/>
            </a:endParaRPr>
          </a:p>
        </p:txBody>
      </p:sp>
      <p:sp>
        <p:nvSpPr>
          <p:cNvPr id="51" name="Google Shape;217;p26">
            <a:extLst>
              <a:ext uri="{FF2B5EF4-FFF2-40B4-BE49-F238E27FC236}">
                <a16:creationId xmlns:a16="http://schemas.microsoft.com/office/drawing/2014/main" id="{8B8EF6B3-4D57-4AE0-B3EB-B44852B81ACF}"/>
              </a:ext>
            </a:extLst>
          </p:cNvPr>
          <p:cNvSpPr txBox="1">
            <a:spLocks noGrp="1"/>
          </p:cNvSpPr>
          <p:nvPr/>
        </p:nvSpPr>
        <p:spPr>
          <a:xfrm>
            <a:off x="335417" y="266680"/>
            <a:ext cx="7688700" cy="535200"/>
          </a:xfrm>
          <a:prstGeom prst="rect">
            <a:avLst/>
          </a:prstGeom>
          <a:noFill/>
          <a:ln>
            <a:noFill/>
          </a:ln>
        </p:spPr>
        <p:txBody>
          <a:bodyPr spcFirstLastPara="1" wrap="square" lIns="91425" tIns="91425" rIns="91425" bIns="91425" anchor="t" anchorCtr="0">
            <a:normAutofit fontScale="75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GB" sz="3500" kern="0" dirty="0">
                <a:solidFill>
                  <a:schemeClr val="accent1"/>
                </a:solidFill>
                <a:latin typeface="Calibri"/>
                <a:cs typeface="Calibri"/>
                <a:sym typeface="Calibri"/>
              </a:rPr>
              <a:t>Health-RI domain (leaves) metadata schemas </a:t>
            </a:r>
            <a:endParaRPr sz="3500" kern="0" dirty="0">
              <a:solidFill>
                <a:schemeClr val="accent1"/>
              </a:solidFill>
              <a:latin typeface="Calibri"/>
              <a:cs typeface="Calibri"/>
              <a:sym typeface="Calibri"/>
            </a:endParaRPr>
          </a:p>
        </p:txBody>
      </p:sp>
      <p:cxnSp>
        <p:nvCxnSpPr>
          <p:cNvPr id="52" name="Straight Arrow Connector 51">
            <a:extLst>
              <a:ext uri="{FF2B5EF4-FFF2-40B4-BE49-F238E27FC236}">
                <a16:creationId xmlns:a16="http://schemas.microsoft.com/office/drawing/2014/main" id="{1C918B5E-1B4A-F046-987F-A8A45A68EAF1}"/>
              </a:ext>
            </a:extLst>
          </p:cNvPr>
          <p:cNvCxnSpPr>
            <a:cxnSpLocks/>
            <a:stCxn id="25" idx="7"/>
          </p:cNvCxnSpPr>
          <p:nvPr/>
        </p:nvCxnSpPr>
        <p:spPr>
          <a:xfrm flipH="1">
            <a:off x="4170772" y="2100398"/>
            <a:ext cx="1654880" cy="486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4B765963-A42D-8CC6-1351-37BE199FE376}"/>
              </a:ext>
            </a:extLst>
          </p:cNvPr>
          <p:cNvCxnSpPr>
            <a:cxnSpLocks/>
            <a:stCxn id="31" idx="7"/>
          </p:cNvCxnSpPr>
          <p:nvPr/>
        </p:nvCxnSpPr>
        <p:spPr>
          <a:xfrm flipH="1" flipV="1">
            <a:off x="4170772" y="2586919"/>
            <a:ext cx="736921" cy="1255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Google Shape;202;p26">
            <a:extLst>
              <a:ext uri="{FF2B5EF4-FFF2-40B4-BE49-F238E27FC236}">
                <a16:creationId xmlns:a16="http://schemas.microsoft.com/office/drawing/2014/main" id="{938B8859-AC19-9BAE-9A58-73254F72D087}"/>
              </a:ext>
            </a:extLst>
          </p:cNvPr>
          <p:cNvSpPr txBox="1"/>
          <p:nvPr/>
        </p:nvSpPr>
        <p:spPr>
          <a:xfrm>
            <a:off x="7292331" y="4237175"/>
            <a:ext cx="1035600" cy="104641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b="1">
                <a:solidFill>
                  <a:schemeClr val="lt1"/>
                </a:solidFill>
              </a:rPr>
              <a:t>0.9                   </a:t>
            </a:r>
            <a:endParaRPr b="1">
              <a:solidFill>
                <a:schemeClr val="lt1"/>
              </a:solidFill>
            </a:endParaRPr>
          </a:p>
          <a:p>
            <a:r>
              <a:rPr lang="en-GB">
                <a:solidFill>
                  <a:schemeClr val="lt1"/>
                </a:solidFill>
              </a:rPr>
              <a:t>    </a:t>
            </a:r>
            <a:endParaRPr>
              <a:solidFill>
                <a:schemeClr val="lt1"/>
              </a:solidFill>
            </a:endParaRPr>
          </a:p>
          <a:p>
            <a:endParaRPr>
              <a:solidFill>
                <a:schemeClr val="lt1"/>
              </a:solidFill>
            </a:endParaRPr>
          </a:p>
          <a:p>
            <a:r>
              <a:rPr lang="en-GB">
                <a:solidFill>
                  <a:schemeClr val="lt1"/>
                </a:solidFill>
              </a:rPr>
              <a:t>      2.0</a:t>
            </a:r>
            <a:endParaRPr>
              <a:solidFill>
                <a:schemeClr val="lt1"/>
              </a:solidFill>
            </a:endParaRPr>
          </a:p>
        </p:txBody>
      </p:sp>
      <p:cxnSp>
        <p:nvCxnSpPr>
          <p:cNvPr id="10" name="Straight Arrow Connector 9">
            <a:extLst>
              <a:ext uri="{FF2B5EF4-FFF2-40B4-BE49-F238E27FC236}">
                <a16:creationId xmlns:a16="http://schemas.microsoft.com/office/drawing/2014/main" id="{7E6486A6-1FDF-04B8-A611-5A5AA01B2BF2}"/>
              </a:ext>
            </a:extLst>
          </p:cNvPr>
          <p:cNvCxnSpPr>
            <a:cxnSpLocks/>
            <a:stCxn id="26" idx="7"/>
          </p:cNvCxnSpPr>
          <p:nvPr/>
        </p:nvCxnSpPr>
        <p:spPr>
          <a:xfrm flipH="1" flipV="1">
            <a:off x="4170772" y="2586919"/>
            <a:ext cx="1654880" cy="33660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8565307-0253-332B-ACA4-521CF44CB89E}"/>
              </a:ext>
            </a:extLst>
          </p:cNvPr>
          <p:cNvCxnSpPr>
            <a:cxnSpLocks/>
            <a:stCxn id="28" idx="7"/>
          </p:cNvCxnSpPr>
          <p:nvPr/>
        </p:nvCxnSpPr>
        <p:spPr>
          <a:xfrm flipH="1" flipV="1">
            <a:off x="4170772" y="2586919"/>
            <a:ext cx="3704641" cy="38444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C8DCCEF-D038-005C-2397-8246FAAFF12D}"/>
              </a:ext>
            </a:extLst>
          </p:cNvPr>
          <p:cNvCxnSpPr>
            <a:cxnSpLocks/>
            <a:stCxn id="27" idx="7"/>
          </p:cNvCxnSpPr>
          <p:nvPr/>
        </p:nvCxnSpPr>
        <p:spPr>
          <a:xfrm flipH="1" flipV="1">
            <a:off x="4170772" y="2586919"/>
            <a:ext cx="5775433" cy="3250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67632B3-0E2A-F1C1-DD26-A1FB81CDAE21}"/>
              </a:ext>
            </a:extLst>
          </p:cNvPr>
          <p:cNvCxnSpPr>
            <a:cxnSpLocks/>
            <a:stCxn id="24" idx="7"/>
          </p:cNvCxnSpPr>
          <p:nvPr/>
        </p:nvCxnSpPr>
        <p:spPr>
          <a:xfrm flipH="1" flipV="1">
            <a:off x="4170772" y="2586919"/>
            <a:ext cx="6758660" cy="13165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95DE722-4F7F-1D96-8BFC-2ADE0223A604}"/>
              </a:ext>
            </a:extLst>
          </p:cNvPr>
          <p:cNvCxnSpPr>
            <a:cxnSpLocks/>
            <a:stCxn id="30" idx="7"/>
          </p:cNvCxnSpPr>
          <p:nvPr/>
        </p:nvCxnSpPr>
        <p:spPr>
          <a:xfrm flipH="1">
            <a:off x="4170772" y="2186752"/>
            <a:ext cx="5754134" cy="4001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B6F8227E-4D7B-2895-830E-E025E5107E37}"/>
              </a:ext>
            </a:extLst>
          </p:cNvPr>
          <p:cNvSpPr txBox="1"/>
          <p:nvPr/>
        </p:nvSpPr>
        <p:spPr>
          <a:xfrm>
            <a:off x="335418" y="4667176"/>
            <a:ext cx="4641624" cy="523220"/>
          </a:xfrm>
          <a:prstGeom prst="rect">
            <a:avLst/>
          </a:prstGeom>
          <a:noFill/>
        </p:spPr>
        <p:txBody>
          <a:bodyPr wrap="square" rtlCol="0">
            <a:spAutoFit/>
          </a:bodyPr>
          <a:lstStyle/>
          <a:p>
            <a:r>
              <a:rPr lang="en-US" sz="1400" dirty="0">
                <a:latin typeface="Lato" panose="020F0502020204030203" pitchFamily="34" charset="0"/>
                <a:ea typeface="Lato" panose="020F0502020204030203" pitchFamily="34" charset="0"/>
                <a:cs typeface="Lato" panose="020F0502020204030203" pitchFamily="34" charset="0"/>
              </a:rPr>
              <a:t>Resources in a domain must offer, extra to the core, their minimal metadata to find their domain resources</a:t>
            </a:r>
          </a:p>
        </p:txBody>
      </p:sp>
      <p:pic>
        <p:nvPicPr>
          <p:cNvPr id="55" name="Picture 54" descr="A screenshot of a computer&#10;&#10;Description automatically generated">
            <a:extLst>
              <a:ext uri="{FF2B5EF4-FFF2-40B4-BE49-F238E27FC236}">
                <a16:creationId xmlns:a16="http://schemas.microsoft.com/office/drawing/2014/main" id="{A8A974F4-F1F4-C025-0FEE-83FB7628F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965" y="1463041"/>
            <a:ext cx="3668537" cy="2257561"/>
          </a:xfrm>
          <a:prstGeom prst="rect">
            <a:avLst/>
          </a:prstGeom>
        </p:spPr>
      </p:pic>
      <p:sp>
        <p:nvSpPr>
          <p:cNvPr id="56" name="Google Shape;212;p26">
            <a:extLst>
              <a:ext uri="{FF2B5EF4-FFF2-40B4-BE49-F238E27FC236}">
                <a16:creationId xmlns:a16="http://schemas.microsoft.com/office/drawing/2014/main" id="{82030BE3-4BDA-A61C-FA40-200BBC180067}"/>
              </a:ext>
            </a:extLst>
          </p:cNvPr>
          <p:cNvSpPr txBox="1"/>
          <p:nvPr/>
        </p:nvSpPr>
        <p:spPr>
          <a:xfrm>
            <a:off x="7358696" y="5288557"/>
            <a:ext cx="938700" cy="38469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300">
                <a:solidFill>
                  <a:schemeClr val="dk2"/>
                </a:solidFill>
                <a:latin typeface="Roboto"/>
                <a:ea typeface="Roboto"/>
                <a:cs typeface="Roboto"/>
                <a:sym typeface="Roboto"/>
              </a:rPr>
              <a:t>imaging</a:t>
            </a:r>
            <a:endParaRPr sz="1300">
              <a:solidFill>
                <a:schemeClr val="dk2"/>
              </a:solidFill>
              <a:latin typeface="Roboto"/>
              <a:ea typeface="Roboto"/>
              <a:cs typeface="Roboto"/>
              <a:sym typeface="Roboto"/>
            </a:endParaRPr>
          </a:p>
        </p:txBody>
      </p:sp>
      <p:sp>
        <p:nvSpPr>
          <p:cNvPr id="57" name="Google Shape;203;p26">
            <a:extLst>
              <a:ext uri="{FF2B5EF4-FFF2-40B4-BE49-F238E27FC236}">
                <a16:creationId xmlns:a16="http://schemas.microsoft.com/office/drawing/2014/main" id="{FB76512F-61B7-0A40-FA7D-C6C7683C3777}"/>
              </a:ext>
            </a:extLst>
          </p:cNvPr>
          <p:cNvSpPr txBox="1"/>
          <p:nvPr/>
        </p:nvSpPr>
        <p:spPr>
          <a:xfrm>
            <a:off x="7262570" y="1831389"/>
            <a:ext cx="1221458" cy="584745"/>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300">
                <a:solidFill>
                  <a:schemeClr val="dk2"/>
                </a:solidFill>
                <a:latin typeface="Roboto"/>
                <a:ea typeface="Roboto"/>
                <a:cs typeface="Roboto"/>
                <a:sym typeface="Roboto"/>
              </a:rPr>
              <a:t>Biobanks and collections</a:t>
            </a:r>
            <a:endParaRPr sz="1300">
              <a:solidFill>
                <a:schemeClr val="dk2"/>
              </a:solidFill>
              <a:latin typeface="Roboto"/>
              <a:ea typeface="Roboto"/>
              <a:cs typeface="Roboto"/>
              <a:sym typeface="Roboto"/>
            </a:endParaRPr>
          </a:p>
        </p:txBody>
      </p:sp>
      <p:cxnSp>
        <p:nvCxnSpPr>
          <p:cNvPr id="58" name="Straight Arrow Connector 57">
            <a:extLst>
              <a:ext uri="{FF2B5EF4-FFF2-40B4-BE49-F238E27FC236}">
                <a16:creationId xmlns:a16="http://schemas.microsoft.com/office/drawing/2014/main" id="{81F77752-6D4B-0CC7-A9D7-C0F5131F0490}"/>
              </a:ext>
            </a:extLst>
          </p:cNvPr>
          <p:cNvCxnSpPr>
            <a:cxnSpLocks/>
            <a:stCxn id="29" idx="7"/>
          </p:cNvCxnSpPr>
          <p:nvPr/>
        </p:nvCxnSpPr>
        <p:spPr>
          <a:xfrm flipH="1">
            <a:off x="4131412" y="1049810"/>
            <a:ext cx="3740141" cy="1494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3139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95C7D-5BF7-9571-AFE5-B0360E41E81E}"/>
              </a:ext>
            </a:extLst>
          </p:cNvPr>
          <p:cNvSpPr>
            <a:spLocks noGrp="1"/>
          </p:cNvSpPr>
          <p:nvPr>
            <p:ph type="title"/>
          </p:nvPr>
        </p:nvSpPr>
        <p:spPr>
          <a:xfrm>
            <a:off x="419818" y="482601"/>
            <a:ext cx="11352364" cy="769728"/>
          </a:xfrm>
        </p:spPr>
        <p:txBody>
          <a:bodyPr/>
          <a:lstStyle/>
          <a:p>
            <a:r>
              <a:rPr lang="en-GB" dirty="0">
                <a:latin typeface="Lato" panose="020F0502020204030203" pitchFamily="34" charset="0"/>
                <a:ea typeface="Lato" panose="020F0502020204030203" pitchFamily="34" charset="0"/>
                <a:cs typeface="Lato" panose="020F0502020204030203" pitchFamily="34" charset="0"/>
              </a:rPr>
              <a:t>Defining</a:t>
            </a:r>
            <a:r>
              <a:rPr lang="en-GB" dirty="0"/>
              <a:t> Leaves – domain-specific Metadata </a:t>
            </a:r>
            <a:endParaRPr lang="en-NL" dirty="0"/>
          </a:p>
        </p:txBody>
      </p:sp>
      <p:sp>
        <p:nvSpPr>
          <p:cNvPr id="3" name="Text Placeholder 2">
            <a:extLst>
              <a:ext uri="{FF2B5EF4-FFF2-40B4-BE49-F238E27FC236}">
                <a16:creationId xmlns:a16="http://schemas.microsoft.com/office/drawing/2014/main" id="{9E8B732C-AC67-2DC8-3B49-4CE082F6997E}"/>
              </a:ext>
            </a:extLst>
          </p:cNvPr>
          <p:cNvSpPr>
            <a:spLocks noGrp="1"/>
          </p:cNvSpPr>
          <p:nvPr>
            <p:ph type="body" idx="1"/>
          </p:nvPr>
        </p:nvSpPr>
        <p:spPr>
          <a:xfrm>
            <a:off x="419815" y="1252329"/>
            <a:ext cx="11352363" cy="868571"/>
          </a:xfrm>
        </p:spPr>
        <p:txBody>
          <a:bodyPr/>
          <a:lstStyle/>
          <a:p>
            <a:pPr marL="101600" indent="0">
              <a:buNone/>
            </a:pPr>
            <a:r>
              <a:rPr lang="en-GB" sz="2000" dirty="0">
                <a:latin typeface="Lato"/>
                <a:ea typeface="Lato"/>
                <a:cs typeface="Lato"/>
              </a:rPr>
              <a:t>Domains (e.g. Imaging group, omics, biobanks &amp; collections) will specialize the generic/core schema into their needs and properties. </a:t>
            </a:r>
            <a:endParaRPr lang="en-GB" dirty="0">
              <a:latin typeface="Lato"/>
              <a:ea typeface="Lato"/>
              <a:cs typeface="Lato"/>
            </a:endParaRPr>
          </a:p>
          <a:p>
            <a:endParaRPr lang="en-NL" sz="1600" dirty="0"/>
          </a:p>
        </p:txBody>
      </p:sp>
      <p:sp>
        <p:nvSpPr>
          <p:cNvPr id="4" name="Title 1">
            <a:extLst>
              <a:ext uri="{FF2B5EF4-FFF2-40B4-BE49-F238E27FC236}">
                <a16:creationId xmlns:a16="http://schemas.microsoft.com/office/drawing/2014/main" id="{6733CFC4-FAA3-1043-4A2B-6E16A0F05AC7}"/>
              </a:ext>
            </a:extLst>
          </p:cNvPr>
          <p:cNvSpPr txBox="1">
            <a:spLocks/>
          </p:cNvSpPr>
          <p:nvPr/>
        </p:nvSpPr>
        <p:spPr>
          <a:xfrm>
            <a:off x="419815" y="2323703"/>
            <a:ext cx="11352363" cy="443199"/>
          </a:xfrm>
          <a:prstGeom prst="rect">
            <a:avLst/>
          </a:prstGeom>
          <a:noFill/>
          <a:ln>
            <a:noFill/>
          </a:ln>
        </p:spPr>
        <p:txBody>
          <a:bodyPr spcFirstLastPara="1" vert="horz" wrap="square" lIns="0" tIns="0" rIns="0" bIns="0" rtlCol="0" anchor="t" anchorCtr="0">
            <a:noAutofit/>
          </a:bodyPr>
          <a:lstStyle>
            <a:lvl1pPr marR="0" lvl="0" algn="l" defTabSz="914400" rtl="0" eaLnBrk="1" latinLnBrk="0" hangingPunct="1">
              <a:lnSpc>
                <a:spcPct val="90000"/>
              </a:lnSpc>
              <a:spcBef>
                <a:spcPts val="0"/>
              </a:spcBef>
              <a:spcAft>
                <a:spcPts val="0"/>
              </a:spcAft>
              <a:buClr>
                <a:schemeClr val="accent1"/>
              </a:buClr>
              <a:buSzPts val="2400"/>
              <a:buFont typeface="Calibri"/>
              <a:buNone/>
              <a:defRPr sz="3200" b="1" i="0" u="none" strike="noStrike" kern="1200" cap="none">
                <a:solidFill>
                  <a:schemeClr val="accen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9pPr>
          </a:lstStyle>
          <a:p>
            <a:r>
              <a:rPr lang="en-GB" dirty="0"/>
              <a:t>What </a:t>
            </a:r>
            <a:r>
              <a:rPr lang="en-GB" dirty="0">
                <a:latin typeface="Lato" panose="020F0502020204030203" pitchFamily="34" charset="0"/>
                <a:ea typeface="Lato" panose="020F0502020204030203" pitchFamily="34" charset="0"/>
                <a:cs typeface="Lato" panose="020F0502020204030203" pitchFamily="34" charset="0"/>
              </a:rPr>
              <a:t>metadata</a:t>
            </a:r>
            <a:r>
              <a:rPr lang="en-GB" dirty="0"/>
              <a:t> should you prioritise?</a:t>
            </a:r>
            <a:endParaRPr lang="en-NL" dirty="0"/>
          </a:p>
        </p:txBody>
      </p:sp>
      <p:sp>
        <p:nvSpPr>
          <p:cNvPr id="5" name="Text Placeholder 2">
            <a:extLst>
              <a:ext uri="{FF2B5EF4-FFF2-40B4-BE49-F238E27FC236}">
                <a16:creationId xmlns:a16="http://schemas.microsoft.com/office/drawing/2014/main" id="{B4DFC832-DC00-28E0-6799-1C92B4A08A9D}"/>
              </a:ext>
            </a:extLst>
          </p:cNvPr>
          <p:cNvSpPr txBox="1">
            <a:spLocks/>
          </p:cNvSpPr>
          <p:nvPr/>
        </p:nvSpPr>
        <p:spPr>
          <a:xfrm>
            <a:off x="419815" y="2766902"/>
            <a:ext cx="9677400" cy="1019412"/>
          </a:xfrm>
          <a:prstGeom prst="rect">
            <a:avLst/>
          </a:prstGeom>
          <a:noFill/>
          <a:ln>
            <a:noFill/>
          </a:ln>
        </p:spPr>
        <p:txBody>
          <a:bodyPr spcFirstLastPara="1" vert="horz" wrap="square" lIns="91425" tIns="45700" rIns="91425" bIns="45700" rtlCol="0" anchor="t" anchorCtr="0">
            <a:noAutofit/>
          </a:bodyPr>
          <a:lstStyle>
            <a:lvl1pPr marL="457200" marR="0" lvl="0" indent="-355600" algn="l" defTabSz="914400" rtl="0" eaLnBrk="1" latinLnBrk="0" hangingPunct="1">
              <a:lnSpc>
                <a:spcPct val="90000"/>
              </a:lnSpc>
              <a:spcBef>
                <a:spcPts val="1000"/>
              </a:spcBef>
              <a:spcAft>
                <a:spcPts val="0"/>
              </a:spcAft>
              <a:buClr>
                <a:schemeClr val="accent2"/>
              </a:buClr>
              <a:buSzPts val="2000"/>
              <a:buFont typeface="Arial"/>
              <a:buChar char="•"/>
              <a:defRPr sz="2667" b="0" i="0" u="none" strike="noStrike" kern="1200" cap="none">
                <a:solidFill>
                  <a:srgbClr val="3F3F3F"/>
                </a:solidFill>
                <a:latin typeface="Calibri"/>
                <a:ea typeface="Calibri"/>
                <a:cs typeface="Calibri"/>
                <a:sym typeface="Calibri"/>
              </a:defRPr>
            </a:lvl1pPr>
            <a:lvl2pPr marL="914400" marR="0" lvl="1" indent="-330200" algn="l" defTabSz="914400" rtl="0" eaLnBrk="1" latinLnBrk="0" hangingPunct="1">
              <a:lnSpc>
                <a:spcPct val="90000"/>
              </a:lnSpc>
              <a:spcBef>
                <a:spcPts val="500"/>
              </a:spcBef>
              <a:spcAft>
                <a:spcPts val="0"/>
              </a:spcAft>
              <a:buClr>
                <a:schemeClr val="accent2"/>
              </a:buClr>
              <a:buSzPts val="1600"/>
              <a:buFont typeface="NTR"/>
              <a:buChar char="-"/>
              <a:defRPr sz="2133" b="0" i="0" u="none" strike="noStrike" kern="1200" cap="none">
                <a:solidFill>
                  <a:srgbClr val="3F3F3F"/>
                </a:solidFill>
                <a:latin typeface="Calibri"/>
                <a:ea typeface="Calibri"/>
                <a:cs typeface="Calibri"/>
                <a:sym typeface="Calibri"/>
              </a:defRPr>
            </a:lvl2pPr>
            <a:lvl3pPr marL="1371600" marR="0" lvl="2" indent="-342900" algn="l" defTabSz="914400" rtl="0" eaLnBrk="1" latinLnBrk="0" hangingPunct="1">
              <a:lnSpc>
                <a:spcPct val="90000"/>
              </a:lnSpc>
              <a:spcBef>
                <a:spcPts val="500"/>
              </a:spcBef>
              <a:spcAft>
                <a:spcPts val="0"/>
              </a:spcAft>
              <a:buClr>
                <a:schemeClr val="accent2"/>
              </a:buClr>
              <a:buSzPts val="1800"/>
              <a:buFont typeface="NTR"/>
              <a:buChar char="-"/>
              <a:defRPr sz="2400" b="0" i="1" u="none" strike="noStrike" kern="1200" cap="none">
                <a:solidFill>
                  <a:srgbClr val="595959"/>
                </a:solidFill>
                <a:latin typeface="Calibri"/>
                <a:ea typeface="Calibri"/>
                <a:cs typeface="Calibri"/>
                <a:sym typeface="Calibri"/>
              </a:defRPr>
            </a:lvl3pPr>
            <a:lvl4pPr marL="1828800" marR="0" lvl="3" indent="-330200" algn="l" defTabSz="914400" rtl="0" eaLnBrk="1" latinLnBrk="0" hangingPunct="1">
              <a:lnSpc>
                <a:spcPct val="90000"/>
              </a:lnSpc>
              <a:spcBef>
                <a:spcPts val="500"/>
              </a:spcBef>
              <a:spcAft>
                <a:spcPts val="0"/>
              </a:spcAft>
              <a:buClr>
                <a:srgbClr val="595959"/>
              </a:buClr>
              <a:buSzPts val="1600"/>
              <a:buFont typeface="Arial"/>
              <a:buChar char="•"/>
              <a:defRPr sz="2133" b="0" i="0" u="none" strike="noStrike" kern="1200" cap="none">
                <a:solidFill>
                  <a:srgbClr val="595959"/>
                </a:solidFill>
                <a:latin typeface="Calibri"/>
                <a:ea typeface="Calibri"/>
                <a:cs typeface="Calibri"/>
                <a:sym typeface="Calibri"/>
              </a:defRPr>
            </a:lvl4pPr>
            <a:lvl5pPr marL="2286000" marR="0" lvl="4" indent="-330200" algn="l" defTabSz="914400" rtl="0" eaLnBrk="1" latinLnBrk="0" hangingPunct="1">
              <a:lnSpc>
                <a:spcPct val="90000"/>
              </a:lnSpc>
              <a:spcBef>
                <a:spcPts val="500"/>
              </a:spcBef>
              <a:spcAft>
                <a:spcPts val="0"/>
              </a:spcAft>
              <a:buClr>
                <a:schemeClr val="accent2"/>
              </a:buClr>
              <a:buSzPts val="1600"/>
              <a:buFont typeface="Courier New"/>
              <a:buChar char="o"/>
              <a:defRPr sz="2133" b="0" i="0" u="none" strike="noStrike" kern="1200" cap="none">
                <a:solidFill>
                  <a:srgbClr val="595959"/>
                </a:solidFill>
                <a:latin typeface="Calibri"/>
                <a:ea typeface="Calibri"/>
                <a:cs typeface="Calibri"/>
                <a:sym typeface="Calibri"/>
              </a:defRPr>
            </a:lvl5pPr>
            <a:lvl6pPr marL="2743200" marR="0" lvl="5" indent="-314325" algn="l" defTabSz="914400" rtl="0" eaLnBrk="1" latinLnBrk="0" hangingPunct="1">
              <a:lnSpc>
                <a:spcPct val="90000"/>
              </a:lnSpc>
              <a:spcBef>
                <a:spcPts val="500"/>
              </a:spcBef>
              <a:spcAft>
                <a:spcPts val="0"/>
              </a:spcAft>
              <a:buClr>
                <a:schemeClr val="dk1"/>
              </a:buClr>
              <a:buSzPts val="1350"/>
              <a:buFont typeface="Arial"/>
              <a:buChar char="•"/>
              <a:defRPr sz="1800" b="0" i="0" u="none" strike="noStrike" kern="1200" cap="none">
                <a:solidFill>
                  <a:schemeClr val="dk1"/>
                </a:solidFill>
                <a:latin typeface="Calibri"/>
                <a:ea typeface="Calibri"/>
                <a:cs typeface="Calibri"/>
                <a:sym typeface="Calibri"/>
              </a:defRPr>
            </a:lvl6pPr>
            <a:lvl7pPr marL="3200400" marR="0" lvl="6" indent="-314325" algn="l" defTabSz="914400" rtl="0" eaLnBrk="1" latinLnBrk="0" hangingPunct="1">
              <a:lnSpc>
                <a:spcPct val="90000"/>
              </a:lnSpc>
              <a:spcBef>
                <a:spcPts val="500"/>
              </a:spcBef>
              <a:spcAft>
                <a:spcPts val="0"/>
              </a:spcAft>
              <a:buClr>
                <a:schemeClr val="dk1"/>
              </a:buClr>
              <a:buSzPts val="1350"/>
              <a:buFont typeface="Arial"/>
              <a:buChar char="•"/>
              <a:defRPr sz="1800" b="0" i="0" u="none" strike="noStrike" kern="1200" cap="none">
                <a:solidFill>
                  <a:schemeClr val="dk1"/>
                </a:solidFill>
                <a:latin typeface="Calibri"/>
                <a:ea typeface="Calibri"/>
                <a:cs typeface="Calibri"/>
                <a:sym typeface="Calibri"/>
              </a:defRPr>
            </a:lvl7pPr>
            <a:lvl8pPr marL="3657600" marR="0" lvl="7" indent="-314325" algn="l" defTabSz="914400" rtl="0" eaLnBrk="1" latinLnBrk="0" hangingPunct="1">
              <a:lnSpc>
                <a:spcPct val="90000"/>
              </a:lnSpc>
              <a:spcBef>
                <a:spcPts val="500"/>
              </a:spcBef>
              <a:spcAft>
                <a:spcPts val="0"/>
              </a:spcAft>
              <a:buClr>
                <a:schemeClr val="dk1"/>
              </a:buClr>
              <a:buSzPts val="1350"/>
              <a:buFont typeface="Arial"/>
              <a:buChar char="•"/>
              <a:defRPr sz="1800" b="0" i="0" u="none" strike="noStrike" kern="1200" cap="none">
                <a:solidFill>
                  <a:schemeClr val="dk1"/>
                </a:solidFill>
                <a:latin typeface="Calibri"/>
                <a:ea typeface="Calibri"/>
                <a:cs typeface="Calibri"/>
                <a:sym typeface="Calibri"/>
              </a:defRPr>
            </a:lvl8pPr>
            <a:lvl9pPr marL="4114800" marR="0" lvl="8" indent="-314325" algn="l" defTabSz="914400" rtl="0" eaLnBrk="1" latinLnBrk="0" hangingPunct="1">
              <a:lnSpc>
                <a:spcPct val="90000"/>
              </a:lnSpc>
              <a:spcBef>
                <a:spcPts val="500"/>
              </a:spcBef>
              <a:spcAft>
                <a:spcPts val="0"/>
              </a:spcAft>
              <a:buClr>
                <a:schemeClr val="dk1"/>
              </a:buClr>
              <a:buSzPts val="1350"/>
              <a:buFont typeface="Arial"/>
              <a:buChar char="•"/>
              <a:defRPr sz="1800" b="0" i="0" u="none" strike="noStrike" kern="1200" cap="none">
                <a:solidFill>
                  <a:schemeClr val="dk1"/>
                </a:solidFill>
                <a:latin typeface="Calibri"/>
                <a:ea typeface="Calibri"/>
                <a:cs typeface="Calibri"/>
                <a:sym typeface="Calibri"/>
              </a:defRPr>
            </a:lvl9pPr>
          </a:lstStyle>
          <a:p>
            <a:pPr marL="0" indent="0">
              <a:spcBef>
                <a:spcPts val="0"/>
              </a:spcBef>
              <a:buFont typeface="Arial"/>
              <a:buNone/>
            </a:pPr>
            <a:endParaRPr lang="en-GB" sz="1050" dirty="0"/>
          </a:p>
          <a:p>
            <a:pPr marL="0" indent="0">
              <a:spcBef>
                <a:spcPts val="0"/>
              </a:spcBef>
              <a:buFont typeface="Arial"/>
              <a:buNone/>
            </a:pPr>
            <a:r>
              <a:rPr lang="en-GB" sz="1800" dirty="0">
                <a:latin typeface="Lato"/>
                <a:ea typeface="Lato"/>
                <a:cs typeface="Lato"/>
              </a:rPr>
              <a:t>FAIR</a:t>
            </a:r>
          </a:p>
          <a:p>
            <a:pPr indent="-304958">
              <a:spcBef>
                <a:spcPts val="1200"/>
              </a:spcBef>
              <a:buSzPct val="100000"/>
              <a:buFont typeface="Arial"/>
              <a:buChar char="●"/>
            </a:pPr>
            <a:r>
              <a:rPr lang="en-GB" sz="1800" dirty="0">
                <a:latin typeface="Lato"/>
                <a:ea typeface="Lato"/>
                <a:cs typeface="Lato"/>
              </a:rPr>
              <a:t>Important to find your dataset (e.g. diagnosis, sample size, subjects (people, demo)</a:t>
            </a:r>
          </a:p>
          <a:p>
            <a:pPr indent="-304958">
              <a:spcBef>
                <a:spcPts val="0"/>
              </a:spcBef>
              <a:buSzPct val="100000"/>
              <a:buFont typeface="Arial"/>
              <a:buChar char="●"/>
            </a:pPr>
            <a:r>
              <a:rPr lang="en-GB" sz="1800" dirty="0">
                <a:latin typeface="Lato"/>
                <a:ea typeface="Lato"/>
                <a:cs typeface="Lato"/>
              </a:rPr>
              <a:t>Increase accessibility (sharing protocol/access constraints)</a:t>
            </a:r>
          </a:p>
          <a:p>
            <a:pPr indent="-304958">
              <a:spcBef>
                <a:spcPts val="0"/>
              </a:spcBef>
              <a:buSzPct val="100000"/>
              <a:buFont typeface="Arial"/>
              <a:buChar char="●"/>
            </a:pPr>
            <a:r>
              <a:rPr lang="en-GB" sz="1800" dirty="0">
                <a:latin typeface="Lato"/>
                <a:ea typeface="Lato"/>
                <a:cs typeface="Lato"/>
              </a:rPr>
              <a:t>Increase interoperability (which vocabulary, coding language was used in your data)</a:t>
            </a:r>
          </a:p>
          <a:p>
            <a:pPr indent="-304958">
              <a:spcBef>
                <a:spcPts val="0"/>
              </a:spcBef>
              <a:buSzPct val="100000"/>
              <a:buFont typeface="Arial"/>
              <a:buChar char="●"/>
            </a:pPr>
            <a:r>
              <a:rPr lang="en-GB" sz="1800" dirty="0">
                <a:latin typeface="Lato"/>
                <a:ea typeface="Lato"/>
                <a:cs typeface="Lato"/>
              </a:rPr>
              <a:t>Increase reusability (consent/license, provenance, standards used for coding your data, study protocols as a quality standard, pointer to the data)</a:t>
            </a:r>
          </a:p>
          <a:p>
            <a:pPr marL="0" indent="0">
              <a:spcBef>
                <a:spcPts val="1200"/>
              </a:spcBef>
              <a:buFont typeface="Arial"/>
              <a:buNone/>
            </a:pPr>
            <a:r>
              <a:rPr lang="en-GB" sz="1800" dirty="0">
                <a:latin typeface="Lato"/>
                <a:ea typeface="Lato"/>
                <a:cs typeface="Lato"/>
              </a:rPr>
              <a:t>Other</a:t>
            </a:r>
          </a:p>
          <a:p>
            <a:pPr indent="-304958">
              <a:spcBef>
                <a:spcPts val="1200"/>
              </a:spcBef>
              <a:buSzPct val="100000"/>
              <a:buFont typeface="Arial"/>
              <a:buChar char="●"/>
            </a:pPr>
            <a:r>
              <a:rPr lang="en-GB" sz="1800" dirty="0">
                <a:latin typeface="Lato"/>
                <a:ea typeface="Lato"/>
                <a:cs typeface="Lato"/>
              </a:rPr>
              <a:t>Important for the “visuals” of the portal (e.g. Logo URL, Landing Page URL)</a:t>
            </a:r>
          </a:p>
          <a:p>
            <a:pPr indent="-304958">
              <a:spcBef>
                <a:spcPts val="0"/>
              </a:spcBef>
              <a:buSzPct val="100000"/>
              <a:buFont typeface="Arial"/>
              <a:buChar char="●"/>
            </a:pPr>
            <a:r>
              <a:rPr lang="en-GB" sz="1800" dirty="0">
                <a:latin typeface="Lato"/>
                <a:ea typeface="Lato"/>
                <a:cs typeface="Lato"/>
              </a:rPr>
              <a:t>Important for your domain (e.g. imaging example)</a:t>
            </a:r>
          </a:p>
          <a:p>
            <a:pPr marL="0" indent="0">
              <a:spcBef>
                <a:spcPts val="1600"/>
              </a:spcBef>
              <a:buFont typeface="Arial"/>
              <a:buNone/>
            </a:pPr>
            <a:endParaRPr lang="en-US" sz="1800" dirty="0">
              <a:latin typeface="Lato"/>
              <a:ea typeface="Lato"/>
              <a:cs typeface="Lato"/>
            </a:endParaRPr>
          </a:p>
          <a:p>
            <a:pPr marL="50800" indent="0">
              <a:buSzPct val="100000"/>
              <a:buFont typeface="Arial"/>
              <a:buNone/>
            </a:pPr>
            <a:endParaRPr lang="en-US" sz="1800" dirty="0">
              <a:latin typeface="Lato"/>
              <a:ea typeface="Lato"/>
              <a:cs typeface="Lato"/>
            </a:endParaRPr>
          </a:p>
          <a:p>
            <a:endParaRPr lang="en-NL" dirty="0"/>
          </a:p>
        </p:txBody>
      </p:sp>
    </p:spTree>
    <p:extLst>
      <p:ext uri="{BB962C8B-B14F-4D97-AF65-F5344CB8AC3E}">
        <p14:creationId xmlns:p14="http://schemas.microsoft.com/office/powerpoint/2010/main" val="2177682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BDB29-B724-F530-1839-5DF8E6693579}"/>
              </a:ext>
            </a:extLst>
          </p:cNvPr>
          <p:cNvSpPr>
            <a:spLocks noGrp="1"/>
          </p:cNvSpPr>
          <p:nvPr>
            <p:ph type="title"/>
          </p:nvPr>
        </p:nvSpPr>
        <p:spPr/>
        <p:txBody>
          <a:bodyPr/>
          <a:lstStyle/>
          <a:p>
            <a:r>
              <a:rPr lang="en-NL" dirty="0"/>
              <a:t>Steps towards Leaves – Health-RI Git</a:t>
            </a:r>
          </a:p>
        </p:txBody>
      </p:sp>
      <p:sp>
        <p:nvSpPr>
          <p:cNvPr id="3" name="Text Placeholder 2">
            <a:extLst>
              <a:ext uri="{FF2B5EF4-FFF2-40B4-BE49-F238E27FC236}">
                <a16:creationId xmlns:a16="http://schemas.microsoft.com/office/drawing/2014/main" id="{2FCAFCED-EB93-C069-A18D-D0258582B260}"/>
              </a:ext>
            </a:extLst>
          </p:cNvPr>
          <p:cNvSpPr>
            <a:spLocks noGrp="1"/>
          </p:cNvSpPr>
          <p:nvPr>
            <p:ph type="body" idx="1"/>
          </p:nvPr>
        </p:nvSpPr>
        <p:spPr>
          <a:xfrm>
            <a:off x="414068" y="1141294"/>
            <a:ext cx="11352363" cy="4575411"/>
          </a:xfrm>
        </p:spPr>
        <p:txBody>
          <a:bodyPr/>
          <a:lstStyle/>
          <a:p>
            <a:pPr marL="342900" indent="-342900">
              <a:buFont typeface="Arial" panose="020B0604020202020204" pitchFamily="34" charset="0"/>
              <a:buChar char="•"/>
            </a:pPr>
            <a:r>
              <a:rPr lang="en-GB" sz="2000" dirty="0">
                <a:latin typeface="Lato"/>
                <a:ea typeface="Lato"/>
                <a:cs typeface="Lato"/>
              </a:rPr>
              <a:t>Go to </a:t>
            </a:r>
            <a:r>
              <a:rPr lang="en-GB" sz="2000" dirty="0">
                <a:ea typeface="Lato"/>
                <a:hlinkClick r:id="rId2"/>
              </a:rPr>
              <a:t>https://github.com/Health-RI/health-ri-metadata</a:t>
            </a:r>
          </a:p>
          <a:p>
            <a:pPr marL="742950" lvl="1" indent="-285750">
              <a:buFont typeface="Arial" panose="020B0604020202020204" pitchFamily="34" charset="0"/>
              <a:buChar char="•"/>
            </a:pPr>
            <a:r>
              <a:rPr lang="en-GB" sz="1400" dirty="0">
                <a:latin typeface="Lato"/>
                <a:ea typeface="Lato"/>
                <a:cs typeface="Lato"/>
              </a:rPr>
              <a:t>Request Jeroen </a:t>
            </a:r>
            <a:r>
              <a:rPr lang="en-GB" sz="1400" dirty="0" err="1">
                <a:latin typeface="Lato"/>
                <a:ea typeface="Lato"/>
                <a:cs typeface="Lato"/>
              </a:rPr>
              <a:t>Beliën</a:t>
            </a:r>
            <a:r>
              <a:rPr lang="en-GB" sz="1400" dirty="0">
                <a:latin typeface="Lato"/>
                <a:ea typeface="Lato"/>
                <a:cs typeface="Lato"/>
              </a:rPr>
              <a:t> 🧙 to add you to the HRI Metadata repo </a:t>
            </a:r>
          </a:p>
          <a:p>
            <a:pPr marL="742950" lvl="1" indent="-285750">
              <a:buFont typeface="Arial" panose="020B0604020202020204" pitchFamily="34" charset="0"/>
              <a:buChar char="•"/>
            </a:pPr>
            <a:r>
              <a:rPr lang="en-GB" sz="1400" u="sng" dirty="0">
                <a:solidFill>
                  <a:schemeClr val="hlink"/>
                </a:solidFill>
                <a:latin typeface="Lato"/>
                <a:ea typeface="Lato"/>
                <a:cs typeface="Lato"/>
                <a:hlinkClick r:id="rId3">
                  <a:extLst>
                    <a:ext uri="{A12FA001-AC4F-418D-AE19-62706E023703}">
                      <ahyp:hlinkClr xmlns:ahyp="http://schemas.microsoft.com/office/drawing/2018/hyperlinkcolor" val="tx"/>
                    </a:ext>
                  </a:extLst>
                </a:hlinkClick>
              </a:rPr>
              <a:t>health-ri-metadata</a:t>
            </a:r>
            <a:r>
              <a:rPr lang="en-GB" sz="1400" u="sng" dirty="0">
                <a:solidFill>
                  <a:schemeClr val="hlink"/>
                </a:solidFill>
                <a:latin typeface="Lato"/>
                <a:ea typeface="Lato"/>
                <a:cs typeface="Lato"/>
              </a:rPr>
              <a:t>/Leaves </a:t>
            </a:r>
          </a:p>
          <a:p>
            <a:pPr marL="285750" indent="-285750">
              <a:buFont typeface="Arial" panose="020B0604020202020204" pitchFamily="34" charset="0"/>
              <a:buChar char="•"/>
            </a:pPr>
            <a:r>
              <a:rPr lang="en-GB" sz="2468" dirty="0"/>
              <a:t>Metadata schema </a:t>
            </a:r>
          </a:p>
          <a:p>
            <a:pPr marL="742950" lvl="1" indent="-285750">
              <a:buFont typeface="Arial" panose="020B0604020202020204" pitchFamily="34" charset="0"/>
              <a:buChar char="•"/>
            </a:pPr>
            <a:r>
              <a:rPr lang="en-GB" sz="1934" dirty="0"/>
              <a:t>Health-RI metadata schema diagram</a:t>
            </a:r>
          </a:p>
          <a:p>
            <a:pPr marL="742950" lvl="1" indent="-285750">
              <a:buFont typeface="Arial" panose="020B0604020202020204" pitchFamily="34" charset="0"/>
              <a:buChar char="•"/>
            </a:pPr>
            <a:r>
              <a:rPr lang="en-GB" sz="1934" dirty="0"/>
              <a:t>DCAT-AP specification</a:t>
            </a:r>
          </a:p>
          <a:p>
            <a:pPr marL="742950" lvl="1" indent="-285750">
              <a:buFont typeface="Arial" panose="020B0604020202020204" pitchFamily="34" charset="0"/>
              <a:buChar char="•"/>
            </a:pPr>
            <a:r>
              <a:rPr lang="en-GB" sz="1934" dirty="0"/>
              <a:t>DCAT-AP in SHACL and RDF</a:t>
            </a:r>
          </a:p>
          <a:p>
            <a:pPr marL="285750" indent="-285750">
              <a:buFont typeface="Arial" panose="020B0604020202020204" pitchFamily="34" charset="0"/>
              <a:buChar char="•"/>
            </a:pPr>
            <a:r>
              <a:rPr lang="en-GB" sz="2468" dirty="0"/>
              <a:t>Leaves</a:t>
            </a:r>
          </a:p>
          <a:p>
            <a:pPr marL="742950" lvl="1" indent="-285750">
              <a:buFont typeface="Arial" panose="020B0604020202020204" pitchFamily="34" charset="0"/>
              <a:buChar char="•"/>
            </a:pPr>
            <a:r>
              <a:rPr lang="en-GB" sz="1934" dirty="0"/>
              <a:t>Metadata requirements collection template (terminology inventory)</a:t>
            </a:r>
          </a:p>
          <a:p>
            <a:pPr marL="742950" lvl="1" indent="-285750">
              <a:buFont typeface="Arial" panose="020B0604020202020204" pitchFamily="34" charset="0"/>
              <a:buChar char="•"/>
            </a:pPr>
            <a:r>
              <a:rPr lang="en-GB" sz="1934" dirty="0"/>
              <a:t>Omics </a:t>
            </a:r>
            <a:r>
              <a:rPr lang="en-GB" sz="1934" dirty="0">
                <a:sym typeface="Wingdings" pitchFamily="2" charset="2"/>
              </a:rPr>
              <a:t> active</a:t>
            </a:r>
            <a:endParaRPr lang="en-GB" sz="1934" dirty="0"/>
          </a:p>
          <a:p>
            <a:pPr marL="742950" lvl="1" indent="-285750">
              <a:buFont typeface="Arial" panose="020B0604020202020204" pitchFamily="34" charset="0"/>
              <a:buChar char="•"/>
            </a:pPr>
            <a:r>
              <a:rPr lang="en-GB" sz="1934" dirty="0"/>
              <a:t>Imaging</a:t>
            </a:r>
          </a:p>
          <a:p>
            <a:pPr marL="742950" lvl="1" indent="-285750">
              <a:buFont typeface="Arial" panose="020B0604020202020204" pitchFamily="34" charset="0"/>
              <a:buChar char="•"/>
            </a:pPr>
            <a:r>
              <a:rPr lang="en-GB" sz="1934" dirty="0"/>
              <a:t>Biobank </a:t>
            </a:r>
            <a:r>
              <a:rPr lang="en-GB" sz="1934" dirty="0">
                <a:sym typeface="Wingdings" pitchFamily="2" charset="2"/>
              </a:rPr>
              <a:t> starting</a:t>
            </a:r>
            <a:endParaRPr lang="en-GB" sz="1934" dirty="0"/>
          </a:p>
          <a:p>
            <a:pPr marL="342900" indent="-342900">
              <a:buFont typeface="Arial" panose="020B0604020202020204" pitchFamily="34" charset="0"/>
              <a:buChar char="•"/>
            </a:pPr>
            <a:r>
              <a:rPr lang="en-GB" sz="2000" dirty="0">
                <a:latin typeface="Lato"/>
                <a:ea typeface="Lato"/>
                <a:cs typeface="Lato"/>
              </a:rPr>
              <a:t>Feedback / Result from Domain working groups are expected to be shared via Git</a:t>
            </a:r>
            <a:endParaRPr lang="en-GB" sz="2000" dirty="0">
              <a:latin typeface="Lato" panose="020F0502020204030203" pitchFamily="34" charset="0"/>
              <a:ea typeface="Lato" panose="020F0502020204030203" pitchFamily="34" charset="0"/>
              <a:cs typeface="Lato" panose="020F0502020204030203" pitchFamily="34" charset="0"/>
            </a:endParaRPr>
          </a:p>
          <a:p>
            <a:pPr marL="800100" lvl="1" indent="-342900">
              <a:buFont typeface="Arial" panose="020B0604020202020204" pitchFamily="34" charset="0"/>
              <a:buChar char="•"/>
            </a:pPr>
            <a:r>
              <a:rPr lang="en-GB" sz="2000" dirty="0">
                <a:latin typeface="Lato"/>
                <a:ea typeface="Lato"/>
                <a:cs typeface="Lato"/>
              </a:rPr>
              <a:t>Make a new issue on git and assign to Dena and/or Bruna</a:t>
            </a:r>
          </a:p>
          <a:p>
            <a:endParaRPr lang="en-NL" dirty="0"/>
          </a:p>
        </p:txBody>
      </p:sp>
    </p:spTree>
    <p:extLst>
      <p:ext uri="{BB962C8B-B14F-4D97-AF65-F5344CB8AC3E}">
        <p14:creationId xmlns:p14="http://schemas.microsoft.com/office/powerpoint/2010/main" val="2965824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63BDF-8706-CCAF-5B5C-20080BFE97AD}"/>
              </a:ext>
            </a:extLst>
          </p:cNvPr>
          <p:cNvSpPr>
            <a:spLocks noGrp="1"/>
          </p:cNvSpPr>
          <p:nvPr>
            <p:ph type="title"/>
          </p:nvPr>
        </p:nvSpPr>
        <p:spPr/>
        <p:txBody>
          <a:bodyPr/>
          <a:lstStyle/>
          <a:p>
            <a:r>
              <a:rPr lang="en-NL" dirty="0"/>
              <a:t>Steps towards Leaves – Collect Requirements</a:t>
            </a:r>
          </a:p>
        </p:txBody>
      </p:sp>
      <p:sp>
        <p:nvSpPr>
          <p:cNvPr id="3" name="Text Placeholder 2">
            <a:extLst>
              <a:ext uri="{FF2B5EF4-FFF2-40B4-BE49-F238E27FC236}">
                <a16:creationId xmlns:a16="http://schemas.microsoft.com/office/drawing/2014/main" id="{4E778717-CA8A-D4E0-AE94-4855DE49C49C}"/>
              </a:ext>
            </a:extLst>
          </p:cNvPr>
          <p:cNvSpPr>
            <a:spLocks noGrp="1"/>
          </p:cNvSpPr>
          <p:nvPr>
            <p:ph type="body" idx="1"/>
          </p:nvPr>
        </p:nvSpPr>
        <p:spPr/>
        <p:txBody>
          <a:bodyPr/>
          <a:lstStyle/>
          <a:p>
            <a:r>
              <a:rPr lang="en-NL" dirty="0"/>
              <a:t>Collect requirments and define scope in form of competency queries. </a:t>
            </a:r>
          </a:p>
          <a:p>
            <a:pPr lvl="1"/>
            <a:r>
              <a:rPr lang="en-US" dirty="0"/>
              <a:t>Define them using natural language</a:t>
            </a:r>
          </a:p>
          <a:p>
            <a:pPr lvl="1"/>
            <a:r>
              <a:rPr lang="en-US" dirty="0"/>
              <a:t>To understand what kind of metadata is required to make data findable, reusable and etcetera.</a:t>
            </a:r>
          </a:p>
          <a:p>
            <a:pPr lvl="1"/>
            <a:r>
              <a:rPr lang="en-US" dirty="0"/>
              <a:t>From the </a:t>
            </a:r>
            <a:r>
              <a:rPr lang="en-US" dirty="0" err="1"/>
              <a:t>pov</a:t>
            </a:r>
            <a:r>
              <a:rPr lang="en-US" dirty="0"/>
              <a:t> of the user that is requesting data (searching)</a:t>
            </a:r>
          </a:p>
          <a:p>
            <a:pPr lvl="1"/>
            <a:r>
              <a:rPr lang="en-US" dirty="0"/>
              <a:t>These questions will later be translated to Formal queries</a:t>
            </a:r>
          </a:p>
          <a:p>
            <a:pPr marL="584200" lvl="1" indent="0">
              <a:buNone/>
            </a:pPr>
            <a:r>
              <a:rPr lang="en-US" dirty="0"/>
              <a:t>For example: (see next slide)</a:t>
            </a:r>
          </a:p>
          <a:p>
            <a:pPr marL="584200" lvl="1" indent="0">
              <a:buNone/>
            </a:pPr>
            <a:r>
              <a:rPr lang="en-US" dirty="0"/>
              <a:t>	</a:t>
            </a:r>
            <a:endParaRPr lang="en-NL" dirty="0"/>
          </a:p>
          <a:p>
            <a:pPr lvl="1"/>
            <a:endParaRPr lang="en-NL" dirty="0"/>
          </a:p>
        </p:txBody>
      </p:sp>
    </p:spTree>
    <p:extLst>
      <p:ext uri="{BB962C8B-B14F-4D97-AF65-F5344CB8AC3E}">
        <p14:creationId xmlns:p14="http://schemas.microsoft.com/office/powerpoint/2010/main" val="11455185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AE82E7-DE1B-3CE6-7875-0911F49F9267}"/>
              </a:ext>
            </a:extLst>
          </p:cNvPr>
          <p:cNvSpPr>
            <a:spLocks noGrp="1"/>
          </p:cNvSpPr>
          <p:nvPr>
            <p:ph type="body" idx="1"/>
          </p:nvPr>
        </p:nvSpPr>
        <p:spPr>
          <a:xfrm>
            <a:off x="414067" y="1333501"/>
            <a:ext cx="11352363" cy="4575411"/>
          </a:xfrm>
        </p:spPr>
        <p:txBody>
          <a:bodyPr/>
          <a:lstStyle/>
          <a:p>
            <a:pPr marL="101600" indent="0" algn="l">
              <a:buNone/>
            </a:pPr>
            <a:r>
              <a:rPr lang="en-GB" sz="1600" b="0" i="0" dirty="0">
                <a:solidFill>
                  <a:schemeClr val="tx1"/>
                </a:solidFill>
                <a:effectLst/>
                <a:latin typeface="Söhne"/>
              </a:rPr>
              <a:t>The story: A researcher requires MRI scans of patients taken over a span of years, ideally both from patients who eventually developed Alzheimer's and those who did not. These longitudinal datasets can help her trace the progression and potential early signs of the disease. He turns to a health-</a:t>
            </a:r>
            <a:r>
              <a:rPr lang="en-GB" sz="1600" b="0" i="0" dirty="0" err="1">
                <a:solidFill>
                  <a:schemeClr val="tx1"/>
                </a:solidFill>
                <a:effectLst/>
                <a:latin typeface="Söhne"/>
              </a:rPr>
              <a:t>ri</a:t>
            </a:r>
            <a:r>
              <a:rPr lang="en-GB" sz="1600" b="0" i="0" dirty="0">
                <a:solidFill>
                  <a:schemeClr val="tx1"/>
                </a:solidFill>
                <a:effectLst/>
                <a:latin typeface="Söhne"/>
              </a:rPr>
              <a:t> medical metadata catalogue that hosts a vast array of medical imaging data from various hospitals and research institutions.</a:t>
            </a:r>
            <a:endParaRPr lang="en-GB" sz="1600" dirty="0">
              <a:solidFill>
                <a:schemeClr val="tx1"/>
              </a:solidFill>
              <a:latin typeface="Söhne"/>
            </a:endParaRPr>
          </a:p>
          <a:p>
            <a:pPr marL="101600" indent="0" algn="l">
              <a:buNone/>
            </a:pPr>
            <a:r>
              <a:rPr lang="en-GB" sz="1600" b="0" i="0" dirty="0">
                <a:solidFill>
                  <a:schemeClr val="tx1"/>
                </a:solidFill>
                <a:effectLst/>
                <a:latin typeface="Söhne"/>
              </a:rPr>
              <a:t>As a researcher in neurology I want to:</a:t>
            </a:r>
          </a:p>
          <a:p>
            <a:pPr marL="101600" indent="0" algn="l">
              <a:buNone/>
            </a:pPr>
            <a:r>
              <a:rPr lang="en-GB" sz="1600" b="1" i="0" dirty="0">
                <a:solidFill>
                  <a:schemeClr val="tx1"/>
                </a:solidFill>
                <a:effectLst/>
                <a:latin typeface="Söhne"/>
              </a:rPr>
              <a:t>Using the Metadata Catalogue Portal:</a:t>
            </a:r>
          </a:p>
          <a:p>
            <a:pPr algn="l">
              <a:buFont typeface="+mj-lt"/>
              <a:buAutoNum type="arabicPeriod"/>
            </a:pPr>
            <a:r>
              <a:rPr lang="en-GB" sz="1600" b="1" i="0" dirty="0">
                <a:solidFill>
                  <a:schemeClr val="tx1"/>
                </a:solidFill>
                <a:effectLst/>
                <a:latin typeface="Söhne"/>
              </a:rPr>
              <a:t>Search by Modality</a:t>
            </a:r>
            <a:r>
              <a:rPr lang="en-GB" sz="1600" b="0" i="0" dirty="0">
                <a:solidFill>
                  <a:schemeClr val="tx1"/>
                </a:solidFill>
                <a:effectLst/>
                <a:latin typeface="Söhne"/>
              </a:rPr>
              <a:t>:</a:t>
            </a:r>
          </a:p>
          <a:p>
            <a:pPr marL="584200" lvl="1" indent="0" algn="l">
              <a:buNone/>
            </a:pPr>
            <a:r>
              <a:rPr lang="en-GB" sz="1600" b="0" i="0" dirty="0">
                <a:solidFill>
                  <a:schemeClr val="tx1"/>
                </a:solidFill>
                <a:effectLst/>
                <a:latin typeface="Söhne"/>
              </a:rPr>
              <a:t>I would like to filters datasets that only contain MRI scans, ensuring that I am  looking at the right type of imaging data.</a:t>
            </a:r>
          </a:p>
          <a:p>
            <a:pPr algn="l">
              <a:buFont typeface="+mj-lt"/>
              <a:buAutoNum type="arabicPeriod"/>
            </a:pPr>
            <a:r>
              <a:rPr lang="en-GB" sz="1600" b="1" i="0" dirty="0">
                <a:solidFill>
                  <a:schemeClr val="tx1"/>
                </a:solidFill>
                <a:effectLst/>
                <a:latin typeface="Söhne"/>
              </a:rPr>
              <a:t>Focus on Brain Scans</a:t>
            </a:r>
            <a:r>
              <a:rPr lang="en-GB" sz="1600" b="0" i="0" dirty="0">
                <a:solidFill>
                  <a:schemeClr val="tx1"/>
                </a:solidFill>
                <a:effectLst/>
                <a:latin typeface="Söhne"/>
              </a:rPr>
              <a:t>: (body parts)</a:t>
            </a:r>
          </a:p>
          <a:p>
            <a:pPr marL="457200" lvl="1" indent="0" algn="l">
              <a:buNone/>
            </a:pPr>
            <a:r>
              <a:rPr lang="en-GB" sz="1600" b="0" i="0" dirty="0">
                <a:solidFill>
                  <a:schemeClr val="tx1"/>
                </a:solidFill>
                <a:effectLst/>
                <a:latin typeface="Söhne"/>
              </a:rPr>
              <a:t>Among MRI scans, I </a:t>
            </a:r>
            <a:r>
              <a:rPr lang="en-GB" sz="1600" dirty="0">
                <a:solidFill>
                  <a:schemeClr val="tx1"/>
                </a:solidFill>
                <a:latin typeface="Söhne"/>
              </a:rPr>
              <a:t>further want to refine my search</a:t>
            </a:r>
            <a:r>
              <a:rPr lang="en-GB" sz="1600" b="0" i="0" dirty="0">
                <a:solidFill>
                  <a:schemeClr val="tx1"/>
                </a:solidFill>
                <a:effectLst/>
                <a:latin typeface="Söhne"/>
              </a:rPr>
              <a:t> search to only include datasets with brain imaging, excluding other parts of the body.</a:t>
            </a:r>
          </a:p>
          <a:p>
            <a:pPr algn="l">
              <a:buFont typeface="+mj-lt"/>
              <a:buAutoNum type="arabicPeriod"/>
            </a:pPr>
            <a:r>
              <a:rPr lang="en-GB" sz="1600" b="1" i="0" dirty="0">
                <a:solidFill>
                  <a:schemeClr val="tx1"/>
                </a:solidFill>
                <a:effectLst/>
                <a:latin typeface="Söhne"/>
              </a:rPr>
              <a:t>Time Period</a:t>
            </a:r>
            <a:r>
              <a:rPr lang="en-GB" sz="1600" b="0" i="0" dirty="0">
                <a:solidFill>
                  <a:schemeClr val="tx1"/>
                </a:solidFill>
                <a:effectLst/>
                <a:latin typeface="Söhne"/>
              </a:rPr>
              <a:t>:</a:t>
            </a:r>
          </a:p>
          <a:p>
            <a:pPr marL="457200" lvl="1" indent="0" algn="l">
              <a:buNone/>
            </a:pPr>
            <a:r>
              <a:rPr lang="en-GB" sz="1600" b="0" i="0" dirty="0">
                <a:solidFill>
                  <a:schemeClr val="tx1"/>
                </a:solidFill>
                <a:effectLst/>
                <a:latin typeface="Söhne"/>
              </a:rPr>
              <a:t>I am interested in data spanning the last 20 years, so she sets the date range from 2003 to 2023.</a:t>
            </a:r>
          </a:p>
          <a:p>
            <a:pPr algn="l">
              <a:buFont typeface="+mj-lt"/>
              <a:buAutoNum type="arabicPeriod"/>
            </a:pPr>
            <a:r>
              <a:rPr lang="en-GB" sz="1600" b="1" i="0" dirty="0">
                <a:solidFill>
                  <a:schemeClr val="tx1"/>
                </a:solidFill>
                <a:effectLst/>
                <a:latin typeface="Söhne"/>
              </a:rPr>
              <a:t>Patient Demographics</a:t>
            </a:r>
            <a:r>
              <a:rPr lang="en-GB" sz="1600" b="0" i="0" dirty="0">
                <a:solidFill>
                  <a:schemeClr val="tx1"/>
                </a:solidFill>
                <a:effectLst/>
                <a:latin typeface="Söhne"/>
              </a:rPr>
              <a:t>:</a:t>
            </a:r>
          </a:p>
          <a:p>
            <a:pPr marL="457200" lvl="1" indent="0" algn="l">
              <a:buNone/>
            </a:pPr>
            <a:r>
              <a:rPr lang="en-GB" sz="1600" b="0" i="0" dirty="0">
                <a:solidFill>
                  <a:schemeClr val="tx1"/>
                </a:solidFill>
                <a:effectLst/>
                <a:latin typeface="Söhne"/>
              </a:rPr>
              <a:t>The user wants a diverse dataset. </a:t>
            </a:r>
            <a:r>
              <a:rPr lang="en-GB" sz="1600" dirty="0">
                <a:solidFill>
                  <a:schemeClr val="tx1"/>
                </a:solidFill>
                <a:latin typeface="Söhne"/>
              </a:rPr>
              <a:t>he</a:t>
            </a:r>
            <a:r>
              <a:rPr lang="en-GB" sz="1600" b="0" i="0" dirty="0">
                <a:solidFill>
                  <a:schemeClr val="tx1"/>
                </a:solidFill>
                <a:effectLst/>
                <a:latin typeface="Söhne"/>
              </a:rPr>
              <a:t> looks for datasets that include a breakdown of patient age, gender, and ethnicity.</a:t>
            </a:r>
          </a:p>
        </p:txBody>
      </p:sp>
      <p:sp>
        <p:nvSpPr>
          <p:cNvPr id="4" name="Title 1">
            <a:extLst>
              <a:ext uri="{FF2B5EF4-FFF2-40B4-BE49-F238E27FC236}">
                <a16:creationId xmlns:a16="http://schemas.microsoft.com/office/drawing/2014/main" id="{13C5F610-2608-6550-C87E-91A86EEA4302}"/>
              </a:ext>
            </a:extLst>
          </p:cNvPr>
          <p:cNvSpPr>
            <a:spLocks noGrp="1"/>
          </p:cNvSpPr>
          <p:nvPr>
            <p:ph type="title"/>
          </p:nvPr>
        </p:nvSpPr>
        <p:spPr>
          <a:xfrm>
            <a:off x="414067" y="736485"/>
            <a:ext cx="11352363" cy="443199"/>
          </a:xfrm>
        </p:spPr>
        <p:txBody>
          <a:bodyPr/>
          <a:lstStyle/>
          <a:p>
            <a:r>
              <a:rPr lang="en-GB" dirty="0"/>
              <a:t>E</a:t>
            </a:r>
            <a:r>
              <a:rPr lang="en-NL" dirty="0"/>
              <a:t>xample of Competency Queries</a:t>
            </a:r>
          </a:p>
        </p:txBody>
      </p:sp>
    </p:spTree>
    <p:extLst>
      <p:ext uri="{BB962C8B-B14F-4D97-AF65-F5344CB8AC3E}">
        <p14:creationId xmlns:p14="http://schemas.microsoft.com/office/powerpoint/2010/main" val="3102729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5279B-8FAA-44BE-0D90-0247C1078E60}"/>
              </a:ext>
            </a:extLst>
          </p:cNvPr>
          <p:cNvSpPr>
            <a:spLocks noGrp="1"/>
          </p:cNvSpPr>
          <p:nvPr>
            <p:ph type="title"/>
          </p:nvPr>
        </p:nvSpPr>
        <p:spPr/>
        <p:txBody>
          <a:bodyPr/>
          <a:lstStyle/>
          <a:p>
            <a:r>
              <a:rPr lang="en-NL" dirty="0"/>
              <a:t>Steps towards Leaves - Creat terminology inventory</a:t>
            </a:r>
          </a:p>
        </p:txBody>
      </p:sp>
      <p:sp>
        <p:nvSpPr>
          <p:cNvPr id="5" name="Text Placeholder 4">
            <a:extLst>
              <a:ext uri="{FF2B5EF4-FFF2-40B4-BE49-F238E27FC236}">
                <a16:creationId xmlns:a16="http://schemas.microsoft.com/office/drawing/2014/main" id="{CF37CE73-F0AE-6801-3653-74C77A2A87B0}"/>
              </a:ext>
            </a:extLst>
          </p:cNvPr>
          <p:cNvSpPr>
            <a:spLocks noGrp="1"/>
          </p:cNvSpPr>
          <p:nvPr>
            <p:ph type="body" idx="1"/>
          </p:nvPr>
        </p:nvSpPr>
        <p:spPr/>
        <p:txBody>
          <a:bodyPr/>
          <a:lstStyle/>
          <a:p>
            <a:r>
              <a:rPr lang="en-NL" dirty="0"/>
              <a:t>By analysing the competency queries (search examples) you can extract imporant terminologies, get hints to the domain vocabualries, data dictionaries, standards, data types and so on. </a:t>
            </a:r>
          </a:p>
          <a:p>
            <a:endParaRPr lang="en-NL" dirty="0"/>
          </a:p>
          <a:p>
            <a:pPr marL="342900" indent="-342900">
              <a:buFont typeface="Arial" panose="020B0604020202020204" pitchFamily="34" charset="0"/>
              <a:buChar char="•"/>
            </a:pPr>
            <a:r>
              <a:rPr lang="en-GB" sz="2000" dirty="0">
                <a:latin typeface="Lato"/>
                <a:ea typeface="Lato"/>
                <a:cs typeface="Lato"/>
              </a:rPr>
              <a:t>Document your domain specific requirements</a:t>
            </a:r>
            <a:endParaRPr lang="en-NL" sz="1800" dirty="0"/>
          </a:p>
          <a:p>
            <a:endParaRPr lang="en-NL" dirty="0"/>
          </a:p>
        </p:txBody>
      </p:sp>
      <p:graphicFrame>
        <p:nvGraphicFramePr>
          <p:cNvPr id="8" name="Table 8">
            <a:extLst>
              <a:ext uri="{FF2B5EF4-FFF2-40B4-BE49-F238E27FC236}">
                <a16:creationId xmlns:a16="http://schemas.microsoft.com/office/drawing/2014/main" id="{B41533A3-52B3-6D18-54A2-BA8911A0614D}"/>
              </a:ext>
            </a:extLst>
          </p:cNvPr>
          <p:cNvGraphicFramePr>
            <a:graphicFrameLocks noGrp="1"/>
          </p:cNvGraphicFramePr>
          <p:nvPr>
            <p:extLst>
              <p:ext uri="{D42A27DB-BD31-4B8C-83A1-F6EECF244321}">
                <p14:modId xmlns:p14="http://schemas.microsoft.com/office/powerpoint/2010/main" val="3194186256"/>
              </p:ext>
            </p:extLst>
          </p:nvPr>
        </p:nvGraphicFramePr>
        <p:xfrm>
          <a:off x="1188049" y="3907366"/>
          <a:ext cx="9804400" cy="2297854"/>
        </p:xfrm>
        <a:graphic>
          <a:graphicData uri="http://schemas.openxmlformats.org/drawingml/2006/table">
            <a:tbl>
              <a:tblPr firstRow="1" bandRow="1">
                <a:tableStyleId>{5C22544A-7EE6-4342-B048-85BDC9FD1C3A}</a:tableStyleId>
              </a:tblPr>
              <a:tblGrid>
                <a:gridCol w="1960880">
                  <a:extLst>
                    <a:ext uri="{9D8B030D-6E8A-4147-A177-3AD203B41FA5}">
                      <a16:colId xmlns:a16="http://schemas.microsoft.com/office/drawing/2014/main" val="2833306339"/>
                    </a:ext>
                  </a:extLst>
                </a:gridCol>
                <a:gridCol w="1960880">
                  <a:extLst>
                    <a:ext uri="{9D8B030D-6E8A-4147-A177-3AD203B41FA5}">
                      <a16:colId xmlns:a16="http://schemas.microsoft.com/office/drawing/2014/main" val="4091472132"/>
                    </a:ext>
                  </a:extLst>
                </a:gridCol>
                <a:gridCol w="1960880">
                  <a:extLst>
                    <a:ext uri="{9D8B030D-6E8A-4147-A177-3AD203B41FA5}">
                      <a16:colId xmlns:a16="http://schemas.microsoft.com/office/drawing/2014/main" val="2585042224"/>
                    </a:ext>
                  </a:extLst>
                </a:gridCol>
                <a:gridCol w="1960880">
                  <a:extLst>
                    <a:ext uri="{9D8B030D-6E8A-4147-A177-3AD203B41FA5}">
                      <a16:colId xmlns:a16="http://schemas.microsoft.com/office/drawing/2014/main" val="1921108557"/>
                    </a:ext>
                  </a:extLst>
                </a:gridCol>
                <a:gridCol w="1960880">
                  <a:extLst>
                    <a:ext uri="{9D8B030D-6E8A-4147-A177-3AD203B41FA5}">
                      <a16:colId xmlns:a16="http://schemas.microsoft.com/office/drawing/2014/main" val="3943676524"/>
                    </a:ext>
                  </a:extLst>
                </a:gridCol>
              </a:tblGrid>
              <a:tr h="370840">
                <a:tc>
                  <a:txBody>
                    <a:bodyPr/>
                    <a:lstStyle/>
                    <a:p>
                      <a:r>
                        <a:rPr lang="en-NL" dirty="0"/>
                        <a:t>term</a:t>
                      </a:r>
                    </a:p>
                  </a:txBody>
                  <a:tcPr/>
                </a:tc>
                <a:tc>
                  <a:txBody>
                    <a:bodyPr/>
                    <a:lstStyle/>
                    <a:p>
                      <a:r>
                        <a:rPr lang="en-NL" dirty="0"/>
                        <a:t>definiton</a:t>
                      </a:r>
                    </a:p>
                  </a:txBody>
                  <a:tcPr/>
                </a:tc>
                <a:tc>
                  <a:txBody>
                    <a:bodyPr/>
                    <a:lstStyle/>
                    <a:p>
                      <a:r>
                        <a:rPr lang="en-NL" dirty="0"/>
                        <a:t>role</a:t>
                      </a:r>
                    </a:p>
                  </a:txBody>
                  <a:tcPr/>
                </a:tc>
                <a:tc>
                  <a:txBody>
                    <a:bodyPr/>
                    <a:lstStyle/>
                    <a:p>
                      <a:r>
                        <a:rPr lang="en-GB" dirty="0"/>
                        <a:t>R</a:t>
                      </a:r>
                      <a:r>
                        <a:rPr lang="en-NL" dirty="0"/>
                        <a:t>ules and constraint</a:t>
                      </a:r>
                    </a:p>
                  </a:txBody>
                  <a:tcPr/>
                </a:tc>
                <a:tc>
                  <a:txBody>
                    <a:bodyPr/>
                    <a:lstStyle/>
                    <a:p>
                      <a:r>
                        <a:rPr lang="en-GB" dirty="0"/>
                        <a:t>vocabularies</a:t>
                      </a:r>
                      <a:endParaRPr lang="en-NL" dirty="0"/>
                    </a:p>
                  </a:txBody>
                  <a:tcPr/>
                </a:tc>
                <a:extLst>
                  <a:ext uri="{0D108BD9-81ED-4DB2-BD59-A6C34878D82A}">
                    <a16:rowId xmlns:a16="http://schemas.microsoft.com/office/drawing/2014/main" val="2360623289"/>
                  </a:ext>
                </a:extLst>
              </a:tr>
              <a:tr h="545254">
                <a:tc>
                  <a:txBody>
                    <a:bodyPr/>
                    <a:lstStyle/>
                    <a:p>
                      <a:r>
                        <a:rPr lang="en-GB" dirty="0"/>
                        <a:t>I</a:t>
                      </a:r>
                      <a:r>
                        <a:rPr lang="en-NL" dirty="0"/>
                        <a:t>mage mudularity</a:t>
                      </a:r>
                    </a:p>
                  </a:txBody>
                  <a:tcPr/>
                </a:tc>
                <a:tc>
                  <a:txBody>
                    <a:bodyPr/>
                    <a:lstStyle/>
                    <a:p>
                      <a:endParaRPr lang="en-NL" dirty="0"/>
                    </a:p>
                  </a:txBody>
                  <a:tcPr/>
                </a:tc>
                <a:tc>
                  <a:txBody>
                    <a:bodyPr/>
                    <a:lstStyle/>
                    <a:p>
                      <a:endParaRPr lang="en-NL" dirty="0"/>
                    </a:p>
                  </a:txBody>
                  <a:tcPr/>
                </a:tc>
                <a:tc>
                  <a:txBody>
                    <a:bodyPr/>
                    <a:lstStyle/>
                    <a:p>
                      <a:endParaRPr lang="en-NL" dirty="0"/>
                    </a:p>
                  </a:txBody>
                  <a:tcPr/>
                </a:tc>
                <a:tc>
                  <a:txBody>
                    <a:bodyPr/>
                    <a:lstStyle/>
                    <a:p>
                      <a:endParaRPr lang="en-NL" dirty="0"/>
                    </a:p>
                  </a:txBody>
                  <a:tcPr/>
                </a:tc>
                <a:extLst>
                  <a:ext uri="{0D108BD9-81ED-4DB2-BD59-A6C34878D82A}">
                    <a16:rowId xmlns:a16="http://schemas.microsoft.com/office/drawing/2014/main" val="1875958494"/>
                  </a:ext>
                </a:extLst>
              </a:tr>
              <a:tr h="370840">
                <a:tc>
                  <a:txBody>
                    <a:bodyPr/>
                    <a:lstStyle/>
                    <a:p>
                      <a:r>
                        <a:rPr lang="en-NL" dirty="0"/>
                        <a:t>time</a:t>
                      </a:r>
                    </a:p>
                  </a:txBody>
                  <a:tcPr/>
                </a:tc>
                <a:tc>
                  <a:txBody>
                    <a:bodyPr/>
                    <a:lstStyle/>
                    <a:p>
                      <a:endParaRPr lang="en-NL" dirty="0"/>
                    </a:p>
                  </a:txBody>
                  <a:tcPr/>
                </a:tc>
                <a:tc>
                  <a:txBody>
                    <a:bodyPr/>
                    <a:lstStyle/>
                    <a:p>
                      <a:endParaRPr lang="en-NL" dirty="0"/>
                    </a:p>
                  </a:txBody>
                  <a:tcPr/>
                </a:tc>
                <a:tc>
                  <a:txBody>
                    <a:bodyPr/>
                    <a:lstStyle/>
                    <a:p>
                      <a:endParaRPr lang="en-NL" dirty="0"/>
                    </a:p>
                  </a:txBody>
                  <a:tcPr/>
                </a:tc>
                <a:tc>
                  <a:txBody>
                    <a:bodyPr/>
                    <a:lstStyle/>
                    <a:p>
                      <a:endParaRPr lang="en-NL" dirty="0"/>
                    </a:p>
                  </a:txBody>
                  <a:tcPr/>
                </a:tc>
                <a:extLst>
                  <a:ext uri="{0D108BD9-81ED-4DB2-BD59-A6C34878D82A}">
                    <a16:rowId xmlns:a16="http://schemas.microsoft.com/office/drawing/2014/main" val="2101224404"/>
                  </a:ext>
                </a:extLst>
              </a:tr>
              <a:tr h="370840">
                <a:tc>
                  <a:txBody>
                    <a:bodyPr/>
                    <a:lstStyle/>
                    <a:p>
                      <a:r>
                        <a:rPr lang="en-NL" dirty="0"/>
                        <a:t>age</a:t>
                      </a:r>
                    </a:p>
                  </a:txBody>
                  <a:tcPr/>
                </a:tc>
                <a:tc>
                  <a:txBody>
                    <a:bodyPr/>
                    <a:lstStyle/>
                    <a:p>
                      <a:endParaRPr lang="en-NL" dirty="0"/>
                    </a:p>
                  </a:txBody>
                  <a:tcPr/>
                </a:tc>
                <a:tc>
                  <a:txBody>
                    <a:bodyPr/>
                    <a:lstStyle/>
                    <a:p>
                      <a:endParaRPr lang="en-NL" dirty="0"/>
                    </a:p>
                  </a:txBody>
                  <a:tcPr/>
                </a:tc>
                <a:tc>
                  <a:txBody>
                    <a:bodyPr/>
                    <a:lstStyle/>
                    <a:p>
                      <a:endParaRPr lang="en-NL" dirty="0"/>
                    </a:p>
                  </a:txBody>
                  <a:tcPr/>
                </a:tc>
                <a:tc>
                  <a:txBody>
                    <a:bodyPr/>
                    <a:lstStyle/>
                    <a:p>
                      <a:endParaRPr lang="en-NL" dirty="0"/>
                    </a:p>
                  </a:txBody>
                  <a:tcPr/>
                </a:tc>
                <a:extLst>
                  <a:ext uri="{0D108BD9-81ED-4DB2-BD59-A6C34878D82A}">
                    <a16:rowId xmlns:a16="http://schemas.microsoft.com/office/drawing/2014/main" val="4141425850"/>
                  </a:ext>
                </a:extLst>
              </a:tr>
              <a:tr h="370840">
                <a:tc>
                  <a:txBody>
                    <a:bodyPr/>
                    <a:lstStyle/>
                    <a:p>
                      <a:r>
                        <a:rPr lang="en-NL" dirty="0"/>
                        <a:t>sex</a:t>
                      </a:r>
                    </a:p>
                  </a:txBody>
                  <a:tcPr/>
                </a:tc>
                <a:tc>
                  <a:txBody>
                    <a:bodyPr/>
                    <a:lstStyle/>
                    <a:p>
                      <a:endParaRPr lang="en-NL" dirty="0"/>
                    </a:p>
                  </a:txBody>
                  <a:tcPr/>
                </a:tc>
                <a:tc>
                  <a:txBody>
                    <a:bodyPr/>
                    <a:lstStyle/>
                    <a:p>
                      <a:endParaRPr lang="en-NL" dirty="0"/>
                    </a:p>
                  </a:txBody>
                  <a:tcPr/>
                </a:tc>
                <a:tc>
                  <a:txBody>
                    <a:bodyPr/>
                    <a:lstStyle/>
                    <a:p>
                      <a:endParaRPr lang="en-NL" dirty="0"/>
                    </a:p>
                  </a:txBody>
                  <a:tcPr/>
                </a:tc>
                <a:tc>
                  <a:txBody>
                    <a:bodyPr/>
                    <a:lstStyle/>
                    <a:p>
                      <a:endParaRPr lang="en-NL" dirty="0"/>
                    </a:p>
                  </a:txBody>
                  <a:tcPr/>
                </a:tc>
                <a:extLst>
                  <a:ext uri="{0D108BD9-81ED-4DB2-BD59-A6C34878D82A}">
                    <a16:rowId xmlns:a16="http://schemas.microsoft.com/office/drawing/2014/main" val="2339855355"/>
                  </a:ext>
                </a:extLst>
              </a:tr>
            </a:tbl>
          </a:graphicData>
        </a:graphic>
      </p:graphicFrame>
    </p:spTree>
    <p:extLst>
      <p:ext uri="{BB962C8B-B14F-4D97-AF65-F5344CB8AC3E}">
        <p14:creationId xmlns:p14="http://schemas.microsoft.com/office/powerpoint/2010/main" val="10013723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9FEDF-A49C-DF0B-4D97-0630BF0B355F}"/>
              </a:ext>
            </a:extLst>
          </p:cNvPr>
          <p:cNvSpPr>
            <a:spLocks noGrp="1"/>
          </p:cNvSpPr>
          <p:nvPr>
            <p:ph type="title"/>
          </p:nvPr>
        </p:nvSpPr>
        <p:spPr/>
        <p:txBody>
          <a:bodyPr/>
          <a:lstStyle/>
          <a:p>
            <a:r>
              <a:rPr lang="en-NL" dirty="0"/>
              <a:t>Steps towards Leaves -- Reuse Existing Standard</a:t>
            </a:r>
          </a:p>
        </p:txBody>
      </p:sp>
      <p:sp>
        <p:nvSpPr>
          <p:cNvPr id="3" name="Text Placeholder 2">
            <a:extLst>
              <a:ext uri="{FF2B5EF4-FFF2-40B4-BE49-F238E27FC236}">
                <a16:creationId xmlns:a16="http://schemas.microsoft.com/office/drawing/2014/main" id="{090F9205-FE33-366A-1111-462D1107F0CB}"/>
              </a:ext>
            </a:extLst>
          </p:cNvPr>
          <p:cNvSpPr>
            <a:spLocks noGrp="1"/>
          </p:cNvSpPr>
          <p:nvPr>
            <p:ph type="body" idx="1"/>
          </p:nvPr>
        </p:nvSpPr>
        <p:spPr/>
        <p:txBody>
          <a:bodyPr/>
          <a:lstStyle/>
          <a:p>
            <a:r>
              <a:rPr lang="en-GB" b="0" i="0" dirty="0">
                <a:solidFill>
                  <a:srgbClr val="374151"/>
                </a:solidFill>
                <a:effectLst/>
                <a:latin typeface="Söhne"/>
              </a:rPr>
              <a:t>leveraging pre-existing, widely accepted ontologies, vocabularies, or frameworks instead of creating new ones from scratch (</a:t>
            </a:r>
            <a:r>
              <a:rPr lang="en-GB" b="1" i="0" dirty="0">
                <a:effectLst/>
                <a:latin typeface="Söhne"/>
              </a:rPr>
              <a:t>Interoperability, validation, and consistency)</a:t>
            </a:r>
            <a:endParaRPr lang="en-GB" b="1" dirty="0">
              <a:latin typeface="Söhne"/>
            </a:endParaRPr>
          </a:p>
          <a:p>
            <a:endParaRPr lang="en-GB" b="0" i="0" dirty="0">
              <a:solidFill>
                <a:srgbClr val="374151"/>
              </a:solidFill>
              <a:effectLst/>
              <a:latin typeface="Söhne"/>
            </a:endParaRPr>
          </a:p>
          <a:p>
            <a:r>
              <a:rPr lang="en-GB" b="0" i="0" dirty="0">
                <a:solidFill>
                  <a:srgbClr val="374151"/>
                </a:solidFill>
                <a:effectLst/>
                <a:latin typeface="Söhne"/>
              </a:rPr>
              <a:t>Digital Imaging and Communications in Medicine (DICOM), is a standard for transmitting, storing, retrieving, printing, processing, and displaying medical imaging information -- Widely used in hospitals, clinics, and medical research settings. </a:t>
            </a:r>
            <a:r>
              <a:rPr lang="en-GB" dirty="0"/>
              <a:t>https://</a:t>
            </a:r>
            <a:r>
              <a:rPr lang="en-GB" dirty="0" err="1"/>
              <a:t>www.dicomstandard.org</a:t>
            </a:r>
            <a:r>
              <a:rPr lang="en-GB" dirty="0"/>
              <a:t>/, (</a:t>
            </a:r>
            <a:r>
              <a:rPr lang="en-GB" dirty="0" err="1"/>
              <a:t>Mildenberger</a:t>
            </a:r>
            <a:r>
              <a:rPr lang="en-GB" dirty="0"/>
              <a:t> et al, 2002)</a:t>
            </a:r>
            <a:endParaRPr lang="en-GB" b="0" i="0" dirty="0">
              <a:solidFill>
                <a:srgbClr val="374151"/>
              </a:solidFill>
              <a:effectLst/>
              <a:latin typeface="Söhne"/>
            </a:endParaRPr>
          </a:p>
          <a:p>
            <a:endParaRPr lang="en-NL" dirty="0"/>
          </a:p>
        </p:txBody>
      </p:sp>
    </p:spTree>
    <p:extLst>
      <p:ext uri="{BB962C8B-B14F-4D97-AF65-F5344CB8AC3E}">
        <p14:creationId xmlns:p14="http://schemas.microsoft.com/office/powerpoint/2010/main" val="2249175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2;p14">
            <a:extLst>
              <a:ext uri="{FF2B5EF4-FFF2-40B4-BE49-F238E27FC236}">
                <a16:creationId xmlns:a16="http://schemas.microsoft.com/office/drawing/2014/main" id="{F8C41C27-1906-A770-8640-4F1B65C8B37C}"/>
              </a:ext>
            </a:extLst>
          </p:cNvPr>
          <p:cNvSpPr txBox="1">
            <a:spLocks noGrp="1"/>
          </p:cNvSpPr>
          <p:nvPr>
            <p:ph type="title"/>
          </p:nvPr>
        </p:nvSpPr>
        <p:spPr>
          <a:xfrm>
            <a:off x="414068" y="456802"/>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latin typeface="Lato" panose="020F0502020204030203" pitchFamily="34" charset="0"/>
                <a:ea typeface="Lato" panose="020F0502020204030203" pitchFamily="34" charset="0"/>
                <a:cs typeface="Lato" panose="020F0502020204030203" pitchFamily="34" charset="0"/>
              </a:rPr>
              <a:t>The</a:t>
            </a:r>
            <a:r>
              <a:rPr lang="en-GB" dirty="0"/>
              <a:t> Vision</a:t>
            </a:r>
            <a:endParaRPr dirty="0"/>
          </a:p>
        </p:txBody>
      </p:sp>
      <p:sp>
        <p:nvSpPr>
          <p:cNvPr id="5" name="Google Shape;93;p14">
            <a:extLst>
              <a:ext uri="{FF2B5EF4-FFF2-40B4-BE49-F238E27FC236}">
                <a16:creationId xmlns:a16="http://schemas.microsoft.com/office/drawing/2014/main" id="{9746A76C-4F7C-08C5-4A12-6049DC0DD030}"/>
              </a:ext>
            </a:extLst>
          </p:cNvPr>
          <p:cNvSpPr txBox="1">
            <a:spLocks noGrp="1"/>
          </p:cNvSpPr>
          <p:nvPr>
            <p:ph type="body" idx="1"/>
          </p:nvPr>
        </p:nvSpPr>
        <p:spPr>
          <a:xfrm>
            <a:off x="1137968" y="2449540"/>
            <a:ext cx="10600702"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GB" sz="2800" dirty="0"/>
              <a:t>To have a smart research infrastructure where users (people and machines) easily </a:t>
            </a:r>
            <a:r>
              <a:rPr lang="en-GB" sz="2800" b="1" dirty="0"/>
              <a:t>find, exchange</a:t>
            </a:r>
            <a:r>
              <a:rPr lang="en-GB" sz="2800" dirty="0"/>
              <a:t> resources and </a:t>
            </a:r>
            <a:r>
              <a:rPr lang="en-GB" sz="2800" b="1" dirty="0"/>
              <a:t>reuse</a:t>
            </a:r>
            <a:r>
              <a:rPr lang="en-GB" sz="2800" dirty="0"/>
              <a:t> them</a:t>
            </a:r>
            <a:endParaRPr sz="2800" dirty="0"/>
          </a:p>
          <a:p>
            <a:pPr marL="0" lvl="0" indent="0" algn="l" rtl="0">
              <a:spcBef>
                <a:spcPts val="1200"/>
              </a:spcBef>
              <a:spcAft>
                <a:spcPts val="1200"/>
              </a:spcAft>
              <a:buClr>
                <a:schemeClr val="dk1"/>
              </a:buClr>
              <a:buSzPts val="1100"/>
              <a:buFont typeface="Arial"/>
              <a:buNone/>
            </a:pPr>
            <a:endParaRPr sz="2800" i="1" dirty="0"/>
          </a:p>
        </p:txBody>
      </p:sp>
    </p:spTree>
    <p:extLst>
      <p:ext uri="{BB962C8B-B14F-4D97-AF65-F5344CB8AC3E}">
        <p14:creationId xmlns:p14="http://schemas.microsoft.com/office/powerpoint/2010/main" val="16978744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42594-4EFE-E896-C8BF-73E896EB3DC5}"/>
              </a:ext>
            </a:extLst>
          </p:cNvPr>
          <p:cNvSpPr>
            <a:spLocks noGrp="1"/>
          </p:cNvSpPr>
          <p:nvPr>
            <p:ph type="title"/>
          </p:nvPr>
        </p:nvSpPr>
        <p:spPr>
          <a:xfrm>
            <a:off x="414067" y="834788"/>
            <a:ext cx="11352363" cy="443199"/>
          </a:xfrm>
        </p:spPr>
        <p:txBody>
          <a:bodyPr/>
          <a:lstStyle/>
          <a:p>
            <a:r>
              <a:rPr lang="en-NL" dirty="0"/>
              <a:t>Next step: Sematic Modelling </a:t>
            </a:r>
          </a:p>
        </p:txBody>
      </p:sp>
      <p:sp>
        <p:nvSpPr>
          <p:cNvPr id="3" name="Text Placeholder 2">
            <a:extLst>
              <a:ext uri="{FF2B5EF4-FFF2-40B4-BE49-F238E27FC236}">
                <a16:creationId xmlns:a16="http://schemas.microsoft.com/office/drawing/2014/main" id="{CD2BE1E4-3F1A-6964-85E0-E996D4A6F368}"/>
              </a:ext>
            </a:extLst>
          </p:cNvPr>
          <p:cNvSpPr>
            <a:spLocks noGrp="1"/>
          </p:cNvSpPr>
          <p:nvPr>
            <p:ph type="body" idx="1"/>
          </p:nvPr>
        </p:nvSpPr>
        <p:spPr/>
        <p:txBody>
          <a:bodyPr/>
          <a:lstStyle/>
          <a:p>
            <a:pPr marL="0" indent="0">
              <a:spcBef>
                <a:spcPts val="0"/>
              </a:spcBef>
              <a:buNone/>
            </a:pPr>
            <a:r>
              <a:rPr lang="en-GB" sz="2000" dirty="0"/>
              <a:t>. Represent the terms in </a:t>
            </a:r>
            <a:r>
              <a:rPr lang="en-GB" sz="2000" dirty="0" err="1"/>
              <a:t>rdf</a:t>
            </a:r>
            <a:r>
              <a:rPr lang="en-GB" sz="2000" dirty="0"/>
              <a:t> compliant manner -- semantic modelling </a:t>
            </a:r>
          </a:p>
          <a:p>
            <a:r>
              <a:rPr lang="en-GB" sz="2134" dirty="0"/>
              <a:t>Classes: an abstraction mechanism for creating a collection of objects with similar characteristics. The Objects called instances of a class.  (e.g. Class(Dataset) and individual(dataset-100)  is an instance of it). </a:t>
            </a:r>
          </a:p>
          <a:p>
            <a:r>
              <a:rPr lang="en-GB" sz="2134" dirty="0"/>
              <a:t>Class Axioms: Class can have hierarchical relationships (subclass) which allows for inheritance and subsumption.</a:t>
            </a:r>
          </a:p>
          <a:p>
            <a:r>
              <a:rPr lang="en-GB" sz="2134" dirty="0"/>
              <a:t>Enumeration: Categorical data (controlled vocabularies) </a:t>
            </a:r>
          </a:p>
          <a:p>
            <a:r>
              <a:rPr lang="en-GB" sz="2134" dirty="0"/>
              <a:t>Datatype Property: these are relationships between instances of classes. (e.g. dataset’s title is a datatype property that related all the instance of the class dataset to a string datatype). </a:t>
            </a:r>
          </a:p>
          <a:p>
            <a:r>
              <a:rPr lang="en-GB" sz="2134" dirty="0"/>
              <a:t>Object Property: These are relationships between instances of two classes. For example ”</a:t>
            </a:r>
            <a:r>
              <a:rPr lang="en-GB" sz="2134" dirty="0" err="1"/>
              <a:t>hasDistribution</a:t>
            </a:r>
            <a:r>
              <a:rPr lang="en-GB" sz="2134" dirty="0"/>
              <a:t>” is an object property that related all the instances of class dataset to instances of class distribution. </a:t>
            </a:r>
            <a:endParaRPr lang="en-NL" sz="2134" dirty="0"/>
          </a:p>
          <a:p>
            <a:endParaRPr lang="en-NL" dirty="0"/>
          </a:p>
        </p:txBody>
      </p:sp>
    </p:spTree>
    <p:extLst>
      <p:ext uri="{BB962C8B-B14F-4D97-AF65-F5344CB8AC3E}">
        <p14:creationId xmlns:p14="http://schemas.microsoft.com/office/powerpoint/2010/main" val="319279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EEF6B-E0B1-1332-0282-86EEE858D551}"/>
              </a:ext>
            </a:extLst>
          </p:cNvPr>
          <p:cNvSpPr>
            <a:spLocks noGrp="1"/>
          </p:cNvSpPr>
          <p:nvPr>
            <p:ph type="title"/>
          </p:nvPr>
        </p:nvSpPr>
        <p:spPr>
          <a:xfrm>
            <a:off x="419818" y="483902"/>
            <a:ext cx="11352363" cy="443199"/>
          </a:xfrm>
        </p:spPr>
        <p:txBody>
          <a:bodyPr/>
          <a:lstStyle/>
          <a:p>
            <a:r>
              <a:rPr lang="en-GB" dirty="0"/>
              <a:t>E</a:t>
            </a:r>
            <a:r>
              <a:rPr lang="en-NL" dirty="0"/>
              <a:t>xample of a semantic model</a:t>
            </a:r>
          </a:p>
        </p:txBody>
      </p:sp>
      <p:pic>
        <p:nvPicPr>
          <p:cNvPr id="13" name="Picture 12" descr="A diagram of a diagram&#10;&#10;Description automatically generated">
            <a:extLst>
              <a:ext uri="{FF2B5EF4-FFF2-40B4-BE49-F238E27FC236}">
                <a16:creationId xmlns:a16="http://schemas.microsoft.com/office/drawing/2014/main" id="{A1F44145-ADF7-0357-F0DB-6C4553073270}"/>
              </a:ext>
            </a:extLst>
          </p:cNvPr>
          <p:cNvPicPr>
            <a:picLocks noChangeAspect="1"/>
          </p:cNvPicPr>
          <p:nvPr/>
        </p:nvPicPr>
        <p:blipFill>
          <a:blip r:embed="rId3"/>
          <a:stretch>
            <a:fillRect/>
          </a:stretch>
        </p:blipFill>
        <p:spPr>
          <a:xfrm>
            <a:off x="2768600" y="992249"/>
            <a:ext cx="7277100" cy="4873501"/>
          </a:xfrm>
          <a:prstGeom prst="rect">
            <a:avLst/>
          </a:prstGeom>
        </p:spPr>
      </p:pic>
    </p:spTree>
    <p:extLst>
      <p:ext uri="{BB962C8B-B14F-4D97-AF65-F5344CB8AC3E}">
        <p14:creationId xmlns:p14="http://schemas.microsoft.com/office/powerpoint/2010/main" val="17234589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1C312-CDD0-B719-10D7-EA4F5BA11DCA}"/>
              </a:ext>
            </a:extLst>
          </p:cNvPr>
          <p:cNvSpPr>
            <a:spLocks noGrp="1"/>
          </p:cNvSpPr>
          <p:nvPr>
            <p:ph type="title"/>
          </p:nvPr>
        </p:nvSpPr>
        <p:spPr>
          <a:xfrm>
            <a:off x="414068" y="613188"/>
            <a:ext cx="11352363" cy="443199"/>
          </a:xfrm>
        </p:spPr>
        <p:txBody>
          <a:bodyPr/>
          <a:lstStyle/>
          <a:p>
            <a:r>
              <a:rPr lang="en-NL" dirty="0"/>
              <a:t>Next step: Implement the model (Formal)</a:t>
            </a:r>
          </a:p>
        </p:txBody>
      </p:sp>
      <p:sp>
        <p:nvSpPr>
          <p:cNvPr id="3" name="Text Placeholder 2">
            <a:extLst>
              <a:ext uri="{FF2B5EF4-FFF2-40B4-BE49-F238E27FC236}">
                <a16:creationId xmlns:a16="http://schemas.microsoft.com/office/drawing/2014/main" id="{35678D38-6485-3136-62B7-CF487ABDFAAF}"/>
              </a:ext>
            </a:extLst>
          </p:cNvPr>
          <p:cNvSpPr>
            <a:spLocks noGrp="1"/>
          </p:cNvSpPr>
          <p:nvPr>
            <p:ph type="body" idx="1"/>
          </p:nvPr>
        </p:nvSpPr>
        <p:spPr/>
        <p:txBody>
          <a:bodyPr/>
          <a:lstStyle/>
          <a:p>
            <a:r>
              <a:rPr lang="en-GB" dirty="0"/>
              <a:t>Encode the domain specific metadata model in RDF/OWL/</a:t>
            </a:r>
            <a:r>
              <a:rPr lang="en-GB" dirty="0" err="1"/>
              <a:t>shacl</a:t>
            </a:r>
            <a:endParaRPr lang="en-GB" dirty="0"/>
          </a:p>
          <a:p>
            <a:r>
              <a:rPr lang="en-GB" dirty="0"/>
              <a:t>Use SKOS for modelling Controlled vocabularies and</a:t>
            </a:r>
          </a:p>
          <a:p>
            <a:r>
              <a:rPr lang="en-GB" dirty="0"/>
              <a:t>Use Shape Schema language for representation Data constraints and validation rules</a:t>
            </a:r>
          </a:p>
          <a:p>
            <a:r>
              <a:rPr lang="en-GB" dirty="0"/>
              <a:t>Translate the requirements to </a:t>
            </a:r>
            <a:r>
              <a:rPr lang="en-GB" dirty="0" err="1"/>
              <a:t>sparql</a:t>
            </a:r>
            <a:r>
              <a:rPr lang="en-GB" dirty="0"/>
              <a:t> queries for evaluation and testing in the final stage</a:t>
            </a:r>
          </a:p>
          <a:p>
            <a:r>
              <a:rPr lang="en-GB" dirty="0"/>
              <a:t>Tools: </a:t>
            </a:r>
          </a:p>
          <a:p>
            <a:pPr lvl="1"/>
            <a:r>
              <a:rPr lang="en-GB" dirty="0"/>
              <a:t>Ontology visualisation and editing tools</a:t>
            </a:r>
          </a:p>
          <a:p>
            <a:pPr lvl="2"/>
            <a:r>
              <a:rPr lang="en-GB" dirty="0"/>
              <a:t>Protégé (free)</a:t>
            </a:r>
          </a:p>
          <a:p>
            <a:pPr lvl="2"/>
            <a:r>
              <a:rPr lang="en-GB" dirty="0" err="1"/>
              <a:t>Metaphactory</a:t>
            </a:r>
            <a:r>
              <a:rPr lang="en-GB" dirty="0"/>
              <a:t> (commercial)</a:t>
            </a:r>
          </a:p>
        </p:txBody>
      </p:sp>
    </p:spTree>
    <p:extLst>
      <p:ext uri="{BB962C8B-B14F-4D97-AF65-F5344CB8AC3E}">
        <p14:creationId xmlns:p14="http://schemas.microsoft.com/office/powerpoint/2010/main" val="30527297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30330-4B95-EFF8-C083-416C47110721}"/>
              </a:ext>
            </a:extLst>
          </p:cNvPr>
          <p:cNvSpPr>
            <a:spLocks noGrp="1"/>
          </p:cNvSpPr>
          <p:nvPr>
            <p:ph type="title"/>
          </p:nvPr>
        </p:nvSpPr>
        <p:spPr/>
        <p:txBody>
          <a:bodyPr/>
          <a:lstStyle/>
          <a:p>
            <a:r>
              <a:rPr lang="en-GB" dirty="0"/>
              <a:t>Team: HRI Core Metadata Schemas 🌻 </a:t>
            </a:r>
            <a:endParaRPr lang="en-NL" dirty="0"/>
          </a:p>
        </p:txBody>
      </p:sp>
      <p:sp>
        <p:nvSpPr>
          <p:cNvPr id="6" name="Google Shape;136;p20">
            <a:extLst>
              <a:ext uri="{FF2B5EF4-FFF2-40B4-BE49-F238E27FC236}">
                <a16:creationId xmlns:a16="http://schemas.microsoft.com/office/drawing/2014/main" id="{14AAB597-7132-AEA5-1586-293955B2481D}"/>
              </a:ext>
            </a:extLst>
          </p:cNvPr>
          <p:cNvSpPr txBox="1">
            <a:spLocks noGrp="1"/>
          </p:cNvSpPr>
          <p:nvPr>
            <p:ph type="body" idx="1"/>
          </p:nvPr>
        </p:nvSpPr>
        <p:spPr>
          <a:xfrm>
            <a:off x="414068" y="1141294"/>
            <a:ext cx="11352363" cy="4575411"/>
          </a:xfrm>
          <a:prstGeom prst="rect">
            <a:avLst/>
          </a:prstGeom>
        </p:spPr>
        <p:txBody>
          <a:bodyPr spcFirstLastPara="1" vert="horz" wrap="square" lIns="121900" tIns="121900" rIns="121900" bIns="121900" rtlCol="0" anchor="t" anchorCtr="0">
            <a:normAutofit/>
          </a:bodyPr>
          <a:lstStyle/>
          <a:p>
            <a:pPr lvl="0"/>
            <a:r>
              <a:rPr lang="en-GB" dirty="0"/>
              <a:t>Technical Metadata Team (TMT ) will support the technical part of building a metadata schema (Bruna, Dena, Luiz, </a:t>
            </a:r>
            <a:r>
              <a:rPr lang="en-GB" dirty="0" err="1"/>
              <a:t>Kees</a:t>
            </a:r>
            <a:r>
              <a:rPr lang="en-GB" dirty="0"/>
              <a:t>)</a:t>
            </a:r>
            <a:endParaRPr dirty="0"/>
          </a:p>
          <a:p>
            <a:r>
              <a:rPr lang="en-GB" dirty="0"/>
              <a:t>Only domain experts (working groups and portal teams) can define the metadata </a:t>
            </a:r>
            <a:r>
              <a:rPr lang="en-GB" b="1" dirty="0"/>
              <a:t>properties</a:t>
            </a:r>
            <a:r>
              <a:rPr lang="en-GB" dirty="0"/>
              <a:t> (content).</a:t>
            </a:r>
            <a:endParaRPr dirty="0"/>
          </a:p>
          <a:p>
            <a:r>
              <a:rPr lang="en-GB" dirty="0"/>
              <a:t>TMT add main properties from DCAT, DCAT AP portals, and supplied schemas from the nodes</a:t>
            </a:r>
            <a:endParaRPr dirty="0"/>
          </a:p>
          <a:p>
            <a:r>
              <a:rPr lang="en-GB" b="1" dirty="0"/>
              <a:t>Who will tell, apart from DCAT, which are the other obligatory fields?</a:t>
            </a:r>
            <a:endParaRPr b="1" dirty="0"/>
          </a:p>
          <a:p>
            <a:pPr lvl="1" indent="-431789">
              <a:buSzPts val="1500"/>
            </a:pPr>
            <a:r>
              <a:rPr lang="en-GB" sz="2000" dirty="0">
                <a:highlight>
                  <a:srgbClr val="00FFFF"/>
                </a:highlight>
              </a:rPr>
              <a:t>Once domain schemas are out for review, TMT can check and embed the obligatory fields in the core schema</a:t>
            </a:r>
            <a:endParaRPr sz="2000" dirty="0">
              <a:highlight>
                <a:srgbClr val="00FFFF"/>
              </a:highlight>
            </a:endParaRPr>
          </a:p>
          <a:p>
            <a:pPr lvl="1" indent="-431789">
              <a:buSzPts val="1500"/>
            </a:pPr>
            <a:r>
              <a:rPr lang="en-GB" sz="2000" dirty="0">
                <a:highlight>
                  <a:srgbClr val="00FFFF"/>
                </a:highlight>
              </a:rPr>
              <a:t>Portal groups will review taking into account usability of the schema in health-</a:t>
            </a:r>
            <a:r>
              <a:rPr lang="en-GB" sz="2000" dirty="0" err="1">
                <a:highlight>
                  <a:srgbClr val="00FFFF"/>
                </a:highlight>
              </a:rPr>
              <a:t>ri</a:t>
            </a:r>
            <a:r>
              <a:rPr lang="en-GB" sz="2000" dirty="0">
                <a:highlight>
                  <a:srgbClr val="00FFFF"/>
                </a:highlight>
              </a:rPr>
              <a:t> infrastructure (Portal) etc</a:t>
            </a:r>
            <a:endParaRPr sz="2000" dirty="0">
              <a:highlight>
                <a:srgbClr val="00FFFF"/>
              </a:highlight>
            </a:endParaRPr>
          </a:p>
        </p:txBody>
      </p:sp>
    </p:spTree>
    <p:extLst>
      <p:ext uri="{BB962C8B-B14F-4D97-AF65-F5344CB8AC3E}">
        <p14:creationId xmlns:p14="http://schemas.microsoft.com/office/powerpoint/2010/main" val="3349224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7B476-AFF7-BCC5-BB41-E08ACF094A3B}"/>
              </a:ext>
            </a:extLst>
          </p:cNvPr>
          <p:cNvSpPr>
            <a:spLocks noGrp="1"/>
          </p:cNvSpPr>
          <p:nvPr>
            <p:ph type="title"/>
          </p:nvPr>
        </p:nvSpPr>
        <p:spPr/>
        <p:txBody>
          <a:bodyPr/>
          <a:lstStyle/>
          <a:p>
            <a:r>
              <a:rPr lang="en-GB" dirty="0"/>
              <a:t>T</a:t>
            </a:r>
            <a:r>
              <a:rPr lang="en-NL" dirty="0"/>
              <a:t>he next step: Semantic modelling</a:t>
            </a:r>
          </a:p>
        </p:txBody>
      </p:sp>
      <p:sp>
        <p:nvSpPr>
          <p:cNvPr id="3" name="Text Placeholder 2">
            <a:extLst>
              <a:ext uri="{FF2B5EF4-FFF2-40B4-BE49-F238E27FC236}">
                <a16:creationId xmlns:a16="http://schemas.microsoft.com/office/drawing/2014/main" id="{672D87A6-801D-1AA1-0BD7-FC7F5BC8A314}"/>
              </a:ext>
            </a:extLst>
          </p:cNvPr>
          <p:cNvSpPr>
            <a:spLocks noGrp="1"/>
          </p:cNvSpPr>
          <p:nvPr>
            <p:ph type="body" idx="1"/>
          </p:nvPr>
        </p:nvSpPr>
        <p:spPr/>
        <p:txBody>
          <a:bodyPr/>
          <a:lstStyle/>
          <a:p>
            <a:pPr marL="101600" indent="0">
              <a:buNone/>
            </a:pPr>
            <a:r>
              <a:rPr lang="en-GB" dirty="0"/>
              <a:t>Create:</a:t>
            </a:r>
          </a:p>
          <a:p>
            <a:pPr lvl="1"/>
            <a:r>
              <a:rPr lang="en-GB" dirty="0"/>
              <a:t>Classes: is an abstraction mechanism for creating a collection of objects with similar characteristics. The Objects call instances of a class.  (e.g. Class(Dataset) and individual(dataset-100)  is an instance of it). Class can have hierarchical relationships (subclass) which allows for inheritance and subsumption.</a:t>
            </a:r>
          </a:p>
          <a:p>
            <a:pPr lvl="1"/>
            <a:r>
              <a:rPr lang="en-GB" dirty="0"/>
              <a:t>Enumeration: Categorical data (controlled vocabularies)</a:t>
            </a:r>
          </a:p>
          <a:p>
            <a:pPr lvl="1"/>
            <a:r>
              <a:rPr lang="en-GB" dirty="0"/>
              <a:t>Class axiom: subclass and hierarchies</a:t>
            </a:r>
            <a:endParaRPr lang="en-GB" sz="1200" dirty="0"/>
          </a:p>
          <a:p>
            <a:pPr lvl="1"/>
            <a:r>
              <a:rPr lang="en-GB" dirty="0"/>
              <a:t>Datatype Property: these are relationships between instances of classes. (e.g. dataset’s title is a datatype property that related all the instance of the class dataset to a string datatype). </a:t>
            </a:r>
          </a:p>
          <a:p>
            <a:pPr lvl="1"/>
            <a:endParaRPr lang="en-GB" dirty="0"/>
          </a:p>
          <a:p>
            <a:pPr lvl="1"/>
            <a:r>
              <a:rPr lang="en-GB" dirty="0"/>
              <a:t>Object Property: These are relationships between instances of two classes. For example ”</a:t>
            </a:r>
            <a:r>
              <a:rPr lang="en-GB" dirty="0" err="1"/>
              <a:t>hasDistribution</a:t>
            </a:r>
            <a:r>
              <a:rPr lang="en-GB" dirty="0"/>
              <a:t>” is an object property that related all the instances of class dataset to instances of class distribution. </a:t>
            </a:r>
            <a:endParaRPr lang="en-NL" dirty="0"/>
          </a:p>
          <a:p>
            <a:endParaRPr lang="en-NL" dirty="0"/>
          </a:p>
        </p:txBody>
      </p:sp>
    </p:spTree>
    <p:extLst>
      <p:ext uri="{BB962C8B-B14F-4D97-AF65-F5344CB8AC3E}">
        <p14:creationId xmlns:p14="http://schemas.microsoft.com/office/powerpoint/2010/main" val="20511414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360136BC-F0EF-34DF-AE30-9004D34336BD}"/>
              </a:ext>
            </a:extLst>
          </p:cNvPr>
          <p:cNvSpPr/>
          <p:nvPr/>
        </p:nvSpPr>
        <p:spPr>
          <a:xfrm>
            <a:off x="1716209" y="2920697"/>
            <a:ext cx="7237579" cy="1404564"/>
          </a:xfrm>
          <a:prstGeom prst="rect">
            <a:avLst/>
          </a:prstGeom>
          <a:solidFill>
            <a:schemeClr val="accent1">
              <a:alpha val="1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sz="2400">
              <a:latin typeface="Lato" panose="020F0502020204030203" pitchFamily="34" charset="0"/>
              <a:ea typeface="Lato" panose="020F0502020204030203" pitchFamily="34" charset="0"/>
              <a:cs typeface="Lato" panose="020F0502020204030203" pitchFamily="34" charset="0"/>
            </a:endParaRPr>
          </a:p>
        </p:txBody>
      </p:sp>
      <p:sp>
        <p:nvSpPr>
          <p:cNvPr id="2" name="Title 1">
            <a:extLst>
              <a:ext uri="{FF2B5EF4-FFF2-40B4-BE49-F238E27FC236}">
                <a16:creationId xmlns:a16="http://schemas.microsoft.com/office/drawing/2014/main" id="{6A7A1E55-3BCE-B872-2A10-43D33FCED5B9}"/>
              </a:ext>
            </a:extLst>
          </p:cNvPr>
          <p:cNvSpPr>
            <a:spLocks noGrp="1"/>
          </p:cNvSpPr>
          <p:nvPr>
            <p:ph type="title"/>
          </p:nvPr>
        </p:nvSpPr>
        <p:spPr>
          <a:xfrm>
            <a:off x="187581" y="1745721"/>
            <a:ext cx="10251600" cy="713600"/>
          </a:xfrm>
        </p:spPr>
        <p:txBody>
          <a:bodyPr>
            <a:normAutofit/>
          </a:bodyPr>
          <a:lstStyle/>
          <a:p>
            <a:r>
              <a:rPr lang="en-NL" dirty="0">
                <a:latin typeface="Lato" panose="020F0502020204030203" pitchFamily="34" charset="0"/>
                <a:ea typeface="Lato" panose="020F0502020204030203" pitchFamily="34" charset="0"/>
                <a:cs typeface="Lato" panose="020F0502020204030203" pitchFamily="34" charset="0"/>
              </a:rPr>
              <a:t>Metadata schema is a Graph</a:t>
            </a:r>
          </a:p>
        </p:txBody>
      </p:sp>
      <p:sp>
        <p:nvSpPr>
          <p:cNvPr id="4" name="Oval 3">
            <a:extLst>
              <a:ext uri="{FF2B5EF4-FFF2-40B4-BE49-F238E27FC236}">
                <a16:creationId xmlns:a16="http://schemas.microsoft.com/office/drawing/2014/main" id="{99304919-5425-85F6-72E7-0F284E318014}"/>
              </a:ext>
            </a:extLst>
          </p:cNvPr>
          <p:cNvSpPr/>
          <p:nvPr/>
        </p:nvSpPr>
        <p:spPr>
          <a:xfrm>
            <a:off x="1860885" y="3157086"/>
            <a:ext cx="1515088" cy="949692"/>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2400" dirty="0">
                <a:latin typeface="Lato" panose="020F0502020204030203" pitchFamily="34" charset="0"/>
                <a:ea typeface="Lato" panose="020F0502020204030203" pitchFamily="34" charset="0"/>
                <a:cs typeface="Lato" panose="020F0502020204030203" pitchFamily="34" charset="0"/>
              </a:rPr>
              <a:t>Collection</a:t>
            </a:r>
          </a:p>
        </p:txBody>
      </p:sp>
      <p:sp>
        <p:nvSpPr>
          <p:cNvPr id="5" name="Oval 4">
            <a:extLst>
              <a:ext uri="{FF2B5EF4-FFF2-40B4-BE49-F238E27FC236}">
                <a16:creationId xmlns:a16="http://schemas.microsoft.com/office/drawing/2014/main" id="{3F594B3F-0E2C-2D9B-1043-392EF3EDC469}"/>
              </a:ext>
            </a:extLst>
          </p:cNvPr>
          <p:cNvSpPr/>
          <p:nvPr/>
        </p:nvSpPr>
        <p:spPr>
          <a:xfrm>
            <a:off x="5708851" y="3073665"/>
            <a:ext cx="2171032" cy="1116532"/>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dirty="0">
                <a:latin typeface="Lato" panose="020F0502020204030203" pitchFamily="34" charset="0"/>
                <a:ea typeface="Lato" panose="020F0502020204030203" pitchFamily="34" charset="0"/>
                <a:cs typeface="Lato" panose="020F0502020204030203" pitchFamily="34" charset="0"/>
              </a:rPr>
              <a:t>I</a:t>
            </a:r>
            <a:r>
              <a:rPr lang="en-NL" sz="2400" dirty="0">
                <a:latin typeface="Lato" panose="020F0502020204030203" pitchFamily="34" charset="0"/>
                <a:ea typeface="Lato" panose="020F0502020204030203" pitchFamily="34" charset="0"/>
                <a:cs typeface="Lato" panose="020F0502020204030203" pitchFamily="34" charset="0"/>
              </a:rPr>
              <a:t>mage modality</a:t>
            </a:r>
          </a:p>
        </p:txBody>
      </p:sp>
      <p:cxnSp>
        <p:nvCxnSpPr>
          <p:cNvPr id="7" name="Straight Arrow Connector 6">
            <a:extLst>
              <a:ext uri="{FF2B5EF4-FFF2-40B4-BE49-F238E27FC236}">
                <a16:creationId xmlns:a16="http://schemas.microsoft.com/office/drawing/2014/main" id="{1FF3B1F6-42CC-9D7E-F146-5EF602881B11}"/>
              </a:ext>
            </a:extLst>
          </p:cNvPr>
          <p:cNvCxnSpPr>
            <a:cxnSpLocks/>
            <a:stCxn id="4" idx="6"/>
            <a:endCxn id="5" idx="2"/>
          </p:cNvCxnSpPr>
          <p:nvPr/>
        </p:nvCxnSpPr>
        <p:spPr>
          <a:xfrm flipV="1">
            <a:off x="3375973" y="3631931"/>
            <a:ext cx="2332878"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8E73F4A-13B5-1415-15CB-FA031B84C78A}"/>
              </a:ext>
            </a:extLst>
          </p:cNvPr>
          <p:cNvSpPr txBox="1"/>
          <p:nvPr/>
        </p:nvSpPr>
        <p:spPr>
          <a:xfrm>
            <a:off x="3815976" y="3248073"/>
            <a:ext cx="2051725" cy="461665"/>
          </a:xfrm>
          <a:prstGeom prst="rect">
            <a:avLst/>
          </a:prstGeom>
          <a:noFill/>
        </p:spPr>
        <p:txBody>
          <a:bodyPr wrap="square" rtlCol="0">
            <a:spAutoFit/>
          </a:bodyPr>
          <a:lstStyle/>
          <a:p>
            <a:r>
              <a:rPr lang="en-NL" sz="2400" dirty="0">
                <a:latin typeface="Lato" panose="020F0502020204030203" pitchFamily="34" charset="0"/>
                <a:ea typeface="Lato" panose="020F0502020204030203" pitchFamily="34" charset="0"/>
                <a:cs typeface="Lato" panose="020F0502020204030203" pitchFamily="34" charset="0"/>
              </a:rPr>
              <a:t>modality</a:t>
            </a:r>
          </a:p>
        </p:txBody>
      </p:sp>
      <p:sp>
        <p:nvSpPr>
          <p:cNvPr id="9" name="Oval 8">
            <a:extLst>
              <a:ext uri="{FF2B5EF4-FFF2-40B4-BE49-F238E27FC236}">
                <a16:creationId xmlns:a16="http://schemas.microsoft.com/office/drawing/2014/main" id="{4DFAD67E-0336-7EB2-B92A-BB426900C79D}"/>
              </a:ext>
            </a:extLst>
          </p:cNvPr>
          <p:cNvSpPr/>
          <p:nvPr/>
        </p:nvSpPr>
        <p:spPr>
          <a:xfrm>
            <a:off x="1860884" y="5158259"/>
            <a:ext cx="1540043" cy="949692"/>
          </a:xfrm>
          <a:prstGeom prst="ellipse">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dirty="0">
                <a:latin typeface="Lato" panose="020F0502020204030203" pitchFamily="34" charset="0"/>
                <a:ea typeface="Lato" panose="020F0502020204030203" pitchFamily="34" charset="0"/>
                <a:cs typeface="Lato" panose="020F0502020204030203" pitchFamily="34" charset="0"/>
              </a:rPr>
              <a:t>C</a:t>
            </a:r>
            <a:r>
              <a:rPr lang="en-NL" sz="2400" dirty="0">
                <a:latin typeface="Lato" panose="020F0502020204030203" pitchFamily="34" charset="0"/>
                <a:ea typeface="Lato" panose="020F0502020204030203" pitchFamily="34" charset="0"/>
                <a:cs typeface="Lato" panose="020F0502020204030203" pitchFamily="34" charset="0"/>
              </a:rPr>
              <a:t>ol-1</a:t>
            </a:r>
          </a:p>
        </p:txBody>
      </p:sp>
      <p:cxnSp>
        <p:nvCxnSpPr>
          <p:cNvPr id="10" name="Straight Arrow Connector 9">
            <a:extLst>
              <a:ext uri="{FF2B5EF4-FFF2-40B4-BE49-F238E27FC236}">
                <a16:creationId xmlns:a16="http://schemas.microsoft.com/office/drawing/2014/main" id="{54BC6067-0780-F0D9-FC89-2A6C7544BF31}"/>
              </a:ext>
            </a:extLst>
          </p:cNvPr>
          <p:cNvCxnSpPr>
            <a:cxnSpLocks/>
            <a:stCxn id="9" idx="0"/>
            <a:endCxn id="4" idx="4"/>
          </p:cNvCxnSpPr>
          <p:nvPr/>
        </p:nvCxnSpPr>
        <p:spPr>
          <a:xfrm flipH="1" flipV="1">
            <a:off x="2618429" y="4106778"/>
            <a:ext cx="12477" cy="1051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1A94D932-EC48-7923-BBBD-7A3D9BE481FF}"/>
              </a:ext>
            </a:extLst>
          </p:cNvPr>
          <p:cNvSpPr txBox="1"/>
          <p:nvPr/>
        </p:nvSpPr>
        <p:spPr>
          <a:xfrm>
            <a:off x="6288546" y="4431841"/>
            <a:ext cx="2051725" cy="461665"/>
          </a:xfrm>
          <a:prstGeom prst="rect">
            <a:avLst/>
          </a:prstGeom>
          <a:noFill/>
        </p:spPr>
        <p:txBody>
          <a:bodyPr wrap="square" rtlCol="0">
            <a:spAutoFit/>
          </a:bodyPr>
          <a:lstStyle/>
          <a:p>
            <a:r>
              <a:rPr lang="en-GB" sz="2400" dirty="0">
                <a:latin typeface="Lato" panose="020F0502020204030203" pitchFamily="34" charset="0"/>
                <a:ea typeface="Lato" panose="020F0502020204030203" pitchFamily="34" charset="0"/>
                <a:cs typeface="Lato" panose="020F0502020204030203" pitchFamily="34" charset="0"/>
              </a:rPr>
              <a:t>r</a:t>
            </a:r>
            <a:r>
              <a:rPr lang="en-NL" sz="2400" dirty="0">
                <a:latin typeface="Lato" panose="020F0502020204030203" pitchFamily="34" charset="0"/>
                <a:ea typeface="Lato" panose="020F0502020204030203" pitchFamily="34" charset="0"/>
                <a:cs typeface="Lato" panose="020F0502020204030203" pitchFamily="34" charset="0"/>
              </a:rPr>
              <a:t>df:type</a:t>
            </a:r>
          </a:p>
        </p:txBody>
      </p:sp>
      <p:sp>
        <p:nvSpPr>
          <p:cNvPr id="17" name="Oval 16">
            <a:extLst>
              <a:ext uri="{FF2B5EF4-FFF2-40B4-BE49-F238E27FC236}">
                <a16:creationId xmlns:a16="http://schemas.microsoft.com/office/drawing/2014/main" id="{6C46C4E5-EAA3-A1E7-E214-B0E2BCB1D405}"/>
              </a:ext>
            </a:extLst>
          </p:cNvPr>
          <p:cNvSpPr/>
          <p:nvPr/>
        </p:nvSpPr>
        <p:spPr>
          <a:xfrm>
            <a:off x="5738321" y="5265537"/>
            <a:ext cx="2546903" cy="949692"/>
          </a:xfrm>
          <a:prstGeom prst="ellipse">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2400" dirty="0">
                <a:latin typeface="Lato" panose="020F0502020204030203" pitchFamily="34" charset="0"/>
                <a:ea typeface="Lato" panose="020F0502020204030203" pitchFamily="34" charset="0"/>
                <a:cs typeface="Lato" panose="020F0502020204030203" pitchFamily="34" charset="0"/>
              </a:rPr>
              <a:t>Mamography</a:t>
            </a:r>
          </a:p>
        </p:txBody>
      </p:sp>
      <p:cxnSp>
        <p:nvCxnSpPr>
          <p:cNvPr id="18" name="Straight Arrow Connector 17">
            <a:extLst>
              <a:ext uri="{FF2B5EF4-FFF2-40B4-BE49-F238E27FC236}">
                <a16:creationId xmlns:a16="http://schemas.microsoft.com/office/drawing/2014/main" id="{75A9D0AA-013F-2094-B2B5-AC57B347E95D}"/>
              </a:ext>
            </a:extLst>
          </p:cNvPr>
          <p:cNvCxnSpPr>
            <a:cxnSpLocks/>
          </p:cNvCxnSpPr>
          <p:nvPr/>
        </p:nvCxnSpPr>
        <p:spPr>
          <a:xfrm flipV="1">
            <a:off x="6877904" y="4190197"/>
            <a:ext cx="0" cy="1051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DCACB125-D285-4387-3551-C66893866646}"/>
              </a:ext>
            </a:extLst>
          </p:cNvPr>
          <p:cNvSpPr txBox="1"/>
          <p:nvPr/>
        </p:nvSpPr>
        <p:spPr>
          <a:xfrm>
            <a:off x="2375064" y="4478229"/>
            <a:ext cx="2051725" cy="461665"/>
          </a:xfrm>
          <a:prstGeom prst="rect">
            <a:avLst/>
          </a:prstGeom>
          <a:noFill/>
        </p:spPr>
        <p:txBody>
          <a:bodyPr wrap="square" rtlCol="0">
            <a:spAutoFit/>
          </a:bodyPr>
          <a:lstStyle/>
          <a:p>
            <a:r>
              <a:rPr lang="en-GB" sz="2400" dirty="0">
                <a:latin typeface="Lato" panose="020F0502020204030203" pitchFamily="34" charset="0"/>
                <a:ea typeface="Lato" panose="020F0502020204030203" pitchFamily="34" charset="0"/>
                <a:cs typeface="Lato" panose="020F0502020204030203" pitchFamily="34" charset="0"/>
              </a:rPr>
              <a:t>r</a:t>
            </a:r>
            <a:r>
              <a:rPr lang="en-NL" sz="2400" dirty="0">
                <a:latin typeface="Lato" panose="020F0502020204030203" pitchFamily="34" charset="0"/>
                <a:ea typeface="Lato" panose="020F0502020204030203" pitchFamily="34" charset="0"/>
                <a:cs typeface="Lato" panose="020F0502020204030203" pitchFamily="34" charset="0"/>
              </a:rPr>
              <a:t>df:type</a:t>
            </a:r>
          </a:p>
        </p:txBody>
      </p:sp>
      <p:sp>
        <p:nvSpPr>
          <p:cNvPr id="20" name="TextBox 19">
            <a:extLst>
              <a:ext uri="{FF2B5EF4-FFF2-40B4-BE49-F238E27FC236}">
                <a16:creationId xmlns:a16="http://schemas.microsoft.com/office/drawing/2014/main" id="{CFF5C808-81B1-1546-1802-808E137ED569}"/>
              </a:ext>
            </a:extLst>
          </p:cNvPr>
          <p:cNvSpPr txBox="1"/>
          <p:nvPr/>
        </p:nvSpPr>
        <p:spPr>
          <a:xfrm>
            <a:off x="3686595" y="5232499"/>
            <a:ext cx="2051725" cy="830997"/>
          </a:xfrm>
          <a:prstGeom prst="rect">
            <a:avLst/>
          </a:prstGeom>
          <a:noFill/>
        </p:spPr>
        <p:txBody>
          <a:bodyPr wrap="square" rtlCol="0">
            <a:spAutoFit/>
          </a:bodyPr>
          <a:lstStyle/>
          <a:p>
            <a:r>
              <a:rPr lang="en-NL" sz="2400" dirty="0">
                <a:latin typeface="Lato" panose="020F0502020204030203" pitchFamily="34" charset="0"/>
                <a:ea typeface="Lato" panose="020F0502020204030203" pitchFamily="34" charset="0"/>
                <a:cs typeface="Lato" panose="020F0502020204030203" pitchFamily="34" charset="0"/>
              </a:rPr>
              <a:t>hasDistribution</a:t>
            </a:r>
          </a:p>
        </p:txBody>
      </p:sp>
      <p:cxnSp>
        <p:nvCxnSpPr>
          <p:cNvPr id="21" name="Straight Arrow Connector 20">
            <a:extLst>
              <a:ext uri="{FF2B5EF4-FFF2-40B4-BE49-F238E27FC236}">
                <a16:creationId xmlns:a16="http://schemas.microsoft.com/office/drawing/2014/main" id="{F24FBDF8-E624-14DC-8110-CC7AAD1FC9B6}"/>
              </a:ext>
            </a:extLst>
          </p:cNvPr>
          <p:cNvCxnSpPr/>
          <p:nvPr/>
        </p:nvCxnSpPr>
        <p:spPr>
          <a:xfrm>
            <a:off x="3490763" y="5642869"/>
            <a:ext cx="2218088"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A41A468B-81DD-F32E-3404-352EA51B6046}"/>
              </a:ext>
            </a:extLst>
          </p:cNvPr>
          <p:cNvSpPr txBox="1"/>
          <p:nvPr/>
        </p:nvSpPr>
        <p:spPr>
          <a:xfrm>
            <a:off x="-157651" y="5421821"/>
            <a:ext cx="1973617" cy="830997"/>
          </a:xfrm>
          <a:prstGeom prst="rect">
            <a:avLst/>
          </a:prstGeom>
          <a:noFill/>
        </p:spPr>
        <p:txBody>
          <a:bodyPr wrap="none" rtlCol="0">
            <a:spAutoFit/>
          </a:bodyPr>
          <a:lstStyle/>
          <a:p>
            <a:r>
              <a:rPr lang="en-GB" sz="2400" dirty="0">
                <a:latin typeface="Lato" panose="020F0502020204030203" pitchFamily="34" charset="0"/>
                <a:ea typeface="Lato" panose="020F0502020204030203" pitchFamily="34" charset="0"/>
                <a:cs typeface="Lato" panose="020F0502020204030203" pitchFamily="34" charset="0"/>
              </a:rPr>
              <a:t>I</a:t>
            </a:r>
            <a:r>
              <a:rPr lang="en-NL" sz="2400" dirty="0">
                <a:latin typeface="Lato" panose="020F0502020204030203" pitchFamily="34" charset="0"/>
                <a:ea typeface="Lato" panose="020F0502020204030203" pitchFamily="34" charset="0"/>
                <a:cs typeface="Lato" panose="020F0502020204030203" pitchFamily="34" charset="0"/>
              </a:rPr>
              <a:t>nstance of </a:t>
            </a:r>
          </a:p>
          <a:p>
            <a:r>
              <a:rPr lang="en-NL" sz="2400" dirty="0">
                <a:latin typeface="Lato" panose="020F0502020204030203" pitchFamily="34" charset="0"/>
                <a:ea typeface="Lato" panose="020F0502020204030203" pitchFamily="34" charset="0"/>
                <a:cs typeface="Lato" panose="020F0502020204030203" pitchFamily="34" charset="0"/>
              </a:rPr>
              <a:t>the metadata</a:t>
            </a:r>
          </a:p>
        </p:txBody>
      </p:sp>
      <p:sp>
        <p:nvSpPr>
          <p:cNvPr id="25" name="TextBox 24">
            <a:extLst>
              <a:ext uri="{FF2B5EF4-FFF2-40B4-BE49-F238E27FC236}">
                <a16:creationId xmlns:a16="http://schemas.microsoft.com/office/drawing/2014/main" id="{2558D3B1-85D1-EC4E-0A4D-5607772DD758}"/>
              </a:ext>
            </a:extLst>
          </p:cNvPr>
          <p:cNvSpPr txBox="1"/>
          <p:nvPr/>
        </p:nvSpPr>
        <p:spPr>
          <a:xfrm>
            <a:off x="0" y="3318626"/>
            <a:ext cx="1483098" cy="830997"/>
          </a:xfrm>
          <a:prstGeom prst="rect">
            <a:avLst/>
          </a:prstGeom>
          <a:noFill/>
        </p:spPr>
        <p:txBody>
          <a:bodyPr wrap="none" rtlCol="0">
            <a:spAutoFit/>
          </a:bodyPr>
          <a:lstStyle/>
          <a:p>
            <a:r>
              <a:rPr lang="en-GB" sz="2400" dirty="0">
                <a:latin typeface="Lato" panose="020F0502020204030203" pitchFamily="34" charset="0"/>
                <a:ea typeface="Lato" panose="020F0502020204030203" pitchFamily="34" charset="0"/>
                <a:cs typeface="Lato" panose="020F0502020204030203" pitchFamily="34" charset="0"/>
              </a:rPr>
              <a:t>M</a:t>
            </a:r>
            <a:r>
              <a:rPr lang="en-NL" sz="2400" dirty="0">
                <a:latin typeface="Lato" panose="020F0502020204030203" pitchFamily="34" charset="0"/>
                <a:ea typeface="Lato" panose="020F0502020204030203" pitchFamily="34" charset="0"/>
                <a:cs typeface="Lato" panose="020F0502020204030203" pitchFamily="34" charset="0"/>
              </a:rPr>
              <a:t>etadata</a:t>
            </a:r>
          </a:p>
          <a:p>
            <a:r>
              <a:rPr lang="en-NL" sz="2400" dirty="0">
                <a:latin typeface="Lato" panose="020F0502020204030203" pitchFamily="34" charset="0"/>
                <a:ea typeface="Lato" panose="020F0502020204030203" pitchFamily="34" charset="0"/>
                <a:cs typeface="Lato" panose="020F0502020204030203" pitchFamily="34" charset="0"/>
              </a:rPr>
              <a:t> model </a:t>
            </a:r>
          </a:p>
        </p:txBody>
      </p:sp>
      <p:sp>
        <p:nvSpPr>
          <p:cNvPr id="26" name="Oval 25">
            <a:extLst>
              <a:ext uri="{FF2B5EF4-FFF2-40B4-BE49-F238E27FC236}">
                <a16:creationId xmlns:a16="http://schemas.microsoft.com/office/drawing/2014/main" id="{2E6D54E8-FFE1-7FE7-BF7D-1CC9F91A6A31}"/>
              </a:ext>
            </a:extLst>
          </p:cNvPr>
          <p:cNvSpPr/>
          <p:nvPr/>
        </p:nvSpPr>
        <p:spPr>
          <a:xfrm>
            <a:off x="9816936" y="4321979"/>
            <a:ext cx="1201760" cy="880908"/>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sz="2400" dirty="0">
              <a:latin typeface="Lato" panose="020F0502020204030203" pitchFamily="34" charset="0"/>
              <a:ea typeface="Lato" panose="020F0502020204030203" pitchFamily="34" charset="0"/>
              <a:cs typeface="Lato" panose="020F0502020204030203" pitchFamily="34" charset="0"/>
            </a:endParaRPr>
          </a:p>
        </p:txBody>
      </p:sp>
      <p:sp>
        <p:nvSpPr>
          <p:cNvPr id="28" name="Oval 27">
            <a:extLst>
              <a:ext uri="{FF2B5EF4-FFF2-40B4-BE49-F238E27FC236}">
                <a16:creationId xmlns:a16="http://schemas.microsoft.com/office/drawing/2014/main" id="{1B3B99AD-9694-C63E-29A2-047510612917}"/>
              </a:ext>
            </a:extLst>
          </p:cNvPr>
          <p:cNvSpPr/>
          <p:nvPr/>
        </p:nvSpPr>
        <p:spPr>
          <a:xfrm>
            <a:off x="9838301" y="5303126"/>
            <a:ext cx="1201760" cy="949692"/>
          </a:xfrm>
          <a:prstGeom prst="ellipse">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sz="2400" dirty="0">
              <a:latin typeface="Lato" panose="020F0502020204030203" pitchFamily="34" charset="0"/>
              <a:ea typeface="Lato" panose="020F0502020204030203" pitchFamily="34" charset="0"/>
              <a:cs typeface="Lato" panose="020F0502020204030203" pitchFamily="34" charset="0"/>
            </a:endParaRPr>
          </a:p>
        </p:txBody>
      </p:sp>
      <p:sp>
        <p:nvSpPr>
          <p:cNvPr id="29" name="TextBox 28">
            <a:extLst>
              <a:ext uri="{FF2B5EF4-FFF2-40B4-BE49-F238E27FC236}">
                <a16:creationId xmlns:a16="http://schemas.microsoft.com/office/drawing/2014/main" id="{6BAD4D12-7D0E-D742-356F-45DF7CE5AE14}"/>
              </a:ext>
            </a:extLst>
          </p:cNvPr>
          <p:cNvSpPr txBox="1"/>
          <p:nvPr/>
        </p:nvSpPr>
        <p:spPr>
          <a:xfrm>
            <a:off x="11124904" y="4510484"/>
            <a:ext cx="1090363" cy="461665"/>
          </a:xfrm>
          <a:prstGeom prst="rect">
            <a:avLst/>
          </a:prstGeom>
          <a:noFill/>
        </p:spPr>
        <p:txBody>
          <a:bodyPr wrap="none" rtlCol="0">
            <a:spAutoFit/>
          </a:bodyPr>
          <a:lstStyle/>
          <a:p>
            <a:r>
              <a:rPr lang="en-US" sz="2400" dirty="0">
                <a:latin typeface="Lato" panose="020F0502020204030203" pitchFamily="34" charset="0"/>
                <a:ea typeface="Lato" panose="020F0502020204030203" pitchFamily="34" charset="0"/>
                <a:cs typeface="Lato" panose="020F0502020204030203" pitchFamily="34" charset="0"/>
              </a:rPr>
              <a:t>CLASS</a:t>
            </a:r>
            <a:endParaRPr lang="en-NL" sz="2400" dirty="0">
              <a:latin typeface="Lato" panose="020F0502020204030203" pitchFamily="34" charset="0"/>
              <a:ea typeface="Lato" panose="020F0502020204030203" pitchFamily="34" charset="0"/>
              <a:cs typeface="Lato" panose="020F0502020204030203" pitchFamily="34" charset="0"/>
            </a:endParaRPr>
          </a:p>
        </p:txBody>
      </p:sp>
      <p:sp>
        <p:nvSpPr>
          <p:cNvPr id="30" name="TextBox 29">
            <a:extLst>
              <a:ext uri="{FF2B5EF4-FFF2-40B4-BE49-F238E27FC236}">
                <a16:creationId xmlns:a16="http://schemas.microsoft.com/office/drawing/2014/main" id="{1DD3A3C7-346E-A590-A46A-3617A86386A2}"/>
              </a:ext>
            </a:extLst>
          </p:cNvPr>
          <p:cNvSpPr txBox="1"/>
          <p:nvPr/>
        </p:nvSpPr>
        <p:spPr>
          <a:xfrm>
            <a:off x="11067193" y="5535197"/>
            <a:ext cx="1319592" cy="461665"/>
          </a:xfrm>
          <a:prstGeom prst="rect">
            <a:avLst/>
          </a:prstGeom>
          <a:noFill/>
        </p:spPr>
        <p:txBody>
          <a:bodyPr wrap="none" rtlCol="0">
            <a:spAutoFit/>
          </a:bodyPr>
          <a:lstStyle/>
          <a:p>
            <a:r>
              <a:rPr lang="en-US" sz="2400" dirty="0">
                <a:latin typeface="Lato" panose="020F0502020204030203" pitchFamily="34" charset="0"/>
                <a:ea typeface="Lato" panose="020F0502020204030203" pitchFamily="34" charset="0"/>
                <a:cs typeface="Lato" panose="020F0502020204030203" pitchFamily="34" charset="0"/>
              </a:rPr>
              <a:t>Instance</a:t>
            </a:r>
            <a:endParaRPr lang="en-NL" sz="2400" dirty="0">
              <a:latin typeface="Lato" panose="020F0502020204030203" pitchFamily="34" charset="0"/>
              <a:ea typeface="Lato" panose="020F0502020204030203" pitchFamily="34" charset="0"/>
              <a:cs typeface="Lato" panose="020F0502020204030203" pitchFamily="34" charset="0"/>
            </a:endParaRPr>
          </a:p>
        </p:txBody>
      </p:sp>
      <p:cxnSp>
        <p:nvCxnSpPr>
          <p:cNvPr id="31" name="Straight Arrow Connector 30">
            <a:extLst>
              <a:ext uri="{FF2B5EF4-FFF2-40B4-BE49-F238E27FC236}">
                <a16:creationId xmlns:a16="http://schemas.microsoft.com/office/drawing/2014/main" id="{80E4195E-972A-9986-DDC8-E0D3FFEF8CB8}"/>
              </a:ext>
            </a:extLst>
          </p:cNvPr>
          <p:cNvCxnSpPr>
            <a:cxnSpLocks/>
          </p:cNvCxnSpPr>
          <p:nvPr/>
        </p:nvCxnSpPr>
        <p:spPr>
          <a:xfrm flipV="1">
            <a:off x="9821850" y="6431574"/>
            <a:ext cx="1465527" cy="63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AC5F3E32-FAFD-D80B-3702-E44956840104}"/>
              </a:ext>
            </a:extLst>
          </p:cNvPr>
          <p:cNvSpPr txBox="1"/>
          <p:nvPr/>
        </p:nvSpPr>
        <p:spPr>
          <a:xfrm>
            <a:off x="11351287" y="6191321"/>
            <a:ext cx="1401089" cy="461665"/>
          </a:xfrm>
          <a:prstGeom prst="rect">
            <a:avLst/>
          </a:prstGeom>
          <a:noFill/>
        </p:spPr>
        <p:txBody>
          <a:bodyPr wrap="none" rtlCol="0">
            <a:spAutoFit/>
          </a:bodyPr>
          <a:lstStyle/>
          <a:p>
            <a:r>
              <a:rPr lang="en-US" sz="2400" dirty="0"/>
              <a:t>Relations </a:t>
            </a:r>
            <a:endParaRPr lang="en-NL" sz="2400" dirty="0"/>
          </a:p>
        </p:txBody>
      </p:sp>
      <p:sp>
        <p:nvSpPr>
          <p:cNvPr id="23" name="Rectangle 22">
            <a:extLst>
              <a:ext uri="{FF2B5EF4-FFF2-40B4-BE49-F238E27FC236}">
                <a16:creationId xmlns:a16="http://schemas.microsoft.com/office/drawing/2014/main" id="{8F30AF2C-CEFF-E6F8-90CD-ADE53F3AF17D}"/>
              </a:ext>
            </a:extLst>
          </p:cNvPr>
          <p:cNvSpPr/>
          <p:nvPr/>
        </p:nvSpPr>
        <p:spPr>
          <a:xfrm>
            <a:off x="1802818" y="5092862"/>
            <a:ext cx="7237579" cy="1404564"/>
          </a:xfrm>
          <a:prstGeom prst="rect">
            <a:avLst/>
          </a:prstGeom>
          <a:solidFill>
            <a:schemeClr val="accent1">
              <a:alpha val="1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sz="2400"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5531910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218FE-B4B0-7475-5023-6A45439EF0CD}"/>
              </a:ext>
            </a:extLst>
          </p:cNvPr>
          <p:cNvSpPr>
            <a:spLocks noGrp="1"/>
          </p:cNvSpPr>
          <p:nvPr>
            <p:ph type="title"/>
          </p:nvPr>
        </p:nvSpPr>
        <p:spPr>
          <a:xfrm>
            <a:off x="401100" y="1834400"/>
            <a:ext cx="10251600" cy="713600"/>
          </a:xfrm>
        </p:spPr>
        <p:txBody>
          <a:bodyPr>
            <a:normAutofit/>
          </a:bodyPr>
          <a:lstStyle/>
          <a:p>
            <a:r>
              <a:rPr lang="en-NL" dirty="0"/>
              <a:t>Health-RI git repo</a:t>
            </a:r>
          </a:p>
        </p:txBody>
      </p:sp>
      <p:sp>
        <p:nvSpPr>
          <p:cNvPr id="3" name="Text Placeholder 2">
            <a:extLst>
              <a:ext uri="{FF2B5EF4-FFF2-40B4-BE49-F238E27FC236}">
                <a16:creationId xmlns:a16="http://schemas.microsoft.com/office/drawing/2014/main" id="{91E07B5C-B1F7-C5FC-A956-010EED75829E}"/>
              </a:ext>
            </a:extLst>
          </p:cNvPr>
          <p:cNvSpPr>
            <a:spLocks noGrp="1"/>
          </p:cNvSpPr>
          <p:nvPr>
            <p:ph type="body" idx="1"/>
          </p:nvPr>
        </p:nvSpPr>
        <p:spPr>
          <a:xfrm>
            <a:off x="267925" y="2746666"/>
            <a:ext cx="10251600" cy="3014800"/>
          </a:xfrm>
        </p:spPr>
        <p:txBody>
          <a:bodyPr/>
          <a:lstStyle/>
          <a:p>
            <a:r>
              <a:rPr lang="en-NL" dirty="0"/>
              <a:t>DCAT-AP specification and models</a:t>
            </a:r>
          </a:p>
          <a:p>
            <a:pPr lvl="1"/>
            <a:r>
              <a:rPr lang="en-GB" dirty="0">
                <a:hlinkClick r:id="rId2"/>
              </a:rPr>
              <a:t>https://github.com/Health-RI/health-ri-metadata/tree/master/DCAT-AP</a:t>
            </a:r>
            <a:endParaRPr lang="en-NL" dirty="0"/>
          </a:p>
          <a:p>
            <a:endParaRPr lang="en-GB" dirty="0">
              <a:hlinkClick r:id="rId3"/>
            </a:endParaRPr>
          </a:p>
          <a:p>
            <a:r>
              <a:rPr lang="en-GB" dirty="0">
                <a:hlinkClick r:id="rId3"/>
              </a:rPr>
              <a:t>Metadata Requirement sheet </a:t>
            </a:r>
          </a:p>
          <a:p>
            <a:pPr lvl="1"/>
            <a:r>
              <a:rPr lang="en-GB" dirty="0">
                <a:hlinkClick r:id="rId3"/>
              </a:rPr>
              <a:t>https://github.com/Health-RI/health-ri-metadata/blob/master/Leaves_Petals/metadata%20collection%20sheet%20template.xlsx</a:t>
            </a:r>
            <a:endParaRPr lang="en-GB" dirty="0"/>
          </a:p>
          <a:p>
            <a:endParaRPr lang="en-NL" dirty="0"/>
          </a:p>
        </p:txBody>
      </p:sp>
    </p:spTree>
    <p:extLst>
      <p:ext uri="{BB962C8B-B14F-4D97-AF65-F5344CB8AC3E}">
        <p14:creationId xmlns:p14="http://schemas.microsoft.com/office/powerpoint/2010/main" val="24253014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7"/>
          <p:cNvSpPr txBox="1">
            <a:spLocks noGrp="1"/>
          </p:cNvSpPr>
          <p:nvPr>
            <p:ph type="title"/>
          </p:nvPr>
        </p:nvSpPr>
        <p:spPr>
          <a:xfrm>
            <a:off x="972600" y="1758200"/>
            <a:ext cx="10251600" cy="713600"/>
          </a:xfrm>
          <a:prstGeom prst="rect">
            <a:avLst/>
          </a:prstGeom>
        </p:spPr>
        <p:txBody>
          <a:bodyPr spcFirstLastPara="1" vert="horz" wrap="square" lIns="121900" tIns="121900" rIns="121900" bIns="121900" rtlCol="0" anchor="t" anchorCtr="0">
            <a:normAutofit fontScale="90000"/>
          </a:bodyPr>
          <a:lstStyle/>
          <a:p>
            <a:r>
              <a:rPr lang="en-GB" dirty="0">
                <a:latin typeface="Lato" panose="020F0502020204030203" pitchFamily="34" charset="0"/>
                <a:ea typeface="Lato" panose="020F0502020204030203" pitchFamily="34" charset="0"/>
                <a:cs typeface="Lato" panose="020F0502020204030203" pitchFamily="34" charset="0"/>
              </a:rPr>
              <a:t>Take</a:t>
            </a:r>
            <a:r>
              <a:rPr lang="en-GB" dirty="0"/>
              <a:t> away</a:t>
            </a:r>
            <a:endParaRPr dirty="0"/>
          </a:p>
        </p:txBody>
      </p:sp>
      <p:sp>
        <p:nvSpPr>
          <p:cNvPr id="223" name="Google Shape;223;p27"/>
          <p:cNvSpPr txBox="1">
            <a:spLocks noGrp="1"/>
          </p:cNvSpPr>
          <p:nvPr>
            <p:ph type="body" idx="1"/>
          </p:nvPr>
        </p:nvSpPr>
        <p:spPr>
          <a:xfrm>
            <a:off x="972600" y="2771833"/>
            <a:ext cx="10251600" cy="3014800"/>
          </a:xfrm>
          <a:prstGeom prst="rect">
            <a:avLst/>
          </a:prstGeom>
        </p:spPr>
        <p:txBody>
          <a:bodyPr spcFirstLastPara="1" vert="horz" wrap="square" lIns="121900" tIns="121900" rIns="121900" bIns="121900" rtlCol="0" anchor="t" anchorCtr="0">
            <a:normAutofit fontScale="70000" lnSpcReduction="20000"/>
          </a:bodyPr>
          <a:lstStyle/>
          <a:p>
            <a:r>
              <a:rPr lang="en-GB" dirty="0"/>
              <a:t>Define your metadata scope and requirements</a:t>
            </a:r>
          </a:p>
          <a:p>
            <a:r>
              <a:rPr lang="en-GB" dirty="0"/>
              <a:t>Identify pre-existing standards in your field  and map your requirements to it, “DICOM” Ontology</a:t>
            </a:r>
            <a:endParaRPr dirty="0"/>
          </a:p>
          <a:p>
            <a:r>
              <a:rPr lang="en-GB" dirty="0"/>
              <a:t>Request Rob (or Jeroen) for GitHub access</a:t>
            </a:r>
          </a:p>
          <a:p>
            <a:r>
              <a:rPr lang="en-GB" dirty="0"/>
              <a:t>Model your requirement in graph model (class, properties , relations). </a:t>
            </a:r>
          </a:p>
          <a:p>
            <a:r>
              <a:rPr lang="en-GB" dirty="0"/>
              <a:t>Make you data and metadata DCAT-AP compliant.</a:t>
            </a:r>
            <a:endParaRPr dirty="0"/>
          </a:p>
          <a:p>
            <a:r>
              <a:rPr lang="en-GB" dirty="0"/>
              <a:t>Keep your versioning in GitHub 🌻</a:t>
            </a:r>
            <a:endParaRPr dirty="0"/>
          </a:p>
          <a:p>
            <a:endParaRPr lang="en-GB" dirty="0"/>
          </a:p>
          <a:p>
            <a:r>
              <a:rPr lang="en-GB" dirty="0"/>
              <a:t>Need specialised help? Talk to your group leaders  🧙 </a:t>
            </a:r>
            <a:endParaRPr dirty="0"/>
          </a:p>
          <a:p>
            <a:r>
              <a:rPr lang="en-GB" dirty="0"/>
              <a:t>Need more Metadata/Modelling/FDP help?  Talk to Bruna Vieira, Dena Tahvildari, Luiz Bonino, </a:t>
            </a:r>
            <a:r>
              <a:rPr lang="en-GB" dirty="0" err="1"/>
              <a:t>Kees</a:t>
            </a:r>
            <a:r>
              <a:rPr lang="en-GB" dirty="0"/>
              <a:t> Burgers.</a:t>
            </a:r>
            <a:endParaRPr dirty="0"/>
          </a:p>
          <a:p>
            <a:pPr lvl="1"/>
            <a:r>
              <a:rPr lang="en-GB" b="1" dirty="0"/>
              <a:t>Want to offer help? Contact us! </a:t>
            </a:r>
            <a:r>
              <a:rPr lang="en-GB" dirty="0"/>
              <a:t> </a:t>
            </a:r>
            <a:endParaRPr dirty="0"/>
          </a:p>
        </p:txBody>
      </p:sp>
      <p:pic>
        <p:nvPicPr>
          <p:cNvPr id="224" name="Google Shape;224;p27"/>
          <p:cNvPicPr preferRelativeResize="0"/>
          <p:nvPr/>
        </p:nvPicPr>
        <p:blipFill>
          <a:blip r:embed="rId3">
            <a:alphaModFix/>
          </a:blip>
          <a:stretch>
            <a:fillRect/>
          </a:stretch>
        </p:blipFill>
        <p:spPr>
          <a:xfrm>
            <a:off x="5190488" y="5191355"/>
            <a:ext cx="257067" cy="257067"/>
          </a:xfrm>
          <a:prstGeom prst="rect">
            <a:avLst/>
          </a:prstGeom>
          <a:noFill/>
          <a:ln>
            <a:noFill/>
          </a:ln>
        </p:spPr>
      </p:pic>
      <p:pic>
        <p:nvPicPr>
          <p:cNvPr id="225" name="Google Shape;225;p27"/>
          <p:cNvPicPr preferRelativeResize="0"/>
          <p:nvPr/>
        </p:nvPicPr>
        <p:blipFill>
          <a:blip r:embed="rId4">
            <a:alphaModFix/>
          </a:blip>
          <a:stretch>
            <a:fillRect/>
          </a:stretch>
        </p:blipFill>
        <p:spPr>
          <a:xfrm>
            <a:off x="10766689" y="4734748"/>
            <a:ext cx="238833" cy="23883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525CC-CCEC-0489-343C-6C5FC41CA806}"/>
              </a:ext>
            </a:extLst>
          </p:cNvPr>
          <p:cNvSpPr>
            <a:spLocks noGrp="1"/>
          </p:cNvSpPr>
          <p:nvPr>
            <p:ph type="title"/>
          </p:nvPr>
        </p:nvSpPr>
        <p:spPr>
          <a:xfrm>
            <a:off x="414068" y="627039"/>
            <a:ext cx="11352363" cy="415498"/>
          </a:xfrm>
        </p:spPr>
        <p:txBody>
          <a:bodyPr/>
          <a:lstStyle/>
          <a:p>
            <a:r>
              <a:rPr lang="en-GB" sz="3000" dirty="0">
                <a:cs typeface="Arial"/>
                <a:sym typeface="Arial"/>
              </a:rPr>
              <a:t>Requirements:</a:t>
            </a:r>
            <a:endParaRPr lang="en-GB" sz="3000" dirty="0">
              <a:cs typeface="Arial"/>
            </a:endParaRPr>
          </a:p>
        </p:txBody>
      </p:sp>
      <p:sp>
        <p:nvSpPr>
          <p:cNvPr id="3" name="Text Placeholder 2">
            <a:extLst>
              <a:ext uri="{FF2B5EF4-FFF2-40B4-BE49-F238E27FC236}">
                <a16:creationId xmlns:a16="http://schemas.microsoft.com/office/drawing/2014/main" id="{C522BA30-C856-D560-DBF0-41D694ACD6C5}"/>
              </a:ext>
            </a:extLst>
          </p:cNvPr>
          <p:cNvSpPr>
            <a:spLocks noGrp="1"/>
          </p:cNvSpPr>
          <p:nvPr>
            <p:ph type="body" idx="1"/>
          </p:nvPr>
        </p:nvSpPr>
        <p:spPr/>
        <p:txBody>
          <a:bodyPr/>
          <a:lstStyle/>
          <a:p>
            <a:pPr marL="101600" indent="0">
              <a:buNone/>
            </a:pPr>
            <a:r>
              <a:rPr lang="en-GB" sz="2800" dirty="0"/>
              <a:t>1. International standards –  metadata schema</a:t>
            </a:r>
          </a:p>
          <a:p>
            <a:pPr lvl="1"/>
            <a:r>
              <a:rPr lang="en-NL" dirty="0"/>
              <a:t>Describe our resources according to common metadata standards with rich semantics</a:t>
            </a:r>
          </a:p>
          <a:p>
            <a:pPr lvl="1"/>
            <a:r>
              <a:rPr lang="en-NL" dirty="0"/>
              <a:t>To allow unique identifiability </a:t>
            </a:r>
          </a:p>
          <a:p>
            <a:pPr lvl="1"/>
            <a:r>
              <a:rPr lang="en-NL" dirty="0"/>
              <a:t>T</a:t>
            </a:r>
            <a:r>
              <a:rPr lang="en-GB" dirty="0"/>
              <a:t>o allow interoperability with EU portals</a:t>
            </a:r>
          </a:p>
          <a:p>
            <a:pPr lvl="1"/>
            <a:r>
              <a:rPr lang="en-GB" dirty="0"/>
              <a:t>To make our resources unambiguous, reusable, interpretable (for people and digital applications)</a:t>
            </a:r>
          </a:p>
          <a:p>
            <a:pPr marL="101600" indent="0">
              <a:buNone/>
            </a:pPr>
            <a:r>
              <a:rPr lang="en-GB" dirty="0"/>
              <a:t>2. Metadata catalogue / Health-RI portal</a:t>
            </a:r>
          </a:p>
          <a:p>
            <a:pPr lvl="1"/>
            <a:r>
              <a:rPr lang="en-GB" dirty="0"/>
              <a:t>Implements the common metadata schema</a:t>
            </a:r>
          </a:p>
          <a:p>
            <a:pPr lvl="2"/>
            <a:r>
              <a:rPr lang="en-GB" i="0" dirty="0">
                <a:effectLst/>
                <a:latin typeface="Söhne"/>
              </a:rPr>
              <a:t>Detailed Metadata Descriptions</a:t>
            </a:r>
          </a:p>
          <a:p>
            <a:pPr lvl="2"/>
            <a:r>
              <a:rPr lang="en-GB" i="0" dirty="0">
                <a:effectLst/>
                <a:latin typeface="Söhne"/>
              </a:rPr>
              <a:t>Categorization &amp; Classification</a:t>
            </a:r>
            <a:endParaRPr lang="en-GB" dirty="0"/>
          </a:p>
          <a:p>
            <a:pPr lvl="1"/>
            <a:r>
              <a:rPr lang="en-GB" i="0" dirty="0">
                <a:effectLst/>
                <a:latin typeface="Söhne"/>
              </a:rPr>
              <a:t>Search &amp; Discovery</a:t>
            </a:r>
          </a:p>
          <a:p>
            <a:pPr lvl="1"/>
            <a:r>
              <a:rPr lang="en-GB" dirty="0">
                <a:latin typeface="Söhne"/>
              </a:rPr>
              <a:t>Agile development </a:t>
            </a:r>
            <a:endParaRPr lang="en-GB" i="0" dirty="0">
              <a:effectLst/>
              <a:latin typeface="Söhne"/>
            </a:endParaRPr>
          </a:p>
          <a:p>
            <a:pPr marL="101600" indent="0">
              <a:buNone/>
            </a:pPr>
            <a:endParaRPr lang="en-GB" sz="2100" i="0" dirty="0">
              <a:solidFill>
                <a:srgbClr val="3F3F3F"/>
              </a:solidFill>
            </a:endParaRPr>
          </a:p>
        </p:txBody>
      </p:sp>
    </p:spTree>
    <p:extLst>
      <p:ext uri="{BB962C8B-B14F-4D97-AF65-F5344CB8AC3E}">
        <p14:creationId xmlns:p14="http://schemas.microsoft.com/office/powerpoint/2010/main" val="58742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D819D-2F9E-6CFF-85F9-6C7BE0715B6A}"/>
              </a:ext>
            </a:extLst>
          </p:cNvPr>
          <p:cNvSpPr>
            <a:spLocks noGrp="1"/>
          </p:cNvSpPr>
          <p:nvPr>
            <p:ph type="title"/>
          </p:nvPr>
        </p:nvSpPr>
        <p:spPr>
          <a:xfrm>
            <a:off x="414067" y="576234"/>
            <a:ext cx="11352364" cy="443199"/>
          </a:xfrm>
        </p:spPr>
        <p:txBody>
          <a:bodyPr/>
          <a:lstStyle/>
          <a:p>
            <a:r>
              <a:rPr lang="en-GB" dirty="0"/>
              <a:t>HRI Core Metadata Schema</a:t>
            </a:r>
            <a:endParaRPr lang="en-NL" dirty="0"/>
          </a:p>
        </p:txBody>
      </p:sp>
      <p:sp>
        <p:nvSpPr>
          <p:cNvPr id="3" name="Text Placeholder 2">
            <a:extLst>
              <a:ext uri="{FF2B5EF4-FFF2-40B4-BE49-F238E27FC236}">
                <a16:creationId xmlns:a16="http://schemas.microsoft.com/office/drawing/2014/main" id="{C9A22A75-14AF-768E-2CE3-5739FAB96EA2}"/>
              </a:ext>
            </a:extLst>
          </p:cNvPr>
          <p:cNvSpPr>
            <a:spLocks noGrp="1"/>
          </p:cNvSpPr>
          <p:nvPr>
            <p:ph type="body" idx="1"/>
          </p:nvPr>
        </p:nvSpPr>
        <p:spPr>
          <a:xfrm>
            <a:off x="414067" y="1249155"/>
            <a:ext cx="11352363" cy="4575411"/>
          </a:xfrm>
        </p:spPr>
        <p:txBody>
          <a:bodyPr/>
          <a:lstStyle/>
          <a:p>
            <a:pPr marL="457200" lvl="0" indent="-341630" algn="l" rtl="0">
              <a:spcBef>
                <a:spcPts val="0"/>
              </a:spcBef>
              <a:spcAft>
                <a:spcPts val="0"/>
              </a:spcAft>
              <a:buSzPct val="100000"/>
              <a:buChar char="●"/>
            </a:pPr>
            <a:r>
              <a:rPr lang="en-GB" sz="2800" dirty="0"/>
              <a:t>Core -- Health-RI provides a generic schema for </a:t>
            </a:r>
            <a:r>
              <a:rPr lang="en-GB" sz="2800" dirty="0" err="1"/>
              <a:t>descrbing</a:t>
            </a:r>
            <a:r>
              <a:rPr lang="en-GB" sz="2800" dirty="0"/>
              <a:t> resources to increase findability of resources (e.g. datasets)</a:t>
            </a:r>
          </a:p>
          <a:p>
            <a:pPr lvl="1">
              <a:buFont typeface="Arial" panose="020B0604020202020204" pitchFamily="34" charset="0"/>
              <a:buChar char="•"/>
            </a:pPr>
            <a:r>
              <a:rPr lang="en-GB" b="1" i="0" dirty="0">
                <a:solidFill>
                  <a:srgbClr val="374151"/>
                </a:solidFill>
                <a:effectLst/>
                <a:latin typeface="Söhne"/>
              </a:rPr>
              <a:t>F1:</a:t>
            </a:r>
            <a:r>
              <a:rPr lang="en-GB" b="0" i="0" dirty="0">
                <a:solidFill>
                  <a:srgbClr val="374151"/>
                </a:solidFill>
                <a:effectLst/>
                <a:latin typeface="Söhne"/>
              </a:rPr>
              <a:t> Data and metadata are assigned a globally unique and persistent identifier.</a:t>
            </a:r>
          </a:p>
          <a:p>
            <a:pPr lvl="1">
              <a:buFont typeface="Arial" panose="020B0604020202020204" pitchFamily="34" charset="0"/>
              <a:buChar char="•"/>
            </a:pPr>
            <a:r>
              <a:rPr lang="en-GB" b="1" i="0" dirty="0">
                <a:solidFill>
                  <a:srgbClr val="374151"/>
                </a:solidFill>
                <a:effectLst/>
                <a:latin typeface="Söhne"/>
              </a:rPr>
              <a:t>F2:</a:t>
            </a:r>
            <a:r>
              <a:rPr lang="en-GB" b="0" i="0" dirty="0">
                <a:solidFill>
                  <a:srgbClr val="374151"/>
                </a:solidFill>
                <a:effectLst/>
                <a:latin typeface="Söhne"/>
              </a:rPr>
              <a:t> Data are described with rich metadata.</a:t>
            </a:r>
          </a:p>
          <a:p>
            <a:pPr lvl="1">
              <a:buFont typeface="Arial" panose="020B0604020202020204" pitchFamily="34" charset="0"/>
              <a:buChar char="•"/>
            </a:pPr>
            <a:r>
              <a:rPr lang="en-GB" b="1" i="0" dirty="0">
                <a:solidFill>
                  <a:srgbClr val="374151"/>
                </a:solidFill>
                <a:effectLst/>
                <a:latin typeface="Söhne"/>
              </a:rPr>
              <a:t>F3:</a:t>
            </a:r>
            <a:r>
              <a:rPr lang="en-GB" b="0" i="0" dirty="0">
                <a:solidFill>
                  <a:srgbClr val="374151"/>
                </a:solidFill>
                <a:effectLst/>
                <a:latin typeface="Söhne"/>
              </a:rPr>
              <a:t> Metadata clearly and explicitly include the identifier of the data they describe.</a:t>
            </a:r>
          </a:p>
          <a:p>
            <a:pPr lvl="1">
              <a:buFont typeface="Arial" panose="020B0604020202020204" pitchFamily="34" charset="0"/>
              <a:buChar char="•"/>
            </a:pPr>
            <a:r>
              <a:rPr lang="en-GB" b="1" i="0" dirty="0">
                <a:solidFill>
                  <a:srgbClr val="374151"/>
                </a:solidFill>
                <a:effectLst/>
                <a:latin typeface="Söhne"/>
              </a:rPr>
              <a:t>F4:</a:t>
            </a:r>
            <a:r>
              <a:rPr lang="en-GB" b="0" i="0" dirty="0">
                <a:solidFill>
                  <a:srgbClr val="374151"/>
                </a:solidFill>
                <a:effectLst/>
                <a:latin typeface="Söhne"/>
              </a:rPr>
              <a:t> Data and metadata are registered or indexed in a searchable resource.</a:t>
            </a:r>
          </a:p>
          <a:p>
            <a:pPr marL="115570" lvl="0" indent="0" algn="l" rtl="0">
              <a:spcBef>
                <a:spcPts val="0"/>
              </a:spcBef>
              <a:spcAft>
                <a:spcPts val="0"/>
              </a:spcAft>
              <a:buSzPct val="100000"/>
              <a:buNone/>
            </a:pPr>
            <a:endParaRPr lang="en-GB" sz="2800" dirty="0"/>
          </a:p>
          <a:p>
            <a:pPr marL="457200" lvl="0" indent="-341630" algn="l" rtl="0">
              <a:spcBef>
                <a:spcPts val="0"/>
              </a:spcBef>
              <a:spcAft>
                <a:spcPts val="0"/>
              </a:spcAft>
              <a:buSzPct val="100000"/>
              <a:buChar char="●"/>
            </a:pPr>
            <a:r>
              <a:rPr lang="en-GB" sz="2800" dirty="0"/>
              <a:t>Leaves -- Nodes extend the core model for covering the specialised domain metadata requirements</a:t>
            </a:r>
          </a:p>
          <a:p>
            <a:pPr marL="457200" lvl="0" indent="-341630" algn="l" rtl="0">
              <a:spcBef>
                <a:spcPts val="0"/>
              </a:spcBef>
              <a:spcAft>
                <a:spcPts val="0"/>
              </a:spcAft>
              <a:buSzPct val="100000"/>
              <a:buChar char="●"/>
            </a:pPr>
            <a:endParaRPr lang="en-GB" sz="2800" dirty="0"/>
          </a:p>
          <a:p>
            <a:pPr marL="457200" lvl="0" indent="-341630" algn="l" rtl="0">
              <a:spcBef>
                <a:spcPts val="0"/>
              </a:spcBef>
              <a:spcAft>
                <a:spcPts val="0"/>
              </a:spcAft>
              <a:buSzPct val="100000"/>
              <a:buChar char="●"/>
            </a:pPr>
            <a:r>
              <a:rPr lang="en-GB" sz="2800" dirty="0"/>
              <a:t>Built on DCAT, DCAT-AP for data exchange between portals</a:t>
            </a:r>
          </a:p>
          <a:p>
            <a:pPr marL="457200" lvl="0" indent="-341630" algn="l" rtl="0">
              <a:spcBef>
                <a:spcPts val="0"/>
              </a:spcBef>
              <a:spcAft>
                <a:spcPts val="0"/>
              </a:spcAft>
              <a:buSzPct val="100000"/>
              <a:buChar char="●"/>
            </a:pPr>
            <a:endParaRPr lang="en-GB" sz="2800" dirty="0"/>
          </a:p>
          <a:p>
            <a:pPr marL="457200" lvl="0" indent="-341630" algn="l" rtl="0">
              <a:spcBef>
                <a:spcPts val="0"/>
              </a:spcBef>
              <a:spcAft>
                <a:spcPts val="0"/>
              </a:spcAft>
              <a:buSzPct val="100000"/>
              <a:buChar char="●"/>
            </a:pPr>
            <a:r>
              <a:rPr lang="en-GB" sz="2800" dirty="0"/>
              <a:t>Represented it in graph model (</a:t>
            </a:r>
            <a:r>
              <a:rPr lang="en-GB" sz="2800" dirty="0" err="1"/>
              <a:t>rdf</a:t>
            </a:r>
            <a:r>
              <a:rPr lang="en-GB" sz="2800" dirty="0"/>
              <a:t> compliant)</a:t>
            </a:r>
          </a:p>
        </p:txBody>
      </p:sp>
    </p:spTree>
    <p:extLst>
      <p:ext uri="{BB962C8B-B14F-4D97-AF65-F5344CB8AC3E}">
        <p14:creationId xmlns:p14="http://schemas.microsoft.com/office/powerpoint/2010/main" val="3874569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2" name="Google Shape;217;p26">
            <a:extLst>
              <a:ext uri="{FF2B5EF4-FFF2-40B4-BE49-F238E27FC236}">
                <a16:creationId xmlns:a16="http://schemas.microsoft.com/office/drawing/2014/main" id="{2E289A48-16B7-C4F0-4F18-157D92ED34D8}"/>
              </a:ext>
            </a:extLst>
          </p:cNvPr>
          <p:cNvSpPr txBox="1">
            <a:spLocks noGrp="1"/>
          </p:cNvSpPr>
          <p:nvPr/>
        </p:nvSpPr>
        <p:spPr>
          <a:xfrm>
            <a:off x="731598" y="1936600"/>
            <a:ext cx="7688700" cy="5352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endParaRPr/>
          </a:p>
        </p:txBody>
      </p:sp>
      <p:sp>
        <p:nvSpPr>
          <p:cNvPr id="4" name="Title 3">
            <a:extLst>
              <a:ext uri="{FF2B5EF4-FFF2-40B4-BE49-F238E27FC236}">
                <a16:creationId xmlns:a16="http://schemas.microsoft.com/office/drawing/2014/main" id="{2141B57A-EF51-96DE-7B49-7FEDA5A0C303}"/>
              </a:ext>
            </a:extLst>
          </p:cNvPr>
          <p:cNvSpPr>
            <a:spLocks noGrp="1"/>
          </p:cNvSpPr>
          <p:nvPr>
            <p:ph type="title"/>
          </p:nvPr>
        </p:nvSpPr>
        <p:spPr>
          <a:xfrm>
            <a:off x="343034" y="1770628"/>
            <a:ext cx="10251600" cy="830997"/>
          </a:xfrm>
          <a:noFill/>
          <a:ln>
            <a:noFill/>
          </a:ln>
        </p:spPr>
        <p:txBody>
          <a:bodyPr spcFirstLastPara="1" wrap="square" lIns="0" tIns="0" rIns="0" bIns="0" anchor="t" anchorCtr="0">
            <a:spAutoFit/>
          </a:bodyPr>
          <a:lstStyle/>
          <a:p>
            <a:pPr>
              <a:lnSpc>
                <a:spcPct val="90000"/>
              </a:lnSpc>
              <a:buClr>
                <a:schemeClr val="accent1"/>
              </a:buClr>
              <a:buSzPts val="2400"/>
              <a:buFont typeface="Calibri"/>
            </a:pPr>
            <a:r>
              <a:rPr lang="en-GB" sz="3000" b="1">
                <a:solidFill>
                  <a:schemeClr val="accent1"/>
                </a:solidFill>
                <a:latin typeface="Calibri"/>
                <a:cs typeface="Calibri"/>
                <a:sym typeface="Calibri"/>
              </a:rPr>
              <a:t>The Sunflower 1.0</a:t>
            </a:r>
            <a:br>
              <a:rPr lang="en-GB" sz="3000" b="1">
                <a:solidFill>
                  <a:schemeClr val="accent1"/>
                </a:solidFill>
                <a:latin typeface="Calibri"/>
                <a:cs typeface="Calibri"/>
                <a:sym typeface="Calibri"/>
              </a:rPr>
            </a:br>
            <a:endParaRPr lang="en-NL" sz="3000" b="1">
              <a:solidFill>
                <a:schemeClr val="accent1"/>
              </a:solidFill>
              <a:latin typeface="Calibri"/>
              <a:cs typeface="Calibri"/>
              <a:sym typeface="Calibri"/>
            </a:endParaRPr>
          </a:p>
        </p:txBody>
      </p:sp>
      <p:sp>
        <p:nvSpPr>
          <p:cNvPr id="7" name="Google Shape;172;p26">
            <a:extLst>
              <a:ext uri="{FF2B5EF4-FFF2-40B4-BE49-F238E27FC236}">
                <a16:creationId xmlns:a16="http://schemas.microsoft.com/office/drawing/2014/main" id="{BB8FBB46-7B20-7984-185B-827BC93F3B1C}"/>
              </a:ext>
            </a:extLst>
          </p:cNvPr>
          <p:cNvSpPr/>
          <p:nvPr/>
        </p:nvSpPr>
        <p:spPr>
          <a:xfrm rot="188886">
            <a:off x="9171884" y="1203567"/>
            <a:ext cx="961451" cy="1098000"/>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GB">
                <a:solidFill>
                  <a:schemeClr val="dk2"/>
                </a:solidFill>
                <a:latin typeface="Roboto"/>
                <a:ea typeface="Roboto"/>
                <a:cs typeface="Roboto"/>
                <a:sym typeface="Roboto"/>
              </a:rPr>
              <a:t>NWO</a:t>
            </a:r>
            <a:endParaRPr>
              <a:solidFill>
                <a:schemeClr val="dk2"/>
              </a:solidFill>
              <a:latin typeface="Roboto"/>
              <a:ea typeface="Roboto"/>
              <a:cs typeface="Roboto"/>
              <a:sym typeface="Roboto"/>
            </a:endParaRPr>
          </a:p>
        </p:txBody>
      </p:sp>
      <p:sp>
        <p:nvSpPr>
          <p:cNvPr id="8" name="Google Shape;173;p26">
            <a:extLst>
              <a:ext uri="{FF2B5EF4-FFF2-40B4-BE49-F238E27FC236}">
                <a16:creationId xmlns:a16="http://schemas.microsoft.com/office/drawing/2014/main" id="{46E350E9-35D8-E725-6880-F3159811B1FA}"/>
              </a:ext>
            </a:extLst>
          </p:cNvPr>
          <p:cNvSpPr/>
          <p:nvPr/>
        </p:nvSpPr>
        <p:spPr>
          <a:xfrm rot="-10187366">
            <a:off x="5275275" y="4451940"/>
            <a:ext cx="1076347" cy="1098944"/>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9" name="Google Shape;174;p26">
            <a:extLst>
              <a:ext uri="{FF2B5EF4-FFF2-40B4-BE49-F238E27FC236}">
                <a16:creationId xmlns:a16="http://schemas.microsoft.com/office/drawing/2014/main" id="{857EB346-3FA7-1D64-CC43-6A9DDA89C896}"/>
              </a:ext>
            </a:extLst>
          </p:cNvPr>
          <p:cNvSpPr/>
          <p:nvPr/>
        </p:nvSpPr>
        <p:spPr>
          <a:xfrm rot="-5782781" flipH="1">
            <a:off x="6818195" y="4334538"/>
            <a:ext cx="961152" cy="1098173"/>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10" name="Google Shape;175;p26">
            <a:extLst>
              <a:ext uri="{FF2B5EF4-FFF2-40B4-BE49-F238E27FC236}">
                <a16:creationId xmlns:a16="http://schemas.microsoft.com/office/drawing/2014/main" id="{C1A75F32-843D-E60E-7373-6561C0EB79F7}"/>
              </a:ext>
            </a:extLst>
          </p:cNvPr>
          <p:cNvSpPr/>
          <p:nvPr/>
        </p:nvSpPr>
        <p:spPr>
          <a:xfrm rot="-7678441">
            <a:off x="5506285" y="3750561"/>
            <a:ext cx="959039" cy="1101819"/>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11" name="Google Shape;176;p26">
            <a:extLst>
              <a:ext uri="{FF2B5EF4-FFF2-40B4-BE49-F238E27FC236}">
                <a16:creationId xmlns:a16="http://schemas.microsoft.com/office/drawing/2014/main" id="{0360D17B-4AB9-2709-0F50-2C931B2391C7}"/>
              </a:ext>
            </a:extLst>
          </p:cNvPr>
          <p:cNvSpPr/>
          <p:nvPr/>
        </p:nvSpPr>
        <p:spPr>
          <a:xfrm rot="8683438">
            <a:off x="5877228" y="4473613"/>
            <a:ext cx="946987" cy="1112827"/>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12" name="Google Shape;177;p26">
            <a:extLst>
              <a:ext uri="{FF2B5EF4-FFF2-40B4-BE49-F238E27FC236}">
                <a16:creationId xmlns:a16="http://schemas.microsoft.com/office/drawing/2014/main" id="{347CA820-4C91-9DB1-1B87-7A1BD41223CA}"/>
              </a:ext>
            </a:extLst>
          </p:cNvPr>
          <p:cNvSpPr/>
          <p:nvPr/>
        </p:nvSpPr>
        <p:spPr>
          <a:xfrm rot="-9533352" flipH="1">
            <a:off x="8436937" y="3863585"/>
            <a:ext cx="942881" cy="1118767"/>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13" name="Google Shape;178;p26">
            <a:extLst>
              <a:ext uri="{FF2B5EF4-FFF2-40B4-BE49-F238E27FC236}">
                <a16:creationId xmlns:a16="http://schemas.microsoft.com/office/drawing/2014/main" id="{00421ACE-438B-F472-D257-29E3C01A2C84}"/>
              </a:ext>
            </a:extLst>
          </p:cNvPr>
          <p:cNvSpPr/>
          <p:nvPr/>
        </p:nvSpPr>
        <p:spPr>
          <a:xfrm rot="-767528">
            <a:off x="8488624" y="1306452"/>
            <a:ext cx="941673" cy="1120509"/>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GB">
                <a:solidFill>
                  <a:schemeClr val="dk2"/>
                </a:solidFill>
                <a:latin typeface="Roboto"/>
                <a:ea typeface="Roboto"/>
                <a:cs typeface="Roboto"/>
                <a:sym typeface="Roboto"/>
              </a:rPr>
              <a:t>KWF</a:t>
            </a:r>
            <a:endParaRPr>
              <a:solidFill>
                <a:schemeClr val="dk2"/>
              </a:solidFill>
              <a:latin typeface="Roboto"/>
              <a:ea typeface="Roboto"/>
              <a:cs typeface="Roboto"/>
              <a:sym typeface="Roboto"/>
            </a:endParaRPr>
          </a:p>
        </p:txBody>
      </p:sp>
      <p:sp>
        <p:nvSpPr>
          <p:cNvPr id="14" name="Google Shape;179;p26">
            <a:extLst>
              <a:ext uri="{FF2B5EF4-FFF2-40B4-BE49-F238E27FC236}">
                <a16:creationId xmlns:a16="http://schemas.microsoft.com/office/drawing/2014/main" id="{451FDB7F-604D-56C7-3801-0D744A265A5D}"/>
              </a:ext>
            </a:extLst>
          </p:cNvPr>
          <p:cNvSpPr/>
          <p:nvPr/>
        </p:nvSpPr>
        <p:spPr>
          <a:xfrm rot="-2369681" flipH="1">
            <a:off x="4849103" y="2390973"/>
            <a:ext cx="948575" cy="1114175"/>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15" name="Google Shape;180;p26">
            <a:extLst>
              <a:ext uri="{FF2B5EF4-FFF2-40B4-BE49-F238E27FC236}">
                <a16:creationId xmlns:a16="http://schemas.microsoft.com/office/drawing/2014/main" id="{F8FD40F1-C9D3-4967-9C84-4D3D3ED2E690}"/>
              </a:ext>
            </a:extLst>
          </p:cNvPr>
          <p:cNvSpPr/>
          <p:nvPr/>
        </p:nvSpPr>
        <p:spPr>
          <a:xfrm rot="-10082504">
            <a:off x="5013623" y="2873262"/>
            <a:ext cx="941124" cy="1122095"/>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16" name="Google Shape;181;p26">
            <a:extLst>
              <a:ext uri="{FF2B5EF4-FFF2-40B4-BE49-F238E27FC236}">
                <a16:creationId xmlns:a16="http://schemas.microsoft.com/office/drawing/2014/main" id="{5486831B-74F8-FE3D-D1F4-23CE405B5030}"/>
              </a:ext>
            </a:extLst>
          </p:cNvPr>
          <p:cNvSpPr/>
          <p:nvPr/>
        </p:nvSpPr>
        <p:spPr>
          <a:xfrm rot="3579564">
            <a:off x="8657167" y="3454074"/>
            <a:ext cx="955579" cy="1105719"/>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17" name="Google Shape;182;p26">
            <a:extLst>
              <a:ext uri="{FF2B5EF4-FFF2-40B4-BE49-F238E27FC236}">
                <a16:creationId xmlns:a16="http://schemas.microsoft.com/office/drawing/2014/main" id="{AEAD5B3C-2D48-63E6-FF20-634BC51B4D65}"/>
              </a:ext>
            </a:extLst>
          </p:cNvPr>
          <p:cNvSpPr/>
          <p:nvPr/>
        </p:nvSpPr>
        <p:spPr>
          <a:xfrm rot="5069546">
            <a:off x="7781529" y="4238903"/>
            <a:ext cx="1299343" cy="1559088"/>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18" name="Google Shape;183;p26">
            <a:extLst>
              <a:ext uri="{FF2B5EF4-FFF2-40B4-BE49-F238E27FC236}">
                <a16:creationId xmlns:a16="http://schemas.microsoft.com/office/drawing/2014/main" id="{D9FF497C-98B1-36A1-6C03-1996E69D0F3A}"/>
              </a:ext>
            </a:extLst>
          </p:cNvPr>
          <p:cNvSpPr/>
          <p:nvPr/>
        </p:nvSpPr>
        <p:spPr>
          <a:xfrm rot="4917807" flipH="1">
            <a:off x="7513059" y="1020055"/>
            <a:ext cx="961341" cy="1098096"/>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19" name="Google Shape;184;p26">
            <a:extLst>
              <a:ext uri="{FF2B5EF4-FFF2-40B4-BE49-F238E27FC236}">
                <a16:creationId xmlns:a16="http://schemas.microsoft.com/office/drawing/2014/main" id="{2A4DC54A-BF2D-9C1B-0BD6-7646A5E66B10}"/>
              </a:ext>
            </a:extLst>
          </p:cNvPr>
          <p:cNvSpPr/>
          <p:nvPr/>
        </p:nvSpPr>
        <p:spPr>
          <a:xfrm rot="-5028002">
            <a:off x="6783755" y="1035216"/>
            <a:ext cx="961123" cy="1097981"/>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0" name="Google Shape;185;p26">
            <a:extLst>
              <a:ext uri="{FF2B5EF4-FFF2-40B4-BE49-F238E27FC236}">
                <a16:creationId xmlns:a16="http://schemas.microsoft.com/office/drawing/2014/main" id="{88FF3084-1EA5-1D2D-6E40-A20B9064B95D}"/>
              </a:ext>
            </a:extLst>
          </p:cNvPr>
          <p:cNvSpPr/>
          <p:nvPr/>
        </p:nvSpPr>
        <p:spPr>
          <a:xfrm rot="-4457449">
            <a:off x="5374503" y="1144324"/>
            <a:ext cx="959540" cy="1098913"/>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1" name="Google Shape;186;p26">
            <a:extLst>
              <a:ext uri="{FF2B5EF4-FFF2-40B4-BE49-F238E27FC236}">
                <a16:creationId xmlns:a16="http://schemas.microsoft.com/office/drawing/2014/main" id="{CAD420A4-44F1-0608-AA6A-827C6242B861}"/>
              </a:ext>
            </a:extLst>
          </p:cNvPr>
          <p:cNvSpPr txBox="1"/>
          <p:nvPr/>
        </p:nvSpPr>
        <p:spPr>
          <a:xfrm rot="-1443084">
            <a:off x="5129352" y="1171484"/>
            <a:ext cx="942203" cy="353913"/>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100">
                <a:solidFill>
                  <a:schemeClr val="dk2"/>
                </a:solidFill>
                <a:latin typeface="Roboto"/>
                <a:ea typeface="Roboto"/>
                <a:cs typeface="Roboto"/>
                <a:sym typeface="Roboto"/>
              </a:rPr>
              <a:t>Proteo</a:t>
            </a:r>
            <a:endParaRPr sz="1100">
              <a:solidFill>
                <a:schemeClr val="dk2"/>
              </a:solidFill>
              <a:latin typeface="Roboto"/>
              <a:ea typeface="Roboto"/>
              <a:cs typeface="Roboto"/>
              <a:sym typeface="Roboto"/>
            </a:endParaRPr>
          </a:p>
        </p:txBody>
      </p:sp>
      <p:sp>
        <p:nvSpPr>
          <p:cNvPr id="22" name="Google Shape;187;p26">
            <a:extLst>
              <a:ext uri="{FF2B5EF4-FFF2-40B4-BE49-F238E27FC236}">
                <a16:creationId xmlns:a16="http://schemas.microsoft.com/office/drawing/2014/main" id="{3CF1377D-DE8F-BC55-2983-6C39A1D9CF55}"/>
              </a:ext>
            </a:extLst>
          </p:cNvPr>
          <p:cNvSpPr/>
          <p:nvPr/>
        </p:nvSpPr>
        <p:spPr>
          <a:xfrm rot="1643025">
            <a:off x="9098005" y="1729705"/>
            <a:ext cx="901407" cy="1032203"/>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3" name="Google Shape;188;p26">
            <a:extLst>
              <a:ext uri="{FF2B5EF4-FFF2-40B4-BE49-F238E27FC236}">
                <a16:creationId xmlns:a16="http://schemas.microsoft.com/office/drawing/2014/main" id="{79B9DD65-BCF5-43C3-3236-6D15DB9A717E}"/>
              </a:ext>
            </a:extLst>
          </p:cNvPr>
          <p:cNvSpPr/>
          <p:nvPr/>
        </p:nvSpPr>
        <p:spPr>
          <a:xfrm rot="-5892055">
            <a:off x="5409149" y="1681873"/>
            <a:ext cx="961129" cy="1098896"/>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4" name="Google Shape;189;p26">
            <a:extLst>
              <a:ext uri="{FF2B5EF4-FFF2-40B4-BE49-F238E27FC236}">
                <a16:creationId xmlns:a16="http://schemas.microsoft.com/office/drawing/2014/main" id="{76660989-815C-793A-0970-21C08D6F8729}"/>
              </a:ext>
            </a:extLst>
          </p:cNvPr>
          <p:cNvSpPr/>
          <p:nvPr/>
        </p:nvSpPr>
        <p:spPr>
          <a:xfrm rot="-1996322">
            <a:off x="5939890" y="1457602"/>
            <a:ext cx="946567" cy="1113607"/>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5" name="Google Shape;190;p26">
            <a:extLst>
              <a:ext uri="{FF2B5EF4-FFF2-40B4-BE49-F238E27FC236}">
                <a16:creationId xmlns:a16="http://schemas.microsoft.com/office/drawing/2014/main" id="{E55D5A4A-8D71-5B9C-0D7D-FB6BD9D7F3E2}"/>
              </a:ext>
            </a:extLst>
          </p:cNvPr>
          <p:cNvSpPr/>
          <p:nvPr/>
        </p:nvSpPr>
        <p:spPr>
          <a:xfrm rot="2624157">
            <a:off x="8738029" y="2433618"/>
            <a:ext cx="1442425" cy="1377924"/>
          </a:xfrm>
          <a:prstGeom prst="teardrop">
            <a:avLst>
              <a:gd name="adj" fmla="val 126091"/>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6" name="Google Shape;191;p26">
            <a:extLst>
              <a:ext uri="{FF2B5EF4-FFF2-40B4-BE49-F238E27FC236}">
                <a16:creationId xmlns:a16="http://schemas.microsoft.com/office/drawing/2014/main" id="{86BB92BD-5A55-4812-DE59-462BD84EA07B}"/>
              </a:ext>
            </a:extLst>
          </p:cNvPr>
          <p:cNvSpPr/>
          <p:nvPr/>
        </p:nvSpPr>
        <p:spPr>
          <a:xfrm rot="-5400000">
            <a:off x="5952737" y="1842891"/>
            <a:ext cx="2181300" cy="2210400"/>
          </a:xfrm>
          <a:prstGeom prst="teardrop">
            <a:avLst>
              <a:gd name="adj" fmla="val 130446"/>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7" name="Google Shape;192;p26">
            <a:extLst>
              <a:ext uri="{FF2B5EF4-FFF2-40B4-BE49-F238E27FC236}">
                <a16:creationId xmlns:a16="http://schemas.microsoft.com/office/drawing/2014/main" id="{1A146D46-80BE-C8E5-9C25-E5125FE1B689}"/>
              </a:ext>
            </a:extLst>
          </p:cNvPr>
          <p:cNvSpPr/>
          <p:nvPr/>
        </p:nvSpPr>
        <p:spPr>
          <a:xfrm rot="-5400000" flipH="1">
            <a:off x="5952737" y="2850091"/>
            <a:ext cx="2181300" cy="2210400"/>
          </a:xfrm>
          <a:prstGeom prst="teardrop">
            <a:avLst>
              <a:gd name="adj" fmla="val 130446"/>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8" name="Google Shape;193;p26">
            <a:extLst>
              <a:ext uri="{FF2B5EF4-FFF2-40B4-BE49-F238E27FC236}">
                <a16:creationId xmlns:a16="http://schemas.microsoft.com/office/drawing/2014/main" id="{FA214B72-F875-1B03-D239-5CF1CF1F1B02}"/>
              </a:ext>
            </a:extLst>
          </p:cNvPr>
          <p:cNvSpPr/>
          <p:nvPr/>
        </p:nvSpPr>
        <p:spPr>
          <a:xfrm rot="5400000">
            <a:off x="7996260" y="3139373"/>
            <a:ext cx="1410000" cy="1408200"/>
          </a:xfrm>
          <a:prstGeom prst="teardrop">
            <a:avLst>
              <a:gd name="adj" fmla="val 159381"/>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9" name="Google Shape;194;p26">
            <a:extLst>
              <a:ext uri="{FF2B5EF4-FFF2-40B4-BE49-F238E27FC236}">
                <a16:creationId xmlns:a16="http://schemas.microsoft.com/office/drawing/2014/main" id="{C427F050-E128-33C5-8B51-CDC8D4B41F8A}"/>
              </a:ext>
            </a:extLst>
          </p:cNvPr>
          <p:cNvSpPr/>
          <p:nvPr/>
        </p:nvSpPr>
        <p:spPr>
          <a:xfrm rot="8037705">
            <a:off x="6935325" y="3864751"/>
            <a:ext cx="1439977" cy="1380500"/>
          </a:xfrm>
          <a:prstGeom prst="teardrop">
            <a:avLst>
              <a:gd name="adj" fmla="val 130469"/>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30" name="Google Shape;195;p26">
            <a:extLst>
              <a:ext uri="{FF2B5EF4-FFF2-40B4-BE49-F238E27FC236}">
                <a16:creationId xmlns:a16="http://schemas.microsoft.com/office/drawing/2014/main" id="{DFF777D6-0876-1458-3FB2-3AC22E5FA52C}"/>
              </a:ext>
            </a:extLst>
          </p:cNvPr>
          <p:cNvSpPr/>
          <p:nvPr/>
        </p:nvSpPr>
        <p:spPr>
          <a:xfrm rot="-2623641">
            <a:off x="6934050" y="1253911"/>
            <a:ext cx="1442217" cy="1377924"/>
          </a:xfrm>
          <a:prstGeom prst="teardrop">
            <a:avLst>
              <a:gd name="adj" fmla="val 148163"/>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31" name="Google Shape;196;p26">
            <a:extLst>
              <a:ext uri="{FF2B5EF4-FFF2-40B4-BE49-F238E27FC236}">
                <a16:creationId xmlns:a16="http://schemas.microsoft.com/office/drawing/2014/main" id="{20CFD1FC-4DE4-0E44-0ECB-5BF48D3AF885}"/>
              </a:ext>
            </a:extLst>
          </p:cNvPr>
          <p:cNvSpPr/>
          <p:nvPr/>
        </p:nvSpPr>
        <p:spPr>
          <a:xfrm>
            <a:off x="7399577" y="1857279"/>
            <a:ext cx="2038500" cy="1904100"/>
          </a:xfrm>
          <a:prstGeom prst="teardrop">
            <a:avLst>
              <a:gd name="adj" fmla="val 125791"/>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32" name="Google Shape;197;p26">
            <a:extLst>
              <a:ext uri="{FF2B5EF4-FFF2-40B4-BE49-F238E27FC236}">
                <a16:creationId xmlns:a16="http://schemas.microsoft.com/office/drawing/2014/main" id="{8A4CEE1B-7602-F06F-07DB-E185ED5E10FE}"/>
              </a:ext>
            </a:extLst>
          </p:cNvPr>
          <p:cNvSpPr/>
          <p:nvPr/>
        </p:nvSpPr>
        <p:spPr>
          <a:xfrm rot="-8296455">
            <a:off x="5332908" y="2459549"/>
            <a:ext cx="1656485" cy="1547635"/>
          </a:xfrm>
          <a:prstGeom prst="teardrop">
            <a:avLst>
              <a:gd name="adj" fmla="val 130378"/>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33" name="Google Shape;198;p26">
            <a:extLst>
              <a:ext uri="{FF2B5EF4-FFF2-40B4-BE49-F238E27FC236}">
                <a16:creationId xmlns:a16="http://schemas.microsoft.com/office/drawing/2014/main" id="{C6703A0B-82B1-8520-69F5-9717737BE8C9}"/>
              </a:ext>
            </a:extLst>
          </p:cNvPr>
          <p:cNvSpPr/>
          <p:nvPr/>
        </p:nvSpPr>
        <p:spPr>
          <a:xfrm>
            <a:off x="6193700" y="1826583"/>
            <a:ext cx="2798400" cy="2878500"/>
          </a:xfrm>
          <a:prstGeom prst="ellipse">
            <a:avLst/>
          </a:prstGeom>
          <a:solidFill>
            <a:srgbClr val="783F04"/>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34" name="Google Shape;199;p26">
            <a:extLst>
              <a:ext uri="{FF2B5EF4-FFF2-40B4-BE49-F238E27FC236}">
                <a16:creationId xmlns:a16="http://schemas.microsoft.com/office/drawing/2014/main" id="{19BF4D60-FC26-3026-AA54-1138AECEA705}"/>
              </a:ext>
            </a:extLst>
          </p:cNvPr>
          <p:cNvSpPr/>
          <p:nvPr/>
        </p:nvSpPr>
        <p:spPr>
          <a:xfrm>
            <a:off x="6495547" y="2510518"/>
            <a:ext cx="1680000" cy="1613100"/>
          </a:xfrm>
          <a:prstGeom prst="ellipse">
            <a:avLst/>
          </a:prstGeom>
          <a:solidFill>
            <a:srgbClr val="5B0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35" name="Google Shape;200;p26">
            <a:extLst>
              <a:ext uri="{FF2B5EF4-FFF2-40B4-BE49-F238E27FC236}">
                <a16:creationId xmlns:a16="http://schemas.microsoft.com/office/drawing/2014/main" id="{ECBBA0BD-3892-A073-70B4-84F8327AF034}"/>
              </a:ext>
            </a:extLst>
          </p:cNvPr>
          <p:cNvSpPr txBox="1"/>
          <p:nvPr/>
        </p:nvSpPr>
        <p:spPr>
          <a:xfrm>
            <a:off x="6521291" y="2753186"/>
            <a:ext cx="1638900" cy="7848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r>
              <a:rPr lang="en-GB" sz="1300">
                <a:solidFill>
                  <a:schemeClr val="lt1"/>
                </a:solidFill>
                <a:latin typeface="Roboto"/>
                <a:ea typeface="Roboto"/>
                <a:cs typeface="Roboto"/>
                <a:sym typeface="Roboto"/>
              </a:rPr>
            </a:br>
            <a:r>
              <a:rPr lang="en-GB" sz="1300" b="1">
                <a:solidFill>
                  <a:schemeClr val="lt1"/>
                </a:solidFill>
                <a:latin typeface="Roboto"/>
                <a:ea typeface="Roboto"/>
                <a:cs typeface="Roboto"/>
                <a:sym typeface="Roboto"/>
              </a:rPr>
              <a:t>DCAT AP Portals</a:t>
            </a:r>
            <a:endParaRPr sz="1300" b="1">
              <a:solidFill>
                <a:schemeClr val="lt1"/>
              </a:solidFill>
              <a:latin typeface="Roboto"/>
              <a:ea typeface="Roboto"/>
              <a:cs typeface="Roboto"/>
              <a:sym typeface="Roboto"/>
            </a:endParaRPr>
          </a:p>
          <a:p>
            <a:pPr algn="ctr"/>
            <a:r>
              <a:rPr lang="en-GB" sz="1300" b="1">
                <a:solidFill>
                  <a:schemeClr val="lt1"/>
                </a:solidFill>
                <a:latin typeface="Roboto"/>
                <a:ea typeface="Roboto"/>
                <a:cs typeface="Roboto"/>
                <a:sym typeface="Roboto"/>
              </a:rPr>
              <a:t>(mandatory fields)</a:t>
            </a:r>
            <a:endParaRPr sz="1300" b="1">
              <a:solidFill>
                <a:schemeClr val="lt1"/>
              </a:solidFill>
              <a:latin typeface="Roboto"/>
              <a:ea typeface="Roboto"/>
              <a:cs typeface="Roboto"/>
              <a:sym typeface="Roboto"/>
            </a:endParaRPr>
          </a:p>
        </p:txBody>
      </p:sp>
      <p:sp>
        <p:nvSpPr>
          <p:cNvPr id="36" name="Google Shape;201;p26">
            <a:extLst>
              <a:ext uri="{FF2B5EF4-FFF2-40B4-BE49-F238E27FC236}">
                <a16:creationId xmlns:a16="http://schemas.microsoft.com/office/drawing/2014/main" id="{17ED5AFF-9FC9-EA3E-7A33-E9DFD745734D}"/>
              </a:ext>
            </a:extLst>
          </p:cNvPr>
          <p:cNvSpPr txBox="1"/>
          <p:nvPr/>
        </p:nvSpPr>
        <p:spPr>
          <a:xfrm>
            <a:off x="8198311" y="2189218"/>
            <a:ext cx="1408200" cy="1477297"/>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br>
              <a:rPr lang="en-GB" sz="1200">
                <a:solidFill>
                  <a:schemeClr val="lt1"/>
                </a:solidFill>
                <a:latin typeface="Roboto"/>
                <a:ea typeface="Roboto"/>
                <a:cs typeface="Roboto"/>
                <a:sym typeface="Roboto"/>
              </a:rPr>
            </a:br>
            <a:br>
              <a:rPr lang="en-GB" sz="1200">
                <a:solidFill>
                  <a:schemeClr val="lt1"/>
                </a:solidFill>
                <a:latin typeface="Roboto"/>
                <a:ea typeface="Roboto"/>
                <a:cs typeface="Roboto"/>
                <a:sym typeface="Roboto"/>
              </a:rPr>
            </a:br>
            <a:r>
              <a:rPr lang="en-GB" sz="1200">
                <a:solidFill>
                  <a:schemeClr val="lt1"/>
                </a:solidFill>
                <a:latin typeface="Roboto"/>
                <a:ea typeface="Roboto"/>
                <a:cs typeface="Roboto"/>
                <a:sym typeface="Roboto"/>
              </a:rPr>
              <a:t>What </a:t>
            </a:r>
            <a:br>
              <a:rPr lang="en-GB" sz="1200">
                <a:solidFill>
                  <a:schemeClr val="lt1"/>
                </a:solidFill>
                <a:latin typeface="Roboto"/>
                <a:ea typeface="Roboto"/>
                <a:cs typeface="Roboto"/>
                <a:sym typeface="Roboto"/>
              </a:rPr>
            </a:br>
            <a:r>
              <a:rPr lang="en-GB" sz="1200">
                <a:solidFill>
                  <a:schemeClr val="lt1"/>
                </a:solidFill>
                <a:latin typeface="Roboto"/>
                <a:ea typeface="Roboto"/>
                <a:cs typeface="Roboto"/>
                <a:sym typeface="Roboto"/>
              </a:rPr>
              <a:t>Apart</a:t>
            </a:r>
            <a:br>
              <a:rPr lang="en-GB" sz="1200">
                <a:solidFill>
                  <a:schemeClr val="lt1"/>
                </a:solidFill>
                <a:latin typeface="Roboto"/>
                <a:ea typeface="Roboto"/>
                <a:cs typeface="Roboto"/>
                <a:sym typeface="Roboto"/>
              </a:rPr>
            </a:br>
            <a:r>
              <a:rPr lang="en-GB" sz="1200">
                <a:solidFill>
                  <a:schemeClr val="lt1"/>
                </a:solidFill>
                <a:latin typeface="Roboto"/>
                <a:ea typeface="Roboto"/>
                <a:cs typeface="Roboto"/>
                <a:sym typeface="Roboto"/>
              </a:rPr>
              <a:t>from</a:t>
            </a:r>
            <a:br>
              <a:rPr lang="en-GB" sz="1200">
                <a:solidFill>
                  <a:schemeClr val="lt1"/>
                </a:solidFill>
                <a:latin typeface="Roboto"/>
                <a:ea typeface="Roboto"/>
                <a:cs typeface="Roboto"/>
                <a:sym typeface="Roboto"/>
              </a:rPr>
            </a:br>
            <a:r>
              <a:rPr lang="en-GB" sz="1200">
                <a:solidFill>
                  <a:schemeClr val="lt1"/>
                </a:solidFill>
                <a:latin typeface="Roboto"/>
                <a:ea typeface="Roboto"/>
                <a:cs typeface="Roboto"/>
                <a:sym typeface="Roboto"/>
              </a:rPr>
              <a:t>DCAT AP </a:t>
            </a:r>
            <a:br>
              <a:rPr lang="en-GB" sz="1200">
                <a:solidFill>
                  <a:schemeClr val="lt1"/>
                </a:solidFill>
                <a:latin typeface="Roboto"/>
                <a:ea typeface="Roboto"/>
                <a:cs typeface="Roboto"/>
                <a:sym typeface="Roboto"/>
              </a:rPr>
            </a:br>
            <a:r>
              <a:rPr lang="en-GB" sz="1200">
                <a:solidFill>
                  <a:schemeClr val="lt1"/>
                </a:solidFill>
                <a:latin typeface="Roboto"/>
                <a:ea typeface="Roboto"/>
                <a:cs typeface="Roboto"/>
                <a:sym typeface="Roboto"/>
              </a:rPr>
              <a:t>Potals?</a:t>
            </a:r>
            <a:endParaRPr sz="1200">
              <a:solidFill>
                <a:schemeClr val="lt1"/>
              </a:solidFill>
              <a:latin typeface="Roboto"/>
              <a:ea typeface="Roboto"/>
              <a:cs typeface="Roboto"/>
              <a:sym typeface="Roboto"/>
            </a:endParaRPr>
          </a:p>
        </p:txBody>
      </p:sp>
      <p:sp>
        <p:nvSpPr>
          <p:cNvPr id="37" name="Google Shape;202;p26">
            <a:extLst>
              <a:ext uri="{FF2B5EF4-FFF2-40B4-BE49-F238E27FC236}">
                <a16:creationId xmlns:a16="http://schemas.microsoft.com/office/drawing/2014/main" id="{60819A12-1E48-9BE9-88D5-B34EF8BE80C2}"/>
              </a:ext>
            </a:extLst>
          </p:cNvPr>
          <p:cNvSpPr txBox="1"/>
          <p:nvPr/>
        </p:nvSpPr>
        <p:spPr>
          <a:xfrm>
            <a:off x="7085031" y="3695546"/>
            <a:ext cx="1035600" cy="104641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b="1">
                <a:solidFill>
                  <a:schemeClr val="lt1"/>
                </a:solidFill>
              </a:rPr>
              <a:t>0.9                   </a:t>
            </a:r>
            <a:endParaRPr b="1">
              <a:solidFill>
                <a:schemeClr val="lt1"/>
              </a:solidFill>
            </a:endParaRPr>
          </a:p>
          <a:p>
            <a:r>
              <a:rPr lang="en-GB">
                <a:solidFill>
                  <a:schemeClr val="lt1"/>
                </a:solidFill>
              </a:rPr>
              <a:t>    </a:t>
            </a:r>
            <a:endParaRPr>
              <a:solidFill>
                <a:schemeClr val="lt1"/>
              </a:solidFill>
            </a:endParaRPr>
          </a:p>
          <a:p>
            <a:endParaRPr>
              <a:solidFill>
                <a:schemeClr val="lt1"/>
              </a:solidFill>
            </a:endParaRPr>
          </a:p>
          <a:p>
            <a:r>
              <a:rPr lang="en-GB">
                <a:solidFill>
                  <a:schemeClr val="lt1"/>
                </a:solidFill>
              </a:rPr>
              <a:t>      2.0</a:t>
            </a:r>
            <a:endParaRPr>
              <a:solidFill>
                <a:schemeClr val="lt1"/>
              </a:solidFill>
            </a:endParaRPr>
          </a:p>
        </p:txBody>
      </p:sp>
      <p:sp>
        <p:nvSpPr>
          <p:cNvPr id="38" name="Google Shape;203;p26">
            <a:extLst>
              <a:ext uri="{FF2B5EF4-FFF2-40B4-BE49-F238E27FC236}">
                <a16:creationId xmlns:a16="http://schemas.microsoft.com/office/drawing/2014/main" id="{DF8C646E-85D4-A5C5-6D34-A9F7D4E2C471}"/>
              </a:ext>
            </a:extLst>
          </p:cNvPr>
          <p:cNvSpPr txBox="1"/>
          <p:nvPr/>
        </p:nvSpPr>
        <p:spPr>
          <a:xfrm rot="2014141">
            <a:off x="5801951" y="1977284"/>
            <a:ext cx="945128" cy="38469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300">
                <a:solidFill>
                  <a:schemeClr val="dk2"/>
                </a:solidFill>
                <a:latin typeface="Roboto"/>
                <a:ea typeface="Roboto"/>
                <a:cs typeface="Roboto"/>
                <a:sym typeface="Roboto"/>
              </a:rPr>
              <a:t>Omics</a:t>
            </a:r>
            <a:endParaRPr sz="1300">
              <a:solidFill>
                <a:schemeClr val="dk2"/>
              </a:solidFill>
              <a:latin typeface="Roboto"/>
              <a:ea typeface="Roboto"/>
              <a:cs typeface="Roboto"/>
              <a:sym typeface="Roboto"/>
            </a:endParaRPr>
          </a:p>
        </p:txBody>
      </p:sp>
      <p:sp>
        <p:nvSpPr>
          <p:cNvPr id="39" name="Google Shape;204;p26">
            <a:extLst>
              <a:ext uri="{FF2B5EF4-FFF2-40B4-BE49-F238E27FC236}">
                <a16:creationId xmlns:a16="http://schemas.microsoft.com/office/drawing/2014/main" id="{02B4D342-38CD-B739-9F65-1DD8C72D675B}"/>
              </a:ext>
            </a:extLst>
          </p:cNvPr>
          <p:cNvSpPr txBox="1"/>
          <p:nvPr/>
        </p:nvSpPr>
        <p:spPr>
          <a:xfrm rot="1082178">
            <a:off x="5975096" y="1406661"/>
            <a:ext cx="940832" cy="353913"/>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100">
                <a:solidFill>
                  <a:schemeClr val="dk2"/>
                </a:solidFill>
                <a:latin typeface="Roboto"/>
                <a:ea typeface="Roboto"/>
                <a:cs typeface="Roboto"/>
                <a:sym typeface="Roboto"/>
              </a:rPr>
              <a:t>Metab</a:t>
            </a:r>
            <a:endParaRPr sz="1100">
              <a:solidFill>
                <a:schemeClr val="dk2"/>
              </a:solidFill>
              <a:latin typeface="Roboto"/>
              <a:ea typeface="Roboto"/>
              <a:cs typeface="Roboto"/>
              <a:sym typeface="Roboto"/>
            </a:endParaRPr>
          </a:p>
        </p:txBody>
      </p:sp>
      <p:sp>
        <p:nvSpPr>
          <p:cNvPr id="40" name="Google Shape;205;p26">
            <a:extLst>
              <a:ext uri="{FF2B5EF4-FFF2-40B4-BE49-F238E27FC236}">
                <a16:creationId xmlns:a16="http://schemas.microsoft.com/office/drawing/2014/main" id="{90DA5B45-3F59-9174-8670-411D90571A71}"/>
              </a:ext>
            </a:extLst>
          </p:cNvPr>
          <p:cNvSpPr txBox="1"/>
          <p:nvPr/>
        </p:nvSpPr>
        <p:spPr>
          <a:xfrm rot="2159638">
            <a:off x="5056351" y="1906469"/>
            <a:ext cx="945891" cy="353913"/>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100">
                <a:solidFill>
                  <a:schemeClr val="dk2"/>
                </a:solidFill>
                <a:latin typeface="Roboto"/>
                <a:ea typeface="Roboto"/>
                <a:cs typeface="Roboto"/>
                <a:sym typeface="Roboto"/>
              </a:rPr>
              <a:t>Transcrip</a:t>
            </a:r>
            <a:endParaRPr sz="1100">
              <a:solidFill>
                <a:schemeClr val="dk2"/>
              </a:solidFill>
              <a:latin typeface="Roboto"/>
              <a:ea typeface="Roboto"/>
              <a:cs typeface="Roboto"/>
              <a:sym typeface="Roboto"/>
            </a:endParaRPr>
          </a:p>
        </p:txBody>
      </p:sp>
      <p:sp>
        <p:nvSpPr>
          <p:cNvPr id="41" name="Google Shape;206;p26">
            <a:extLst>
              <a:ext uri="{FF2B5EF4-FFF2-40B4-BE49-F238E27FC236}">
                <a16:creationId xmlns:a16="http://schemas.microsoft.com/office/drawing/2014/main" id="{59FFA04B-144A-046D-9384-4263267234F0}"/>
              </a:ext>
            </a:extLst>
          </p:cNvPr>
          <p:cNvSpPr txBox="1"/>
          <p:nvPr/>
        </p:nvSpPr>
        <p:spPr>
          <a:xfrm rot="-2012628">
            <a:off x="8560306" y="2053571"/>
            <a:ext cx="945212" cy="38469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300">
                <a:solidFill>
                  <a:schemeClr val="dk2"/>
                </a:solidFill>
                <a:latin typeface="Roboto"/>
                <a:ea typeface="Roboto"/>
                <a:cs typeface="Roboto"/>
                <a:sym typeface="Roboto"/>
              </a:rPr>
              <a:t>Funders</a:t>
            </a:r>
            <a:endParaRPr sz="1300">
              <a:solidFill>
                <a:schemeClr val="dk2"/>
              </a:solidFill>
              <a:latin typeface="Roboto"/>
              <a:ea typeface="Roboto"/>
              <a:cs typeface="Roboto"/>
              <a:sym typeface="Roboto"/>
            </a:endParaRPr>
          </a:p>
        </p:txBody>
      </p:sp>
      <p:sp>
        <p:nvSpPr>
          <p:cNvPr id="42" name="Google Shape;207;p26">
            <a:extLst>
              <a:ext uri="{FF2B5EF4-FFF2-40B4-BE49-F238E27FC236}">
                <a16:creationId xmlns:a16="http://schemas.microsoft.com/office/drawing/2014/main" id="{E6F1E413-5FF2-A0DC-B5E9-EFEDF956BE17}"/>
              </a:ext>
            </a:extLst>
          </p:cNvPr>
          <p:cNvSpPr txBox="1"/>
          <p:nvPr/>
        </p:nvSpPr>
        <p:spPr>
          <a:xfrm rot="-1929944">
            <a:off x="9390815" y="1898779"/>
            <a:ext cx="897684" cy="369302"/>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200">
                <a:solidFill>
                  <a:schemeClr val="dk2"/>
                </a:solidFill>
                <a:latin typeface="Roboto"/>
                <a:ea typeface="Roboto"/>
                <a:cs typeface="Roboto"/>
                <a:sym typeface="Roboto"/>
              </a:rPr>
              <a:t>ZonMw</a:t>
            </a:r>
            <a:endParaRPr sz="1200">
              <a:solidFill>
                <a:schemeClr val="dk2"/>
              </a:solidFill>
              <a:latin typeface="Roboto"/>
              <a:ea typeface="Roboto"/>
              <a:cs typeface="Roboto"/>
              <a:sym typeface="Roboto"/>
            </a:endParaRPr>
          </a:p>
        </p:txBody>
      </p:sp>
      <p:sp>
        <p:nvSpPr>
          <p:cNvPr id="43" name="Google Shape;208;p26">
            <a:extLst>
              <a:ext uri="{FF2B5EF4-FFF2-40B4-BE49-F238E27FC236}">
                <a16:creationId xmlns:a16="http://schemas.microsoft.com/office/drawing/2014/main" id="{FEDFF3B3-8301-7D35-3F9E-34F672FA5A6C}"/>
              </a:ext>
            </a:extLst>
          </p:cNvPr>
          <p:cNvSpPr txBox="1"/>
          <p:nvPr/>
        </p:nvSpPr>
        <p:spPr>
          <a:xfrm>
            <a:off x="5069143" y="2995036"/>
            <a:ext cx="938700" cy="38469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300">
                <a:solidFill>
                  <a:schemeClr val="dk2"/>
                </a:solidFill>
                <a:latin typeface="Roboto"/>
                <a:ea typeface="Roboto"/>
                <a:cs typeface="Roboto"/>
                <a:sym typeface="Roboto"/>
              </a:rPr>
              <a:t>Clinical</a:t>
            </a:r>
            <a:endParaRPr sz="1300">
              <a:solidFill>
                <a:schemeClr val="dk2"/>
              </a:solidFill>
              <a:latin typeface="Roboto"/>
              <a:ea typeface="Roboto"/>
              <a:cs typeface="Roboto"/>
              <a:sym typeface="Roboto"/>
            </a:endParaRPr>
          </a:p>
        </p:txBody>
      </p:sp>
      <p:sp>
        <p:nvSpPr>
          <p:cNvPr id="44" name="Google Shape;209;p26">
            <a:extLst>
              <a:ext uri="{FF2B5EF4-FFF2-40B4-BE49-F238E27FC236}">
                <a16:creationId xmlns:a16="http://schemas.microsoft.com/office/drawing/2014/main" id="{DC26B737-CA97-E550-57CD-B88B07AB3034}"/>
              </a:ext>
            </a:extLst>
          </p:cNvPr>
          <p:cNvSpPr txBox="1"/>
          <p:nvPr/>
        </p:nvSpPr>
        <p:spPr>
          <a:xfrm>
            <a:off x="9443629" y="2946162"/>
            <a:ext cx="938700" cy="38469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300">
                <a:solidFill>
                  <a:schemeClr val="dk2"/>
                </a:solidFill>
                <a:latin typeface="Roboto"/>
                <a:ea typeface="Roboto"/>
                <a:cs typeface="Roboto"/>
                <a:sym typeface="Roboto"/>
              </a:rPr>
              <a:t>Biobank</a:t>
            </a:r>
            <a:endParaRPr sz="1300">
              <a:solidFill>
                <a:schemeClr val="dk2"/>
              </a:solidFill>
              <a:latin typeface="Roboto"/>
              <a:ea typeface="Roboto"/>
              <a:cs typeface="Roboto"/>
              <a:sym typeface="Roboto"/>
            </a:endParaRPr>
          </a:p>
        </p:txBody>
      </p:sp>
      <p:sp>
        <p:nvSpPr>
          <p:cNvPr id="45" name="Google Shape;210;p26">
            <a:extLst>
              <a:ext uri="{FF2B5EF4-FFF2-40B4-BE49-F238E27FC236}">
                <a16:creationId xmlns:a16="http://schemas.microsoft.com/office/drawing/2014/main" id="{0D1DCC9C-E26D-1DC2-9382-722D51B7A4B1}"/>
              </a:ext>
            </a:extLst>
          </p:cNvPr>
          <p:cNvSpPr txBox="1"/>
          <p:nvPr/>
        </p:nvSpPr>
        <p:spPr>
          <a:xfrm rot="1971133">
            <a:off x="8628940" y="4092232"/>
            <a:ext cx="944561" cy="38469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300">
                <a:solidFill>
                  <a:schemeClr val="dk2"/>
                </a:solidFill>
                <a:latin typeface="Roboto"/>
                <a:ea typeface="Roboto"/>
                <a:cs typeface="Roboto"/>
                <a:sym typeface="Roboto"/>
              </a:rPr>
              <a:t>Cohorts</a:t>
            </a:r>
            <a:endParaRPr sz="1300">
              <a:solidFill>
                <a:schemeClr val="dk2"/>
              </a:solidFill>
              <a:latin typeface="Roboto"/>
              <a:ea typeface="Roboto"/>
              <a:cs typeface="Roboto"/>
              <a:sym typeface="Roboto"/>
            </a:endParaRPr>
          </a:p>
        </p:txBody>
      </p:sp>
      <p:sp>
        <p:nvSpPr>
          <p:cNvPr id="46" name="Google Shape;211;p26">
            <a:extLst>
              <a:ext uri="{FF2B5EF4-FFF2-40B4-BE49-F238E27FC236}">
                <a16:creationId xmlns:a16="http://schemas.microsoft.com/office/drawing/2014/main" id="{3DA2957A-0495-96A1-6D72-0BA4919E7B42}"/>
              </a:ext>
            </a:extLst>
          </p:cNvPr>
          <p:cNvSpPr txBox="1"/>
          <p:nvPr/>
        </p:nvSpPr>
        <p:spPr>
          <a:xfrm>
            <a:off x="4535930" y="2506560"/>
            <a:ext cx="938700" cy="353913"/>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endParaRPr sz="1100">
              <a:solidFill>
                <a:schemeClr val="dk2"/>
              </a:solidFill>
              <a:latin typeface="Roboto"/>
              <a:ea typeface="Roboto"/>
              <a:cs typeface="Roboto"/>
              <a:sym typeface="Roboto"/>
            </a:endParaRPr>
          </a:p>
        </p:txBody>
      </p:sp>
      <p:sp>
        <p:nvSpPr>
          <p:cNvPr id="47" name="Google Shape;212;p26">
            <a:extLst>
              <a:ext uri="{FF2B5EF4-FFF2-40B4-BE49-F238E27FC236}">
                <a16:creationId xmlns:a16="http://schemas.microsoft.com/office/drawing/2014/main" id="{C91A02C4-4497-9CFC-F569-FA7E81F41778}"/>
              </a:ext>
            </a:extLst>
          </p:cNvPr>
          <p:cNvSpPr txBox="1"/>
          <p:nvPr/>
        </p:nvSpPr>
        <p:spPr>
          <a:xfrm>
            <a:off x="5943818" y="4252509"/>
            <a:ext cx="938700" cy="584745"/>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300">
                <a:solidFill>
                  <a:schemeClr val="dk2"/>
                </a:solidFill>
                <a:latin typeface="Roboto"/>
                <a:ea typeface="Roboto"/>
                <a:cs typeface="Roboto"/>
                <a:sym typeface="Roboto"/>
              </a:rPr>
              <a:t>Rare Diseases</a:t>
            </a:r>
            <a:endParaRPr sz="1300">
              <a:solidFill>
                <a:schemeClr val="dk2"/>
              </a:solidFill>
              <a:latin typeface="Roboto"/>
              <a:ea typeface="Roboto"/>
              <a:cs typeface="Roboto"/>
              <a:sym typeface="Roboto"/>
            </a:endParaRPr>
          </a:p>
        </p:txBody>
      </p:sp>
      <p:sp>
        <p:nvSpPr>
          <p:cNvPr id="48" name="Google Shape;213;p26">
            <a:extLst>
              <a:ext uri="{FF2B5EF4-FFF2-40B4-BE49-F238E27FC236}">
                <a16:creationId xmlns:a16="http://schemas.microsoft.com/office/drawing/2014/main" id="{894C6F5F-10E9-4D96-0F79-1CA3E5712263}"/>
              </a:ext>
            </a:extLst>
          </p:cNvPr>
          <p:cNvSpPr txBox="1"/>
          <p:nvPr/>
        </p:nvSpPr>
        <p:spPr>
          <a:xfrm rot="-1393791">
            <a:off x="5218648" y="4141489"/>
            <a:ext cx="938592" cy="353913"/>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100">
                <a:solidFill>
                  <a:schemeClr val="dk2"/>
                </a:solidFill>
                <a:latin typeface="Roboto"/>
                <a:ea typeface="Roboto"/>
                <a:cs typeface="Roboto"/>
                <a:sym typeface="Roboto"/>
              </a:rPr>
              <a:t>CDEs</a:t>
            </a:r>
            <a:endParaRPr sz="1100">
              <a:solidFill>
                <a:schemeClr val="dk2"/>
              </a:solidFill>
              <a:latin typeface="Roboto"/>
              <a:ea typeface="Roboto"/>
              <a:cs typeface="Roboto"/>
              <a:sym typeface="Roboto"/>
            </a:endParaRPr>
          </a:p>
        </p:txBody>
      </p:sp>
      <p:sp>
        <p:nvSpPr>
          <p:cNvPr id="49" name="Google Shape;214;p26">
            <a:extLst>
              <a:ext uri="{FF2B5EF4-FFF2-40B4-BE49-F238E27FC236}">
                <a16:creationId xmlns:a16="http://schemas.microsoft.com/office/drawing/2014/main" id="{1DA31F53-D7E0-578E-3E70-A6150A8BA296}"/>
              </a:ext>
            </a:extLst>
          </p:cNvPr>
          <p:cNvSpPr txBox="1"/>
          <p:nvPr/>
        </p:nvSpPr>
        <p:spPr>
          <a:xfrm>
            <a:off x="5957579" y="5088711"/>
            <a:ext cx="938700" cy="353913"/>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100">
                <a:solidFill>
                  <a:schemeClr val="dk2"/>
                </a:solidFill>
                <a:latin typeface="Roboto"/>
                <a:ea typeface="Roboto"/>
                <a:cs typeface="Roboto"/>
                <a:sym typeface="Roboto"/>
              </a:rPr>
              <a:t>DCDEs</a:t>
            </a:r>
            <a:endParaRPr sz="1100">
              <a:solidFill>
                <a:schemeClr val="dk2"/>
              </a:solidFill>
              <a:latin typeface="Roboto"/>
              <a:ea typeface="Roboto"/>
              <a:cs typeface="Roboto"/>
              <a:sym typeface="Roboto"/>
            </a:endParaRPr>
          </a:p>
        </p:txBody>
      </p:sp>
      <p:sp>
        <p:nvSpPr>
          <p:cNvPr id="50" name="Google Shape;215;p26">
            <a:extLst>
              <a:ext uri="{FF2B5EF4-FFF2-40B4-BE49-F238E27FC236}">
                <a16:creationId xmlns:a16="http://schemas.microsoft.com/office/drawing/2014/main" id="{53B27FCB-17E3-D815-3EF8-15BC43DE3643}"/>
              </a:ext>
            </a:extLst>
          </p:cNvPr>
          <p:cNvSpPr txBox="1"/>
          <p:nvPr/>
        </p:nvSpPr>
        <p:spPr>
          <a:xfrm rot="-3749584">
            <a:off x="4999532" y="4911665"/>
            <a:ext cx="938605" cy="353913"/>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100">
                <a:solidFill>
                  <a:schemeClr val="dk2"/>
                </a:solidFill>
                <a:latin typeface="Roboto"/>
                <a:ea typeface="Roboto"/>
                <a:cs typeface="Roboto"/>
                <a:sym typeface="Roboto"/>
              </a:rPr>
              <a:t>PROMS</a:t>
            </a:r>
            <a:endParaRPr sz="1100">
              <a:solidFill>
                <a:schemeClr val="dk2"/>
              </a:solidFill>
              <a:latin typeface="Roboto"/>
              <a:ea typeface="Roboto"/>
              <a:cs typeface="Roboto"/>
              <a:sym typeface="Roboto"/>
            </a:endParaRPr>
          </a:p>
        </p:txBody>
      </p:sp>
      <p:sp>
        <p:nvSpPr>
          <p:cNvPr id="51" name="Google Shape;212;p26">
            <a:extLst>
              <a:ext uri="{FF2B5EF4-FFF2-40B4-BE49-F238E27FC236}">
                <a16:creationId xmlns:a16="http://schemas.microsoft.com/office/drawing/2014/main" id="{B51F5FFC-DD46-D791-85C3-D088B92CE1CF}"/>
              </a:ext>
            </a:extLst>
          </p:cNvPr>
          <p:cNvSpPr txBox="1"/>
          <p:nvPr/>
        </p:nvSpPr>
        <p:spPr>
          <a:xfrm>
            <a:off x="7108638" y="4747754"/>
            <a:ext cx="938700" cy="38469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300">
                <a:solidFill>
                  <a:schemeClr val="dk2"/>
                </a:solidFill>
                <a:latin typeface="Roboto"/>
                <a:ea typeface="Roboto"/>
                <a:cs typeface="Roboto"/>
                <a:sym typeface="Roboto"/>
              </a:rPr>
              <a:t>Imaging </a:t>
            </a:r>
            <a:endParaRPr sz="1300">
              <a:solidFill>
                <a:schemeClr val="dk2"/>
              </a:solidFill>
              <a:latin typeface="Roboto"/>
              <a:ea typeface="Roboto"/>
              <a:cs typeface="Roboto"/>
              <a:sym typeface="Roboto"/>
            </a:endParaRPr>
          </a:p>
        </p:txBody>
      </p:sp>
      <p:sp>
        <p:nvSpPr>
          <p:cNvPr id="52" name="Google Shape;216;p26">
            <a:extLst>
              <a:ext uri="{FF2B5EF4-FFF2-40B4-BE49-F238E27FC236}">
                <a16:creationId xmlns:a16="http://schemas.microsoft.com/office/drawing/2014/main" id="{D84632BB-90ED-C64B-022E-309B6CC57CF6}"/>
              </a:ext>
            </a:extLst>
          </p:cNvPr>
          <p:cNvSpPr txBox="1"/>
          <p:nvPr/>
        </p:nvSpPr>
        <p:spPr>
          <a:xfrm>
            <a:off x="471126" y="2811729"/>
            <a:ext cx="4922772" cy="34429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15000"/>
              </a:lnSpc>
            </a:pPr>
            <a:r>
              <a:rPr lang="en-GB" sz="1600" b="1" dirty="0">
                <a:solidFill>
                  <a:schemeClr val="dk2"/>
                </a:solidFill>
                <a:latin typeface="Lato" panose="020F0502020204030203" pitchFamily="34" charset="0"/>
                <a:ea typeface="Lato" panose="020F0502020204030203" pitchFamily="34" charset="0"/>
                <a:cs typeface="Lato" panose="020F0502020204030203" pitchFamily="34" charset="0"/>
              </a:rPr>
              <a:t>Core</a:t>
            </a:r>
            <a:r>
              <a:rPr lang="en-GB" sz="1600" dirty="0">
                <a:solidFill>
                  <a:schemeClr val="dk2"/>
                </a:solidFill>
                <a:latin typeface="Lato" panose="020F0502020204030203" pitchFamily="34" charset="0"/>
                <a:ea typeface="Lato" panose="020F0502020204030203" pitchFamily="34" charset="0"/>
                <a:cs typeface="Lato" panose="020F0502020204030203" pitchFamily="34" charset="0"/>
              </a:rPr>
              <a:t>:</a:t>
            </a:r>
            <a:br>
              <a:rPr lang="en-GB" sz="1600" dirty="0">
                <a:solidFill>
                  <a:schemeClr val="dk2"/>
                </a:solidFill>
                <a:latin typeface="Lato" panose="020F0502020204030203" pitchFamily="34" charset="0"/>
                <a:ea typeface="Lato" panose="020F0502020204030203" pitchFamily="34" charset="0"/>
                <a:cs typeface="Lato" panose="020F0502020204030203" pitchFamily="34" charset="0"/>
              </a:rPr>
            </a:br>
            <a:r>
              <a:rPr lang="en-GB" sz="1600" dirty="0">
                <a:solidFill>
                  <a:schemeClr val="lt1"/>
                </a:solidFill>
                <a:highlight>
                  <a:srgbClr val="5B0F00"/>
                </a:highlight>
                <a:latin typeface="Lato" panose="020F0502020204030203" pitchFamily="34" charset="0"/>
                <a:ea typeface="Lato" panose="020F0502020204030203" pitchFamily="34" charset="0"/>
                <a:cs typeface="Lato" panose="020F0502020204030203" pitchFamily="34" charset="0"/>
              </a:rPr>
              <a:t>Minimal</a:t>
            </a:r>
            <a:r>
              <a:rPr lang="en-GB" sz="1600" dirty="0">
                <a:solidFill>
                  <a:schemeClr val="lt1"/>
                </a:solidFill>
                <a:latin typeface="Lato" panose="020F0502020204030203" pitchFamily="34" charset="0"/>
                <a:ea typeface="Lato" panose="020F0502020204030203" pitchFamily="34" charset="0"/>
                <a:cs typeface="Lato" panose="020F0502020204030203" pitchFamily="34" charset="0"/>
              </a:rPr>
              <a:t> </a:t>
            </a:r>
            <a:r>
              <a:rPr lang="en-GB" sz="1600" dirty="0">
                <a:solidFill>
                  <a:schemeClr val="dk2"/>
                </a:solidFill>
                <a:latin typeface="Lato" panose="020F0502020204030203" pitchFamily="34" charset="0"/>
                <a:ea typeface="Lato" panose="020F0502020204030203" pitchFamily="34" charset="0"/>
                <a:cs typeface="Lato" panose="020F0502020204030203" pitchFamily="34" charset="0"/>
              </a:rPr>
              <a:t>DCAT AP Portals</a:t>
            </a:r>
            <a:br>
              <a:rPr lang="en-GB" sz="1600" dirty="0">
                <a:solidFill>
                  <a:schemeClr val="dk2"/>
                </a:solidFill>
                <a:latin typeface="Lato" panose="020F0502020204030203" pitchFamily="34" charset="0"/>
                <a:ea typeface="Lato" panose="020F0502020204030203" pitchFamily="34" charset="0"/>
                <a:cs typeface="Lato" panose="020F0502020204030203" pitchFamily="34" charset="0"/>
              </a:rPr>
            </a:br>
            <a:r>
              <a:rPr lang="en-GB" sz="1600" dirty="0">
                <a:solidFill>
                  <a:schemeClr val="lt1"/>
                </a:solidFill>
                <a:highlight>
                  <a:srgbClr val="783F04"/>
                </a:highlight>
                <a:latin typeface="Lato" panose="020F0502020204030203" pitchFamily="34" charset="0"/>
                <a:ea typeface="Lato" panose="020F0502020204030203" pitchFamily="34" charset="0"/>
                <a:cs typeface="Lato" panose="020F0502020204030203" pitchFamily="34" charset="0"/>
              </a:rPr>
              <a:t>Extended</a:t>
            </a:r>
            <a:r>
              <a:rPr lang="en-GB" sz="1600" dirty="0">
                <a:solidFill>
                  <a:schemeClr val="dk2"/>
                </a:solidFill>
                <a:highlight>
                  <a:srgbClr val="783F04"/>
                </a:highlight>
                <a:latin typeface="Lato" panose="020F0502020204030203" pitchFamily="34" charset="0"/>
                <a:ea typeface="Lato" panose="020F0502020204030203" pitchFamily="34" charset="0"/>
                <a:cs typeface="Lato" panose="020F0502020204030203" pitchFamily="34" charset="0"/>
              </a:rPr>
              <a:t>:</a:t>
            </a:r>
            <a:r>
              <a:rPr lang="en-GB" sz="1600" dirty="0">
                <a:solidFill>
                  <a:schemeClr val="dk2"/>
                </a:solidFill>
                <a:latin typeface="Lato" panose="020F0502020204030203" pitchFamily="34" charset="0"/>
                <a:ea typeface="Lato" panose="020F0502020204030203" pitchFamily="34" charset="0"/>
                <a:cs typeface="Lato" panose="020F0502020204030203" pitchFamily="34" charset="0"/>
              </a:rPr>
              <a:t> Health-RI </a:t>
            </a:r>
            <a:endParaRPr sz="1600" dirty="0">
              <a:solidFill>
                <a:schemeClr val="dk2"/>
              </a:solidFill>
              <a:latin typeface="Lato" panose="020F0502020204030203" pitchFamily="34" charset="0"/>
              <a:ea typeface="Lato" panose="020F0502020204030203" pitchFamily="34" charset="0"/>
              <a:cs typeface="Lato" panose="020F0502020204030203" pitchFamily="34" charset="0"/>
            </a:endParaRPr>
          </a:p>
          <a:p>
            <a:pPr>
              <a:lnSpc>
                <a:spcPct val="115000"/>
              </a:lnSpc>
              <a:spcBef>
                <a:spcPts val="1200"/>
              </a:spcBef>
            </a:pPr>
            <a:r>
              <a:rPr lang="en-GB" sz="1600" b="1" dirty="0">
                <a:solidFill>
                  <a:schemeClr val="dk2"/>
                </a:solidFill>
                <a:latin typeface="Lato" panose="020F0502020204030203" pitchFamily="34" charset="0"/>
                <a:ea typeface="Lato" panose="020F0502020204030203" pitchFamily="34" charset="0"/>
                <a:cs typeface="Lato" panose="020F0502020204030203" pitchFamily="34" charset="0"/>
              </a:rPr>
              <a:t>Leaves (Petals?):</a:t>
            </a:r>
            <a:br>
              <a:rPr lang="en-GB" sz="1600" dirty="0">
                <a:solidFill>
                  <a:schemeClr val="dk2"/>
                </a:solidFill>
                <a:latin typeface="Lato" panose="020F0502020204030203" pitchFamily="34" charset="0"/>
                <a:ea typeface="Lato" panose="020F0502020204030203" pitchFamily="34" charset="0"/>
                <a:cs typeface="Lato" panose="020F0502020204030203" pitchFamily="34" charset="0"/>
              </a:rPr>
            </a:br>
            <a:r>
              <a:rPr lang="en-GB" sz="1600" dirty="0">
                <a:solidFill>
                  <a:schemeClr val="dk2"/>
                </a:solidFill>
                <a:latin typeface="Lato" panose="020F0502020204030203" pitchFamily="34" charset="0"/>
                <a:ea typeface="Lato" panose="020F0502020204030203" pitchFamily="34" charset="0"/>
                <a:cs typeface="Lato" panose="020F0502020204030203" pitchFamily="34" charset="0"/>
              </a:rPr>
              <a:t>- Domain:</a:t>
            </a:r>
            <a:r>
              <a:rPr lang="en-GB" sz="1600" i="1" dirty="0">
                <a:solidFill>
                  <a:schemeClr val="dk2"/>
                </a:solidFill>
                <a:highlight>
                  <a:srgbClr val="FFD966"/>
                </a:highlight>
                <a:latin typeface="Lato" panose="020F0502020204030203" pitchFamily="34" charset="0"/>
                <a:ea typeface="Lato" panose="020F0502020204030203" pitchFamily="34" charset="0"/>
                <a:cs typeface="Lato" panose="020F0502020204030203" pitchFamily="34" charset="0"/>
              </a:rPr>
              <a:t> Imaging data</a:t>
            </a:r>
            <a:br>
              <a:rPr lang="en-GB" sz="1600" i="1" dirty="0">
                <a:solidFill>
                  <a:schemeClr val="dk2"/>
                </a:solidFill>
                <a:highlight>
                  <a:srgbClr val="FFD966"/>
                </a:highlight>
                <a:latin typeface="Lato" panose="020F0502020204030203" pitchFamily="34" charset="0"/>
                <a:ea typeface="Lato" panose="020F0502020204030203" pitchFamily="34" charset="0"/>
                <a:cs typeface="Lato" panose="020F0502020204030203" pitchFamily="34" charset="0"/>
              </a:rPr>
            </a:br>
            <a:r>
              <a:rPr lang="en-GB" sz="1600" dirty="0">
                <a:solidFill>
                  <a:schemeClr val="dk2"/>
                </a:solidFill>
                <a:latin typeface="Lato" panose="020F0502020204030203" pitchFamily="34" charset="0"/>
                <a:ea typeface="Lato" panose="020F0502020204030203" pitchFamily="34" charset="0"/>
                <a:cs typeface="Lato" panose="020F0502020204030203" pitchFamily="34" charset="0"/>
              </a:rPr>
              <a:t>- sub-domains (</a:t>
            </a:r>
            <a:r>
              <a:rPr lang="en-GB" sz="1600" i="1" dirty="0">
                <a:solidFill>
                  <a:schemeClr val="dk2"/>
                </a:solidFill>
                <a:highlight>
                  <a:srgbClr val="FFD966"/>
                </a:highlight>
                <a:latin typeface="Lato" panose="020F0502020204030203" pitchFamily="34" charset="0"/>
                <a:ea typeface="Lato" panose="020F0502020204030203" pitchFamily="34" charset="0"/>
                <a:cs typeface="Lato" panose="020F0502020204030203" pitchFamily="34" charset="0"/>
              </a:rPr>
              <a:t>neuroimaging</a:t>
            </a:r>
            <a:r>
              <a:rPr lang="en-GB" sz="1600" dirty="0">
                <a:solidFill>
                  <a:schemeClr val="dk2"/>
                </a:solidFill>
                <a:latin typeface="Lato" panose="020F0502020204030203" pitchFamily="34" charset="0"/>
                <a:ea typeface="Lato" panose="020F0502020204030203" pitchFamily="34" charset="0"/>
                <a:cs typeface="Lato" panose="020F0502020204030203" pitchFamily="34" charset="0"/>
              </a:rPr>
              <a:t>)</a:t>
            </a:r>
            <a:br>
              <a:rPr lang="en-GB" sz="1600" dirty="0">
                <a:solidFill>
                  <a:schemeClr val="dk2"/>
                </a:solidFill>
              </a:rPr>
            </a:br>
            <a:endParaRPr sz="1600" dirty="0">
              <a:solidFill>
                <a:schemeClr val="dk2"/>
              </a:solidFill>
            </a:endParaRPr>
          </a:p>
          <a:p>
            <a:pPr>
              <a:lnSpc>
                <a:spcPct val="115000"/>
              </a:lnSpc>
              <a:spcBef>
                <a:spcPts val="1200"/>
              </a:spcBef>
            </a:pPr>
            <a:endParaRPr sz="1600" dirty="0">
              <a:solidFill>
                <a:schemeClr val="dk2"/>
              </a:solidFill>
            </a:endParaRPr>
          </a:p>
          <a:p>
            <a:pPr>
              <a:lnSpc>
                <a:spcPct val="115000"/>
              </a:lnSpc>
              <a:spcBef>
                <a:spcPts val="1200"/>
              </a:spcBef>
              <a:spcAft>
                <a:spcPts val="1200"/>
              </a:spcAft>
            </a:pPr>
            <a:r>
              <a:rPr lang="en-GB" sz="1600" u="sng" dirty="0">
                <a:solidFill>
                  <a:schemeClr val="dk2"/>
                </a:solidFill>
                <a:hlinkClick r:id="rId3">
                  <a:extLst>
                    <a:ext uri="{A12FA001-AC4F-418D-AE19-62706E023703}">
                      <ahyp:hlinkClr xmlns:ahyp="http://schemas.microsoft.com/office/drawing/2018/hyperlinkcolor" val="tx"/>
                    </a:ext>
                  </a:extLst>
                </a:hlinkClick>
              </a:rPr>
              <a:t>https://github.com/Health-RI/health-ri-metadata/</a:t>
            </a:r>
            <a:r>
              <a:rPr lang="en-GB" sz="1600" dirty="0">
                <a:solidFill>
                  <a:schemeClr val="dk2"/>
                </a:solidFill>
              </a:rPr>
              <a:t> </a:t>
            </a:r>
            <a:endParaRPr sz="1600" dirty="0">
              <a:solidFill>
                <a:schemeClr val="dk2"/>
              </a:solidFill>
            </a:endParaRPr>
          </a:p>
        </p:txBody>
      </p:sp>
      <p:sp>
        <p:nvSpPr>
          <p:cNvPr id="53" name="Google Shape;214;p26">
            <a:extLst>
              <a:ext uri="{FF2B5EF4-FFF2-40B4-BE49-F238E27FC236}">
                <a16:creationId xmlns:a16="http://schemas.microsoft.com/office/drawing/2014/main" id="{69256A2A-D42B-3BAD-7D13-A45D60E8DA0B}"/>
              </a:ext>
            </a:extLst>
          </p:cNvPr>
          <p:cNvSpPr txBox="1"/>
          <p:nvPr/>
        </p:nvSpPr>
        <p:spPr>
          <a:xfrm>
            <a:off x="7947886" y="4923428"/>
            <a:ext cx="1272109" cy="353913"/>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100">
                <a:solidFill>
                  <a:schemeClr val="dk2"/>
                </a:solidFill>
                <a:latin typeface="Roboto"/>
                <a:ea typeface="Roboto"/>
                <a:cs typeface="Roboto"/>
                <a:sym typeface="Roboto"/>
              </a:rPr>
              <a:t>neuroimaging</a:t>
            </a:r>
            <a:endParaRPr sz="1100">
              <a:solidFill>
                <a:schemeClr val="dk2"/>
              </a:solidFill>
              <a:latin typeface="Roboto"/>
              <a:ea typeface="Roboto"/>
              <a:cs typeface="Roboto"/>
              <a:sym typeface="Roboto"/>
            </a:endParaRPr>
          </a:p>
        </p:txBody>
      </p:sp>
    </p:spTree>
    <p:extLst>
      <p:ext uri="{BB962C8B-B14F-4D97-AF65-F5344CB8AC3E}">
        <p14:creationId xmlns:p14="http://schemas.microsoft.com/office/powerpoint/2010/main" val="3797837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Google Shape;190;p26">
            <a:extLst>
              <a:ext uri="{FF2B5EF4-FFF2-40B4-BE49-F238E27FC236}">
                <a16:creationId xmlns:a16="http://schemas.microsoft.com/office/drawing/2014/main" id="{0D96D571-1D36-482C-9EBF-8EFB2C85FF06}"/>
              </a:ext>
            </a:extLst>
          </p:cNvPr>
          <p:cNvSpPr/>
          <p:nvPr/>
        </p:nvSpPr>
        <p:spPr>
          <a:xfrm rot="2624157">
            <a:off x="8939604" y="2911571"/>
            <a:ext cx="1442425" cy="1377924"/>
          </a:xfrm>
          <a:prstGeom prst="teardrop">
            <a:avLst>
              <a:gd name="adj" fmla="val 126091"/>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5" name="Google Shape;191;p26">
            <a:extLst>
              <a:ext uri="{FF2B5EF4-FFF2-40B4-BE49-F238E27FC236}">
                <a16:creationId xmlns:a16="http://schemas.microsoft.com/office/drawing/2014/main" id="{DD58BE61-726D-4B03-BC58-21030A0C0396}"/>
              </a:ext>
            </a:extLst>
          </p:cNvPr>
          <p:cNvSpPr/>
          <p:nvPr/>
        </p:nvSpPr>
        <p:spPr>
          <a:xfrm rot="-5400000">
            <a:off x="6165713" y="2116009"/>
            <a:ext cx="2181300" cy="2210400"/>
          </a:xfrm>
          <a:prstGeom prst="teardrop">
            <a:avLst>
              <a:gd name="adj" fmla="val 130446"/>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6" name="Google Shape;192;p26">
            <a:extLst>
              <a:ext uri="{FF2B5EF4-FFF2-40B4-BE49-F238E27FC236}">
                <a16:creationId xmlns:a16="http://schemas.microsoft.com/office/drawing/2014/main" id="{C362DE50-86D2-434A-9A2D-C47ACC0FFF6B}"/>
              </a:ext>
            </a:extLst>
          </p:cNvPr>
          <p:cNvSpPr/>
          <p:nvPr/>
        </p:nvSpPr>
        <p:spPr>
          <a:xfrm rot="-5400000" flipH="1">
            <a:off x="6165713" y="3123209"/>
            <a:ext cx="2181300" cy="2210400"/>
          </a:xfrm>
          <a:prstGeom prst="teardrop">
            <a:avLst>
              <a:gd name="adj" fmla="val 130446"/>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7" name="Google Shape;193;p26">
            <a:extLst>
              <a:ext uri="{FF2B5EF4-FFF2-40B4-BE49-F238E27FC236}">
                <a16:creationId xmlns:a16="http://schemas.microsoft.com/office/drawing/2014/main" id="{5CC18CBE-EF6A-465C-87A7-7AD7240BCEDE}"/>
              </a:ext>
            </a:extLst>
          </p:cNvPr>
          <p:cNvSpPr/>
          <p:nvPr/>
        </p:nvSpPr>
        <p:spPr>
          <a:xfrm rot="5400000">
            <a:off x="8108024" y="3707737"/>
            <a:ext cx="1410000" cy="1408200"/>
          </a:xfrm>
          <a:prstGeom prst="teardrop">
            <a:avLst>
              <a:gd name="adj" fmla="val 159381"/>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8" name="Google Shape;194;p26">
            <a:extLst>
              <a:ext uri="{FF2B5EF4-FFF2-40B4-BE49-F238E27FC236}">
                <a16:creationId xmlns:a16="http://schemas.microsoft.com/office/drawing/2014/main" id="{1C222418-4A17-4635-BF64-661559381DB6}"/>
              </a:ext>
            </a:extLst>
          </p:cNvPr>
          <p:cNvSpPr/>
          <p:nvPr/>
        </p:nvSpPr>
        <p:spPr>
          <a:xfrm rot="8037705">
            <a:off x="7148302" y="4137870"/>
            <a:ext cx="1439977" cy="1380500"/>
          </a:xfrm>
          <a:prstGeom prst="teardrop">
            <a:avLst>
              <a:gd name="adj" fmla="val 130469"/>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9" name="Google Shape;195;p26">
            <a:extLst>
              <a:ext uri="{FF2B5EF4-FFF2-40B4-BE49-F238E27FC236}">
                <a16:creationId xmlns:a16="http://schemas.microsoft.com/office/drawing/2014/main" id="{48386C6F-8473-42C9-8C7A-4EA7FC32DB3B}"/>
              </a:ext>
            </a:extLst>
          </p:cNvPr>
          <p:cNvSpPr/>
          <p:nvPr/>
        </p:nvSpPr>
        <p:spPr>
          <a:xfrm rot="-2623641">
            <a:off x="7072985" y="1535127"/>
            <a:ext cx="1442217" cy="1377924"/>
          </a:xfrm>
          <a:prstGeom prst="teardrop">
            <a:avLst>
              <a:gd name="adj" fmla="val 148163"/>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30" name="Google Shape;196;p26">
            <a:extLst>
              <a:ext uri="{FF2B5EF4-FFF2-40B4-BE49-F238E27FC236}">
                <a16:creationId xmlns:a16="http://schemas.microsoft.com/office/drawing/2014/main" id="{F05F8D75-7E15-47A9-B8EA-795C46B1118E}"/>
              </a:ext>
            </a:extLst>
          </p:cNvPr>
          <p:cNvSpPr/>
          <p:nvPr/>
        </p:nvSpPr>
        <p:spPr>
          <a:xfrm>
            <a:off x="7612553" y="2130398"/>
            <a:ext cx="2038500" cy="1904100"/>
          </a:xfrm>
          <a:prstGeom prst="teardrop">
            <a:avLst>
              <a:gd name="adj" fmla="val 125791"/>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31" name="Google Shape;197;p26">
            <a:extLst>
              <a:ext uri="{FF2B5EF4-FFF2-40B4-BE49-F238E27FC236}">
                <a16:creationId xmlns:a16="http://schemas.microsoft.com/office/drawing/2014/main" id="{02C8790D-B653-4101-960C-C9CAB20DC0D8}"/>
              </a:ext>
            </a:extLst>
          </p:cNvPr>
          <p:cNvSpPr/>
          <p:nvPr/>
        </p:nvSpPr>
        <p:spPr>
          <a:xfrm rot="-8296455">
            <a:off x="5545884" y="2732668"/>
            <a:ext cx="1656485" cy="1547635"/>
          </a:xfrm>
          <a:prstGeom prst="teardrop">
            <a:avLst>
              <a:gd name="adj" fmla="val 130378"/>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32" name="Google Shape;198;p26">
            <a:extLst>
              <a:ext uri="{FF2B5EF4-FFF2-40B4-BE49-F238E27FC236}">
                <a16:creationId xmlns:a16="http://schemas.microsoft.com/office/drawing/2014/main" id="{F4B1CBF3-1F89-4B1D-AFC0-8B41F0828D88}"/>
              </a:ext>
            </a:extLst>
          </p:cNvPr>
          <p:cNvSpPr/>
          <p:nvPr/>
        </p:nvSpPr>
        <p:spPr>
          <a:xfrm>
            <a:off x="6406676" y="2099703"/>
            <a:ext cx="2798400" cy="2878500"/>
          </a:xfrm>
          <a:prstGeom prst="ellipse">
            <a:avLst/>
          </a:prstGeom>
          <a:solidFill>
            <a:srgbClr val="783F04"/>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33" name="Google Shape;199;p26">
            <a:extLst>
              <a:ext uri="{FF2B5EF4-FFF2-40B4-BE49-F238E27FC236}">
                <a16:creationId xmlns:a16="http://schemas.microsoft.com/office/drawing/2014/main" id="{E3B10865-1961-4812-A498-DE16E7A70E75}"/>
              </a:ext>
            </a:extLst>
          </p:cNvPr>
          <p:cNvSpPr/>
          <p:nvPr/>
        </p:nvSpPr>
        <p:spPr>
          <a:xfrm>
            <a:off x="6708524" y="2783637"/>
            <a:ext cx="1680000" cy="1613100"/>
          </a:xfrm>
          <a:prstGeom prst="ellipse">
            <a:avLst/>
          </a:prstGeom>
          <a:solidFill>
            <a:srgbClr val="5B0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34" name="Google Shape;200;p26">
            <a:extLst>
              <a:ext uri="{FF2B5EF4-FFF2-40B4-BE49-F238E27FC236}">
                <a16:creationId xmlns:a16="http://schemas.microsoft.com/office/drawing/2014/main" id="{4C693941-113C-47C3-B109-01B8FBA1FC30}"/>
              </a:ext>
            </a:extLst>
          </p:cNvPr>
          <p:cNvSpPr txBox="1"/>
          <p:nvPr/>
        </p:nvSpPr>
        <p:spPr>
          <a:xfrm>
            <a:off x="6734269" y="3026305"/>
            <a:ext cx="1638900" cy="7848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r>
              <a:rPr lang="en-GB" sz="1300">
                <a:solidFill>
                  <a:schemeClr val="lt1"/>
                </a:solidFill>
                <a:latin typeface="Roboto"/>
                <a:ea typeface="Roboto"/>
                <a:cs typeface="Roboto"/>
                <a:sym typeface="Roboto"/>
              </a:rPr>
            </a:br>
            <a:r>
              <a:rPr lang="en-GB" sz="1300" b="1">
                <a:solidFill>
                  <a:schemeClr val="lt1"/>
                </a:solidFill>
                <a:latin typeface="Roboto"/>
                <a:ea typeface="Roboto"/>
                <a:cs typeface="Roboto"/>
                <a:sym typeface="Roboto"/>
              </a:rPr>
              <a:t>DCAT AP Portals</a:t>
            </a:r>
            <a:endParaRPr sz="1300" b="1">
              <a:solidFill>
                <a:schemeClr val="lt1"/>
              </a:solidFill>
              <a:latin typeface="Roboto"/>
              <a:ea typeface="Roboto"/>
              <a:cs typeface="Roboto"/>
              <a:sym typeface="Roboto"/>
            </a:endParaRPr>
          </a:p>
          <a:p>
            <a:pPr algn="ctr"/>
            <a:r>
              <a:rPr lang="en-GB" sz="1300" b="1">
                <a:solidFill>
                  <a:schemeClr val="lt1"/>
                </a:solidFill>
                <a:latin typeface="Roboto"/>
                <a:ea typeface="Roboto"/>
                <a:cs typeface="Roboto"/>
                <a:sym typeface="Roboto"/>
              </a:rPr>
              <a:t>(mandatory fields)</a:t>
            </a:r>
            <a:endParaRPr sz="1300" b="1">
              <a:solidFill>
                <a:schemeClr val="lt1"/>
              </a:solidFill>
              <a:latin typeface="Roboto"/>
              <a:ea typeface="Roboto"/>
              <a:cs typeface="Roboto"/>
              <a:sym typeface="Roboto"/>
            </a:endParaRPr>
          </a:p>
        </p:txBody>
      </p:sp>
      <p:sp>
        <p:nvSpPr>
          <p:cNvPr id="35" name="Google Shape;201;p26">
            <a:extLst>
              <a:ext uri="{FF2B5EF4-FFF2-40B4-BE49-F238E27FC236}">
                <a16:creationId xmlns:a16="http://schemas.microsoft.com/office/drawing/2014/main" id="{C144B31F-32D3-400E-BA16-C41E086B083A}"/>
              </a:ext>
            </a:extLst>
          </p:cNvPr>
          <p:cNvSpPr txBox="1"/>
          <p:nvPr/>
        </p:nvSpPr>
        <p:spPr>
          <a:xfrm>
            <a:off x="8411287" y="2462337"/>
            <a:ext cx="1408200" cy="1477297"/>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br>
              <a:rPr lang="en-GB" sz="1200">
                <a:solidFill>
                  <a:schemeClr val="lt1"/>
                </a:solidFill>
                <a:latin typeface="Roboto"/>
                <a:ea typeface="Roboto"/>
                <a:cs typeface="Roboto"/>
                <a:sym typeface="Roboto"/>
              </a:rPr>
            </a:br>
            <a:br>
              <a:rPr lang="en-GB" sz="1200">
                <a:solidFill>
                  <a:schemeClr val="lt1"/>
                </a:solidFill>
                <a:latin typeface="Roboto"/>
                <a:ea typeface="Roboto"/>
                <a:cs typeface="Roboto"/>
                <a:sym typeface="Roboto"/>
              </a:rPr>
            </a:br>
            <a:r>
              <a:rPr lang="en-GB" sz="1200">
                <a:solidFill>
                  <a:schemeClr val="lt1"/>
                </a:solidFill>
                <a:latin typeface="Roboto"/>
                <a:ea typeface="Roboto"/>
                <a:cs typeface="Roboto"/>
                <a:sym typeface="Roboto"/>
              </a:rPr>
              <a:t>What </a:t>
            </a:r>
            <a:br>
              <a:rPr lang="en-GB" sz="1200">
                <a:solidFill>
                  <a:schemeClr val="lt1"/>
                </a:solidFill>
                <a:latin typeface="Roboto"/>
                <a:ea typeface="Roboto"/>
                <a:cs typeface="Roboto"/>
                <a:sym typeface="Roboto"/>
              </a:rPr>
            </a:br>
            <a:r>
              <a:rPr lang="en-GB" sz="1200">
                <a:solidFill>
                  <a:schemeClr val="lt1"/>
                </a:solidFill>
                <a:latin typeface="Roboto"/>
                <a:ea typeface="Roboto"/>
                <a:cs typeface="Roboto"/>
                <a:sym typeface="Roboto"/>
              </a:rPr>
              <a:t>Apart</a:t>
            </a:r>
            <a:br>
              <a:rPr lang="en-GB" sz="1200">
                <a:solidFill>
                  <a:schemeClr val="lt1"/>
                </a:solidFill>
                <a:latin typeface="Roboto"/>
                <a:ea typeface="Roboto"/>
                <a:cs typeface="Roboto"/>
                <a:sym typeface="Roboto"/>
              </a:rPr>
            </a:br>
            <a:r>
              <a:rPr lang="en-GB" sz="1200">
                <a:solidFill>
                  <a:schemeClr val="lt1"/>
                </a:solidFill>
                <a:latin typeface="Roboto"/>
                <a:ea typeface="Roboto"/>
                <a:cs typeface="Roboto"/>
                <a:sym typeface="Roboto"/>
              </a:rPr>
              <a:t>from</a:t>
            </a:r>
            <a:br>
              <a:rPr lang="en-GB" sz="1200">
                <a:solidFill>
                  <a:schemeClr val="lt1"/>
                </a:solidFill>
                <a:latin typeface="Roboto"/>
                <a:ea typeface="Roboto"/>
                <a:cs typeface="Roboto"/>
                <a:sym typeface="Roboto"/>
              </a:rPr>
            </a:br>
            <a:r>
              <a:rPr lang="en-GB" sz="1200">
                <a:solidFill>
                  <a:schemeClr val="lt1"/>
                </a:solidFill>
                <a:latin typeface="Roboto"/>
                <a:ea typeface="Roboto"/>
                <a:cs typeface="Roboto"/>
                <a:sym typeface="Roboto"/>
              </a:rPr>
              <a:t>DCAT AP </a:t>
            </a:r>
            <a:br>
              <a:rPr lang="en-GB" sz="1200">
                <a:solidFill>
                  <a:schemeClr val="lt1"/>
                </a:solidFill>
                <a:latin typeface="Roboto"/>
                <a:ea typeface="Roboto"/>
                <a:cs typeface="Roboto"/>
                <a:sym typeface="Roboto"/>
              </a:rPr>
            </a:br>
            <a:r>
              <a:rPr lang="en-GB" sz="1200">
                <a:solidFill>
                  <a:schemeClr val="lt1"/>
                </a:solidFill>
                <a:latin typeface="Roboto"/>
                <a:ea typeface="Roboto"/>
                <a:cs typeface="Roboto"/>
                <a:sym typeface="Roboto"/>
              </a:rPr>
              <a:t>Potals?</a:t>
            </a:r>
            <a:endParaRPr sz="1200">
              <a:solidFill>
                <a:schemeClr val="lt1"/>
              </a:solidFill>
              <a:latin typeface="Roboto"/>
              <a:ea typeface="Roboto"/>
              <a:cs typeface="Roboto"/>
              <a:sym typeface="Roboto"/>
            </a:endParaRPr>
          </a:p>
        </p:txBody>
      </p:sp>
      <p:sp>
        <p:nvSpPr>
          <p:cNvPr id="37" name="Google Shape;203;p26">
            <a:extLst>
              <a:ext uri="{FF2B5EF4-FFF2-40B4-BE49-F238E27FC236}">
                <a16:creationId xmlns:a16="http://schemas.microsoft.com/office/drawing/2014/main" id="{DC056DE7-DD6D-43FB-A83D-1881AB3273DF}"/>
              </a:ext>
            </a:extLst>
          </p:cNvPr>
          <p:cNvSpPr txBox="1"/>
          <p:nvPr/>
        </p:nvSpPr>
        <p:spPr>
          <a:xfrm rot="2014141">
            <a:off x="5912288" y="2175759"/>
            <a:ext cx="945128" cy="38469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300">
                <a:solidFill>
                  <a:schemeClr val="dk2"/>
                </a:solidFill>
                <a:latin typeface="Roboto"/>
                <a:ea typeface="Roboto"/>
                <a:cs typeface="Roboto"/>
                <a:sym typeface="Roboto"/>
              </a:rPr>
              <a:t>Funders</a:t>
            </a:r>
            <a:endParaRPr sz="1300">
              <a:solidFill>
                <a:schemeClr val="dk2"/>
              </a:solidFill>
              <a:latin typeface="Roboto"/>
              <a:ea typeface="Roboto"/>
              <a:cs typeface="Roboto"/>
              <a:sym typeface="Roboto"/>
            </a:endParaRPr>
          </a:p>
        </p:txBody>
      </p:sp>
      <p:sp>
        <p:nvSpPr>
          <p:cNvPr id="40" name="Google Shape;206;p26">
            <a:extLst>
              <a:ext uri="{FF2B5EF4-FFF2-40B4-BE49-F238E27FC236}">
                <a16:creationId xmlns:a16="http://schemas.microsoft.com/office/drawing/2014/main" id="{E2B08353-1F06-488F-8CD5-B52C6BAFE5EE}"/>
              </a:ext>
            </a:extLst>
          </p:cNvPr>
          <p:cNvSpPr txBox="1"/>
          <p:nvPr/>
        </p:nvSpPr>
        <p:spPr>
          <a:xfrm rot="-2012628">
            <a:off x="8773282" y="2326690"/>
            <a:ext cx="945212" cy="38469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300">
                <a:solidFill>
                  <a:schemeClr val="dk2"/>
                </a:solidFill>
                <a:latin typeface="Roboto"/>
                <a:ea typeface="Roboto"/>
                <a:cs typeface="Roboto"/>
                <a:sym typeface="Roboto"/>
              </a:rPr>
              <a:t>Omics</a:t>
            </a:r>
          </a:p>
        </p:txBody>
      </p:sp>
      <p:sp>
        <p:nvSpPr>
          <p:cNvPr id="42" name="Google Shape;208;p26">
            <a:extLst>
              <a:ext uri="{FF2B5EF4-FFF2-40B4-BE49-F238E27FC236}">
                <a16:creationId xmlns:a16="http://schemas.microsoft.com/office/drawing/2014/main" id="{14546F02-3014-4F52-AFDB-E3BC95119512}"/>
              </a:ext>
            </a:extLst>
          </p:cNvPr>
          <p:cNvSpPr txBox="1"/>
          <p:nvPr/>
        </p:nvSpPr>
        <p:spPr>
          <a:xfrm>
            <a:off x="5282119" y="3268155"/>
            <a:ext cx="938700" cy="38469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300">
                <a:solidFill>
                  <a:schemeClr val="dk2"/>
                </a:solidFill>
                <a:latin typeface="Roboto"/>
                <a:ea typeface="Roboto"/>
                <a:cs typeface="Roboto"/>
                <a:sym typeface="Roboto"/>
              </a:rPr>
              <a:t>Clinical</a:t>
            </a:r>
            <a:endParaRPr sz="1300">
              <a:solidFill>
                <a:schemeClr val="dk2"/>
              </a:solidFill>
              <a:latin typeface="Roboto"/>
              <a:ea typeface="Roboto"/>
              <a:cs typeface="Roboto"/>
              <a:sym typeface="Roboto"/>
            </a:endParaRPr>
          </a:p>
        </p:txBody>
      </p:sp>
      <p:sp>
        <p:nvSpPr>
          <p:cNvPr id="43" name="Google Shape;209;p26">
            <a:extLst>
              <a:ext uri="{FF2B5EF4-FFF2-40B4-BE49-F238E27FC236}">
                <a16:creationId xmlns:a16="http://schemas.microsoft.com/office/drawing/2014/main" id="{2F900933-D5A9-4B41-9D69-4EC604B3DF78}"/>
              </a:ext>
            </a:extLst>
          </p:cNvPr>
          <p:cNvSpPr txBox="1"/>
          <p:nvPr/>
        </p:nvSpPr>
        <p:spPr>
          <a:xfrm>
            <a:off x="9433827" y="3294303"/>
            <a:ext cx="938700" cy="38469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300">
                <a:solidFill>
                  <a:schemeClr val="dk2"/>
                </a:solidFill>
                <a:latin typeface="Roboto"/>
                <a:ea typeface="Roboto"/>
                <a:cs typeface="Roboto"/>
                <a:sym typeface="Roboto"/>
              </a:rPr>
              <a:t>Biobank</a:t>
            </a:r>
            <a:endParaRPr sz="1300">
              <a:solidFill>
                <a:schemeClr val="dk2"/>
              </a:solidFill>
              <a:latin typeface="Roboto"/>
              <a:ea typeface="Roboto"/>
              <a:cs typeface="Roboto"/>
              <a:sym typeface="Roboto"/>
            </a:endParaRPr>
          </a:p>
        </p:txBody>
      </p:sp>
      <p:sp>
        <p:nvSpPr>
          <p:cNvPr id="44" name="Google Shape;210;p26">
            <a:extLst>
              <a:ext uri="{FF2B5EF4-FFF2-40B4-BE49-F238E27FC236}">
                <a16:creationId xmlns:a16="http://schemas.microsoft.com/office/drawing/2014/main" id="{9B0B7FCC-6206-4611-A071-3069275A3018}"/>
              </a:ext>
            </a:extLst>
          </p:cNvPr>
          <p:cNvSpPr txBox="1"/>
          <p:nvPr/>
        </p:nvSpPr>
        <p:spPr>
          <a:xfrm rot="1971133">
            <a:off x="8751705" y="4370298"/>
            <a:ext cx="944561" cy="7848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300">
                <a:solidFill>
                  <a:schemeClr val="dk2"/>
                </a:solidFill>
                <a:latin typeface="Roboto"/>
                <a:ea typeface="Roboto"/>
                <a:cs typeface="Roboto"/>
                <a:sym typeface="Roboto"/>
              </a:rPr>
              <a:t>Rare Diseases</a:t>
            </a:r>
          </a:p>
          <a:p>
            <a:pPr algn="ctr"/>
            <a:endParaRPr sz="1300">
              <a:solidFill>
                <a:schemeClr val="dk2"/>
              </a:solidFill>
              <a:latin typeface="Roboto"/>
              <a:ea typeface="Roboto"/>
              <a:cs typeface="Roboto"/>
              <a:sym typeface="Roboto"/>
            </a:endParaRPr>
          </a:p>
        </p:txBody>
      </p:sp>
      <p:sp>
        <p:nvSpPr>
          <p:cNvPr id="46" name="Google Shape;212;p26">
            <a:extLst>
              <a:ext uri="{FF2B5EF4-FFF2-40B4-BE49-F238E27FC236}">
                <a16:creationId xmlns:a16="http://schemas.microsoft.com/office/drawing/2014/main" id="{66FF6E90-AD67-4797-8220-FA0957D6BC4F}"/>
              </a:ext>
            </a:extLst>
          </p:cNvPr>
          <p:cNvSpPr txBox="1"/>
          <p:nvPr/>
        </p:nvSpPr>
        <p:spPr>
          <a:xfrm>
            <a:off x="6156794" y="4525630"/>
            <a:ext cx="938700" cy="38469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300">
                <a:solidFill>
                  <a:schemeClr val="dk2"/>
                </a:solidFill>
                <a:latin typeface="Roboto"/>
                <a:ea typeface="Roboto"/>
                <a:cs typeface="Roboto"/>
                <a:sym typeface="Roboto"/>
              </a:rPr>
              <a:t>Cohorts</a:t>
            </a:r>
            <a:endParaRPr sz="1300">
              <a:solidFill>
                <a:schemeClr val="dk2"/>
              </a:solidFill>
              <a:latin typeface="Roboto"/>
              <a:ea typeface="Roboto"/>
              <a:cs typeface="Roboto"/>
              <a:sym typeface="Roboto"/>
            </a:endParaRPr>
          </a:p>
        </p:txBody>
      </p:sp>
      <p:sp>
        <p:nvSpPr>
          <p:cNvPr id="51" name="Google Shape;217;p26">
            <a:extLst>
              <a:ext uri="{FF2B5EF4-FFF2-40B4-BE49-F238E27FC236}">
                <a16:creationId xmlns:a16="http://schemas.microsoft.com/office/drawing/2014/main" id="{8B8EF6B3-4D57-4AE0-B3EB-B44852B81ACF}"/>
              </a:ext>
            </a:extLst>
          </p:cNvPr>
          <p:cNvSpPr txBox="1">
            <a:spLocks noGrp="1"/>
          </p:cNvSpPr>
          <p:nvPr/>
        </p:nvSpPr>
        <p:spPr>
          <a:xfrm>
            <a:off x="665138" y="881941"/>
            <a:ext cx="7688700" cy="5352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GB">
                <a:latin typeface="Lato" panose="020F0502020204030203" pitchFamily="34" charset="0"/>
                <a:ea typeface="Lato" panose="020F0502020204030203" pitchFamily="34" charset="0"/>
                <a:cs typeface="Lato" panose="020F0502020204030203" pitchFamily="34" charset="0"/>
              </a:rPr>
              <a:t>Health-RI core metadata schemas </a:t>
            </a:r>
            <a:endParaRPr>
              <a:latin typeface="Lato" panose="020F0502020204030203" pitchFamily="34" charset="0"/>
              <a:ea typeface="Lato" panose="020F0502020204030203" pitchFamily="34" charset="0"/>
              <a:cs typeface="Lato" panose="020F0502020204030203" pitchFamily="34" charset="0"/>
            </a:endParaRPr>
          </a:p>
        </p:txBody>
      </p:sp>
      <p:pic>
        <p:nvPicPr>
          <p:cNvPr id="2" name="Picture 1">
            <a:extLst>
              <a:ext uri="{FF2B5EF4-FFF2-40B4-BE49-F238E27FC236}">
                <a16:creationId xmlns:a16="http://schemas.microsoft.com/office/drawing/2014/main" id="{3C74D84F-C252-E950-DC7C-C61BECBAE5C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86303" y="1716589"/>
            <a:ext cx="2584108" cy="1271587"/>
          </a:xfrm>
          <a:prstGeom prst="rect">
            <a:avLst/>
          </a:prstGeom>
          <a:noFill/>
          <a:ln>
            <a:noFill/>
          </a:ln>
        </p:spPr>
      </p:pic>
      <p:pic>
        <p:nvPicPr>
          <p:cNvPr id="4" name="Picture 3" descr="A diagram of a computer flowchart&#10;&#10;Description automatically generated">
            <a:extLst>
              <a:ext uri="{FF2B5EF4-FFF2-40B4-BE49-F238E27FC236}">
                <a16:creationId xmlns:a16="http://schemas.microsoft.com/office/drawing/2014/main" id="{9B5C1809-3016-DD41-51AC-A77C1FBE86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9426" y="4122303"/>
            <a:ext cx="2763541" cy="1633243"/>
          </a:xfrm>
          <a:prstGeom prst="rect">
            <a:avLst/>
          </a:prstGeom>
        </p:spPr>
      </p:pic>
      <p:cxnSp>
        <p:nvCxnSpPr>
          <p:cNvPr id="52" name="Straight Arrow Connector 51">
            <a:extLst>
              <a:ext uri="{FF2B5EF4-FFF2-40B4-BE49-F238E27FC236}">
                <a16:creationId xmlns:a16="http://schemas.microsoft.com/office/drawing/2014/main" id="{1C918B5E-1B4A-F046-987F-A8A45A68EAF1}"/>
              </a:ext>
            </a:extLst>
          </p:cNvPr>
          <p:cNvCxnSpPr>
            <a:cxnSpLocks/>
            <a:stCxn id="33" idx="0"/>
            <a:endCxn id="2" idx="3"/>
          </p:cNvCxnSpPr>
          <p:nvPr/>
        </p:nvCxnSpPr>
        <p:spPr>
          <a:xfrm flipH="1" flipV="1">
            <a:off x="4770412" y="2352383"/>
            <a:ext cx="2778113" cy="431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4B765963-A42D-8CC6-1351-37BE199FE376}"/>
              </a:ext>
            </a:extLst>
          </p:cNvPr>
          <p:cNvCxnSpPr>
            <a:cxnSpLocks/>
            <a:stCxn id="32" idx="4"/>
            <a:endCxn id="4" idx="3"/>
          </p:cNvCxnSpPr>
          <p:nvPr/>
        </p:nvCxnSpPr>
        <p:spPr>
          <a:xfrm flipH="1" flipV="1">
            <a:off x="4912967" y="4938925"/>
            <a:ext cx="2892911" cy="39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4392EA18-4FA6-BDB3-5642-222A744C5DBF}"/>
              </a:ext>
            </a:extLst>
          </p:cNvPr>
          <p:cNvSpPr txBox="1"/>
          <p:nvPr/>
        </p:nvSpPr>
        <p:spPr>
          <a:xfrm>
            <a:off x="2097087" y="3026305"/>
            <a:ext cx="2888683" cy="338554"/>
          </a:xfrm>
          <a:prstGeom prst="rect">
            <a:avLst/>
          </a:prstGeom>
          <a:noFill/>
        </p:spPr>
        <p:txBody>
          <a:bodyPr wrap="square">
            <a:spAutoFit/>
          </a:bodyPr>
          <a:lstStyle/>
          <a:p>
            <a:r>
              <a:rPr lang="en-US" sz="800">
                <a:hlinkClick r:id="rId4"/>
              </a:rPr>
              <a:t>https://joinup.ec.europa.eu/collection/semic-support-centre/solution/dcat-application-profile-data-portals-europe</a:t>
            </a:r>
            <a:r>
              <a:rPr lang="en-US" sz="800"/>
              <a:t> </a:t>
            </a:r>
          </a:p>
        </p:txBody>
      </p:sp>
      <p:sp>
        <p:nvSpPr>
          <p:cNvPr id="64" name="TextBox 63">
            <a:extLst>
              <a:ext uri="{FF2B5EF4-FFF2-40B4-BE49-F238E27FC236}">
                <a16:creationId xmlns:a16="http://schemas.microsoft.com/office/drawing/2014/main" id="{38ECE22F-3FE8-5666-2354-CDEF0AFE63E8}"/>
              </a:ext>
            </a:extLst>
          </p:cNvPr>
          <p:cNvSpPr txBox="1"/>
          <p:nvPr/>
        </p:nvSpPr>
        <p:spPr>
          <a:xfrm>
            <a:off x="2186303" y="5825527"/>
            <a:ext cx="6167535" cy="246221"/>
          </a:xfrm>
          <a:prstGeom prst="rect">
            <a:avLst/>
          </a:prstGeom>
          <a:noFill/>
        </p:spPr>
        <p:txBody>
          <a:bodyPr wrap="square">
            <a:spAutoFit/>
          </a:bodyPr>
          <a:lstStyle/>
          <a:p>
            <a:r>
              <a:rPr lang="en-US" sz="1000">
                <a:hlinkClick r:id="rId5"/>
              </a:rPr>
              <a:t>https://github.com/Health-RI/health-ri-metadata</a:t>
            </a:r>
            <a:r>
              <a:rPr lang="en-US" sz="1000"/>
              <a:t> </a:t>
            </a:r>
          </a:p>
        </p:txBody>
      </p:sp>
      <p:sp>
        <p:nvSpPr>
          <p:cNvPr id="65" name="Google Shape;202;p26">
            <a:extLst>
              <a:ext uri="{FF2B5EF4-FFF2-40B4-BE49-F238E27FC236}">
                <a16:creationId xmlns:a16="http://schemas.microsoft.com/office/drawing/2014/main" id="{938B8859-AC19-9BAE-9A58-73254F72D087}"/>
              </a:ext>
            </a:extLst>
          </p:cNvPr>
          <p:cNvSpPr txBox="1"/>
          <p:nvPr/>
        </p:nvSpPr>
        <p:spPr>
          <a:xfrm>
            <a:off x="7281352" y="3935278"/>
            <a:ext cx="1035600" cy="104641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b="1">
                <a:solidFill>
                  <a:schemeClr val="lt1"/>
                </a:solidFill>
              </a:rPr>
              <a:t>0.9                   </a:t>
            </a:r>
            <a:endParaRPr b="1">
              <a:solidFill>
                <a:schemeClr val="lt1"/>
              </a:solidFill>
            </a:endParaRPr>
          </a:p>
          <a:p>
            <a:r>
              <a:rPr lang="en-GB">
                <a:solidFill>
                  <a:schemeClr val="lt1"/>
                </a:solidFill>
              </a:rPr>
              <a:t>    </a:t>
            </a:r>
            <a:endParaRPr>
              <a:solidFill>
                <a:schemeClr val="lt1"/>
              </a:solidFill>
            </a:endParaRPr>
          </a:p>
          <a:p>
            <a:endParaRPr>
              <a:solidFill>
                <a:schemeClr val="lt1"/>
              </a:solidFill>
            </a:endParaRPr>
          </a:p>
          <a:p>
            <a:r>
              <a:rPr lang="en-GB">
                <a:solidFill>
                  <a:schemeClr val="lt1"/>
                </a:solidFill>
              </a:rPr>
              <a:t>      2.0</a:t>
            </a:r>
            <a:endParaRPr>
              <a:solidFill>
                <a:schemeClr val="lt1"/>
              </a:solidFill>
            </a:endParaRPr>
          </a:p>
        </p:txBody>
      </p:sp>
      <p:sp>
        <p:nvSpPr>
          <p:cNvPr id="75" name="TextBox 74">
            <a:extLst>
              <a:ext uri="{FF2B5EF4-FFF2-40B4-BE49-F238E27FC236}">
                <a16:creationId xmlns:a16="http://schemas.microsoft.com/office/drawing/2014/main" id="{8D0BA47D-DADB-A7F9-0A60-FA1BFC3B9EAF}"/>
              </a:ext>
            </a:extLst>
          </p:cNvPr>
          <p:cNvSpPr txBox="1"/>
          <p:nvPr/>
        </p:nvSpPr>
        <p:spPr>
          <a:xfrm>
            <a:off x="5580475" y="194527"/>
            <a:ext cx="6330455" cy="584775"/>
          </a:xfrm>
          <a:prstGeom prst="rect">
            <a:avLst/>
          </a:prstGeom>
          <a:noFill/>
        </p:spPr>
        <p:txBody>
          <a:bodyPr wrap="square" rtlCol="0">
            <a:spAutoFit/>
          </a:bodyPr>
          <a:lstStyle/>
          <a:p>
            <a:r>
              <a:rPr lang="en-US" sz="1600" dirty="0">
                <a:highlight>
                  <a:srgbClr val="00FF00"/>
                </a:highlight>
                <a:latin typeface="Lato" panose="020F0502020204030203" pitchFamily="34" charset="0"/>
                <a:ea typeface="Lato" panose="020F0502020204030203" pitchFamily="34" charset="0"/>
                <a:cs typeface="Lato" panose="020F0502020204030203" pitchFamily="34" charset="0"/>
              </a:rPr>
              <a:t>All resources must describe/ provide the core metadata with the core metadata schema</a:t>
            </a:r>
          </a:p>
        </p:txBody>
      </p:sp>
      <p:sp>
        <p:nvSpPr>
          <p:cNvPr id="3" name="Google Shape;210;p26">
            <a:extLst>
              <a:ext uri="{FF2B5EF4-FFF2-40B4-BE49-F238E27FC236}">
                <a16:creationId xmlns:a16="http://schemas.microsoft.com/office/drawing/2014/main" id="{F5351DE0-42D4-7BF8-82CD-E2DDD45890E0}"/>
              </a:ext>
            </a:extLst>
          </p:cNvPr>
          <p:cNvSpPr txBox="1"/>
          <p:nvPr/>
        </p:nvSpPr>
        <p:spPr>
          <a:xfrm>
            <a:off x="7414270" y="5138143"/>
            <a:ext cx="944561" cy="584745"/>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300">
                <a:solidFill>
                  <a:schemeClr val="dk2"/>
                </a:solidFill>
                <a:latin typeface="Roboto"/>
                <a:ea typeface="Roboto"/>
                <a:cs typeface="Roboto"/>
                <a:sym typeface="Roboto"/>
              </a:rPr>
              <a:t>Imaging</a:t>
            </a:r>
          </a:p>
          <a:p>
            <a:pPr algn="ctr"/>
            <a:endParaRPr sz="1300">
              <a:solidFill>
                <a:schemeClr val="dk2"/>
              </a:solidFill>
              <a:latin typeface="Roboto"/>
              <a:ea typeface="Roboto"/>
              <a:cs typeface="Roboto"/>
              <a:sym typeface="Roboto"/>
            </a:endParaRPr>
          </a:p>
        </p:txBody>
      </p:sp>
    </p:spTree>
    <p:extLst>
      <p:ext uri="{BB962C8B-B14F-4D97-AF65-F5344CB8AC3E}">
        <p14:creationId xmlns:p14="http://schemas.microsoft.com/office/powerpoint/2010/main" val="997427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8096C-7CC0-A756-41CB-EA309F816D61}"/>
              </a:ext>
            </a:extLst>
          </p:cNvPr>
          <p:cNvSpPr>
            <a:spLocks noGrp="1"/>
          </p:cNvSpPr>
          <p:nvPr>
            <p:ph type="title"/>
          </p:nvPr>
        </p:nvSpPr>
        <p:spPr/>
        <p:txBody>
          <a:bodyPr/>
          <a:lstStyle/>
          <a:p>
            <a:r>
              <a:rPr lang="en-GB" dirty="0"/>
              <a:t>Defining Core</a:t>
            </a:r>
            <a:endParaRPr lang="en-NL" dirty="0"/>
          </a:p>
        </p:txBody>
      </p:sp>
      <p:sp>
        <p:nvSpPr>
          <p:cNvPr id="3" name="Text Placeholder 2">
            <a:extLst>
              <a:ext uri="{FF2B5EF4-FFF2-40B4-BE49-F238E27FC236}">
                <a16:creationId xmlns:a16="http://schemas.microsoft.com/office/drawing/2014/main" id="{3B22EC15-046D-BF94-D852-3E374262325F}"/>
              </a:ext>
            </a:extLst>
          </p:cNvPr>
          <p:cNvSpPr>
            <a:spLocks noGrp="1"/>
          </p:cNvSpPr>
          <p:nvPr>
            <p:ph type="body" idx="1"/>
          </p:nvPr>
        </p:nvSpPr>
        <p:spPr>
          <a:xfrm>
            <a:off x="731567" y="1141294"/>
            <a:ext cx="11352363" cy="4575411"/>
          </a:xfrm>
        </p:spPr>
        <p:txBody>
          <a:bodyPr/>
          <a:lstStyle/>
          <a:p>
            <a:pPr marL="0" indent="0">
              <a:lnSpc>
                <a:spcPct val="95000"/>
              </a:lnSpc>
              <a:buSzPts val="852"/>
              <a:buNone/>
            </a:pPr>
            <a:r>
              <a:rPr lang="en-GB" sz="2000" dirty="0"/>
              <a:t>Currently we have:</a:t>
            </a:r>
          </a:p>
          <a:p>
            <a:pPr indent="-407024">
              <a:lnSpc>
                <a:spcPct val="95000"/>
              </a:lnSpc>
              <a:spcBef>
                <a:spcPts val="1600"/>
              </a:spcBef>
              <a:buSzPts val="1208"/>
            </a:pPr>
            <a:r>
              <a:rPr lang="en-GB" sz="2000" dirty="0"/>
              <a:t>Identified EU standards (DCAT, DCAT AP Portals, DCAT AP Health)</a:t>
            </a:r>
          </a:p>
          <a:p>
            <a:pPr indent="-407024">
              <a:lnSpc>
                <a:spcPct val="95000"/>
              </a:lnSpc>
              <a:buSzPts val="1208"/>
            </a:pPr>
            <a:r>
              <a:rPr lang="en-GB" sz="2000" dirty="0"/>
              <a:t>Collected some NL Nodes and Health-RI metadata schemas (RUMC, AUMC, Princess Maxima, Covid Portal)</a:t>
            </a:r>
          </a:p>
          <a:p>
            <a:pPr indent="-407024">
              <a:lnSpc>
                <a:spcPct val="95000"/>
              </a:lnSpc>
              <a:buSzPts val="1208"/>
            </a:pPr>
            <a:r>
              <a:rPr lang="en-GB" sz="2000" dirty="0"/>
              <a:t>Mapped all of the above </a:t>
            </a:r>
            <a:r>
              <a:rPr lang="en-GB" sz="2000" u="sng" dirty="0">
                <a:solidFill>
                  <a:schemeClr val="hlink"/>
                </a:solidFill>
                <a:hlinkClick r:id="rId2"/>
              </a:rPr>
              <a:t>here</a:t>
            </a:r>
            <a:endParaRPr lang="en-GB" sz="2000" dirty="0"/>
          </a:p>
          <a:p>
            <a:pPr marL="0" indent="0">
              <a:lnSpc>
                <a:spcPct val="95000"/>
              </a:lnSpc>
              <a:spcBef>
                <a:spcPts val="1600"/>
              </a:spcBef>
              <a:buSzPts val="852"/>
              <a:buNone/>
            </a:pPr>
            <a:r>
              <a:rPr lang="en-GB" sz="2000" dirty="0"/>
              <a:t>For HRI portal release 0.9:</a:t>
            </a:r>
          </a:p>
          <a:p>
            <a:pPr indent="-407024">
              <a:lnSpc>
                <a:spcPct val="95000"/>
              </a:lnSpc>
              <a:spcBef>
                <a:spcPts val="1600"/>
              </a:spcBef>
              <a:buSzPts val="1208"/>
            </a:pPr>
            <a:r>
              <a:rPr lang="en-GB" sz="2000" dirty="0"/>
              <a:t>Minimal Core: DCAT-AP Portals mandatory fields</a:t>
            </a:r>
            <a:r>
              <a:rPr lang="en-GB" sz="2000" b="1" dirty="0"/>
              <a:t> </a:t>
            </a:r>
          </a:p>
          <a:p>
            <a:pPr marL="0" indent="0">
              <a:lnSpc>
                <a:spcPct val="95000"/>
              </a:lnSpc>
              <a:spcBef>
                <a:spcPts val="1600"/>
              </a:spcBef>
              <a:buSzPts val="852"/>
              <a:buNone/>
            </a:pPr>
            <a:r>
              <a:rPr lang="en-GB" sz="2000" dirty="0"/>
              <a:t>For later (HRI portal release 2.0):</a:t>
            </a:r>
          </a:p>
          <a:p>
            <a:pPr indent="-407024">
              <a:lnSpc>
                <a:spcPct val="95000"/>
              </a:lnSpc>
              <a:spcBef>
                <a:spcPts val="1600"/>
              </a:spcBef>
              <a:buSzPts val="1208"/>
            </a:pPr>
            <a:r>
              <a:rPr lang="en-GB" sz="2000" dirty="0"/>
              <a:t>Plan to release HRI Core metadata schema answering: </a:t>
            </a:r>
            <a:br>
              <a:rPr lang="en-GB" sz="2000" dirty="0"/>
            </a:br>
            <a:r>
              <a:rPr lang="en-GB" sz="2000" dirty="0"/>
              <a:t>	</a:t>
            </a:r>
            <a:r>
              <a:rPr lang="en-GB" sz="2000" b="1" dirty="0">
                <a:highlight>
                  <a:srgbClr val="D9EAD3"/>
                </a:highlight>
              </a:rPr>
              <a:t>What apart from DCAT AP Portals mandatory fields should be in the HRI core?</a:t>
            </a:r>
          </a:p>
          <a:p>
            <a:endParaRPr lang="en-NL" dirty="0"/>
          </a:p>
        </p:txBody>
      </p:sp>
    </p:spTree>
    <p:extLst>
      <p:ext uri="{BB962C8B-B14F-4D97-AF65-F5344CB8AC3E}">
        <p14:creationId xmlns:p14="http://schemas.microsoft.com/office/powerpoint/2010/main" val="2646470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A6392-8159-AF7B-DC52-0940D603756A}"/>
              </a:ext>
            </a:extLst>
          </p:cNvPr>
          <p:cNvSpPr>
            <a:spLocks noGrp="1"/>
          </p:cNvSpPr>
          <p:nvPr>
            <p:ph type="title"/>
          </p:nvPr>
        </p:nvSpPr>
        <p:spPr/>
        <p:txBody>
          <a:bodyPr/>
          <a:lstStyle/>
          <a:p>
            <a:r>
              <a:rPr lang="en-NL"/>
              <a:t>DCAT</a:t>
            </a:r>
          </a:p>
        </p:txBody>
      </p:sp>
      <p:sp>
        <p:nvSpPr>
          <p:cNvPr id="3" name="Text Placeholder 2">
            <a:extLst>
              <a:ext uri="{FF2B5EF4-FFF2-40B4-BE49-F238E27FC236}">
                <a16:creationId xmlns:a16="http://schemas.microsoft.com/office/drawing/2014/main" id="{0B82F76C-6554-F380-2BB5-95EC9FB21980}"/>
              </a:ext>
            </a:extLst>
          </p:cNvPr>
          <p:cNvSpPr>
            <a:spLocks noGrp="1"/>
          </p:cNvSpPr>
          <p:nvPr>
            <p:ph type="body" idx="1"/>
          </p:nvPr>
        </p:nvSpPr>
        <p:spPr>
          <a:xfrm>
            <a:off x="256413" y="1428317"/>
            <a:ext cx="6069794" cy="4582809"/>
          </a:xfrm>
        </p:spPr>
        <p:txBody>
          <a:bodyPr/>
          <a:lstStyle/>
          <a:p>
            <a:pPr marL="0" lvl="0" indent="0" algn="l" rtl="0">
              <a:spcBef>
                <a:spcPts val="0"/>
              </a:spcBef>
              <a:spcAft>
                <a:spcPts val="0"/>
              </a:spcAft>
              <a:buNone/>
            </a:pPr>
            <a:r>
              <a:rPr lang="en-GB" sz="2800" b="0" i="0" dirty="0">
                <a:solidFill>
                  <a:srgbClr val="000000"/>
                </a:solidFill>
                <a:effectLst/>
                <a:latin typeface="Lato"/>
                <a:ea typeface="Lato"/>
                <a:cs typeface="Lato"/>
              </a:rPr>
              <a:t>DCAT is an RDF</a:t>
            </a:r>
            <a:r>
              <a:rPr lang="en-GB" sz="1100" dirty="0">
                <a:solidFill>
                  <a:srgbClr val="000000"/>
                </a:solidFill>
                <a:latin typeface="Lato"/>
                <a:ea typeface="Lato"/>
                <a:cs typeface="Lato"/>
              </a:rPr>
              <a:t>[1]</a:t>
            </a:r>
            <a:r>
              <a:rPr lang="en-GB" sz="2800" b="0" i="0" dirty="0">
                <a:solidFill>
                  <a:srgbClr val="000000"/>
                </a:solidFill>
                <a:effectLst/>
                <a:latin typeface="Lato"/>
                <a:ea typeface="Lato"/>
                <a:cs typeface="Lato"/>
              </a:rPr>
              <a:t> vocabulary designed to facilitate interoperability between data </a:t>
            </a:r>
            <a:r>
              <a:rPr lang="en-GB" sz="2800" dirty="0">
                <a:solidFill>
                  <a:srgbClr val="000000"/>
                </a:solidFill>
                <a:latin typeface="Lato"/>
                <a:ea typeface="Lato"/>
                <a:cs typeface="Lato"/>
              </a:rPr>
              <a:t>catalogues</a:t>
            </a:r>
            <a:r>
              <a:rPr lang="en-GB" sz="2800" b="0" i="0" dirty="0">
                <a:solidFill>
                  <a:srgbClr val="000000"/>
                </a:solidFill>
                <a:effectLst/>
                <a:latin typeface="Lato"/>
                <a:ea typeface="Lato"/>
                <a:cs typeface="Lato"/>
              </a:rPr>
              <a:t> published on the Web.</a:t>
            </a:r>
            <a:endParaRPr lang="en-GB" sz="2000" dirty="0">
              <a:latin typeface="Lato"/>
              <a:ea typeface="Lato"/>
              <a:cs typeface="Lato"/>
            </a:endParaRPr>
          </a:p>
          <a:p>
            <a:pPr marL="0" lvl="0" indent="0" algn="l" rtl="0">
              <a:spcBef>
                <a:spcPts val="0"/>
              </a:spcBef>
              <a:spcAft>
                <a:spcPts val="0"/>
              </a:spcAft>
              <a:buNone/>
            </a:pPr>
            <a:endParaRPr lang="en-GB" sz="2000" dirty="0">
              <a:latin typeface="Lato" panose="020F0502020204030203" pitchFamily="34" charset="0"/>
              <a:ea typeface="Lato" panose="020F0502020204030203" pitchFamily="34" charset="0"/>
              <a:cs typeface="Lato" panose="020F0502020204030203" pitchFamily="34" charset="0"/>
            </a:endParaRPr>
          </a:p>
          <a:p>
            <a:pPr marL="0" lvl="0" indent="0" algn="l" rtl="0">
              <a:spcBef>
                <a:spcPts val="0"/>
              </a:spcBef>
              <a:spcAft>
                <a:spcPts val="0"/>
              </a:spcAft>
              <a:buNone/>
            </a:pPr>
            <a:endParaRPr lang="en-GB" sz="2000" dirty="0">
              <a:latin typeface="Lato" panose="020F0502020204030203" pitchFamily="34" charset="0"/>
              <a:ea typeface="Lato" panose="020F0502020204030203" pitchFamily="34" charset="0"/>
              <a:cs typeface="Lato" panose="020F0502020204030203" pitchFamily="34" charset="0"/>
            </a:endParaRPr>
          </a:p>
          <a:p>
            <a:pPr marL="0" lvl="0" indent="0" algn="l" rtl="0">
              <a:spcBef>
                <a:spcPts val="0"/>
              </a:spcBef>
              <a:spcAft>
                <a:spcPts val="0"/>
              </a:spcAft>
              <a:buNone/>
            </a:pPr>
            <a:r>
              <a:rPr lang="en-GB" sz="2000" dirty="0">
                <a:latin typeface="Lato"/>
                <a:ea typeface="Lato"/>
                <a:cs typeface="Lato"/>
              </a:rPr>
              <a:t>prefix </a:t>
            </a:r>
            <a:r>
              <a:rPr lang="en-GB" sz="2000" dirty="0" err="1">
                <a:latin typeface="Lato"/>
                <a:ea typeface="Lato"/>
                <a:cs typeface="Lato"/>
              </a:rPr>
              <a:t>dcat</a:t>
            </a:r>
            <a:r>
              <a:rPr lang="en-GB" sz="2000" dirty="0">
                <a:latin typeface="Lato"/>
                <a:ea typeface="Lato"/>
                <a:cs typeface="Lato"/>
              </a:rPr>
              <a:t>: &lt;http://www.w3.org/ns/</a:t>
            </a:r>
            <a:r>
              <a:rPr lang="en-GB" sz="2000" dirty="0" err="1">
                <a:latin typeface="Lato"/>
                <a:ea typeface="Lato"/>
                <a:cs typeface="Lato"/>
              </a:rPr>
              <a:t>dcat</a:t>
            </a:r>
            <a:r>
              <a:rPr lang="en-GB" sz="2000" dirty="0">
                <a:latin typeface="Lato"/>
                <a:ea typeface="Lato"/>
                <a:cs typeface="Lato"/>
              </a:rPr>
              <a:t>#&gt; .</a:t>
            </a:r>
          </a:p>
          <a:p>
            <a:pPr marL="0" lvl="0" indent="0" algn="l" rtl="0">
              <a:spcBef>
                <a:spcPts val="0"/>
              </a:spcBef>
              <a:spcAft>
                <a:spcPts val="0"/>
              </a:spcAft>
              <a:buNone/>
            </a:pPr>
            <a:endParaRPr lang="en-GB" sz="2000" dirty="0">
              <a:latin typeface="Lato" panose="020F0502020204030203" pitchFamily="34" charset="0"/>
              <a:ea typeface="Lato" panose="020F0502020204030203" pitchFamily="34" charset="0"/>
              <a:cs typeface="Lato" panose="020F0502020204030203" pitchFamily="34" charset="0"/>
            </a:endParaRPr>
          </a:p>
          <a:p>
            <a:pPr marL="0" lvl="0" indent="0" algn="l" rtl="0">
              <a:spcBef>
                <a:spcPts val="0"/>
              </a:spcBef>
              <a:spcAft>
                <a:spcPts val="0"/>
              </a:spcAft>
              <a:buNone/>
            </a:pPr>
            <a:r>
              <a:rPr lang="en-GB" sz="2000" dirty="0">
                <a:latin typeface="Lato"/>
                <a:ea typeface="Lato"/>
                <a:cs typeface="Lato"/>
              </a:rPr>
              <a:t>Main classes:</a:t>
            </a:r>
          </a:p>
          <a:p>
            <a:pPr marL="457200" lvl="0" indent="-317500" algn="l" rtl="0">
              <a:spcBef>
                <a:spcPts val="0"/>
              </a:spcBef>
              <a:spcAft>
                <a:spcPts val="0"/>
              </a:spcAft>
              <a:buSzPts val="1400"/>
              <a:buChar char="●"/>
            </a:pPr>
            <a:r>
              <a:rPr lang="en-GB" sz="2000" dirty="0" err="1">
                <a:latin typeface="Lato" panose="020F0502020204030203" pitchFamily="34" charset="0"/>
                <a:ea typeface="Lato" panose="020F0502020204030203" pitchFamily="34" charset="0"/>
                <a:cs typeface="Lato" panose="020F0502020204030203" pitchFamily="34" charset="0"/>
              </a:rPr>
              <a:t>dcat:Catalogue</a:t>
            </a:r>
            <a:endParaRPr lang="en-GB" sz="2000" dirty="0">
              <a:latin typeface="Lato" panose="020F0502020204030203" pitchFamily="34" charset="0"/>
              <a:ea typeface="Lato" panose="020F0502020204030203" pitchFamily="34" charset="0"/>
              <a:cs typeface="Lato" panose="020F0502020204030203" pitchFamily="34" charset="0"/>
            </a:endParaRPr>
          </a:p>
          <a:p>
            <a:pPr marL="457200" lvl="0" indent="-317500" algn="l" rtl="0">
              <a:spcBef>
                <a:spcPts val="0"/>
              </a:spcBef>
              <a:spcAft>
                <a:spcPts val="0"/>
              </a:spcAft>
              <a:buSzPts val="1400"/>
              <a:buChar char="●"/>
            </a:pPr>
            <a:r>
              <a:rPr lang="en-GB" sz="2000" dirty="0" err="1">
                <a:latin typeface="Lato" panose="020F0502020204030203" pitchFamily="34" charset="0"/>
                <a:ea typeface="Lato" panose="020F0502020204030203" pitchFamily="34" charset="0"/>
                <a:cs typeface="Lato" panose="020F0502020204030203" pitchFamily="34" charset="0"/>
              </a:rPr>
              <a:t>dcat:Dataset</a:t>
            </a:r>
            <a:endParaRPr lang="en-GB" sz="2000" dirty="0">
              <a:latin typeface="Lato" panose="020F0502020204030203" pitchFamily="34" charset="0"/>
              <a:ea typeface="Lato" panose="020F0502020204030203" pitchFamily="34" charset="0"/>
              <a:cs typeface="Lato" panose="020F0502020204030203" pitchFamily="34" charset="0"/>
            </a:endParaRPr>
          </a:p>
          <a:p>
            <a:pPr marL="457200" lvl="0" indent="-317500" algn="l" rtl="0">
              <a:spcBef>
                <a:spcPts val="0"/>
              </a:spcBef>
              <a:spcAft>
                <a:spcPts val="0"/>
              </a:spcAft>
              <a:buSzPts val="1400"/>
              <a:buChar char="●"/>
            </a:pPr>
            <a:r>
              <a:rPr lang="en-GB" sz="2000" dirty="0" err="1">
                <a:latin typeface="Lato" panose="020F0502020204030203" pitchFamily="34" charset="0"/>
                <a:ea typeface="Lato" panose="020F0502020204030203" pitchFamily="34" charset="0"/>
                <a:cs typeface="Lato" panose="020F0502020204030203" pitchFamily="34" charset="0"/>
              </a:rPr>
              <a:t>dcat:Distribution</a:t>
            </a:r>
            <a:endParaRPr lang="en-GB" sz="2000" dirty="0">
              <a:latin typeface="Lato" panose="020F0502020204030203" pitchFamily="34" charset="0"/>
              <a:ea typeface="Lato" panose="020F0502020204030203" pitchFamily="34" charset="0"/>
              <a:cs typeface="Lato" panose="020F0502020204030203" pitchFamily="34" charset="0"/>
            </a:endParaRPr>
          </a:p>
          <a:p>
            <a:endParaRPr lang="en-NL" dirty="0"/>
          </a:p>
          <a:p>
            <a:pPr marL="101600" indent="0">
              <a:buNone/>
            </a:pPr>
            <a:r>
              <a:rPr lang="en-NL" sz="1200" dirty="0"/>
              <a:t>[1]RDF: Resource Description Framework</a:t>
            </a:r>
          </a:p>
        </p:txBody>
      </p:sp>
      <p:pic>
        <p:nvPicPr>
          <p:cNvPr id="4" name="Google Shape;110;p17">
            <a:extLst>
              <a:ext uri="{FF2B5EF4-FFF2-40B4-BE49-F238E27FC236}">
                <a16:creationId xmlns:a16="http://schemas.microsoft.com/office/drawing/2014/main" id="{FEAFDDA5-CF5D-BD7F-F72D-A5C78F8E17F8}"/>
              </a:ext>
            </a:extLst>
          </p:cNvPr>
          <p:cNvPicPr preferRelativeResize="0"/>
          <p:nvPr/>
        </p:nvPicPr>
        <p:blipFill>
          <a:blip r:embed="rId2">
            <a:alphaModFix/>
          </a:blip>
          <a:stretch>
            <a:fillRect/>
          </a:stretch>
        </p:blipFill>
        <p:spPr>
          <a:xfrm>
            <a:off x="6012586" y="1428317"/>
            <a:ext cx="5492745" cy="4001365"/>
          </a:xfrm>
          <a:prstGeom prst="rect">
            <a:avLst/>
          </a:prstGeom>
          <a:noFill/>
          <a:ln>
            <a:noFill/>
          </a:ln>
        </p:spPr>
      </p:pic>
    </p:spTree>
    <p:extLst>
      <p:ext uri="{BB962C8B-B14F-4D97-AF65-F5344CB8AC3E}">
        <p14:creationId xmlns:p14="http://schemas.microsoft.com/office/powerpoint/2010/main" val="1213726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95C7D-5BF7-9571-AFE5-B0360E41E81E}"/>
              </a:ext>
            </a:extLst>
          </p:cNvPr>
          <p:cNvSpPr>
            <a:spLocks noGrp="1"/>
          </p:cNvSpPr>
          <p:nvPr>
            <p:ph type="title"/>
          </p:nvPr>
        </p:nvSpPr>
        <p:spPr>
          <a:xfrm>
            <a:off x="292818" y="415429"/>
            <a:ext cx="11352363" cy="443199"/>
          </a:xfrm>
        </p:spPr>
        <p:txBody>
          <a:bodyPr/>
          <a:lstStyle/>
          <a:p>
            <a:r>
              <a:rPr lang="en-GB" dirty="0">
                <a:hlinkClick r:id="rId2">
                  <a:extLst>
                    <a:ext uri="{A12FA001-AC4F-418D-AE19-62706E023703}">
                      <ahyp:hlinkClr xmlns:ahyp="http://schemas.microsoft.com/office/drawing/2018/hyperlinkcolor" val="tx"/>
                    </a:ext>
                  </a:extLst>
                </a:hlinkClick>
              </a:rPr>
              <a:t>Objectives of DCAT</a:t>
            </a:r>
            <a:r>
              <a:rPr lang="en-GB" dirty="0"/>
              <a:t>-AP</a:t>
            </a:r>
            <a:endParaRPr lang="en-NL" dirty="0"/>
          </a:p>
        </p:txBody>
      </p:sp>
      <p:sp>
        <p:nvSpPr>
          <p:cNvPr id="3" name="Text Placeholder 2">
            <a:extLst>
              <a:ext uri="{FF2B5EF4-FFF2-40B4-BE49-F238E27FC236}">
                <a16:creationId xmlns:a16="http://schemas.microsoft.com/office/drawing/2014/main" id="{9E8B732C-AC67-2DC8-3B49-4CE082F6997E}"/>
              </a:ext>
            </a:extLst>
          </p:cNvPr>
          <p:cNvSpPr>
            <a:spLocks noGrp="1"/>
          </p:cNvSpPr>
          <p:nvPr>
            <p:ph type="body" idx="1"/>
          </p:nvPr>
        </p:nvSpPr>
        <p:spPr>
          <a:xfrm>
            <a:off x="294799" y="1058585"/>
            <a:ext cx="11352363" cy="4575411"/>
          </a:xfrm>
        </p:spPr>
        <p:txBody>
          <a:bodyPr/>
          <a:lstStyle/>
          <a:p>
            <a:pPr marL="285750" lvl="0" indent="-285750" algn="l" rtl="0">
              <a:lnSpc>
                <a:spcPct val="95000"/>
              </a:lnSpc>
              <a:spcBef>
                <a:spcPts val="0"/>
              </a:spcBef>
              <a:spcAft>
                <a:spcPts val="0"/>
              </a:spcAft>
              <a:buSzPts val="852"/>
              <a:buFontTx/>
              <a:buChar char="-"/>
            </a:pPr>
            <a:r>
              <a:rPr lang="en-US" sz="2000" dirty="0"/>
              <a:t>Supporting the discovery of/access to data in a cross border and cross domain environment, by harvesting data from distributed portals. </a:t>
            </a:r>
          </a:p>
          <a:p>
            <a:pPr marL="285750" lvl="0" indent="-285750" algn="l" rtl="0">
              <a:lnSpc>
                <a:spcPct val="95000"/>
              </a:lnSpc>
              <a:spcBef>
                <a:spcPts val="0"/>
              </a:spcBef>
              <a:spcAft>
                <a:spcPts val="0"/>
              </a:spcAft>
              <a:buSzPts val="852"/>
              <a:buFontTx/>
              <a:buChar char="-"/>
            </a:pPr>
            <a:endParaRPr lang="en-US" sz="2000" dirty="0"/>
          </a:p>
          <a:p>
            <a:pPr marL="285750" lvl="0" indent="-285750" algn="l" rtl="0">
              <a:lnSpc>
                <a:spcPct val="95000"/>
              </a:lnSpc>
              <a:spcBef>
                <a:spcPts val="0"/>
              </a:spcBef>
              <a:spcAft>
                <a:spcPts val="0"/>
              </a:spcAft>
              <a:buSzPts val="852"/>
              <a:buFontTx/>
              <a:buChar char="-"/>
            </a:pPr>
            <a:r>
              <a:rPr lang="en-US" sz="2000" dirty="0"/>
              <a:t>In the form of an application profile of W3C DCAT, by: </a:t>
            </a:r>
          </a:p>
          <a:p>
            <a:pPr marL="742950" lvl="1" indent="-285750">
              <a:lnSpc>
                <a:spcPct val="95000"/>
              </a:lnSpc>
              <a:buSzPts val="852"/>
              <a:buFontTx/>
              <a:buChar char="-"/>
            </a:pPr>
            <a:r>
              <a:rPr lang="en-US" sz="2000" dirty="0"/>
              <a:t>Expressing constraints and usages notes on DCAT properties and classes, and </a:t>
            </a:r>
          </a:p>
          <a:p>
            <a:pPr marL="742950" lvl="1" indent="-285750">
              <a:lnSpc>
                <a:spcPct val="95000"/>
              </a:lnSpc>
              <a:buSzPts val="852"/>
              <a:buFontTx/>
              <a:buChar char="-"/>
            </a:pPr>
            <a:r>
              <a:rPr lang="en-US" sz="2000" dirty="0"/>
              <a:t>Including additional properties and usages of controlled vocabularies</a:t>
            </a:r>
          </a:p>
          <a:p>
            <a:pPr marL="742950" lvl="1" indent="-285750">
              <a:lnSpc>
                <a:spcPct val="95000"/>
              </a:lnSpc>
              <a:buSzPts val="852"/>
              <a:buFontTx/>
              <a:buChar char="-"/>
            </a:pPr>
            <a:endParaRPr lang="en-US" sz="2000" dirty="0"/>
          </a:p>
          <a:p>
            <a:pPr marL="285750" indent="-285750">
              <a:lnSpc>
                <a:spcPct val="95000"/>
              </a:lnSpc>
              <a:buSzPts val="852"/>
              <a:buFontTx/>
              <a:buChar char="-"/>
            </a:pPr>
            <a:r>
              <a:rPr lang="en-US" sz="2000" dirty="0"/>
              <a:t>In such a way that the metadata descriptions are maximally harmonized across Europe, and provide a reliable source for the European Data Portal</a:t>
            </a:r>
          </a:p>
          <a:p>
            <a:pPr marL="285750" indent="-285750">
              <a:lnSpc>
                <a:spcPct val="95000"/>
              </a:lnSpc>
              <a:buSzPts val="852"/>
              <a:buFontTx/>
              <a:buChar char="-"/>
            </a:pPr>
            <a:endParaRPr lang="en-US" sz="2000" dirty="0"/>
          </a:p>
          <a:p>
            <a:pPr marL="285750" indent="-285750">
              <a:lnSpc>
                <a:spcPct val="95000"/>
              </a:lnSpc>
              <a:buSzPts val="852"/>
              <a:buFontTx/>
              <a:buChar char="-"/>
            </a:pPr>
            <a:r>
              <a:rPr lang="en-US" sz="2000" dirty="0"/>
              <a:t>Extensions exists to serve different communities better, </a:t>
            </a:r>
            <a:r>
              <a:rPr lang="en-US" sz="2000" dirty="0" err="1"/>
              <a:t>BregDCAT</a:t>
            </a:r>
            <a:r>
              <a:rPr lang="en-US" sz="2000" dirty="0"/>
              <a:t>-AP, GEODCAT-AP, </a:t>
            </a:r>
            <a:r>
              <a:rPr lang="en-US" sz="2000" dirty="0" err="1"/>
              <a:t>StatDCAT</a:t>
            </a:r>
            <a:r>
              <a:rPr lang="en-US" sz="2000" dirty="0"/>
              <a:t>-AP. </a:t>
            </a:r>
          </a:p>
          <a:p>
            <a:pPr marL="342900" indent="-342900">
              <a:lnSpc>
                <a:spcPct val="95000"/>
              </a:lnSpc>
              <a:buSzPts val="852"/>
              <a:buFont typeface="Wingdings" pitchFamily="2" charset="2"/>
              <a:buChar char="§"/>
            </a:pPr>
            <a:r>
              <a:rPr lang="en-US" sz="2000" dirty="0">
                <a:solidFill>
                  <a:srgbClr val="000000"/>
                </a:solidFill>
                <a:latin typeface="Lato"/>
                <a:ea typeface="Lato"/>
                <a:cs typeface="Lato"/>
              </a:rPr>
              <a:t>Link to the specification -- </a:t>
            </a:r>
            <a:r>
              <a:rPr lang="en-US" sz="2000" dirty="0">
                <a:solidFill>
                  <a:srgbClr val="000000"/>
                </a:solidFill>
                <a:latin typeface="Lato"/>
                <a:ea typeface="Lato"/>
                <a:cs typeface="Lato"/>
                <a:hlinkClick r:id="rId2"/>
              </a:rPr>
              <a:t>https://www.w3.org/TR/vocab-dcat-2/</a:t>
            </a:r>
            <a:endParaRPr lang="en-US" sz="2000" dirty="0">
              <a:solidFill>
                <a:srgbClr val="000000"/>
              </a:solidFill>
              <a:latin typeface="Lato"/>
              <a:ea typeface="Lato"/>
              <a:cs typeface="Lato"/>
            </a:endParaRPr>
          </a:p>
          <a:p>
            <a:pPr marL="342900" indent="-342900">
              <a:lnSpc>
                <a:spcPct val="95000"/>
              </a:lnSpc>
              <a:buSzPts val="852"/>
              <a:buFont typeface="Wingdings" pitchFamily="2" charset="2"/>
              <a:buChar char="§"/>
            </a:pPr>
            <a:r>
              <a:rPr lang="en-US" sz="2000" dirty="0">
                <a:solidFill>
                  <a:srgbClr val="000000"/>
                </a:solidFill>
                <a:latin typeface="Lato"/>
                <a:ea typeface="Lato"/>
                <a:cs typeface="Lato"/>
              </a:rPr>
              <a:t>You can also find it on health-</a:t>
            </a:r>
            <a:r>
              <a:rPr lang="en-US" sz="2000" dirty="0" err="1">
                <a:solidFill>
                  <a:srgbClr val="000000"/>
                </a:solidFill>
                <a:latin typeface="Lato"/>
                <a:ea typeface="Lato"/>
                <a:cs typeface="Lato"/>
              </a:rPr>
              <a:t>ri</a:t>
            </a:r>
            <a:r>
              <a:rPr lang="en-US" sz="2000" dirty="0">
                <a:solidFill>
                  <a:srgbClr val="000000"/>
                </a:solidFill>
                <a:latin typeface="Lato"/>
                <a:ea typeface="Lato"/>
                <a:cs typeface="Lato"/>
              </a:rPr>
              <a:t> git </a:t>
            </a:r>
            <a:r>
              <a:rPr lang="en-US" sz="2000" dirty="0">
                <a:solidFill>
                  <a:srgbClr val="000000"/>
                </a:solidFill>
                <a:latin typeface="Lato"/>
                <a:ea typeface="Lato"/>
                <a:cs typeface="Lato"/>
                <a:hlinkClick r:id="rId3"/>
              </a:rPr>
              <a:t>https://github.com/Health-RI/health-ri-metadata/tree/master/DCAT-AP</a:t>
            </a:r>
            <a:endParaRPr lang="en-US" sz="2000" dirty="0">
              <a:solidFill>
                <a:srgbClr val="000000"/>
              </a:solidFill>
              <a:latin typeface="Lato"/>
              <a:ea typeface="Lato"/>
              <a:cs typeface="Lato"/>
            </a:endParaRPr>
          </a:p>
          <a:p>
            <a:pPr marL="342900" indent="-342900">
              <a:lnSpc>
                <a:spcPct val="95000"/>
              </a:lnSpc>
              <a:buSzPts val="852"/>
              <a:buFont typeface="Wingdings" pitchFamily="2" charset="2"/>
              <a:buChar char="§"/>
            </a:pPr>
            <a:endParaRPr lang="en-US" sz="2000" dirty="0">
              <a:solidFill>
                <a:srgbClr val="000000"/>
              </a:solidFill>
              <a:latin typeface="Lato"/>
              <a:ea typeface="Lato"/>
              <a:cs typeface="Lato"/>
            </a:endParaRPr>
          </a:p>
          <a:p>
            <a:pPr marL="342900" indent="-342900">
              <a:lnSpc>
                <a:spcPct val="95000"/>
              </a:lnSpc>
              <a:buSzPts val="852"/>
              <a:buFont typeface="Wingdings" pitchFamily="2" charset="2"/>
              <a:buChar char="§"/>
            </a:pPr>
            <a:endParaRPr lang="en-US" sz="2000" dirty="0">
              <a:solidFill>
                <a:srgbClr val="000000"/>
              </a:solidFill>
              <a:latin typeface="Lato"/>
              <a:ea typeface="Lato"/>
              <a:cs typeface="Lato"/>
            </a:endParaRPr>
          </a:p>
          <a:p>
            <a:endParaRPr lang="en-NL" sz="1600" dirty="0"/>
          </a:p>
        </p:txBody>
      </p:sp>
    </p:spTree>
    <p:extLst>
      <p:ext uri="{BB962C8B-B14F-4D97-AF65-F5344CB8AC3E}">
        <p14:creationId xmlns:p14="http://schemas.microsoft.com/office/powerpoint/2010/main" val="42679231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348</TotalTime>
  <Words>2568</Words>
  <Application>Microsoft Macintosh PowerPoint</Application>
  <PresentationFormat>Widescreen</PresentationFormat>
  <Paragraphs>299</Paragraphs>
  <Slides>27</Slides>
  <Notes>7</Notes>
  <HiddenSlides>2</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27</vt:i4>
      </vt:variant>
    </vt:vector>
  </HeadingPairs>
  <TitlesOfParts>
    <vt:vector size="38" baseType="lpstr">
      <vt:lpstr>Arial</vt:lpstr>
      <vt:lpstr>Calibri</vt:lpstr>
      <vt:lpstr>Calibri Light</vt:lpstr>
      <vt:lpstr>Courier New</vt:lpstr>
      <vt:lpstr>Lato</vt:lpstr>
      <vt:lpstr>NTR</vt:lpstr>
      <vt:lpstr>Raleway</vt:lpstr>
      <vt:lpstr>Roboto</vt:lpstr>
      <vt:lpstr>Söhne</vt:lpstr>
      <vt:lpstr>Wingdings</vt:lpstr>
      <vt:lpstr>Office Theme</vt:lpstr>
      <vt:lpstr>PowerPoint Presentation</vt:lpstr>
      <vt:lpstr>The Vision</vt:lpstr>
      <vt:lpstr>Requirements:</vt:lpstr>
      <vt:lpstr>HRI Core Metadata Schema</vt:lpstr>
      <vt:lpstr>The Sunflower 1.0 </vt:lpstr>
      <vt:lpstr>PowerPoint Presentation</vt:lpstr>
      <vt:lpstr>Defining Core</vt:lpstr>
      <vt:lpstr>DCAT</vt:lpstr>
      <vt:lpstr>Objectives of DCAT-AP</vt:lpstr>
      <vt:lpstr>PowerPoint Presentation</vt:lpstr>
      <vt:lpstr>HRI Core schema 0.9 release</vt:lpstr>
      <vt:lpstr>Practical steps for aligning with the core metadata schema</vt:lpstr>
      <vt:lpstr>PowerPoint Presentation</vt:lpstr>
      <vt:lpstr>Defining Leaves – domain-specific Metadata </vt:lpstr>
      <vt:lpstr>Steps towards Leaves – Health-RI Git</vt:lpstr>
      <vt:lpstr>Steps towards Leaves – Collect Requirements</vt:lpstr>
      <vt:lpstr>Example of Competency Queries</vt:lpstr>
      <vt:lpstr>Steps towards Leaves - Creat terminology inventory</vt:lpstr>
      <vt:lpstr>Steps towards Leaves -- Reuse Existing Standard</vt:lpstr>
      <vt:lpstr>Next step: Sematic Modelling </vt:lpstr>
      <vt:lpstr>Example of a semantic model</vt:lpstr>
      <vt:lpstr>Next step: Implement the model (Formal)</vt:lpstr>
      <vt:lpstr>Team: HRI Core Metadata Schemas 🌻 </vt:lpstr>
      <vt:lpstr>The next step: Semantic modelling</vt:lpstr>
      <vt:lpstr>Metadata schema is a Graph</vt:lpstr>
      <vt:lpstr>Health-RI git repo</vt:lpstr>
      <vt:lpstr>Take away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Dena Tahvildari (Health-RI)</dc:creator>
  <cp:lastModifiedBy>Dena Tahvildari (Health-RI)</cp:lastModifiedBy>
  <cp:revision>11</cp:revision>
  <dcterms:created xsi:type="dcterms:W3CDTF">2023-08-30T14:09:00Z</dcterms:created>
  <dcterms:modified xsi:type="dcterms:W3CDTF">2023-08-30T19:57:48Z</dcterms:modified>
</cp:coreProperties>
</file>