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09" r:id="rId2"/>
    <p:sldId id="334" r:id="rId3"/>
    <p:sldId id="283" r:id="rId4"/>
    <p:sldId id="321" r:id="rId5"/>
    <p:sldId id="290"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44" r:id="rId23"/>
    <p:sldId id="336" r:id="rId24"/>
    <p:sldId id="345" r:id="rId25"/>
    <p:sldId id="274" r:id="rId26"/>
    <p:sldId id="291" r:id="rId27"/>
    <p:sldId id="270"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6918"/>
  </p:normalViewPr>
  <p:slideViewPr>
    <p:cSldViewPr snapToGrid="0">
      <p:cViewPr>
        <p:scale>
          <a:sx n="100" d="100"/>
          <a:sy n="100" d="100"/>
        </p:scale>
        <p:origin x="124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4</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4317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249394" y="21287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925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Think of listing the resources and collect metadata instances that will be part of health-</a:t>
            </a:r>
            <a:r>
              <a:rPr lang="en-US" sz="2800" dirty="0" err="1">
                <a:latin typeface="Lato" panose="020F0502020204030203" pitchFamily="34" charset="0"/>
                <a:ea typeface="Lato" panose="020F0502020204030203" pitchFamily="34" charset="0"/>
                <a:cs typeface="Lato" panose="020F0502020204030203" pitchFamily="34" charset="0"/>
              </a:rPr>
              <a:t>ri</a:t>
            </a:r>
            <a:r>
              <a:rPr lang="en-US" sz="2800" dirty="0">
                <a:latin typeface="Lato" panose="020F0502020204030203" pitchFamily="34" charset="0"/>
                <a:ea typeface="Lato" panose="020F0502020204030203" pitchFamily="34" charset="0"/>
                <a:cs typeface="Lato" panose="020F0502020204030203" pitchFamily="34" charset="0"/>
              </a:rPr>
              <a:t> portal</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141294"/>
            <a:ext cx="11352363" cy="4575411"/>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a:t>
            </a:r>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7" y="1333501"/>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7" y="7364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2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endParaRPr lang="en-NL" dirty="0"/>
          </a:p>
          <a:p>
            <a:pPr marL="342900" indent="-342900">
              <a:buFont typeface="Arial" panose="020B0604020202020204" pitchFamily="34" charset="0"/>
              <a:buChar char="•"/>
            </a:pPr>
            <a:r>
              <a:rPr lang="en-GB" sz="2000" dirty="0">
                <a:latin typeface="Lato"/>
                <a:ea typeface="Lato"/>
                <a:cs typeface="Lato"/>
              </a:rPr>
              <a:t>Document your domain specific requirements</a:t>
            </a:r>
            <a:endParaRPr lang="en-NL" sz="1800" dirty="0"/>
          </a:p>
          <a:p>
            <a:endParaRPr lang="en-NL"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3194186256"/>
              </p:ext>
            </p:extLst>
          </p:nvPr>
        </p:nvGraphicFramePr>
        <p:xfrm>
          <a:off x="1188049" y="3907366"/>
          <a:ext cx="9804400" cy="2297854"/>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2833306339"/>
                    </a:ext>
                  </a:extLst>
                </a:gridCol>
                <a:gridCol w="1960880">
                  <a:extLst>
                    <a:ext uri="{9D8B030D-6E8A-4147-A177-3AD203B41FA5}">
                      <a16:colId xmlns:a16="http://schemas.microsoft.com/office/drawing/2014/main" val="4091472132"/>
                    </a:ext>
                  </a:extLst>
                </a:gridCol>
                <a:gridCol w="1960880">
                  <a:extLst>
                    <a:ext uri="{9D8B030D-6E8A-4147-A177-3AD203B41FA5}">
                      <a16:colId xmlns:a16="http://schemas.microsoft.com/office/drawing/2014/main" val="2585042224"/>
                    </a:ext>
                  </a:extLst>
                </a:gridCol>
                <a:gridCol w="1960880">
                  <a:extLst>
                    <a:ext uri="{9D8B030D-6E8A-4147-A177-3AD203B41FA5}">
                      <a16:colId xmlns:a16="http://schemas.microsoft.com/office/drawing/2014/main" val="1921108557"/>
                    </a:ext>
                  </a:extLst>
                </a:gridCol>
                <a:gridCol w="1960880">
                  <a:extLst>
                    <a:ext uri="{9D8B030D-6E8A-4147-A177-3AD203B41FA5}">
                      <a16:colId xmlns:a16="http://schemas.microsoft.com/office/drawing/2014/main" val="3943676524"/>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3.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p:txBody>
          <a:bodyPr/>
          <a:lstStyle/>
          <a:p>
            <a:r>
              <a:rPr lang="en-GB" b="0" i="0" dirty="0">
                <a:solidFill>
                  <a:srgbClr val="374151"/>
                </a:solidFill>
                <a:effectLst/>
                <a:latin typeface="Söhne"/>
              </a:rPr>
              <a:t>leveraging pre-existing, widely accepted ontologies, vocabularies, or frameworks instead of creating new ones from scratch (</a:t>
            </a:r>
            <a:r>
              <a:rPr lang="en-GB" b="1" i="0" dirty="0">
                <a:effectLst/>
                <a:latin typeface="Söhne"/>
              </a:rPr>
              <a:t>Interoperability, validation, and consistency)</a:t>
            </a:r>
            <a:endParaRPr lang="en-GB" b="1" dirty="0">
              <a:latin typeface="Söhne"/>
            </a:endParaRPr>
          </a:p>
          <a:p>
            <a:endParaRPr lang="en-GB" b="0" i="0" dirty="0">
              <a:solidFill>
                <a:srgbClr val="374151"/>
              </a:solidFill>
              <a:effectLst/>
              <a:latin typeface="Söhne"/>
            </a:endParaRPr>
          </a:p>
          <a:p>
            <a:r>
              <a:rPr lang="en-GB"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dirty="0"/>
              <a:t>https://</a:t>
            </a:r>
            <a:r>
              <a:rPr lang="en-GB" dirty="0" err="1"/>
              <a:t>www.dicomstandard.org</a:t>
            </a:r>
            <a:r>
              <a:rPr lang="en-GB" dirty="0"/>
              <a:t>/, (</a:t>
            </a:r>
            <a:r>
              <a:rPr lang="en-GB" dirty="0" err="1"/>
              <a:t>Mildenberger</a:t>
            </a:r>
            <a:r>
              <a:rPr lang="en-GB" dirty="0"/>
              <a:t> et al, 2002)</a:t>
            </a:r>
            <a:endParaRPr lang="en-GB" b="0" i="0" dirty="0">
              <a:solidFill>
                <a:srgbClr val="374151"/>
              </a:solidFill>
              <a:effectLst/>
              <a:latin typeface="Söhne"/>
            </a:endParaRPr>
          </a:p>
          <a:p>
            <a:endParaRPr lang="en-NL" dirty="0"/>
          </a:p>
        </p:txBody>
      </p:sp>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414068" y="4568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 model</a:t>
            </a:r>
          </a:p>
        </p:txBody>
      </p:sp>
      <p:pic>
        <p:nvPicPr>
          <p:cNvPr id="6" name="Picture 5" descr="A diagram of a diagram&#10;&#10;Description automatically generated">
            <a:extLst>
              <a:ext uri="{FF2B5EF4-FFF2-40B4-BE49-F238E27FC236}">
                <a16:creationId xmlns:a16="http://schemas.microsoft.com/office/drawing/2014/main" id="{1300A668-3236-8257-946B-6E20298C06FD}"/>
              </a:ext>
            </a:extLst>
          </p:cNvPr>
          <p:cNvPicPr>
            <a:picLocks noChangeAspect="1"/>
          </p:cNvPicPr>
          <p:nvPr/>
        </p:nvPicPr>
        <p:blipFill>
          <a:blip r:embed="rId3"/>
          <a:stretch>
            <a:fillRect/>
          </a:stretch>
        </p:blipFill>
        <p:spPr>
          <a:xfrm>
            <a:off x="2197100" y="1061130"/>
            <a:ext cx="6731000" cy="4735739"/>
          </a:xfrm>
          <a:prstGeom prst="rect">
            <a:avLst/>
          </a:prstGeom>
        </p:spPr>
      </p:pic>
      <p:sp>
        <p:nvSpPr>
          <p:cNvPr id="8" name="TextBox 7">
            <a:extLst>
              <a:ext uri="{FF2B5EF4-FFF2-40B4-BE49-F238E27FC236}">
                <a16:creationId xmlns:a16="http://schemas.microsoft.com/office/drawing/2014/main" id="{2FD0C17B-9018-F232-5E00-6281D9A2C765}"/>
              </a:ext>
            </a:extLst>
          </p:cNvPr>
          <p:cNvSpPr txBox="1"/>
          <p:nvPr/>
        </p:nvSpPr>
        <p:spPr>
          <a:xfrm>
            <a:off x="190500" y="5446940"/>
            <a:ext cx="6096000" cy="646331"/>
          </a:xfrm>
          <a:prstGeom prst="rect">
            <a:avLst/>
          </a:prstGeom>
          <a:noFill/>
        </p:spPr>
        <p:txBody>
          <a:bodyPr wrap="square">
            <a:spAutoFit/>
          </a:bodyPr>
          <a:lstStyle/>
          <a:p>
            <a:r>
              <a:rPr lang="en-NL" dirty="0"/>
              <a:t>https://dicom.nema.org/medical/dicom/current/output/chtml/part16/chapter_L.html#chapter_L</a:t>
            </a:r>
          </a:p>
        </p:txBody>
      </p:sp>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p:txBody>
      </p:sp>
    </p:spTree>
    <p:extLst>
      <p:ext uri="{BB962C8B-B14F-4D97-AF65-F5344CB8AC3E}">
        <p14:creationId xmlns:p14="http://schemas.microsoft.com/office/powerpoint/2010/main" val="305272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r>
              <a:rPr lang="en-GB" dirty="0"/>
              <a:t>TMT add main properties from DCAT, DCAT AP portals, and supplied schemas from the nodes</a:t>
            </a:r>
            <a:endParaRPr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B476-AFF7-BCC5-BB41-E08ACF094A3B}"/>
              </a:ext>
            </a:extLst>
          </p:cNvPr>
          <p:cNvSpPr>
            <a:spLocks noGrp="1"/>
          </p:cNvSpPr>
          <p:nvPr>
            <p:ph type="title"/>
          </p:nvPr>
        </p:nvSpPr>
        <p:spPr/>
        <p:txBody>
          <a:bodyPr/>
          <a:lstStyle/>
          <a:p>
            <a:r>
              <a:rPr lang="en-GB" dirty="0"/>
              <a:t>T</a:t>
            </a:r>
            <a:r>
              <a:rPr lang="en-NL" dirty="0"/>
              <a:t>he next step: Semantic modelling</a:t>
            </a:r>
          </a:p>
        </p:txBody>
      </p:sp>
      <p:sp>
        <p:nvSpPr>
          <p:cNvPr id="3" name="Text Placeholder 2">
            <a:extLst>
              <a:ext uri="{FF2B5EF4-FFF2-40B4-BE49-F238E27FC236}">
                <a16:creationId xmlns:a16="http://schemas.microsoft.com/office/drawing/2014/main" id="{672D87A6-801D-1AA1-0BD7-FC7F5BC8A314}"/>
              </a:ext>
            </a:extLst>
          </p:cNvPr>
          <p:cNvSpPr>
            <a:spLocks noGrp="1"/>
          </p:cNvSpPr>
          <p:nvPr>
            <p:ph type="body" idx="1"/>
          </p:nvPr>
        </p:nvSpPr>
        <p:spPr/>
        <p:txBody>
          <a:bodyPr/>
          <a:lstStyle/>
          <a:p>
            <a:pPr marL="101600" indent="0">
              <a:buNone/>
            </a:pPr>
            <a:r>
              <a:rPr lang="en-GB" dirty="0"/>
              <a:t>Create:</a:t>
            </a:r>
          </a:p>
          <a:p>
            <a:pPr lvl="1"/>
            <a:r>
              <a:rPr lang="en-GB" dirty="0"/>
              <a:t>Classes: is an abstraction mechanism for creating a collection of objects with similar characteristics. The Objects call instances of a class.  (e.g. Class(Dataset) and individual(dataset-100)  is an instance of it). Class can have hierarchical relationships (subclass) which allows for inheritance and subsumption.</a:t>
            </a:r>
          </a:p>
          <a:p>
            <a:pPr lvl="1"/>
            <a:r>
              <a:rPr lang="en-GB" dirty="0"/>
              <a:t>Enumeration: Categorical data (controlled vocabularies)</a:t>
            </a:r>
          </a:p>
          <a:p>
            <a:pPr lvl="1"/>
            <a:r>
              <a:rPr lang="en-GB" dirty="0"/>
              <a:t>Class axiom: subclass and hierarchies</a:t>
            </a:r>
            <a:endParaRPr lang="en-GB" sz="1200" dirty="0"/>
          </a:p>
          <a:p>
            <a:pPr lvl="1"/>
            <a:r>
              <a:rPr lang="en-GB" dirty="0"/>
              <a:t>Datatype Property: these are relationships between instances of classes. (e.g. dataset’s title is a datatype property that related all the instance of the class dataset to a string datatype). </a:t>
            </a:r>
          </a:p>
          <a:p>
            <a:pPr lvl="1"/>
            <a:endParaRPr lang="en-GB" dirty="0"/>
          </a:p>
          <a:p>
            <a:pPr lvl="1"/>
            <a:r>
              <a:rPr lang="en-GB" dirty="0"/>
              <a:t>Object Property: These are relationships between instances of two classes. For example ”</a:t>
            </a:r>
            <a:r>
              <a:rPr lang="en-GB" dirty="0" err="1"/>
              <a:t>hasDistribution</a:t>
            </a:r>
            <a:r>
              <a:rPr lang="en-GB" dirty="0"/>
              <a:t>” is an object property that related all the instances of class dataset to instances of class distribution. </a:t>
            </a:r>
            <a:endParaRPr lang="en-NL" dirty="0"/>
          </a:p>
          <a:p>
            <a:endParaRPr lang="en-NL" dirty="0"/>
          </a:p>
        </p:txBody>
      </p:sp>
    </p:spTree>
    <p:extLst>
      <p:ext uri="{BB962C8B-B14F-4D97-AF65-F5344CB8AC3E}">
        <p14:creationId xmlns:p14="http://schemas.microsoft.com/office/powerpoint/2010/main" val="205114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0136BC-F0EF-34DF-AE30-9004D34336BD}"/>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a:xfrm>
            <a:off x="187581" y="1745721"/>
            <a:ext cx="10251600" cy="713600"/>
          </a:xfrm>
        </p:spPr>
        <p:txBody>
          <a:bodyPr>
            <a:normAutofit/>
          </a:bodyPr>
          <a:lstStyle/>
          <a:p>
            <a:r>
              <a:rPr lang="en-NL" dirty="0">
                <a:latin typeface="Lato" panose="020F0502020204030203" pitchFamily="34" charset="0"/>
                <a:ea typeface="Lato" panose="020F0502020204030203" pitchFamily="34" charset="0"/>
                <a:cs typeface="Lato" panose="020F0502020204030203" pitchFamily="34" charset="0"/>
              </a:rPr>
              <a:t>Metadata schema is a Graph</a:t>
            </a:r>
          </a:p>
        </p:txBody>
      </p:sp>
      <p:sp>
        <p:nvSpPr>
          <p:cNvPr id="4" name="Oval 3">
            <a:extLst>
              <a:ext uri="{FF2B5EF4-FFF2-40B4-BE49-F238E27FC236}">
                <a16:creationId xmlns:a16="http://schemas.microsoft.com/office/drawing/2014/main" id="{99304919-5425-85F6-72E7-0F284E318014}"/>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Collection</a:t>
            </a:r>
          </a:p>
        </p:txBody>
      </p:sp>
      <p:sp>
        <p:nvSpPr>
          <p:cNvPr id="5" name="Oval 4">
            <a:extLst>
              <a:ext uri="{FF2B5EF4-FFF2-40B4-BE49-F238E27FC236}">
                <a16:creationId xmlns:a16="http://schemas.microsoft.com/office/drawing/2014/main" id="{3F594B3F-0E2C-2D9B-1043-392EF3EDC469}"/>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7" name="Straight Arrow Connector 6">
            <a:extLst>
              <a:ext uri="{FF2B5EF4-FFF2-40B4-BE49-F238E27FC236}">
                <a16:creationId xmlns:a16="http://schemas.microsoft.com/office/drawing/2014/main" id="{1FF3B1F6-42CC-9D7E-F146-5EF602881B11}"/>
              </a:ext>
            </a:extLst>
          </p:cNvPr>
          <p:cNvCxnSpPr>
            <a:cxnSpLocks/>
            <a:stCxn id="4" idx="6"/>
            <a:endCxn id="5"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9" name="Oval 8">
            <a:extLst>
              <a:ext uri="{FF2B5EF4-FFF2-40B4-BE49-F238E27FC236}">
                <a16:creationId xmlns:a16="http://schemas.microsoft.com/office/drawing/2014/main" id="{4DFAD67E-0336-7EB2-B92A-BB426900C79D}"/>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7" name="Oval 16">
            <a:extLst>
              <a:ext uri="{FF2B5EF4-FFF2-40B4-BE49-F238E27FC236}">
                <a16:creationId xmlns:a16="http://schemas.microsoft.com/office/drawing/2014/main" id="{6C46C4E5-EAA3-A1E7-E214-B0E2BCB1D405}"/>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1A468B-81DD-F32E-3404-352EA51B6046}"/>
              </a:ext>
            </a:extLst>
          </p:cNvPr>
          <p:cNvSpPr txBox="1"/>
          <p:nvPr/>
        </p:nvSpPr>
        <p:spPr>
          <a:xfrm>
            <a:off x="-157651" y="5421821"/>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25" name="TextBox 24">
            <a:extLst>
              <a:ext uri="{FF2B5EF4-FFF2-40B4-BE49-F238E27FC236}">
                <a16:creationId xmlns:a16="http://schemas.microsoft.com/office/drawing/2014/main" id="{2558D3B1-85D1-EC4E-0A4D-5607772DD758}"/>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6" name="Oval 25">
            <a:extLst>
              <a:ext uri="{FF2B5EF4-FFF2-40B4-BE49-F238E27FC236}">
                <a16:creationId xmlns:a16="http://schemas.microsoft.com/office/drawing/2014/main" id="{2E6D54E8-FFE1-7FE7-BF7D-1CC9F91A6A3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8" name="Oval 27">
            <a:extLst>
              <a:ext uri="{FF2B5EF4-FFF2-40B4-BE49-F238E27FC236}">
                <a16:creationId xmlns:a16="http://schemas.microsoft.com/office/drawing/2014/main" id="{1B3B99AD-9694-C63E-29A2-047510612917}"/>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BAD4D12-7D0E-D742-356F-45DF7CE5AE14}"/>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30" name="TextBox 29">
            <a:extLst>
              <a:ext uri="{FF2B5EF4-FFF2-40B4-BE49-F238E27FC236}">
                <a16:creationId xmlns:a16="http://schemas.microsoft.com/office/drawing/2014/main" id="{1DD3A3C7-346E-A590-A46A-3617A86386A2}"/>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31" name="Straight Arrow Connector 30">
            <a:extLst>
              <a:ext uri="{FF2B5EF4-FFF2-40B4-BE49-F238E27FC236}">
                <a16:creationId xmlns:a16="http://schemas.microsoft.com/office/drawing/2014/main" id="{80E4195E-972A-9986-DDC8-E0D3FFEF8CB8}"/>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5F3E32-FAFD-D80B-3702-E44956840104}"/>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3" name="Rectangle 22">
            <a:extLst>
              <a:ext uri="{FF2B5EF4-FFF2-40B4-BE49-F238E27FC236}">
                <a16:creationId xmlns:a16="http://schemas.microsoft.com/office/drawing/2014/main" id="{8F30AF2C-CEFF-E6F8-90CD-ADE53F3AF17D}"/>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5319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746666"/>
            <a:ext cx="10251600" cy="3014800"/>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rId3"/>
            </a:endParaRPr>
          </a:p>
          <a:p>
            <a:r>
              <a:rPr lang="en-GB" dirty="0">
                <a:hlinkClick r:id="rId3"/>
              </a:rPr>
              <a:t>Metadata Requirement sheet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1"/>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a:t>
            </a:r>
            <a:r>
              <a:rPr lang="en-GB" sz="2800" dirty="0" err="1"/>
              <a:t>descrbing</a:t>
            </a:r>
            <a:r>
              <a:rPr lang="en-GB" sz="2800" dirty="0"/>
              <a:t>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a:solidFill>
                  <a:schemeClr val="accent1"/>
                </a:solidFill>
                <a:latin typeface="Calibri"/>
                <a:cs typeface="Calibri"/>
                <a:sym typeface="Calibri"/>
              </a:rPr>
              <a:t>The Sunflower 1.0</a:t>
            </a:r>
            <a:br>
              <a:rPr lang="en-GB" sz="3000" b="1">
                <a:solidFill>
                  <a:schemeClr val="accent1"/>
                </a:solidFill>
                <a:latin typeface="Calibri"/>
                <a:cs typeface="Calibri"/>
                <a:sym typeface="Calibri"/>
              </a:rPr>
            </a:br>
            <a:endParaRPr lang="en-NL" sz="3000" b="1">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a:latin typeface="Lato" panose="020F0502020204030203" pitchFamily="34" charset="0"/>
                <a:ea typeface="Lato" panose="020F0502020204030203" pitchFamily="34" charset="0"/>
                <a:cs typeface="Lato" panose="020F0502020204030203" pitchFamily="34" charset="0"/>
              </a:rPr>
              <a:t>Health-RI core metadata schemas </a:t>
            </a:r>
            <a:endParaRPr>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012586" y="1428317"/>
            <a:ext cx="5492745" cy="4001365"/>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4799" y="1058585"/>
            <a:ext cx="11352363" cy="4575411"/>
          </a:xfrm>
        </p:spPr>
        <p:txBody>
          <a:bodyPr/>
          <a:lstStyle/>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endParaRPr lang="en-US" sz="2000" dirty="0"/>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Link to the specification -- </a:t>
            </a:r>
            <a:r>
              <a:rPr lang="en-US" sz="2000" dirty="0">
                <a:solidFill>
                  <a:srgbClr val="000000"/>
                </a:solidFill>
                <a:latin typeface="Lato"/>
                <a:ea typeface="Lato"/>
                <a:cs typeface="Lato"/>
                <a:hlinkClick r:id="rId2"/>
              </a:rPr>
              <a:t>https://www.w3.org/TR/vocab-dcat-2/</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You can also find it on health-</a:t>
            </a:r>
            <a:r>
              <a:rPr lang="en-US" sz="2000" dirty="0" err="1">
                <a:solidFill>
                  <a:srgbClr val="000000"/>
                </a:solidFill>
                <a:latin typeface="Lato"/>
                <a:ea typeface="Lato"/>
                <a:cs typeface="Lato"/>
              </a:rPr>
              <a:t>ri</a:t>
            </a:r>
            <a:r>
              <a:rPr lang="en-US" sz="2000" dirty="0">
                <a:solidFill>
                  <a:srgbClr val="000000"/>
                </a:solidFill>
                <a:latin typeface="Lato"/>
                <a:ea typeface="Lato"/>
                <a:cs typeface="Lato"/>
              </a:rPr>
              <a:t> git </a:t>
            </a:r>
            <a:r>
              <a:rPr lang="en-US" sz="2000" dirty="0">
                <a:solidFill>
                  <a:srgbClr val="000000"/>
                </a:solidFill>
                <a:latin typeface="Lato"/>
                <a:ea typeface="Lato"/>
                <a:cs typeface="Lato"/>
                <a:hlinkClick r:id="rId3"/>
              </a:rPr>
              <a:t>https://github.com/Health-RI/health-ri-metadata/tree/master/DCAT-AP</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2577</Words>
  <Application>Microsoft Macintosh PowerPoint</Application>
  <PresentationFormat>Widescreen</PresentationFormat>
  <Paragraphs>296</Paragraphs>
  <Slides>27</Slides>
  <Notes>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HRI Core Metadata Schema</vt:lpstr>
      <vt:lpstr>The Sunflower 1.0 </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2 Creat terminology inventory</vt:lpstr>
      <vt:lpstr>3. Reuse Existing Standard</vt:lpstr>
      <vt:lpstr>Next step: Sematic Modelling </vt:lpstr>
      <vt:lpstr>Example of a semanti model</vt:lpstr>
      <vt:lpstr>Next step: Implement the model (Formal)</vt:lpstr>
      <vt:lpstr>Team: HRI Core Metadata Schemas 🌻 </vt:lpstr>
      <vt:lpstr>The next step: Semantic modelling</vt:lpstr>
      <vt:lpstr>Metadata schema is a Graph</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10</cp:revision>
  <dcterms:created xsi:type="dcterms:W3CDTF">2023-08-30T14:09:00Z</dcterms:created>
  <dcterms:modified xsi:type="dcterms:W3CDTF">2023-08-30T19:46:52Z</dcterms:modified>
</cp:coreProperties>
</file>