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09" r:id="rId2"/>
    <p:sldId id="334" r:id="rId3"/>
    <p:sldId id="283" r:id="rId4"/>
    <p:sldId id="321" r:id="rId5"/>
    <p:sldId id="290" r:id="rId6"/>
    <p:sldId id="327" r:id="rId7"/>
    <p:sldId id="337" r:id="rId8"/>
    <p:sldId id="323" r:id="rId9"/>
    <p:sldId id="324" r:id="rId10"/>
    <p:sldId id="330" r:id="rId11"/>
    <p:sldId id="331" r:id="rId12"/>
    <p:sldId id="339" r:id="rId13"/>
    <p:sldId id="326" r:id="rId14"/>
    <p:sldId id="332" r:id="rId15"/>
    <p:sldId id="348" r:id="rId16"/>
    <p:sldId id="349" r:id="rId17"/>
    <p:sldId id="346" r:id="rId18"/>
    <p:sldId id="350" r:id="rId19"/>
    <p:sldId id="347" r:id="rId20"/>
    <p:sldId id="351" r:id="rId21"/>
    <p:sldId id="344" r:id="rId22"/>
    <p:sldId id="336" r:id="rId23"/>
    <p:sldId id="345" r:id="rId24"/>
    <p:sldId id="274" r:id="rId25"/>
    <p:sldId id="291" r:id="rId26"/>
    <p:sldId id="270" r:id="rId27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2ED301-ED8F-0884-1035-05E21D46B9E3}" name="Sander de Ridder (Health-RI)" initials="S(" userId="S::sander.deridder@health-ri.nl::6b6aa964-cd99-4e39-af16-dbeaefb30b88" providerId="AD"/>
  <p188:author id="{3C300036-250B-7139-4F9F-0235196545EB}" name="Mijke Jetten (Health-RI)" initials="M(" userId="S::mijke.jetten@health-ri.nl::d27679b0-67e4-48f6-bf8d-7520e854315d" providerId="AD"/>
  <p188:author id="{927A1763-AA3B-969C-70FE-8A7408DCE898}" name="Dena Tahvildari (Health-RI)" initials="" userId="S::dena.tahvildari@health-ri.nl::e09beb54-831c-4635-835a-873a9a9a52b0" providerId="AD"/>
  <p188:author id="{5DFD1877-93DD-D888-0886-C076662604C7}" name="Pauline L’Hénaff (Health-RI)" initials="P(" userId="S::pauline.lhenaff@health-ri.nl::2d6042f6-0360-4f51-80d5-608cde184990" providerId="AD"/>
  <p188:author id="{F7A8E47D-9CEA-2F00-E4F8-D78DDF246401}" name="Jolanda Strubel (Health-RI)" initials="J(" userId="S::jolanda.strubel@health-ri.nl::84dc99e2-6725-48bb-a718-a376ca61c3f2" providerId="AD"/>
  <p188:author id="{713211EE-D1A7-8A6B-C59A-172EE0B5EBEE}" name="Bruna Vieira (Health-RI)" initials="B(" userId="S::bruna.vieira@health-ri.nl::ce307e07-545b-46d5-930a-66fcb2defa3a" providerId="AD"/>
  <p188:author id="{241C8CEE-0987-009D-9338-71D7BC7E3088}" name="Fieke Schoots (Health-RI)" initials="F(" userId="S::fieke.schoots@health-ri.nl::c650de30-a4bc-45b5-bfec-600d760a8266" providerId="AD"/>
  <p188:author id="{27E0C9F6-6EAB-1D12-DBED-DFFA5E760741}" name="Brullemans-Spansier, Mirjam" initials="BM" userId="S::mirjam.brullemans-spansier_radboudumc.nl#ext#@healthri.onmicrosoft.com::67a7e84c-49d5-40e2-b4dd-bc71ba86a79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/>
    <p:restoredTop sz="75639"/>
  </p:normalViewPr>
  <p:slideViewPr>
    <p:cSldViewPr snapToGrid="0">
      <p:cViewPr>
        <p:scale>
          <a:sx n="100" d="100"/>
          <a:sy n="100" d="100"/>
        </p:scale>
        <p:origin x="12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D2DD8-A13F-7B44-A5F8-FB5C752B178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89D69C-9871-1346-B305-215A5347477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1155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F1: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Data and metadata are assigned a globally unique and persistent identifier.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F2: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Data are described with rich metadata.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F3: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Metadata clearly and explicitly include the identifier of the data they describe.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F4: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Data and metadata are registered or indexed in a searchable resource.</a:t>
            </a:r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9D69C-9871-1346-B305-215A53474772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4507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8110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9D69C-9871-1346-B305-215A53474772}" type="slidenum">
              <a:rPr lang="en-NL" smtClean="0"/>
              <a:t>17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51820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89D69C-9871-1346-B305-215A53474772}" type="slidenum">
              <a:rPr lang="en-NL" smtClean="0"/>
              <a:t>20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4584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3177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A13F-ABD2-264A-F99A-D53DA990F9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76D56-F720-BA00-8E3A-9D0E4BED5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3FB0-2DE3-554E-0F7C-96830A5E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76129-3166-8FEB-BC92-B4E643BA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2FB4E-A0F5-E99E-1762-CCE42781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57048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94C0-63D3-3A5D-4FEE-C4AF3157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0CF4D-C09D-DE8A-2D34-3CCFAFA74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9D31C-46E8-F15D-EBB0-34923F22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796D7-BA42-E87E-B7B9-F0623AF1A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FE2EF6-4E24-57DF-B045-FFDB57F9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7971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6AB728-B385-8680-F6F0-6A9DDE697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155A0-F83F-4D41-ED6D-25D7ED059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35D4D-46D1-BFAB-00A7-46643468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E0AD-5128-2D95-C20B-103F885BE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A2C43-2A57-4A47-0AE8-86656F3A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237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414068" y="418985"/>
            <a:ext cx="11352363" cy="4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414068" y="1447801"/>
            <a:ext cx="11352363" cy="4575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667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TR"/>
              <a:buChar char="-"/>
              <a:defRPr sz="2133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TR"/>
              <a:buChar char="-"/>
              <a:defRPr sz="2400" b="0" i="1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133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  <a:defRPr sz="2133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/>
          <p:nvPr/>
        </p:nvSpPr>
        <p:spPr>
          <a:xfrm>
            <a:off x="0" y="6321400"/>
            <a:ext cx="12192000" cy="536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" name="Google Shape;30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82587" y="6396631"/>
            <a:ext cx="1141671" cy="40025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285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-GB" smtClean="0"/>
              <a:pPr algn="r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53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A1A2-97A1-792C-82F4-CF2ED6A7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C6B8-11CB-30B3-FAE7-99A8288EE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E9D538-982B-E62F-45AA-000E747D9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350A0-9DC6-299C-7103-17EE17A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60B97-ED92-E037-71EE-27D262A5F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0054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8A9F-251E-CC19-A4C9-619320A86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C64BC-AB8F-4D6C-559D-B13322A97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9781D-C3F0-5F4D-72E7-A6B9A7D9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4627-D1D4-27EF-EB8A-9FE7889C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EF0CE-DF3B-B34E-3DB5-415F963F4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65255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A0A5-41C7-EF98-B4F7-5BC5FE5D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AA764-B53C-E390-4BFB-C3C355DF18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7EF1D3-6015-9C83-9914-FF7141A57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7B052-3AA8-482A-2C07-0557A7451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C69A6-8BBC-2465-C232-60A8A6C2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FAA70-4FF0-032E-AA65-37C74F18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985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2BC25-6B6F-AED8-2B01-CD59A7EB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9C683-F4BD-85C8-6645-3072A999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C5999-309A-A843-D4DA-2BA9E843F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92216-A85D-F780-5681-D2DF20DEC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0963E8-0E88-B63A-54D5-A55043C7AF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F7D76-8680-5C7B-1819-FDF08D62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41C77-A33F-594F-2D90-12B34D26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B444F-3624-BFEF-09FB-6D9CB0564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30707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836A-7A4C-F05F-A0C6-81E90BF0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A6E04-12ED-3E07-1501-B2C45E2B9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0BFBB-B2C4-FB2E-3EA0-01684AC6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26F4E9-1B49-D464-67C2-62D3310A2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5905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FEF5BA-D96D-C2C2-A570-92CFF8E8F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7F4E9-D521-A5A9-7D5A-975C34D71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9E6E9-ADEC-F7D1-5C55-9D99BFB84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877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68CB-71E7-B457-832C-0D57E69D5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F8D20-703D-4C6E-4554-365FD0100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B1D1F-142E-A959-9260-7AE75587D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3F950-1F20-E1F0-E312-067CE6063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79594-F7AA-27CB-C0A3-96D9BFB5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176ED2-6812-07E5-CC23-C3AC7840F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49801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55E1-FAE1-44C9-F7D6-4671693BB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73FFA1-1396-2D59-63FD-F7879111DD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C170E-6A4A-66B7-5D75-7D0B042698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507AC6-136B-AA39-EF6A-41053C41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8CA91-714F-077E-E324-C8F6046D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F8FB9-D178-B51F-69E0-6EF5E4F5A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50704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F3215-EA19-971E-BB64-5DE446F2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A5E6B-CB8A-5E4B-E130-FF5904905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6970-F874-365B-C4D4-E6654C87D2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2969B-F6CC-4541-80B8-E858F04C8453}" type="datetimeFigureOut">
              <a:rPr lang="en-NL" smtClean="0"/>
              <a:t>30/08/2023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52F6E-9EAE-0CE8-4D85-1D5956994B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DE980-979F-C87C-A434-1DFD38202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2DBBC-E44C-D447-B81E-D4028521C40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0231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hyperlink" Target="https://github.com/Health-RI/health-ri-metadata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blob/master/Leaves_Petals/metadata%20collection%20sheet%20template.xlsx" TargetMode="External"/><Relationship Id="rId2" Type="http://schemas.openxmlformats.org/officeDocument/2006/relationships/hyperlink" Target="https://github.com/Health-RI/health-ri-metadata/tree/master/DCAT-AP" TargetMode="Externa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Health-RI/health-ri-metadata" TargetMode="External"/><Relationship Id="rId4" Type="http://schemas.openxmlformats.org/officeDocument/2006/relationships/hyperlink" Target="https://joinup.ec.europa.eu/collection/semic-support-centre/solution/dcat-application-profile-data-portals-europ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/DCAT-AP" TargetMode="External"/><Relationship Id="rId2" Type="http://schemas.openxmlformats.org/officeDocument/2006/relationships/hyperlink" Target="https://www.w3.org/TR/vocab-dcat-2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3">
            <a:extLst>
              <a:ext uri="{FF2B5EF4-FFF2-40B4-BE49-F238E27FC236}">
                <a16:creationId xmlns:a16="http://schemas.microsoft.com/office/drawing/2014/main" id="{82C6DBA7-9A22-5968-5200-97BDA91CEACA}"/>
              </a:ext>
            </a:extLst>
          </p:cNvPr>
          <p:cNvSpPr txBox="1">
            <a:spLocks/>
          </p:cNvSpPr>
          <p:nvPr/>
        </p:nvSpPr>
        <p:spPr>
          <a:xfrm>
            <a:off x="3249394" y="2128749"/>
            <a:ext cx="4713506" cy="9192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R="0"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kern="12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dirty="0"/>
              <a:t>A portal to (Meta)data</a:t>
            </a:r>
          </a:p>
        </p:txBody>
      </p:sp>
      <p:sp>
        <p:nvSpPr>
          <p:cNvPr id="7" name="Google Shape;87;p13">
            <a:extLst>
              <a:ext uri="{FF2B5EF4-FFF2-40B4-BE49-F238E27FC236}">
                <a16:creationId xmlns:a16="http://schemas.microsoft.com/office/drawing/2014/main" id="{F8FCA0FF-D3CF-5F46-AC44-9B683EE7DBD8}"/>
              </a:ext>
            </a:extLst>
          </p:cNvPr>
          <p:cNvSpPr txBox="1">
            <a:spLocks/>
          </p:cNvSpPr>
          <p:nvPr/>
        </p:nvSpPr>
        <p:spPr>
          <a:xfrm>
            <a:off x="657049" y="3619451"/>
            <a:ext cx="11302837" cy="2307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457200" marR="0" lvl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TR"/>
              <a:buChar char="-"/>
              <a:defRPr sz="2133" b="0" i="0" u="none" strike="noStrike" kern="12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TR"/>
              <a:buChar char="-"/>
              <a:defRPr sz="2400" b="0" i="1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133" b="0" i="0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  <a:defRPr sz="2133" b="0" i="0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01600" indent="0">
              <a:spcBef>
                <a:spcPts val="0"/>
              </a:spcBef>
              <a:buNone/>
            </a:pPr>
            <a:r>
              <a:rPr lang="en-GB" b="1" dirty="0"/>
              <a:t>Dena Tahvildari - Bruna dos Santos Vieira</a:t>
            </a:r>
          </a:p>
          <a:p>
            <a:pPr marL="101600" indent="0">
              <a:spcBef>
                <a:spcPts val="0"/>
              </a:spcBef>
              <a:buNone/>
            </a:pPr>
            <a:r>
              <a:rPr lang="en-GB" dirty="0"/>
              <a:t>FAIR Data Team</a:t>
            </a:r>
          </a:p>
          <a:p>
            <a:pPr>
              <a:spcBef>
                <a:spcPts val="0"/>
              </a:spcBef>
            </a:pPr>
            <a:endParaRPr lang="en-GB" dirty="0"/>
          </a:p>
          <a:p>
            <a:pPr>
              <a:spcBef>
                <a:spcPts val="0"/>
              </a:spcBef>
            </a:pPr>
            <a:endParaRPr lang="en-GB" dirty="0"/>
          </a:p>
          <a:p>
            <a:pPr marL="101600" indent="0">
              <a:spcBef>
                <a:spcPts val="0"/>
              </a:spcBef>
              <a:buNone/>
            </a:pP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Imaging Group Kick-off                                                                                     31August 2023    </a:t>
            </a:r>
          </a:p>
        </p:txBody>
      </p:sp>
    </p:spTree>
    <p:extLst>
      <p:ext uri="{BB962C8B-B14F-4D97-AF65-F5344CB8AC3E}">
        <p14:creationId xmlns:p14="http://schemas.microsoft.com/office/powerpoint/2010/main" val="3360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8;p19">
            <a:extLst>
              <a:ext uri="{FF2B5EF4-FFF2-40B4-BE49-F238E27FC236}">
                <a16:creationId xmlns:a16="http://schemas.microsoft.com/office/drawing/2014/main" id="{D3EBAD8C-A2F4-2D8C-8803-CFFD27C31100}"/>
              </a:ext>
            </a:extLst>
          </p:cNvPr>
          <p:cNvSpPr txBox="1">
            <a:spLocks/>
          </p:cNvSpPr>
          <p:nvPr/>
        </p:nvSpPr>
        <p:spPr>
          <a:xfrm>
            <a:off x="100124" y="2715992"/>
            <a:ext cx="3368200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 kern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DCAT-AP</a:t>
            </a:r>
            <a:r>
              <a:rPr lang="en-GB" u="sng" kern="0">
                <a:solidFill>
                  <a:schemeClr val="hlink"/>
                </a:solidFill>
                <a:hlinkClick r:id="rId2"/>
              </a:rPr>
              <a:t> </a:t>
            </a:r>
            <a:r>
              <a:rPr lang="en-GB" sz="3600" kern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</a:t>
            </a:r>
            <a:endParaRPr lang="en-GB" sz="3600" kern="0"/>
          </a:p>
        </p:txBody>
      </p:sp>
      <p:pic>
        <p:nvPicPr>
          <p:cNvPr id="5" name="Google Shape;130;p19">
            <a:hlinkClick r:id="rId2"/>
            <a:extLst>
              <a:ext uri="{FF2B5EF4-FFF2-40B4-BE49-F238E27FC236}">
                <a16:creationId xmlns:a16="http://schemas.microsoft.com/office/drawing/2014/main" id="{CF2C5FA2-8423-13E4-031F-73DEFFF3DD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9547" y="521546"/>
            <a:ext cx="8317669" cy="58149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4145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A867-BA60-E3E0-DB9C-BE3020711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216" y="418985"/>
            <a:ext cx="14679168" cy="443199"/>
          </a:xfrm>
        </p:spPr>
        <p:txBody>
          <a:bodyPr/>
          <a:lstStyle/>
          <a:p>
            <a:r>
              <a:rPr lang="en-GB" sz="3200" u="sng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HRI Core schema 0.9 release</a:t>
            </a:r>
            <a:endParaRPr lang="en-NL"/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BA99F1BE-F063-A223-48F6-EFE17F13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59" y="862184"/>
            <a:ext cx="9195941" cy="553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407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346B-AFB2-28CD-9308-AD842FBB3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Practical steps for aligning with the core metadata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8E2F3-252D-989F-E011-0E6867D8B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resources must describe/ provide the core metadata with the core metadata schema </a:t>
            </a:r>
          </a:p>
          <a:p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 and align your metadata models to </a:t>
            </a:r>
            <a:r>
              <a:rPr lang="en-US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-ap</a:t>
            </a:r>
          </a:p>
          <a:p>
            <a:endParaRPr lang="en-US" sz="2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Think of listing the resources and collect metadata instances that will be part of health-</a:t>
            </a:r>
            <a:r>
              <a:rPr lang="en-US" sz="2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ri</a:t>
            </a:r>
            <a:r>
              <a:rPr lang="en-US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portal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880193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8950582" y="3213469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6176691" y="241790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6176691" y="342510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8119003" y="4009635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7159281" y="4439767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7083964" y="1837025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7623531" y="2432295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5556863" y="3034565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6417655" y="2401599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6719503" y="3085534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6745247" y="3328202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8422265" y="2764234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5923267" y="2477656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8784261" y="2628586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5293098" y="3570052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9444806" y="3596201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8762684" y="4672196"/>
            <a:ext cx="9445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6167773" y="4827527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335417" y="26668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3500" kern="0" dirty="0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Health-RI domain (leaves) metadata schemas </a:t>
            </a:r>
            <a:endParaRPr sz="3500" kern="0" dirty="0">
              <a:solidFill>
                <a:schemeClr val="accent1"/>
              </a:solidFill>
              <a:latin typeface="Calibri"/>
              <a:cs typeface="Calibri"/>
              <a:sym typeface="Calibri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25" idx="7"/>
          </p:cNvCxnSpPr>
          <p:nvPr/>
        </p:nvCxnSpPr>
        <p:spPr>
          <a:xfrm flipH="1">
            <a:off x="4170772" y="2100398"/>
            <a:ext cx="1654880" cy="486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1" idx="7"/>
          </p:cNvCxnSpPr>
          <p:nvPr/>
        </p:nvCxnSpPr>
        <p:spPr>
          <a:xfrm flipH="1" flipV="1">
            <a:off x="4170772" y="2586919"/>
            <a:ext cx="736921" cy="1255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7292331" y="4237175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6486A6-1FDF-04B8-A611-5A5AA01B2BF2}"/>
              </a:ext>
            </a:extLst>
          </p:cNvPr>
          <p:cNvCxnSpPr>
            <a:cxnSpLocks/>
            <a:stCxn id="26" idx="7"/>
          </p:cNvCxnSpPr>
          <p:nvPr/>
        </p:nvCxnSpPr>
        <p:spPr>
          <a:xfrm flipH="1" flipV="1">
            <a:off x="4170772" y="2586919"/>
            <a:ext cx="1654880" cy="3366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565307-0253-332B-ACA4-521CF44CB89E}"/>
              </a:ext>
            </a:extLst>
          </p:cNvPr>
          <p:cNvCxnSpPr>
            <a:cxnSpLocks/>
            <a:stCxn id="28" idx="7"/>
          </p:cNvCxnSpPr>
          <p:nvPr/>
        </p:nvCxnSpPr>
        <p:spPr>
          <a:xfrm flipH="1" flipV="1">
            <a:off x="4170772" y="2586919"/>
            <a:ext cx="3704641" cy="3844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DCCEF-D038-005C-2397-8246FAAFF12D}"/>
              </a:ext>
            </a:extLst>
          </p:cNvPr>
          <p:cNvCxnSpPr>
            <a:cxnSpLocks/>
            <a:stCxn id="27" idx="7"/>
          </p:cNvCxnSpPr>
          <p:nvPr/>
        </p:nvCxnSpPr>
        <p:spPr>
          <a:xfrm flipH="1" flipV="1">
            <a:off x="4170772" y="2586919"/>
            <a:ext cx="5775433" cy="32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632B3-0E2A-F1C1-DD26-A1FB81CDAE21}"/>
              </a:ext>
            </a:extLst>
          </p:cNvPr>
          <p:cNvCxnSpPr>
            <a:cxnSpLocks/>
            <a:stCxn id="24" idx="7"/>
          </p:cNvCxnSpPr>
          <p:nvPr/>
        </p:nvCxnSpPr>
        <p:spPr>
          <a:xfrm flipH="1" flipV="1">
            <a:off x="4170772" y="2586919"/>
            <a:ext cx="6758660" cy="131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5DE722-4F7F-1D96-8BFC-2ADE0223A604}"/>
              </a:ext>
            </a:extLst>
          </p:cNvPr>
          <p:cNvCxnSpPr>
            <a:cxnSpLocks/>
            <a:stCxn id="30" idx="7"/>
          </p:cNvCxnSpPr>
          <p:nvPr/>
        </p:nvCxnSpPr>
        <p:spPr>
          <a:xfrm flipH="1">
            <a:off x="4170772" y="2186752"/>
            <a:ext cx="5754134" cy="4001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F8227E-4D7B-2895-830E-E025E5107E37}"/>
              </a:ext>
            </a:extLst>
          </p:cNvPr>
          <p:cNvSpPr txBox="1"/>
          <p:nvPr/>
        </p:nvSpPr>
        <p:spPr>
          <a:xfrm>
            <a:off x="335418" y="4667176"/>
            <a:ext cx="4641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Resources in a domain must offer, extra to the core, their minimal metadata to find their domain resources</a:t>
            </a:r>
          </a:p>
        </p:txBody>
      </p:sp>
      <p:pic>
        <p:nvPicPr>
          <p:cNvPr id="55" name="Picture 54" descr="A screenshot of a computer&#10;&#10;Description automatically generated">
            <a:extLst>
              <a:ext uri="{FF2B5EF4-FFF2-40B4-BE49-F238E27FC236}">
                <a16:creationId xmlns:a16="http://schemas.microsoft.com/office/drawing/2014/main" id="{A8A974F4-F1F4-C025-0FEE-83FB7628F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65" y="1463041"/>
            <a:ext cx="3668537" cy="2257561"/>
          </a:xfrm>
          <a:prstGeom prst="rect">
            <a:avLst/>
          </a:prstGeom>
        </p:spPr>
      </p:pic>
      <p:sp>
        <p:nvSpPr>
          <p:cNvPr id="56" name="Google Shape;212;p26">
            <a:extLst>
              <a:ext uri="{FF2B5EF4-FFF2-40B4-BE49-F238E27FC236}">
                <a16:creationId xmlns:a16="http://schemas.microsoft.com/office/drawing/2014/main" id="{82030BE3-4BDA-A61C-FA40-200BBC180067}"/>
              </a:ext>
            </a:extLst>
          </p:cNvPr>
          <p:cNvSpPr txBox="1"/>
          <p:nvPr/>
        </p:nvSpPr>
        <p:spPr>
          <a:xfrm>
            <a:off x="7358696" y="5288557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203;p26">
            <a:extLst>
              <a:ext uri="{FF2B5EF4-FFF2-40B4-BE49-F238E27FC236}">
                <a16:creationId xmlns:a16="http://schemas.microsoft.com/office/drawing/2014/main" id="{FB76512F-61B7-0A40-FA7D-C6C7683C3777}"/>
              </a:ext>
            </a:extLst>
          </p:cNvPr>
          <p:cNvSpPr txBox="1"/>
          <p:nvPr/>
        </p:nvSpPr>
        <p:spPr>
          <a:xfrm>
            <a:off x="7262570" y="1831389"/>
            <a:ext cx="1221458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Biobanks and collections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1F77752-6D4B-0CC7-A9D7-C0F5131F0490}"/>
              </a:ext>
            </a:extLst>
          </p:cNvPr>
          <p:cNvCxnSpPr>
            <a:cxnSpLocks/>
            <a:stCxn id="29" idx="7"/>
          </p:cNvCxnSpPr>
          <p:nvPr/>
        </p:nvCxnSpPr>
        <p:spPr>
          <a:xfrm flipH="1">
            <a:off x="4131412" y="1049810"/>
            <a:ext cx="3740141" cy="1494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139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5C7D-5BF7-9571-AFE5-B0360E41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18" y="482601"/>
            <a:ext cx="11352364" cy="769728"/>
          </a:xfrm>
        </p:spPr>
        <p:txBody>
          <a:bodyPr/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Defining</a:t>
            </a:r>
            <a:r>
              <a:rPr lang="en-GB" dirty="0"/>
              <a:t> Leaves – domain-specific Metadata 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732C-AC67-2DC8-3B49-4CE082F6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815" y="1252329"/>
            <a:ext cx="11352363" cy="868571"/>
          </a:xfrm>
        </p:spPr>
        <p:txBody>
          <a:bodyPr/>
          <a:lstStyle/>
          <a:p>
            <a:pPr marL="101600" indent="0"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Domains (e.g. Imaging group, omics, biobanks &amp; collections) will specialize the generic/core schema into their needs and properties. </a:t>
            </a:r>
            <a:endParaRPr lang="en-GB" dirty="0">
              <a:latin typeface="Lato"/>
              <a:ea typeface="Lato"/>
              <a:cs typeface="Lato"/>
            </a:endParaRPr>
          </a:p>
          <a:p>
            <a:endParaRPr lang="en-NL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33CFC4-FAA3-1043-4A2B-6E16A0F05AC7}"/>
              </a:ext>
            </a:extLst>
          </p:cNvPr>
          <p:cNvSpPr txBox="1">
            <a:spLocks/>
          </p:cNvSpPr>
          <p:nvPr/>
        </p:nvSpPr>
        <p:spPr>
          <a:xfrm>
            <a:off x="419815" y="2323703"/>
            <a:ext cx="11352363" cy="44319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R="0"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sz="3200" b="1" i="0" u="none" strike="noStrike" kern="12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What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</a:t>
            </a:r>
            <a:r>
              <a:rPr lang="en-GB" dirty="0"/>
              <a:t> should you prioritise?</a:t>
            </a:r>
            <a:endParaRPr lang="en-NL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B4DFC832-DC00-28E0-6799-1C92B4A08A9D}"/>
              </a:ext>
            </a:extLst>
          </p:cNvPr>
          <p:cNvSpPr txBox="1">
            <a:spLocks/>
          </p:cNvSpPr>
          <p:nvPr/>
        </p:nvSpPr>
        <p:spPr>
          <a:xfrm>
            <a:off x="419815" y="2766902"/>
            <a:ext cx="9677400" cy="101941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457200" marR="0" lvl="0" indent="-355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667" b="0" i="0" u="none" strike="noStrike" kern="12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TR"/>
              <a:buChar char="-"/>
              <a:defRPr sz="2133" b="0" i="0" u="none" strike="noStrike" kern="1200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TR"/>
              <a:buChar char="-"/>
              <a:defRPr sz="2400" b="0" i="1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Char char="•"/>
              <a:defRPr sz="2133" b="0" i="0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Courier New"/>
              <a:buChar char="o"/>
              <a:defRPr sz="2133" b="0" i="0" u="none" strike="noStrike" kern="1200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kern="12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endParaRPr lang="en-GB" sz="1050" dirty="0"/>
          </a:p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GB" sz="1800" dirty="0">
                <a:latin typeface="Lato"/>
                <a:ea typeface="Lato"/>
                <a:cs typeface="Lato"/>
              </a:rPr>
              <a:t>FAIR</a:t>
            </a:r>
          </a:p>
          <a:p>
            <a:pPr indent="-304958">
              <a:spcBef>
                <a:spcPts val="1200"/>
              </a:spcBef>
              <a:buSzPct val="100000"/>
              <a:buFont typeface="Arial"/>
              <a:buChar char="●"/>
            </a:pPr>
            <a:r>
              <a:rPr lang="en-GB" sz="1800" dirty="0">
                <a:latin typeface="Lato"/>
                <a:ea typeface="Lato"/>
                <a:cs typeface="Lato"/>
              </a:rPr>
              <a:t>Important to find your dataset (e.g. diagnosis, sample size, subjects (people, demo)</a:t>
            </a:r>
          </a:p>
          <a:p>
            <a:pPr indent="-304958">
              <a:spcBef>
                <a:spcPts val="0"/>
              </a:spcBef>
              <a:buSzPct val="100000"/>
              <a:buFont typeface="Arial"/>
              <a:buChar char="●"/>
            </a:pPr>
            <a:r>
              <a:rPr lang="en-GB" sz="1800" dirty="0">
                <a:latin typeface="Lato"/>
                <a:ea typeface="Lato"/>
                <a:cs typeface="Lato"/>
              </a:rPr>
              <a:t>Increase accessibility (sharing protocol/access constraints)</a:t>
            </a:r>
          </a:p>
          <a:p>
            <a:pPr indent="-304958">
              <a:spcBef>
                <a:spcPts val="0"/>
              </a:spcBef>
              <a:buSzPct val="100000"/>
              <a:buFont typeface="Arial"/>
              <a:buChar char="●"/>
            </a:pPr>
            <a:r>
              <a:rPr lang="en-GB" sz="1800" dirty="0">
                <a:latin typeface="Lato"/>
                <a:ea typeface="Lato"/>
                <a:cs typeface="Lato"/>
              </a:rPr>
              <a:t>Increase interoperability (which vocabulary, coding language was used in your data)</a:t>
            </a:r>
          </a:p>
          <a:p>
            <a:pPr indent="-304958">
              <a:spcBef>
                <a:spcPts val="0"/>
              </a:spcBef>
              <a:buSzPct val="100000"/>
              <a:buFont typeface="Arial"/>
              <a:buChar char="●"/>
            </a:pPr>
            <a:r>
              <a:rPr lang="en-GB" sz="1800" dirty="0">
                <a:latin typeface="Lato"/>
                <a:ea typeface="Lato"/>
                <a:cs typeface="Lato"/>
              </a:rPr>
              <a:t>Increase reusability (consent/license, provenance, standards used for coding your data, study protocols as a quality standard, pointer to the data)</a:t>
            </a:r>
          </a:p>
          <a:p>
            <a:pPr marL="0" indent="0">
              <a:spcBef>
                <a:spcPts val="1200"/>
              </a:spcBef>
              <a:buFont typeface="Arial"/>
              <a:buNone/>
            </a:pPr>
            <a:r>
              <a:rPr lang="en-GB" sz="1800" dirty="0">
                <a:latin typeface="Lato"/>
                <a:ea typeface="Lato"/>
                <a:cs typeface="Lato"/>
              </a:rPr>
              <a:t>Other</a:t>
            </a:r>
          </a:p>
          <a:p>
            <a:pPr indent="-304958">
              <a:spcBef>
                <a:spcPts val="1200"/>
              </a:spcBef>
              <a:buSzPct val="100000"/>
              <a:buFont typeface="Arial"/>
              <a:buChar char="●"/>
            </a:pPr>
            <a:r>
              <a:rPr lang="en-GB" sz="1800" dirty="0">
                <a:latin typeface="Lato"/>
                <a:ea typeface="Lato"/>
                <a:cs typeface="Lato"/>
              </a:rPr>
              <a:t>Important for the “visuals” of the portal (e.g. Logo URL, Landing Page URL)</a:t>
            </a:r>
          </a:p>
          <a:p>
            <a:pPr indent="-304958">
              <a:spcBef>
                <a:spcPts val="0"/>
              </a:spcBef>
              <a:buSzPct val="100000"/>
              <a:buFont typeface="Arial"/>
              <a:buChar char="●"/>
            </a:pPr>
            <a:r>
              <a:rPr lang="en-GB" sz="1800" dirty="0">
                <a:latin typeface="Lato"/>
                <a:ea typeface="Lato"/>
                <a:cs typeface="Lato"/>
              </a:rPr>
              <a:t>Important for your domain (e.g. imaging example)</a:t>
            </a:r>
          </a:p>
          <a:p>
            <a:pPr marL="0" indent="0">
              <a:spcBef>
                <a:spcPts val="1600"/>
              </a:spcBef>
              <a:buFont typeface="Arial"/>
              <a:buNone/>
            </a:pPr>
            <a:endParaRPr lang="en-US" sz="1800" dirty="0">
              <a:latin typeface="Lato"/>
              <a:ea typeface="Lato"/>
              <a:cs typeface="Lato"/>
            </a:endParaRPr>
          </a:p>
          <a:p>
            <a:pPr marL="50800" indent="0">
              <a:buSzPct val="100000"/>
              <a:buFont typeface="Arial"/>
              <a:buNone/>
            </a:pPr>
            <a:endParaRPr lang="en-US" sz="1800" dirty="0">
              <a:latin typeface="Lato"/>
              <a:ea typeface="Lato"/>
              <a:cs typeface="Lato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177682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BDB29-B724-F530-1839-5DF8E669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Steps towards Leaves – Health-RI Git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AFCED-EB93-C069-A18D-D0258582B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68" y="1141294"/>
            <a:ext cx="11352363" cy="457541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Lato"/>
                <a:ea typeface="Lato"/>
                <a:cs typeface="Lato"/>
              </a:rPr>
              <a:t>Go to </a:t>
            </a:r>
            <a:r>
              <a:rPr lang="en-GB" sz="2000" dirty="0">
                <a:ea typeface="Lato"/>
                <a:hlinkClick r:id="rId2"/>
              </a:rPr>
              <a:t>https://github.com/Health-RI/health-ri-metadata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Lato"/>
                <a:ea typeface="Lato"/>
                <a:cs typeface="Lato"/>
              </a:rPr>
              <a:t>Request Jeroen </a:t>
            </a:r>
            <a:r>
              <a:rPr lang="en-GB" sz="1400" dirty="0" err="1">
                <a:latin typeface="Lato"/>
                <a:ea typeface="Lato"/>
                <a:cs typeface="Lato"/>
              </a:rPr>
              <a:t>Beliën</a:t>
            </a:r>
            <a:r>
              <a:rPr lang="en-GB" sz="1400" dirty="0">
                <a:latin typeface="Lato"/>
                <a:ea typeface="Lato"/>
                <a:cs typeface="Lato"/>
              </a:rPr>
              <a:t> 🧙 to add you to the HRI Metadata repo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u="sng" dirty="0">
                <a:solidFill>
                  <a:schemeClr val="hlink"/>
                </a:solidFill>
                <a:latin typeface="Lato"/>
                <a:ea typeface="Lato"/>
                <a:cs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health-ri-metadata</a:t>
            </a:r>
            <a:r>
              <a:rPr lang="en-GB" sz="1400" u="sng" dirty="0">
                <a:solidFill>
                  <a:schemeClr val="hlink"/>
                </a:solidFill>
                <a:latin typeface="Lato"/>
                <a:ea typeface="Lato"/>
                <a:cs typeface="Lato"/>
              </a:rPr>
              <a:t>/Leaves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68" dirty="0"/>
              <a:t>Metadata schema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934" dirty="0"/>
              <a:t>Health-RI metadata schema diagram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934" dirty="0"/>
              <a:t>DCAT-AP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934" dirty="0"/>
              <a:t>DCAT-AP in SHACL and RDF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68" dirty="0"/>
              <a:t>Leaves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934" dirty="0"/>
              <a:t>Metadata requirements collection template (terminology inventory)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934" dirty="0"/>
              <a:t>Omics </a:t>
            </a:r>
            <a:r>
              <a:rPr lang="en-GB" sz="1934" dirty="0">
                <a:sym typeface="Wingdings" pitchFamily="2" charset="2"/>
              </a:rPr>
              <a:t> active</a:t>
            </a:r>
            <a:endParaRPr lang="en-GB" sz="1934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934" dirty="0"/>
              <a:t>Imaging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934" dirty="0"/>
              <a:t>Biobank </a:t>
            </a:r>
            <a:r>
              <a:rPr lang="en-GB" sz="1934" dirty="0">
                <a:sym typeface="Wingdings" pitchFamily="2" charset="2"/>
              </a:rPr>
              <a:t> starting</a:t>
            </a:r>
            <a:endParaRPr lang="en-GB" sz="1934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Lato"/>
                <a:ea typeface="Lato"/>
                <a:cs typeface="Lato"/>
              </a:rPr>
              <a:t>Feedback / Result from Domain working groups are expected to be shared via Git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Lato"/>
                <a:ea typeface="Lato"/>
                <a:cs typeface="Lato"/>
              </a:rPr>
              <a:t>Make a new issue on git and assign to Dena and/or Bruna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965824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63BDF-8706-CCAF-5B5C-20080BFE9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Steps towards Leaves – Collect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78717-CA8A-D4E0-AE94-4855DE49C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Collect requirments and define scope in form of competency queries. </a:t>
            </a:r>
          </a:p>
          <a:p>
            <a:pPr lvl="1"/>
            <a:r>
              <a:rPr lang="en-US" dirty="0"/>
              <a:t>Define them using natural language</a:t>
            </a:r>
          </a:p>
          <a:p>
            <a:pPr lvl="1"/>
            <a:r>
              <a:rPr lang="en-US" dirty="0"/>
              <a:t>To understand what kind of metadata is required to make data findable, reusable and etcetera.</a:t>
            </a:r>
          </a:p>
          <a:p>
            <a:pPr lvl="1"/>
            <a:r>
              <a:rPr lang="en-US" dirty="0"/>
              <a:t>From the </a:t>
            </a:r>
            <a:r>
              <a:rPr lang="en-US" dirty="0" err="1"/>
              <a:t>pov</a:t>
            </a:r>
            <a:r>
              <a:rPr lang="en-US" dirty="0"/>
              <a:t> of the user that is requesting data (searching)</a:t>
            </a:r>
          </a:p>
          <a:p>
            <a:pPr lvl="1"/>
            <a:r>
              <a:rPr lang="en-US" dirty="0"/>
              <a:t>These questions will later be translated to Formal queries</a:t>
            </a:r>
          </a:p>
          <a:p>
            <a:pPr lvl="1"/>
            <a:endParaRPr lang="en-US" dirty="0"/>
          </a:p>
          <a:p>
            <a:pPr marL="584200" lvl="1" indent="0">
              <a:buNone/>
            </a:pPr>
            <a:r>
              <a:rPr lang="en-US" dirty="0"/>
              <a:t>For example:</a:t>
            </a:r>
          </a:p>
          <a:p>
            <a:pPr marL="584200" lvl="1" indent="0">
              <a:buNone/>
            </a:pPr>
            <a:r>
              <a:rPr lang="en-US" dirty="0"/>
              <a:t>	</a:t>
            </a:r>
            <a:endParaRPr lang="en-NL" dirty="0"/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145518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279B-8FAA-44BE-0D90-0247C1078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2 Creat terminology inventory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7CE73-F0AE-6801-3653-74C77A2A87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By analysing the competency queries (search examples) you can extract imporant terminologies, get hints to the domain vocabualries, data dictionaries, standards, data types and so on. </a:t>
            </a:r>
          </a:p>
          <a:p>
            <a:endParaRPr lang="en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Lato"/>
                <a:ea typeface="Lato"/>
                <a:cs typeface="Lato"/>
              </a:rPr>
              <a:t>Document your domain specific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1466" dirty="0">
              <a:latin typeface="Lato"/>
              <a:ea typeface="Lato"/>
              <a:cs typeface="Lato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800" dirty="0">
                <a:latin typeface="Lato"/>
                <a:ea typeface="Lato"/>
                <a:cs typeface="Lato"/>
              </a:rPr>
              <a:t>term | definition | role in the ontology | rules and constraint | vocabularies </a:t>
            </a:r>
            <a:endParaRPr lang="en-NL" sz="1800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1372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9FEDF-A49C-DF0B-4D97-0630BF0B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3. Reuse Existing Standard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F9205-FE33-366A-1111-462D1107F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leveraging pre-existing, widely accepted ontologies, vocabularies, or frameworks instead of creating new ones from scratch (</a:t>
            </a:r>
            <a:r>
              <a:rPr lang="en-GB" b="1" i="0" dirty="0">
                <a:effectLst/>
                <a:latin typeface="Söhne"/>
              </a:rPr>
              <a:t>Interoperability, validation, and consistency)</a:t>
            </a:r>
          </a:p>
          <a:p>
            <a:endParaRPr lang="en-GB" b="1" dirty="0">
              <a:latin typeface="Söhne"/>
            </a:endParaRPr>
          </a:p>
          <a:p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Example: Digital Imaging and Communications in Medicine (DICOM), is a standard for transmitting, storing, retrieving, printing, processing, and displaying medical imaging information -- Widely used in hospitals, clinics, and medical research settings. </a:t>
            </a:r>
            <a:r>
              <a:rPr lang="en-GB" dirty="0"/>
              <a:t>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  <a:endParaRPr lang="en-GB" b="0" i="0" dirty="0">
              <a:solidFill>
                <a:srgbClr val="374151"/>
              </a:solidFill>
              <a:effectLst/>
              <a:latin typeface="Söhne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49175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2594-4EFE-E896-C8BF-73E896EB3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834788"/>
            <a:ext cx="11352363" cy="443199"/>
          </a:xfrm>
        </p:spPr>
        <p:txBody>
          <a:bodyPr/>
          <a:lstStyle/>
          <a:p>
            <a:r>
              <a:rPr lang="en-NL" dirty="0"/>
              <a:t>Next step: Sematic Modelling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BE1E4-3F1A-6964-85E0-E996D4A6F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. Represent the terms in </a:t>
            </a:r>
            <a:r>
              <a:rPr lang="en-GB" sz="2000" dirty="0" err="1"/>
              <a:t>rdf</a:t>
            </a:r>
            <a:r>
              <a:rPr lang="en-GB" sz="2000" dirty="0"/>
              <a:t> compliant manner -- semantic modelling </a:t>
            </a:r>
          </a:p>
          <a:p>
            <a:r>
              <a:rPr lang="en-GB" sz="2134" dirty="0"/>
              <a:t>Classes: an abstraction mechanism for creating a collection of objects with similar characteristics. The Objects called instances of a class.  (e.g. Class(Dataset) and individual(dataset-100)  is an instance of it). </a:t>
            </a:r>
          </a:p>
          <a:p>
            <a:r>
              <a:rPr lang="en-GB" sz="2134" dirty="0"/>
              <a:t>Class Axioms: Class can have hierarchical relationships (subclass) which allows for inheritance and subsumption.</a:t>
            </a:r>
          </a:p>
          <a:p>
            <a:r>
              <a:rPr lang="en-GB" sz="2134" dirty="0"/>
              <a:t>Enumeration: Categorical data (controlled vocabularies) </a:t>
            </a:r>
          </a:p>
          <a:p>
            <a:r>
              <a:rPr lang="en-GB" sz="2134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r>
              <a:rPr lang="en-GB" sz="2134" dirty="0"/>
              <a:t>Object Property: These are relationships between instances of two classes. For example ”</a:t>
            </a:r>
            <a:r>
              <a:rPr lang="en-GB" sz="2134" dirty="0" err="1"/>
              <a:t>hasDistribution</a:t>
            </a:r>
            <a:r>
              <a:rPr lang="en-GB" sz="2134" dirty="0"/>
              <a:t>” is an object property that related all the instances of class dataset to instances of class distribution. </a:t>
            </a:r>
            <a:endParaRPr lang="en-NL" sz="2134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92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2;p14">
            <a:extLst>
              <a:ext uri="{FF2B5EF4-FFF2-40B4-BE49-F238E27FC236}">
                <a16:creationId xmlns:a16="http://schemas.microsoft.com/office/drawing/2014/main" id="{F8C41C27-1906-A770-8640-4F1B65C8B3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068" y="456802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en-GB" dirty="0"/>
              <a:t> Vision</a:t>
            </a:r>
            <a:endParaRPr dirty="0"/>
          </a:p>
        </p:txBody>
      </p:sp>
      <p:sp>
        <p:nvSpPr>
          <p:cNvPr id="5" name="Google Shape;93;p14">
            <a:extLst>
              <a:ext uri="{FF2B5EF4-FFF2-40B4-BE49-F238E27FC236}">
                <a16:creationId xmlns:a16="http://schemas.microsoft.com/office/drawing/2014/main" id="{9746A76C-4F7C-08C5-4A12-6049DC0DD0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37968" y="2449540"/>
            <a:ext cx="10600702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(people and machines) easily </a:t>
            </a:r>
            <a:r>
              <a:rPr lang="en-GB" sz="2800" b="1" dirty="0"/>
              <a:t>find, exchange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  <p:extLst>
      <p:ext uri="{BB962C8B-B14F-4D97-AF65-F5344CB8AC3E}">
        <p14:creationId xmlns:p14="http://schemas.microsoft.com/office/powerpoint/2010/main" val="1697874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EF6B-E0B1-1332-0282-86EEE858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18" y="483902"/>
            <a:ext cx="11352363" cy="443199"/>
          </a:xfrm>
        </p:spPr>
        <p:txBody>
          <a:bodyPr/>
          <a:lstStyle/>
          <a:p>
            <a:r>
              <a:rPr lang="en-GB" dirty="0"/>
              <a:t>E</a:t>
            </a:r>
            <a:r>
              <a:rPr lang="en-NL" dirty="0"/>
              <a:t>xample of a semanti model</a:t>
            </a:r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1300A668-3236-8257-946B-6E20298C0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411060"/>
            <a:ext cx="6731000" cy="4735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D0C17B-9018-F232-5E00-6281D9A2C765}"/>
              </a:ext>
            </a:extLst>
          </p:cNvPr>
          <p:cNvSpPr txBox="1"/>
          <p:nvPr/>
        </p:nvSpPr>
        <p:spPr>
          <a:xfrm>
            <a:off x="190500" y="544694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dirty="0"/>
              <a:t>https://dicom.nema.org/medical/dicom/current/output/chtml/part16/chapter_L.html#chapter_L</a:t>
            </a:r>
          </a:p>
        </p:txBody>
      </p:sp>
    </p:spTree>
    <p:extLst>
      <p:ext uri="{BB962C8B-B14F-4D97-AF65-F5344CB8AC3E}">
        <p14:creationId xmlns:p14="http://schemas.microsoft.com/office/powerpoint/2010/main" val="17234589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C312-CDD0-B719-10D7-EA4F5BA11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613188"/>
            <a:ext cx="11352363" cy="443199"/>
          </a:xfrm>
        </p:spPr>
        <p:txBody>
          <a:bodyPr/>
          <a:lstStyle/>
          <a:p>
            <a:r>
              <a:rPr lang="en-NL" dirty="0"/>
              <a:t>Next step: Implement the model (Formal)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78D38-6485-3136-62B7-CF487ABD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Encode the domain model in RDF/OWL/</a:t>
            </a:r>
            <a:r>
              <a:rPr lang="en-GB" dirty="0" err="1"/>
              <a:t>shacl</a:t>
            </a:r>
            <a:endParaRPr lang="en-GB" dirty="0"/>
          </a:p>
          <a:p>
            <a:r>
              <a:rPr lang="en-GB" dirty="0"/>
              <a:t>Use SKOS for modelling Controlled vocabularies and</a:t>
            </a:r>
          </a:p>
          <a:p>
            <a:r>
              <a:rPr lang="en-GB" dirty="0"/>
              <a:t>Use Shape Schema language for representation Data constraints and validation rules</a:t>
            </a:r>
          </a:p>
        </p:txBody>
      </p:sp>
    </p:spTree>
    <p:extLst>
      <p:ext uri="{BB962C8B-B14F-4D97-AF65-F5344CB8AC3E}">
        <p14:creationId xmlns:p14="http://schemas.microsoft.com/office/powerpoint/2010/main" val="3052729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0330-4B95-EFF8-C083-416C47110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Team: HRI Core Metadata Schemas 🌻 </a:t>
            </a:r>
            <a:endParaRPr lang="en-NL" dirty="0"/>
          </a:p>
        </p:txBody>
      </p:sp>
      <p:sp>
        <p:nvSpPr>
          <p:cNvPr id="6" name="Google Shape;136;p20">
            <a:extLst>
              <a:ext uri="{FF2B5EF4-FFF2-40B4-BE49-F238E27FC236}">
                <a16:creationId xmlns:a16="http://schemas.microsoft.com/office/drawing/2014/main" id="{14AAB597-7132-AEA5-1586-293955B248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lvl="0"/>
            <a:r>
              <a:rPr lang="en-GB" dirty="0"/>
              <a:t>Technical Metadata Team (TMT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r>
              <a:rPr lang="en-GB" dirty="0"/>
              <a:t>Only domain experts (working groups and portal teams) can define the metadata </a:t>
            </a:r>
            <a:r>
              <a:rPr lang="en-GB" b="1" dirty="0"/>
              <a:t>properties</a:t>
            </a:r>
            <a:r>
              <a:rPr lang="en-GB" dirty="0"/>
              <a:t> (content).</a:t>
            </a:r>
            <a:endParaRPr dirty="0"/>
          </a:p>
          <a:p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lvl="1" indent="-431789">
              <a:buSzPts val="1500"/>
            </a:pPr>
            <a:r>
              <a:rPr lang="en-GB" sz="2000" dirty="0">
                <a:highlight>
                  <a:srgbClr val="00FFFF"/>
                </a:highlight>
              </a:rPr>
              <a:t>Once domain schemas are out for review, TMT can check and embed the obligatory fields in the core schema</a:t>
            </a:r>
            <a:endParaRPr sz="2000" dirty="0">
              <a:highlight>
                <a:srgbClr val="00FFFF"/>
              </a:highlight>
            </a:endParaRPr>
          </a:p>
          <a:p>
            <a:pPr lvl="1" indent="-431789">
              <a:buSzPts val="1500"/>
            </a:pPr>
            <a:r>
              <a:rPr lang="en-GB" sz="2000" dirty="0">
                <a:highlight>
                  <a:srgbClr val="00FFFF"/>
                </a:highlight>
              </a:rPr>
              <a:t>Portal groups will review taking into account usability of the schema in health-</a:t>
            </a:r>
            <a:r>
              <a:rPr lang="en-GB" sz="2000" dirty="0" err="1">
                <a:highlight>
                  <a:srgbClr val="00FFFF"/>
                </a:highlight>
              </a:rPr>
              <a:t>ri</a:t>
            </a:r>
            <a:r>
              <a:rPr lang="en-GB" sz="2000" dirty="0">
                <a:highlight>
                  <a:srgbClr val="00FFFF"/>
                </a:highlight>
              </a:rPr>
              <a:t> infrastructure (Portal) etc</a:t>
            </a:r>
            <a:endParaRPr sz="20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4922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7B476-AFF7-BCC5-BB41-E08ACF09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NL" dirty="0"/>
              <a:t>he next step: Semantic modelling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2D87A6-801D-1AA1-0BD7-FC7F5BC8A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GB" dirty="0"/>
              <a:t>Create:</a:t>
            </a:r>
          </a:p>
          <a:p>
            <a:pPr lvl="1"/>
            <a:r>
              <a:rPr lang="en-GB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lvl="1"/>
            <a:r>
              <a:rPr lang="en-GB" dirty="0"/>
              <a:t>Enumeration: Categorical data (controlled vocabularies)</a:t>
            </a:r>
          </a:p>
          <a:p>
            <a:pPr lvl="1"/>
            <a:r>
              <a:rPr lang="en-GB" dirty="0"/>
              <a:t>Class axiom: subclass and hierarchies</a:t>
            </a:r>
            <a:endParaRPr lang="en-GB" sz="1200" dirty="0"/>
          </a:p>
          <a:p>
            <a:pPr lvl="1"/>
            <a:r>
              <a:rPr lang="en-GB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Object Property: These are relationships between instances of two classes. For example ”</a:t>
            </a:r>
            <a:r>
              <a:rPr lang="en-GB" dirty="0" err="1"/>
              <a:t>hasDistribution</a:t>
            </a:r>
            <a:r>
              <a:rPr lang="en-GB" dirty="0"/>
              <a:t>” is an object property that related all the instances of class dataset to instances of class distribution. </a:t>
            </a:r>
            <a:endParaRPr lang="en-NL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51141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716209" y="2920697"/>
            <a:ext cx="7237579" cy="1404564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81" y="1745721"/>
            <a:ext cx="10251600" cy="713600"/>
          </a:xfrm>
        </p:spPr>
        <p:txBody>
          <a:bodyPr>
            <a:normAutofit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860885" y="3157086"/>
            <a:ext cx="1515088" cy="94969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5708851" y="3073665"/>
            <a:ext cx="2171032" cy="1116532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mage modality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3375973" y="3631931"/>
            <a:ext cx="23328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3815976" y="3248073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modality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860884" y="5158259"/>
            <a:ext cx="1540043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ol-1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H="1" flipV="1">
            <a:off x="2618429" y="4106778"/>
            <a:ext cx="12477" cy="10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6288546" y="4431841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5738321" y="5265537"/>
            <a:ext cx="2546903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Mamography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6877904" y="4190197"/>
            <a:ext cx="0" cy="1051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2375064" y="4478229"/>
            <a:ext cx="2051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3686595" y="5232499"/>
            <a:ext cx="20517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3490763" y="5642869"/>
            <a:ext cx="221808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-157651" y="5421821"/>
            <a:ext cx="19736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nstance of </a:t>
            </a:r>
          </a:p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metadata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0" y="3318626"/>
            <a:ext cx="14830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etadata</a:t>
            </a:r>
          </a:p>
          <a:p>
            <a:r>
              <a:rPr lang="en-NL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9816936" y="4321979"/>
            <a:ext cx="1201760" cy="8809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9838301" y="5303126"/>
            <a:ext cx="1201760" cy="94969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11124904" y="4510484"/>
            <a:ext cx="1090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</a:t>
            </a:r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11067193" y="5535197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Instance</a:t>
            </a:r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9821850" y="6431574"/>
            <a:ext cx="1465527" cy="63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11351287" y="6191321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Relations </a:t>
            </a:r>
            <a:endParaRPr lang="en-NL" sz="24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802818" y="5092862"/>
            <a:ext cx="7237579" cy="1404564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18FE-B4B0-7475-5023-6A45439E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100" y="1834400"/>
            <a:ext cx="10251600" cy="713600"/>
          </a:xfrm>
        </p:spPr>
        <p:txBody>
          <a:bodyPr>
            <a:normAutofit/>
          </a:bodyPr>
          <a:lstStyle/>
          <a:p>
            <a:r>
              <a:rPr lang="en-NL" dirty="0"/>
              <a:t>Health-RI git repo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07B5C-B1F7-C5FC-A956-010EED758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7925" y="2746666"/>
            <a:ext cx="10251600" cy="3014800"/>
          </a:xfrm>
        </p:spPr>
        <p:txBody>
          <a:bodyPr/>
          <a:lstStyle/>
          <a:p>
            <a:r>
              <a:rPr lang="en-NL" dirty="0"/>
              <a:t>DCAT-AP specification and models</a:t>
            </a:r>
          </a:p>
          <a:p>
            <a:pPr lvl="1"/>
            <a:r>
              <a:rPr lang="en-GB" dirty="0">
                <a:hlinkClick r:id="rId2"/>
              </a:rPr>
              <a:t>https://github.com/Health-RI/health-ri-metadata/tree/master/DCAT-AP</a:t>
            </a:r>
            <a:endParaRPr lang="en-NL" dirty="0"/>
          </a:p>
          <a:p>
            <a:endParaRPr lang="en-GB" dirty="0">
              <a:hlinkClick r:id="rId3"/>
            </a:endParaRPr>
          </a:p>
          <a:p>
            <a:r>
              <a:rPr lang="en-GB" dirty="0">
                <a:hlinkClick r:id="rId3"/>
              </a:rPr>
              <a:t>Metadata Requirement sheet </a:t>
            </a:r>
          </a:p>
          <a:p>
            <a:pPr lvl="1"/>
            <a:r>
              <a:rPr lang="en-GB" dirty="0">
                <a:hlinkClick r:id="rId3"/>
              </a:rPr>
              <a:t>https://github.com/Health-RI/health-ri-metadata/blob/master/Leaves_Petals/metadata%20collection%20sheet%20template.xlsx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25301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</a:t>
            </a:r>
            <a:r>
              <a:rPr lang="en-GB" dirty="0"/>
              <a:t> away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70000" lnSpcReduction="20000"/>
          </a:bodyPr>
          <a:lstStyle/>
          <a:p>
            <a:r>
              <a:rPr lang="en-GB" dirty="0"/>
              <a:t>Define your metadata scope and requirements</a:t>
            </a:r>
          </a:p>
          <a:p>
            <a:r>
              <a:rPr lang="en-GB" dirty="0"/>
              <a:t>Identify pre-existing standards in your field  and map your requirements to it, “DICOM” Ontology</a:t>
            </a:r>
            <a:endParaRPr dirty="0"/>
          </a:p>
          <a:p>
            <a:r>
              <a:rPr lang="en-GB" dirty="0"/>
              <a:t>Request Rob (or Jeroen) for GitHub access</a:t>
            </a:r>
          </a:p>
          <a:p>
            <a:r>
              <a:rPr lang="en-GB" dirty="0"/>
              <a:t>Model your requirement in graph model (class, properties , relations). </a:t>
            </a:r>
          </a:p>
          <a:p>
            <a:r>
              <a:rPr lang="en-GB" dirty="0"/>
              <a:t>Make you data and metadata DCAT-AP compliant.</a:t>
            </a:r>
            <a:endParaRPr dirty="0"/>
          </a:p>
          <a:p>
            <a:r>
              <a:rPr lang="en-GB" dirty="0"/>
              <a:t>Keep your versioning in GitHub 🌻</a:t>
            </a:r>
            <a:endParaRPr dirty="0"/>
          </a:p>
          <a:p>
            <a:endParaRPr lang="en-GB" dirty="0"/>
          </a:p>
          <a:p>
            <a:r>
              <a:rPr lang="en-GB" dirty="0"/>
              <a:t>Need specialised help? Talk to your group leaders  🧙 </a:t>
            </a:r>
            <a:endParaRPr dirty="0"/>
          </a:p>
          <a:p>
            <a:r>
              <a:rPr lang="en-GB" dirty="0"/>
              <a:t>Need more Metadata/Modelling/FDP help?  Talk to Bruna Vieira, Dena Tahvildari, Luiz Bonino, </a:t>
            </a:r>
            <a:r>
              <a:rPr lang="en-GB" dirty="0" err="1"/>
              <a:t>Kees</a:t>
            </a:r>
            <a:r>
              <a:rPr lang="en-GB" dirty="0"/>
              <a:t> Burgers.</a:t>
            </a:r>
            <a:endParaRPr dirty="0"/>
          </a:p>
          <a:p>
            <a:pPr lvl="1"/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0488" y="5191355"/>
            <a:ext cx="257067" cy="25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66689" y="4734748"/>
            <a:ext cx="238833" cy="238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525CC-CCEC-0489-343C-6C5FC41C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8" y="627039"/>
            <a:ext cx="11352363" cy="415498"/>
          </a:xfrm>
        </p:spPr>
        <p:txBody>
          <a:bodyPr/>
          <a:lstStyle/>
          <a:p>
            <a:r>
              <a:rPr lang="en-GB" sz="3000" dirty="0">
                <a:cs typeface="Arial"/>
                <a:sym typeface="Arial"/>
              </a:rPr>
              <a:t>Requirements:</a:t>
            </a:r>
            <a:endParaRPr lang="en-GB" sz="3000" dirty="0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22BA30-C856-D560-DBF0-41D694ACD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1600" indent="0">
              <a:buNone/>
            </a:pPr>
            <a:r>
              <a:rPr lang="en-GB" sz="2800" dirty="0"/>
              <a:t>1. International standards –  metadata schema</a:t>
            </a:r>
          </a:p>
          <a:p>
            <a:pPr lvl="1"/>
            <a:r>
              <a:rPr lang="en-NL" dirty="0"/>
              <a:t>Describe our resources according to common metadata standards with rich semantics</a:t>
            </a:r>
          </a:p>
          <a:p>
            <a:pPr lvl="1"/>
            <a:r>
              <a:rPr lang="en-NL" dirty="0"/>
              <a:t>To allow unique identifiability </a:t>
            </a:r>
          </a:p>
          <a:p>
            <a:pPr lvl="1"/>
            <a:r>
              <a:rPr lang="en-NL" dirty="0"/>
              <a:t>T</a:t>
            </a:r>
            <a:r>
              <a:rPr lang="en-GB" dirty="0"/>
              <a:t>o allow interoperability with EU portals</a:t>
            </a:r>
          </a:p>
          <a:p>
            <a:pPr lvl="1"/>
            <a:r>
              <a:rPr lang="en-GB" dirty="0"/>
              <a:t>To make our resources unambiguous, reusable, interpretable (for people and digital applications)</a:t>
            </a:r>
          </a:p>
          <a:p>
            <a:pPr marL="101600" indent="0">
              <a:buNone/>
            </a:pPr>
            <a:r>
              <a:rPr lang="en-GB" dirty="0"/>
              <a:t>2. Metadata catalogue / Health-RI portal</a:t>
            </a:r>
          </a:p>
          <a:p>
            <a:pPr lvl="1"/>
            <a:r>
              <a:rPr lang="en-GB" dirty="0"/>
              <a:t>Implements the common metadata schema</a:t>
            </a:r>
          </a:p>
          <a:p>
            <a:pPr lvl="2"/>
            <a:r>
              <a:rPr lang="en-GB" i="0" dirty="0">
                <a:effectLst/>
                <a:latin typeface="Söhne"/>
              </a:rPr>
              <a:t>Detailed Metadata Descriptions</a:t>
            </a:r>
          </a:p>
          <a:p>
            <a:pPr lvl="2"/>
            <a:r>
              <a:rPr lang="en-GB" i="0" dirty="0">
                <a:effectLst/>
                <a:latin typeface="Söhne"/>
              </a:rPr>
              <a:t>Categorization &amp; Classification</a:t>
            </a:r>
            <a:endParaRPr lang="en-GB" dirty="0"/>
          </a:p>
          <a:p>
            <a:pPr lvl="1"/>
            <a:r>
              <a:rPr lang="en-GB" i="0" dirty="0">
                <a:effectLst/>
                <a:latin typeface="Söhne"/>
              </a:rPr>
              <a:t>Search &amp; Discovery</a:t>
            </a:r>
          </a:p>
          <a:p>
            <a:pPr lvl="1"/>
            <a:r>
              <a:rPr lang="en-GB" dirty="0">
                <a:latin typeface="Söhne"/>
              </a:rPr>
              <a:t>Agile development </a:t>
            </a:r>
            <a:endParaRPr lang="en-GB" i="0" dirty="0">
              <a:effectLst/>
              <a:latin typeface="Söhne"/>
            </a:endParaRPr>
          </a:p>
          <a:p>
            <a:pPr marL="101600" indent="0">
              <a:buNone/>
            </a:pPr>
            <a:endParaRPr lang="en-GB" sz="2100" i="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42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819D-2F9E-6CFF-85F9-6C7BE0715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576234"/>
            <a:ext cx="11352364" cy="443199"/>
          </a:xfrm>
        </p:spPr>
        <p:txBody>
          <a:bodyPr/>
          <a:lstStyle/>
          <a:p>
            <a:r>
              <a:rPr lang="en-GB" dirty="0"/>
              <a:t>HRI Core Metadata Schema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2A75-14AF-768E-2CE3-5739FAB96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4067" y="1249155"/>
            <a:ext cx="11352363" cy="4575411"/>
          </a:xfrm>
        </p:spPr>
        <p:txBody>
          <a:bodyPr/>
          <a:lstStyle/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Core -- Health-RI provides a generic schema for </a:t>
            </a:r>
            <a:r>
              <a:rPr lang="en-GB" sz="2800" dirty="0" err="1"/>
              <a:t>descrbing</a:t>
            </a:r>
            <a:r>
              <a:rPr lang="en-GB" sz="2800" dirty="0"/>
              <a:t> resources to increase findability of resources (e.g. datasets)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F1: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Data and metadata are assigned a globally unique and persistent identifier.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F2: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Data are described with rich metadata.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F3: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Metadata clearly and explicitly include the identifier of the data they describe.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374151"/>
                </a:solidFill>
                <a:effectLst/>
                <a:latin typeface="Söhne"/>
              </a:rPr>
              <a:t>F4: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Data and metadata are registered or indexed in a searchable resource.</a:t>
            </a:r>
          </a:p>
          <a:p>
            <a:pPr marL="115570" lvl="0" indent="0" algn="l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Leaves -- Nodes extend the core model for covering the specialised domain metadata requirements</a:t>
            </a:r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Built on DCAT, DCAT-AP for data exchange between portals</a:t>
            </a:r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800" dirty="0"/>
          </a:p>
          <a:p>
            <a:pPr marL="457200" lvl="0" indent="-34163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800" dirty="0"/>
              <a:t>Represented it in graph model (</a:t>
            </a:r>
            <a:r>
              <a:rPr lang="en-GB" sz="2800" dirty="0" err="1"/>
              <a:t>rdf</a:t>
            </a:r>
            <a:r>
              <a:rPr lang="en-GB" sz="2800" dirty="0"/>
              <a:t> compliant)</a:t>
            </a:r>
          </a:p>
        </p:txBody>
      </p:sp>
    </p:spTree>
    <p:extLst>
      <p:ext uri="{BB962C8B-B14F-4D97-AF65-F5344CB8AC3E}">
        <p14:creationId xmlns:p14="http://schemas.microsoft.com/office/powerpoint/2010/main" val="3874569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;p26">
            <a:extLst>
              <a:ext uri="{FF2B5EF4-FFF2-40B4-BE49-F238E27FC236}">
                <a16:creationId xmlns:a16="http://schemas.microsoft.com/office/drawing/2014/main" id="{2E289A48-16B7-C4F0-4F18-157D92ED34D8}"/>
              </a:ext>
            </a:extLst>
          </p:cNvPr>
          <p:cNvSpPr txBox="1">
            <a:spLocks noGrp="1"/>
          </p:cNvSpPr>
          <p:nvPr/>
        </p:nvSpPr>
        <p:spPr>
          <a:xfrm>
            <a:off x="731598" y="19366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1B57A-EF51-96DE-7B49-7FEDA5A0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034" y="1770628"/>
            <a:ext cx="10251600" cy="830997"/>
          </a:xfr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90000"/>
              </a:lnSpc>
              <a:buClr>
                <a:schemeClr val="accent1"/>
              </a:buClr>
              <a:buSzPts val="2400"/>
              <a:buFont typeface="Calibri"/>
            </a:pPr>
            <a:r>
              <a:rPr lang="en-GB" sz="3000" b="1">
                <a:solidFill>
                  <a:schemeClr val="accent1"/>
                </a:solidFill>
                <a:latin typeface="Calibri"/>
                <a:cs typeface="Calibri"/>
                <a:sym typeface="Calibri"/>
              </a:rPr>
              <a:t>The Sunflower 1.0</a:t>
            </a:r>
            <a:br>
              <a:rPr lang="en-GB" sz="3000" b="1">
                <a:solidFill>
                  <a:schemeClr val="accent1"/>
                </a:solidFill>
                <a:latin typeface="Calibri"/>
                <a:cs typeface="Calibri"/>
                <a:sym typeface="Calibri"/>
              </a:rPr>
            </a:br>
            <a:endParaRPr lang="en-NL" sz="3000" b="1">
              <a:solidFill>
                <a:schemeClr val="accent1"/>
              </a:solidFill>
              <a:latin typeface="Calibri"/>
              <a:cs typeface="Calibri"/>
              <a:sym typeface="Calibri"/>
            </a:endParaRPr>
          </a:p>
        </p:txBody>
      </p:sp>
      <p:sp>
        <p:nvSpPr>
          <p:cNvPr id="7" name="Google Shape;172;p26">
            <a:extLst>
              <a:ext uri="{FF2B5EF4-FFF2-40B4-BE49-F238E27FC236}">
                <a16:creationId xmlns:a16="http://schemas.microsoft.com/office/drawing/2014/main" id="{BB8FBB46-7B20-7984-185B-827BC93F3B1C}"/>
              </a:ext>
            </a:extLst>
          </p:cNvPr>
          <p:cNvSpPr/>
          <p:nvPr/>
        </p:nvSpPr>
        <p:spPr>
          <a:xfrm rot="188886">
            <a:off x="9171884" y="1203567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3;p26">
            <a:extLst>
              <a:ext uri="{FF2B5EF4-FFF2-40B4-BE49-F238E27FC236}">
                <a16:creationId xmlns:a16="http://schemas.microsoft.com/office/drawing/2014/main" id="{46E350E9-35D8-E725-6880-F3159811B1FA}"/>
              </a:ext>
            </a:extLst>
          </p:cNvPr>
          <p:cNvSpPr/>
          <p:nvPr/>
        </p:nvSpPr>
        <p:spPr>
          <a:xfrm rot="-10187366">
            <a:off x="5275275" y="4451940"/>
            <a:ext cx="1076347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74;p26">
            <a:extLst>
              <a:ext uri="{FF2B5EF4-FFF2-40B4-BE49-F238E27FC236}">
                <a16:creationId xmlns:a16="http://schemas.microsoft.com/office/drawing/2014/main" id="{857EB346-3FA7-1D64-CC43-6A9DDA89C896}"/>
              </a:ext>
            </a:extLst>
          </p:cNvPr>
          <p:cNvSpPr/>
          <p:nvPr/>
        </p:nvSpPr>
        <p:spPr>
          <a:xfrm rot="-5782781" flipH="1">
            <a:off x="6818195" y="4334538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75;p26">
            <a:extLst>
              <a:ext uri="{FF2B5EF4-FFF2-40B4-BE49-F238E27FC236}">
                <a16:creationId xmlns:a16="http://schemas.microsoft.com/office/drawing/2014/main" id="{C1A75F32-843D-E60E-7373-6561C0EB79F7}"/>
              </a:ext>
            </a:extLst>
          </p:cNvPr>
          <p:cNvSpPr/>
          <p:nvPr/>
        </p:nvSpPr>
        <p:spPr>
          <a:xfrm rot="-7678441">
            <a:off x="5506285" y="3750561"/>
            <a:ext cx="959039" cy="110181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6;p26">
            <a:extLst>
              <a:ext uri="{FF2B5EF4-FFF2-40B4-BE49-F238E27FC236}">
                <a16:creationId xmlns:a16="http://schemas.microsoft.com/office/drawing/2014/main" id="{0360D17B-4AB9-2709-0F50-2C931B2391C7}"/>
              </a:ext>
            </a:extLst>
          </p:cNvPr>
          <p:cNvSpPr/>
          <p:nvPr/>
        </p:nvSpPr>
        <p:spPr>
          <a:xfrm rot="8683438">
            <a:off x="5877228" y="4473613"/>
            <a:ext cx="946987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77;p26">
            <a:extLst>
              <a:ext uri="{FF2B5EF4-FFF2-40B4-BE49-F238E27FC236}">
                <a16:creationId xmlns:a16="http://schemas.microsoft.com/office/drawing/2014/main" id="{347CA820-4C91-9DB1-1B87-7A1BD41223CA}"/>
              </a:ext>
            </a:extLst>
          </p:cNvPr>
          <p:cNvSpPr/>
          <p:nvPr/>
        </p:nvSpPr>
        <p:spPr>
          <a:xfrm rot="-9533352" flipH="1">
            <a:off x="8436937" y="3863585"/>
            <a:ext cx="942881" cy="111876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78;p26">
            <a:extLst>
              <a:ext uri="{FF2B5EF4-FFF2-40B4-BE49-F238E27FC236}">
                <a16:creationId xmlns:a16="http://schemas.microsoft.com/office/drawing/2014/main" id="{00421ACE-438B-F472-D257-29E3C01A2C84}"/>
              </a:ext>
            </a:extLst>
          </p:cNvPr>
          <p:cNvSpPr/>
          <p:nvPr/>
        </p:nvSpPr>
        <p:spPr>
          <a:xfrm rot="-767528">
            <a:off x="8488624" y="1306452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79;p26">
            <a:extLst>
              <a:ext uri="{FF2B5EF4-FFF2-40B4-BE49-F238E27FC236}">
                <a16:creationId xmlns:a16="http://schemas.microsoft.com/office/drawing/2014/main" id="{451FDB7F-604D-56C7-3801-0D744A265A5D}"/>
              </a:ext>
            </a:extLst>
          </p:cNvPr>
          <p:cNvSpPr/>
          <p:nvPr/>
        </p:nvSpPr>
        <p:spPr>
          <a:xfrm rot="-2369681" flipH="1">
            <a:off x="4849103" y="2390973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80;p26">
            <a:extLst>
              <a:ext uri="{FF2B5EF4-FFF2-40B4-BE49-F238E27FC236}">
                <a16:creationId xmlns:a16="http://schemas.microsoft.com/office/drawing/2014/main" id="{F8FD40F1-C9D3-4967-9C84-4D3D3ED2E690}"/>
              </a:ext>
            </a:extLst>
          </p:cNvPr>
          <p:cNvSpPr/>
          <p:nvPr/>
        </p:nvSpPr>
        <p:spPr>
          <a:xfrm rot="-10082504">
            <a:off x="5013623" y="2873262"/>
            <a:ext cx="941124" cy="112209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81;p26">
            <a:extLst>
              <a:ext uri="{FF2B5EF4-FFF2-40B4-BE49-F238E27FC236}">
                <a16:creationId xmlns:a16="http://schemas.microsoft.com/office/drawing/2014/main" id="{5486831B-74F8-FE3D-D1F4-23CE405B5030}"/>
              </a:ext>
            </a:extLst>
          </p:cNvPr>
          <p:cNvSpPr/>
          <p:nvPr/>
        </p:nvSpPr>
        <p:spPr>
          <a:xfrm rot="3579564">
            <a:off x="8657167" y="3454074"/>
            <a:ext cx="955579" cy="110571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82;p26">
            <a:extLst>
              <a:ext uri="{FF2B5EF4-FFF2-40B4-BE49-F238E27FC236}">
                <a16:creationId xmlns:a16="http://schemas.microsoft.com/office/drawing/2014/main" id="{AEAD5B3C-2D48-63E6-FF20-634BC51B4D65}"/>
              </a:ext>
            </a:extLst>
          </p:cNvPr>
          <p:cNvSpPr/>
          <p:nvPr/>
        </p:nvSpPr>
        <p:spPr>
          <a:xfrm rot="5069546">
            <a:off x="7781529" y="4238903"/>
            <a:ext cx="1299343" cy="155908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3;p26">
            <a:extLst>
              <a:ext uri="{FF2B5EF4-FFF2-40B4-BE49-F238E27FC236}">
                <a16:creationId xmlns:a16="http://schemas.microsoft.com/office/drawing/2014/main" id="{D9FF497C-98B1-36A1-6C03-1996E69D0F3A}"/>
              </a:ext>
            </a:extLst>
          </p:cNvPr>
          <p:cNvSpPr/>
          <p:nvPr/>
        </p:nvSpPr>
        <p:spPr>
          <a:xfrm rot="4917807" flipH="1">
            <a:off x="7513059" y="1020055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84;p26">
            <a:extLst>
              <a:ext uri="{FF2B5EF4-FFF2-40B4-BE49-F238E27FC236}">
                <a16:creationId xmlns:a16="http://schemas.microsoft.com/office/drawing/2014/main" id="{2A4DC54A-BF2D-9C1B-0BD6-7646A5E66B10}"/>
              </a:ext>
            </a:extLst>
          </p:cNvPr>
          <p:cNvSpPr/>
          <p:nvPr/>
        </p:nvSpPr>
        <p:spPr>
          <a:xfrm rot="-5028002">
            <a:off x="6783755" y="1035216"/>
            <a:ext cx="961123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85;p26">
            <a:extLst>
              <a:ext uri="{FF2B5EF4-FFF2-40B4-BE49-F238E27FC236}">
                <a16:creationId xmlns:a16="http://schemas.microsoft.com/office/drawing/2014/main" id="{88FF3084-1EA5-1D2D-6E40-A20B9064B95D}"/>
              </a:ext>
            </a:extLst>
          </p:cNvPr>
          <p:cNvSpPr/>
          <p:nvPr/>
        </p:nvSpPr>
        <p:spPr>
          <a:xfrm rot="-4457449">
            <a:off x="5374503" y="1144324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86;p26">
            <a:extLst>
              <a:ext uri="{FF2B5EF4-FFF2-40B4-BE49-F238E27FC236}">
                <a16:creationId xmlns:a16="http://schemas.microsoft.com/office/drawing/2014/main" id="{CAD420A4-44F1-0608-AA6A-827C6242B861}"/>
              </a:ext>
            </a:extLst>
          </p:cNvPr>
          <p:cNvSpPr txBox="1"/>
          <p:nvPr/>
        </p:nvSpPr>
        <p:spPr>
          <a:xfrm rot="-1443084">
            <a:off x="5129352" y="1171484"/>
            <a:ext cx="942203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87;p26">
            <a:extLst>
              <a:ext uri="{FF2B5EF4-FFF2-40B4-BE49-F238E27FC236}">
                <a16:creationId xmlns:a16="http://schemas.microsoft.com/office/drawing/2014/main" id="{3CF1377D-DE8F-BC55-2983-6C39A1D9CF55}"/>
              </a:ext>
            </a:extLst>
          </p:cNvPr>
          <p:cNvSpPr/>
          <p:nvPr/>
        </p:nvSpPr>
        <p:spPr>
          <a:xfrm rot="1643025">
            <a:off x="9098005" y="1729705"/>
            <a:ext cx="901407" cy="103220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88;p26">
            <a:extLst>
              <a:ext uri="{FF2B5EF4-FFF2-40B4-BE49-F238E27FC236}">
                <a16:creationId xmlns:a16="http://schemas.microsoft.com/office/drawing/2014/main" id="{79B9DD65-BCF5-43C3-3236-6D15DB9A717E}"/>
              </a:ext>
            </a:extLst>
          </p:cNvPr>
          <p:cNvSpPr/>
          <p:nvPr/>
        </p:nvSpPr>
        <p:spPr>
          <a:xfrm rot="-5892055">
            <a:off x="5409149" y="1681873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89;p26">
            <a:extLst>
              <a:ext uri="{FF2B5EF4-FFF2-40B4-BE49-F238E27FC236}">
                <a16:creationId xmlns:a16="http://schemas.microsoft.com/office/drawing/2014/main" id="{76660989-815C-793A-0970-21C08D6F8729}"/>
              </a:ext>
            </a:extLst>
          </p:cNvPr>
          <p:cNvSpPr/>
          <p:nvPr/>
        </p:nvSpPr>
        <p:spPr>
          <a:xfrm rot="-1996322">
            <a:off x="5939890" y="1457602"/>
            <a:ext cx="946567" cy="111360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0;p26">
            <a:extLst>
              <a:ext uri="{FF2B5EF4-FFF2-40B4-BE49-F238E27FC236}">
                <a16:creationId xmlns:a16="http://schemas.microsoft.com/office/drawing/2014/main" id="{E55D5A4A-8D71-5B9C-0D7D-FB6BD9D7F3E2}"/>
              </a:ext>
            </a:extLst>
          </p:cNvPr>
          <p:cNvSpPr/>
          <p:nvPr/>
        </p:nvSpPr>
        <p:spPr>
          <a:xfrm rot="2624157">
            <a:off x="8738029" y="2433618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1;p26">
            <a:extLst>
              <a:ext uri="{FF2B5EF4-FFF2-40B4-BE49-F238E27FC236}">
                <a16:creationId xmlns:a16="http://schemas.microsoft.com/office/drawing/2014/main" id="{86BB92BD-5A55-4812-DE59-462BD84EA07B}"/>
              </a:ext>
            </a:extLst>
          </p:cNvPr>
          <p:cNvSpPr/>
          <p:nvPr/>
        </p:nvSpPr>
        <p:spPr>
          <a:xfrm rot="-5400000">
            <a:off x="5952737" y="1842891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2;p26">
            <a:extLst>
              <a:ext uri="{FF2B5EF4-FFF2-40B4-BE49-F238E27FC236}">
                <a16:creationId xmlns:a16="http://schemas.microsoft.com/office/drawing/2014/main" id="{1A146D46-80BE-C8E5-9C25-E5125FE1B689}"/>
              </a:ext>
            </a:extLst>
          </p:cNvPr>
          <p:cNvSpPr/>
          <p:nvPr/>
        </p:nvSpPr>
        <p:spPr>
          <a:xfrm rot="-5400000" flipH="1">
            <a:off x="5952737" y="2850091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3;p26">
            <a:extLst>
              <a:ext uri="{FF2B5EF4-FFF2-40B4-BE49-F238E27FC236}">
                <a16:creationId xmlns:a16="http://schemas.microsoft.com/office/drawing/2014/main" id="{FA214B72-F875-1B03-D239-5CF1CF1F1B02}"/>
              </a:ext>
            </a:extLst>
          </p:cNvPr>
          <p:cNvSpPr/>
          <p:nvPr/>
        </p:nvSpPr>
        <p:spPr>
          <a:xfrm rot="5400000">
            <a:off x="7996260" y="3139373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4;p26">
            <a:extLst>
              <a:ext uri="{FF2B5EF4-FFF2-40B4-BE49-F238E27FC236}">
                <a16:creationId xmlns:a16="http://schemas.microsoft.com/office/drawing/2014/main" id="{C427F050-E128-33C5-8B51-CDC8D4B41F8A}"/>
              </a:ext>
            </a:extLst>
          </p:cNvPr>
          <p:cNvSpPr/>
          <p:nvPr/>
        </p:nvSpPr>
        <p:spPr>
          <a:xfrm rot="8037705">
            <a:off x="6935325" y="3864751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5;p26">
            <a:extLst>
              <a:ext uri="{FF2B5EF4-FFF2-40B4-BE49-F238E27FC236}">
                <a16:creationId xmlns:a16="http://schemas.microsoft.com/office/drawing/2014/main" id="{DFF777D6-0876-1458-3FB2-3AC22E5FA52C}"/>
              </a:ext>
            </a:extLst>
          </p:cNvPr>
          <p:cNvSpPr/>
          <p:nvPr/>
        </p:nvSpPr>
        <p:spPr>
          <a:xfrm rot="-2623641">
            <a:off x="6934050" y="1253911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6;p26">
            <a:extLst>
              <a:ext uri="{FF2B5EF4-FFF2-40B4-BE49-F238E27FC236}">
                <a16:creationId xmlns:a16="http://schemas.microsoft.com/office/drawing/2014/main" id="{20CFD1FC-4DE4-0E44-0ECB-5BF48D3AF885}"/>
              </a:ext>
            </a:extLst>
          </p:cNvPr>
          <p:cNvSpPr/>
          <p:nvPr/>
        </p:nvSpPr>
        <p:spPr>
          <a:xfrm>
            <a:off x="7399577" y="1857279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7;p26">
            <a:extLst>
              <a:ext uri="{FF2B5EF4-FFF2-40B4-BE49-F238E27FC236}">
                <a16:creationId xmlns:a16="http://schemas.microsoft.com/office/drawing/2014/main" id="{8A4CEE1B-7602-F06F-07DB-E185ED5E10FE}"/>
              </a:ext>
            </a:extLst>
          </p:cNvPr>
          <p:cNvSpPr/>
          <p:nvPr/>
        </p:nvSpPr>
        <p:spPr>
          <a:xfrm rot="-8296455">
            <a:off x="5332908" y="2459549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8;p26">
            <a:extLst>
              <a:ext uri="{FF2B5EF4-FFF2-40B4-BE49-F238E27FC236}">
                <a16:creationId xmlns:a16="http://schemas.microsoft.com/office/drawing/2014/main" id="{C6703A0B-82B1-8520-69F5-9717737BE8C9}"/>
              </a:ext>
            </a:extLst>
          </p:cNvPr>
          <p:cNvSpPr/>
          <p:nvPr/>
        </p:nvSpPr>
        <p:spPr>
          <a:xfrm>
            <a:off x="6193700" y="1826583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199;p26">
            <a:extLst>
              <a:ext uri="{FF2B5EF4-FFF2-40B4-BE49-F238E27FC236}">
                <a16:creationId xmlns:a16="http://schemas.microsoft.com/office/drawing/2014/main" id="{19BF4D60-FC26-3026-AA54-1138AECEA705}"/>
              </a:ext>
            </a:extLst>
          </p:cNvPr>
          <p:cNvSpPr/>
          <p:nvPr/>
        </p:nvSpPr>
        <p:spPr>
          <a:xfrm>
            <a:off x="6495547" y="2510518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0;p26">
            <a:extLst>
              <a:ext uri="{FF2B5EF4-FFF2-40B4-BE49-F238E27FC236}">
                <a16:creationId xmlns:a16="http://schemas.microsoft.com/office/drawing/2014/main" id="{ECBBA0BD-3892-A073-70B4-84F8327AF034}"/>
              </a:ext>
            </a:extLst>
          </p:cNvPr>
          <p:cNvSpPr txBox="1"/>
          <p:nvPr/>
        </p:nvSpPr>
        <p:spPr>
          <a:xfrm>
            <a:off x="6521291" y="2753186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201;p26">
            <a:extLst>
              <a:ext uri="{FF2B5EF4-FFF2-40B4-BE49-F238E27FC236}">
                <a16:creationId xmlns:a16="http://schemas.microsoft.com/office/drawing/2014/main" id="{17ED5AFF-9FC9-EA3E-7A33-E9DFD745734D}"/>
              </a:ext>
            </a:extLst>
          </p:cNvPr>
          <p:cNvSpPr txBox="1"/>
          <p:nvPr/>
        </p:nvSpPr>
        <p:spPr>
          <a:xfrm>
            <a:off x="8198311" y="2189218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2;p26">
            <a:extLst>
              <a:ext uri="{FF2B5EF4-FFF2-40B4-BE49-F238E27FC236}">
                <a16:creationId xmlns:a16="http://schemas.microsoft.com/office/drawing/2014/main" id="{60819A12-1E48-9BE9-88D5-B34EF8BE80C2}"/>
              </a:ext>
            </a:extLst>
          </p:cNvPr>
          <p:cNvSpPr txBox="1"/>
          <p:nvPr/>
        </p:nvSpPr>
        <p:spPr>
          <a:xfrm>
            <a:off x="7085031" y="3695546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" name="Google Shape;203;p26">
            <a:extLst>
              <a:ext uri="{FF2B5EF4-FFF2-40B4-BE49-F238E27FC236}">
                <a16:creationId xmlns:a16="http://schemas.microsoft.com/office/drawing/2014/main" id="{DF8C646E-85D4-A5C5-6D34-A9F7D4E2C471}"/>
              </a:ext>
            </a:extLst>
          </p:cNvPr>
          <p:cNvSpPr txBox="1"/>
          <p:nvPr/>
        </p:nvSpPr>
        <p:spPr>
          <a:xfrm rot="2014141">
            <a:off x="5801951" y="1977284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204;p26">
            <a:extLst>
              <a:ext uri="{FF2B5EF4-FFF2-40B4-BE49-F238E27FC236}">
                <a16:creationId xmlns:a16="http://schemas.microsoft.com/office/drawing/2014/main" id="{02B4D342-38CD-B739-9F65-1DD8C72D675B}"/>
              </a:ext>
            </a:extLst>
          </p:cNvPr>
          <p:cNvSpPr txBox="1"/>
          <p:nvPr/>
        </p:nvSpPr>
        <p:spPr>
          <a:xfrm rot="1082178">
            <a:off x="5975096" y="1406661"/>
            <a:ext cx="940832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5;p26">
            <a:extLst>
              <a:ext uri="{FF2B5EF4-FFF2-40B4-BE49-F238E27FC236}">
                <a16:creationId xmlns:a16="http://schemas.microsoft.com/office/drawing/2014/main" id="{90DA5B45-3F59-9174-8670-411D90571A71}"/>
              </a:ext>
            </a:extLst>
          </p:cNvPr>
          <p:cNvSpPr txBox="1"/>
          <p:nvPr/>
        </p:nvSpPr>
        <p:spPr>
          <a:xfrm rot="2159638">
            <a:off x="5056351" y="1906469"/>
            <a:ext cx="945891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206;p26">
            <a:extLst>
              <a:ext uri="{FF2B5EF4-FFF2-40B4-BE49-F238E27FC236}">
                <a16:creationId xmlns:a16="http://schemas.microsoft.com/office/drawing/2014/main" id="{59FFA04B-144A-046D-9384-4263267234F0}"/>
              </a:ext>
            </a:extLst>
          </p:cNvPr>
          <p:cNvSpPr txBox="1"/>
          <p:nvPr/>
        </p:nvSpPr>
        <p:spPr>
          <a:xfrm rot="-2012628">
            <a:off x="8560306" y="2053571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07;p26">
            <a:extLst>
              <a:ext uri="{FF2B5EF4-FFF2-40B4-BE49-F238E27FC236}">
                <a16:creationId xmlns:a16="http://schemas.microsoft.com/office/drawing/2014/main" id="{E6F1E413-5FF2-A0DC-B5E9-EFEDF956BE17}"/>
              </a:ext>
            </a:extLst>
          </p:cNvPr>
          <p:cNvSpPr txBox="1"/>
          <p:nvPr/>
        </p:nvSpPr>
        <p:spPr>
          <a:xfrm rot="-1929944">
            <a:off x="9390815" y="1898779"/>
            <a:ext cx="89768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8;p26">
            <a:extLst>
              <a:ext uri="{FF2B5EF4-FFF2-40B4-BE49-F238E27FC236}">
                <a16:creationId xmlns:a16="http://schemas.microsoft.com/office/drawing/2014/main" id="{FEDFF3B3-8301-7D35-3F9E-34F672FA5A6C}"/>
              </a:ext>
            </a:extLst>
          </p:cNvPr>
          <p:cNvSpPr txBox="1"/>
          <p:nvPr/>
        </p:nvSpPr>
        <p:spPr>
          <a:xfrm>
            <a:off x="5069143" y="2995036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09;p26">
            <a:extLst>
              <a:ext uri="{FF2B5EF4-FFF2-40B4-BE49-F238E27FC236}">
                <a16:creationId xmlns:a16="http://schemas.microsoft.com/office/drawing/2014/main" id="{DC26B737-CA97-E550-57CD-B88B07AB3034}"/>
              </a:ext>
            </a:extLst>
          </p:cNvPr>
          <p:cNvSpPr txBox="1"/>
          <p:nvPr/>
        </p:nvSpPr>
        <p:spPr>
          <a:xfrm>
            <a:off x="9443629" y="2946162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210;p26">
            <a:extLst>
              <a:ext uri="{FF2B5EF4-FFF2-40B4-BE49-F238E27FC236}">
                <a16:creationId xmlns:a16="http://schemas.microsoft.com/office/drawing/2014/main" id="{0D1DCC9C-E26D-1DC2-9382-722D51B7A4B1}"/>
              </a:ext>
            </a:extLst>
          </p:cNvPr>
          <p:cNvSpPr txBox="1"/>
          <p:nvPr/>
        </p:nvSpPr>
        <p:spPr>
          <a:xfrm rot="1971133">
            <a:off x="8628940" y="4092232"/>
            <a:ext cx="944561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1;p26">
            <a:extLst>
              <a:ext uri="{FF2B5EF4-FFF2-40B4-BE49-F238E27FC236}">
                <a16:creationId xmlns:a16="http://schemas.microsoft.com/office/drawing/2014/main" id="{3DA2957A-0495-96A1-6D72-0BA4919E7B42}"/>
              </a:ext>
            </a:extLst>
          </p:cNvPr>
          <p:cNvSpPr txBox="1"/>
          <p:nvPr/>
        </p:nvSpPr>
        <p:spPr>
          <a:xfrm>
            <a:off x="4535930" y="2506560"/>
            <a:ext cx="9387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212;p26">
            <a:extLst>
              <a:ext uri="{FF2B5EF4-FFF2-40B4-BE49-F238E27FC236}">
                <a16:creationId xmlns:a16="http://schemas.microsoft.com/office/drawing/2014/main" id="{C91A02C4-4497-9CFC-F569-FA7E81F41778}"/>
              </a:ext>
            </a:extLst>
          </p:cNvPr>
          <p:cNvSpPr txBox="1"/>
          <p:nvPr/>
        </p:nvSpPr>
        <p:spPr>
          <a:xfrm>
            <a:off x="5943818" y="4252509"/>
            <a:ext cx="9387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13;p26">
            <a:extLst>
              <a:ext uri="{FF2B5EF4-FFF2-40B4-BE49-F238E27FC236}">
                <a16:creationId xmlns:a16="http://schemas.microsoft.com/office/drawing/2014/main" id="{894C6F5F-10E9-4D96-0F79-1CA3E5712263}"/>
              </a:ext>
            </a:extLst>
          </p:cNvPr>
          <p:cNvSpPr txBox="1"/>
          <p:nvPr/>
        </p:nvSpPr>
        <p:spPr>
          <a:xfrm rot="-1393791">
            <a:off x="5218648" y="4141489"/>
            <a:ext cx="938592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14;p26">
            <a:extLst>
              <a:ext uri="{FF2B5EF4-FFF2-40B4-BE49-F238E27FC236}">
                <a16:creationId xmlns:a16="http://schemas.microsoft.com/office/drawing/2014/main" id="{1DA31F53-D7E0-578E-3E70-A6150A8BA296}"/>
              </a:ext>
            </a:extLst>
          </p:cNvPr>
          <p:cNvSpPr txBox="1"/>
          <p:nvPr/>
        </p:nvSpPr>
        <p:spPr>
          <a:xfrm>
            <a:off x="5957579" y="5088711"/>
            <a:ext cx="9387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15;p26">
            <a:extLst>
              <a:ext uri="{FF2B5EF4-FFF2-40B4-BE49-F238E27FC236}">
                <a16:creationId xmlns:a16="http://schemas.microsoft.com/office/drawing/2014/main" id="{53B27FCB-17E3-D815-3EF8-15BC43DE3643}"/>
              </a:ext>
            </a:extLst>
          </p:cNvPr>
          <p:cNvSpPr txBox="1"/>
          <p:nvPr/>
        </p:nvSpPr>
        <p:spPr>
          <a:xfrm rot="-3749584">
            <a:off x="4999532" y="4911665"/>
            <a:ext cx="938605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2;p26">
            <a:extLst>
              <a:ext uri="{FF2B5EF4-FFF2-40B4-BE49-F238E27FC236}">
                <a16:creationId xmlns:a16="http://schemas.microsoft.com/office/drawing/2014/main" id="{B51F5FFC-DD46-D791-85C3-D088B92CE1CF}"/>
              </a:ext>
            </a:extLst>
          </p:cNvPr>
          <p:cNvSpPr txBox="1"/>
          <p:nvPr/>
        </p:nvSpPr>
        <p:spPr>
          <a:xfrm>
            <a:off x="7108638" y="4747754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 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216;p26">
            <a:extLst>
              <a:ext uri="{FF2B5EF4-FFF2-40B4-BE49-F238E27FC236}">
                <a16:creationId xmlns:a16="http://schemas.microsoft.com/office/drawing/2014/main" id="{D84632BB-90ED-C64B-022E-309B6CC57CF6}"/>
              </a:ext>
            </a:extLst>
          </p:cNvPr>
          <p:cNvSpPr txBox="1"/>
          <p:nvPr/>
        </p:nvSpPr>
        <p:spPr>
          <a:xfrm>
            <a:off x="471126" y="2811729"/>
            <a:ext cx="4922772" cy="34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1600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Core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5B0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Minimal</a:t>
            </a:r>
            <a:r>
              <a:rPr lang="en-GB" sz="16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 AP Portals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783F0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Extended</a:t>
            </a:r>
            <a:r>
              <a:rPr lang="en-GB" sz="1600" dirty="0">
                <a:solidFill>
                  <a:schemeClr val="dk2"/>
                </a:solidFill>
                <a:highlight>
                  <a:srgbClr val="783F0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Health-RI </a:t>
            </a:r>
            <a:endParaRPr sz="1600" dirty="0">
              <a:solidFill>
                <a:schemeClr val="dk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r>
              <a:rPr lang="en-GB" sz="1600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Leaves (Petals?):</a:t>
            </a:r>
            <a:b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Domain:</a:t>
            </a:r>
            <a: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Imaging data</a:t>
            </a:r>
            <a:b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sub-domains (</a:t>
            </a:r>
            <a: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neuroimaging</a:t>
            </a:r>
            <a:r>
              <a:rPr lang="en-GB" sz="16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br>
              <a:rPr lang="en-GB" sz="1600" dirty="0">
                <a:solidFill>
                  <a:schemeClr val="dk2"/>
                </a:solidFill>
              </a:rPr>
            </a:br>
            <a:endParaRPr sz="16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</a:pPr>
            <a:endParaRPr sz="16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GB" sz="16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53" name="Google Shape;214;p26">
            <a:extLst>
              <a:ext uri="{FF2B5EF4-FFF2-40B4-BE49-F238E27FC236}">
                <a16:creationId xmlns:a16="http://schemas.microsoft.com/office/drawing/2014/main" id="{69256A2A-D42B-3BAD-7D13-A45D60E8DA0B}"/>
              </a:ext>
            </a:extLst>
          </p:cNvPr>
          <p:cNvSpPr txBox="1"/>
          <p:nvPr/>
        </p:nvSpPr>
        <p:spPr>
          <a:xfrm>
            <a:off x="7947886" y="4923428"/>
            <a:ext cx="1272109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neuroimaging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97837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8939604" y="2911571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6165713" y="2116009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6165713" y="3123209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8108024" y="3707737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7148302" y="4137870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7072985" y="1535127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7612553" y="2130398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5545884" y="2732668"/>
            <a:ext cx="1656485" cy="1547635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6406676" y="2099703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6708524" y="2783637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6734269" y="3026305"/>
            <a:ext cx="16389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8411287" y="2462337"/>
            <a:ext cx="14082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5912288" y="2175759"/>
            <a:ext cx="945128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8773282" y="2326690"/>
            <a:ext cx="945212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5282119" y="3268155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9433827" y="3294303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8751705" y="4370298"/>
            <a:ext cx="944561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6156794" y="4525630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665138" y="881941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Health-RI core metadata schemas 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4D84F-C252-E950-DC7C-C61BECBAE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303" y="1716589"/>
            <a:ext cx="2584108" cy="1271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9B5C1809-3016-DD41-51AC-A77C1FBE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426" y="4122303"/>
            <a:ext cx="2763541" cy="1633243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33" idx="0"/>
            <a:endCxn id="2" idx="3"/>
          </p:cNvCxnSpPr>
          <p:nvPr/>
        </p:nvCxnSpPr>
        <p:spPr>
          <a:xfrm flipH="1" flipV="1">
            <a:off x="4770412" y="2352383"/>
            <a:ext cx="2778113" cy="431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2" idx="4"/>
            <a:endCxn id="4" idx="3"/>
          </p:cNvCxnSpPr>
          <p:nvPr/>
        </p:nvCxnSpPr>
        <p:spPr>
          <a:xfrm flipH="1" flipV="1">
            <a:off x="4912967" y="4938925"/>
            <a:ext cx="2892911" cy="39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92EA18-4FA6-BDB3-5642-222A744C5DBF}"/>
              </a:ext>
            </a:extLst>
          </p:cNvPr>
          <p:cNvSpPr txBox="1"/>
          <p:nvPr/>
        </p:nvSpPr>
        <p:spPr>
          <a:xfrm>
            <a:off x="2097087" y="3026305"/>
            <a:ext cx="288868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hlinkClick r:id="rId4"/>
              </a:rPr>
              <a:t>https://joinup.ec.europa.eu/collection/semic-support-centre/solution/dcat-application-profile-data-portals-europe</a:t>
            </a:r>
            <a:r>
              <a:rPr lang="en-US" sz="800"/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ECE22F-3FE8-5666-2354-CDEF0AFE63E8}"/>
              </a:ext>
            </a:extLst>
          </p:cNvPr>
          <p:cNvSpPr txBox="1"/>
          <p:nvPr/>
        </p:nvSpPr>
        <p:spPr>
          <a:xfrm>
            <a:off x="2186303" y="5825527"/>
            <a:ext cx="61675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>
                <a:hlinkClick r:id="rId5"/>
              </a:rPr>
              <a:t>https://github.com/Health-RI/health-ri-metadata</a:t>
            </a:r>
            <a:r>
              <a:rPr lang="en-US" sz="1000"/>
              <a:t> </a:t>
            </a:r>
          </a:p>
        </p:txBody>
      </p: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7281352" y="3935278"/>
            <a:ext cx="10356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endParaRPr>
              <a:solidFill>
                <a:schemeClr val="lt1"/>
              </a:solidFill>
            </a:endParaRPr>
          </a:p>
          <a:p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0BA47D-DADB-A7F9-0A60-FA1BFC3B9EAF}"/>
              </a:ext>
            </a:extLst>
          </p:cNvPr>
          <p:cNvSpPr txBox="1"/>
          <p:nvPr/>
        </p:nvSpPr>
        <p:spPr>
          <a:xfrm>
            <a:off x="5580475" y="194527"/>
            <a:ext cx="63304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00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resources must describe/ provide the core metadata with the core metadata schema</a:t>
            </a:r>
          </a:p>
        </p:txBody>
      </p:sp>
      <p:sp>
        <p:nvSpPr>
          <p:cNvPr id="3" name="Google Shape;210;p26">
            <a:extLst>
              <a:ext uri="{FF2B5EF4-FFF2-40B4-BE49-F238E27FC236}">
                <a16:creationId xmlns:a16="http://schemas.microsoft.com/office/drawing/2014/main" id="{F5351DE0-42D4-7BF8-82CD-E2DDD45890E0}"/>
              </a:ext>
            </a:extLst>
          </p:cNvPr>
          <p:cNvSpPr txBox="1"/>
          <p:nvPr/>
        </p:nvSpPr>
        <p:spPr>
          <a:xfrm>
            <a:off x="7414270" y="5138143"/>
            <a:ext cx="944561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</a:p>
          <a:p>
            <a:pPr algn="ctr"/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9742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096C-7CC0-A756-41CB-EA309F816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Core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2EC15-046D-BF94-D852-3E3742623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1567" y="1141294"/>
            <a:ext cx="11352363" cy="4575411"/>
          </a:xfrm>
        </p:spPr>
        <p:txBody>
          <a:bodyPr/>
          <a:lstStyle/>
          <a:p>
            <a:pPr marL="0" indent="0">
              <a:lnSpc>
                <a:spcPct val="95000"/>
              </a:lnSpc>
              <a:buSzPts val="852"/>
              <a:buNone/>
            </a:pPr>
            <a:r>
              <a:rPr lang="en-GB" sz="2000" dirty="0"/>
              <a:t>Currently we have: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Identified EU standards (DCAT, DCAT AP Portals, DCAT AP Health)</a:t>
            </a:r>
          </a:p>
          <a:p>
            <a:pPr indent="-407024">
              <a:lnSpc>
                <a:spcPct val="95000"/>
              </a:lnSpc>
              <a:buSzPts val="1208"/>
            </a:pPr>
            <a:r>
              <a:rPr lang="en-GB" sz="2000" dirty="0"/>
              <a:t>Collected some NL Nodes and Health-RI metadata schemas (RUMC, AUMC, Princess Maxima, Covid Portal)</a:t>
            </a:r>
          </a:p>
          <a:p>
            <a:pPr indent="-407024">
              <a:lnSpc>
                <a:spcPct val="95000"/>
              </a:lnSpc>
              <a:buSzPts val="1208"/>
            </a:pPr>
            <a:r>
              <a:rPr lang="en-GB" sz="2000" dirty="0"/>
              <a:t>Mapped all of the above </a:t>
            </a:r>
            <a:r>
              <a:rPr lang="en-GB" sz="2000" u="sng" dirty="0">
                <a:solidFill>
                  <a:schemeClr val="hlink"/>
                </a:solidFill>
                <a:hlinkClick r:id="rId2"/>
              </a:rPr>
              <a:t>here</a:t>
            </a:r>
            <a:endParaRPr lang="en-GB" sz="2000" dirty="0"/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852"/>
              <a:buNone/>
            </a:pPr>
            <a:r>
              <a:rPr lang="en-GB" sz="2000" dirty="0"/>
              <a:t>For HRI portal release 0.9: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Minimal Core: DCAT-AP Portals mandatory fields</a:t>
            </a:r>
            <a:r>
              <a:rPr lang="en-GB" sz="2000" b="1" dirty="0"/>
              <a:t> </a:t>
            </a:r>
          </a:p>
          <a:p>
            <a:pPr marL="0" indent="0">
              <a:lnSpc>
                <a:spcPct val="95000"/>
              </a:lnSpc>
              <a:spcBef>
                <a:spcPts val="1600"/>
              </a:spcBef>
              <a:buSzPts val="852"/>
              <a:buNone/>
            </a:pPr>
            <a:r>
              <a:rPr lang="en-GB" sz="2000" dirty="0"/>
              <a:t>For later (HRI portal release 2.0):</a:t>
            </a:r>
          </a:p>
          <a:p>
            <a:pPr indent="-407024">
              <a:lnSpc>
                <a:spcPct val="95000"/>
              </a:lnSpc>
              <a:spcBef>
                <a:spcPts val="1600"/>
              </a:spcBef>
              <a:buSzPts val="1208"/>
            </a:pPr>
            <a:r>
              <a:rPr lang="en-GB" sz="2000" dirty="0"/>
              <a:t>Plan to release HRI Core metadata schema answering: </a:t>
            </a:r>
            <a:br>
              <a:rPr lang="en-GB" sz="2000" dirty="0"/>
            </a:br>
            <a:r>
              <a:rPr lang="en-GB" sz="2000" dirty="0"/>
              <a:t>	</a:t>
            </a:r>
            <a:r>
              <a:rPr lang="en-GB" sz="2000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46470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6392-8159-AF7B-DC52-0940D6037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DCAT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82F76C-6554-F380-2BB5-95EC9FB21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413" y="1428317"/>
            <a:ext cx="6069794" cy="4582809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DCAT is an RDF</a:t>
            </a:r>
            <a:r>
              <a:rPr lang="en-GB" sz="11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[1]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 vocabulary designed to facilitate interoperability between data </a:t>
            </a:r>
            <a:r>
              <a:rPr lang="en-GB" sz="2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catalogues</a:t>
            </a:r>
            <a:r>
              <a:rPr lang="en-GB" sz="2800" b="0" i="0" dirty="0">
                <a:solidFill>
                  <a:srgbClr val="000000"/>
                </a:solidFill>
                <a:effectLst/>
                <a:latin typeface="Lato"/>
                <a:ea typeface="Lato"/>
                <a:cs typeface="Lato"/>
              </a:rPr>
              <a:t> published on the Web.</a:t>
            </a:r>
            <a:endParaRPr lang="en-GB" sz="2000" dirty="0">
              <a:latin typeface="Lato"/>
              <a:ea typeface="Lato"/>
              <a:cs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prefix </a:t>
            </a:r>
            <a:r>
              <a:rPr lang="en-GB" sz="2000" dirty="0" err="1">
                <a:latin typeface="Lato"/>
                <a:ea typeface="Lato"/>
                <a:cs typeface="Lato"/>
              </a:rPr>
              <a:t>dcat</a:t>
            </a:r>
            <a:r>
              <a:rPr lang="en-GB" sz="2000" dirty="0">
                <a:latin typeface="Lato"/>
                <a:ea typeface="Lato"/>
                <a:cs typeface="Lato"/>
              </a:rPr>
              <a:t>: &lt;http://www.w3.org/ns/</a:t>
            </a:r>
            <a:r>
              <a:rPr lang="en-GB" sz="2000" dirty="0" err="1">
                <a:latin typeface="Lato"/>
                <a:ea typeface="Lato"/>
                <a:cs typeface="Lato"/>
              </a:rPr>
              <a:t>dcat</a:t>
            </a:r>
            <a:r>
              <a:rPr lang="en-GB" sz="2000" dirty="0">
                <a:latin typeface="Lato"/>
                <a:ea typeface="Lato"/>
                <a:cs typeface="Lato"/>
              </a:rPr>
              <a:t>#&gt;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latin typeface="Lato"/>
                <a:ea typeface="Lato"/>
                <a:cs typeface="Lato"/>
              </a:rPr>
              <a:t>Main classes: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dcat:Catalogue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dcat:Dataset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20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dcat:Distribution</a:t>
            </a: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NL" dirty="0"/>
          </a:p>
          <a:p>
            <a:pPr marL="101600" indent="0">
              <a:buNone/>
            </a:pPr>
            <a:r>
              <a:rPr lang="en-NL" sz="1200" dirty="0"/>
              <a:t>[1]RDF: Resource Description Framework</a:t>
            </a:r>
          </a:p>
        </p:txBody>
      </p:sp>
      <p:pic>
        <p:nvPicPr>
          <p:cNvPr id="4" name="Google Shape;110;p17">
            <a:extLst>
              <a:ext uri="{FF2B5EF4-FFF2-40B4-BE49-F238E27FC236}">
                <a16:creationId xmlns:a16="http://schemas.microsoft.com/office/drawing/2014/main" id="{FEAFDDA5-CF5D-BD7F-F72D-A5C78F8E17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12586" y="1428317"/>
            <a:ext cx="5492745" cy="4001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726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5C7D-5BF7-9571-AFE5-B0360E41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18" y="415429"/>
            <a:ext cx="11352363" cy="443199"/>
          </a:xfrm>
        </p:spPr>
        <p:txBody>
          <a:bodyPr/>
          <a:lstStyle/>
          <a:p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Objectives of DCAT</a:t>
            </a:r>
            <a:r>
              <a:rPr lang="en-GB" dirty="0"/>
              <a:t>-AP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B732C-AC67-2DC8-3B49-4CE082F69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4799" y="1058585"/>
            <a:ext cx="11352363" cy="4575411"/>
          </a:xfrm>
        </p:spPr>
        <p:txBody>
          <a:bodyPr/>
          <a:lstStyle/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r>
              <a:rPr lang="en-US" sz="2000" dirty="0"/>
              <a:t>Supporting the discovery of/access to data in a cross border and cross domain environment, by harvesting data from distributed portals. </a:t>
            </a:r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endParaRPr lang="en-US" sz="2000" dirty="0"/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r>
              <a:rPr lang="en-US" sz="2000" dirty="0"/>
              <a:t>In the form of an application profile of W3C DCAT, by: 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Expressing constraints and usages notes on DCAT properties and classes, and 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Including additional properties and usages of controlled vocabularies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endParaRPr lang="en-US" sz="2000" dirty="0"/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In such a way that the metadata descriptions are maximally harmonized across Europe, and provide a reliable source for the European Data Portal</a:t>
            </a:r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endParaRPr lang="en-US" sz="2000" dirty="0"/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2000" dirty="0"/>
              <a:t>Extensions exists to serve different communities better, </a:t>
            </a:r>
            <a:r>
              <a:rPr lang="en-US" sz="2000" dirty="0" err="1"/>
              <a:t>BregDCAT</a:t>
            </a:r>
            <a:r>
              <a:rPr lang="en-US" sz="2000" dirty="0"/>
              <a:t>-AP, GEODCAT-AP, </a:t>
            </a:r>
            <a:r>
              <a:rPr lang="en-US" sz="2000" dirty="0" err="1"/>
              <a:t>StatDCAT</a:t>
            </a:r>
            <a:r>
              <a:rPr lang="en-US" sz="2000" dirty="0"/>
              <a:t>-AP. </a:t>
            </a:r>
          </a:p>
          <a:p>
            <a:pPr marL="342900" indent="-342900">
              <a:lnSpc>
                <a:spcPct val="95000"/>
              </a:lnSpc>
              <a:buSzPts val="852"/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Link to the specification -- </a:t>
            </a: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  <a:hlinkClick r:id="rId2"/>
              </a:rPr>
              <a:t>https://www.w3.org/TR/vocab-dcat-2/</a:t>
            </a:r>
            <a:endParaRPr lang="en-US" sz="200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95000"/>
              </a:lnSpc>
              <a:buSzPts val="852"/>
              <a:buFont typeface="Wingdings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You can also find it on health-</a:t>
            </a:r>
            <a:r>
              <a:rPr lang="en-US" sz="200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ri</a:t>
            </a: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git </a:t>
            </a:r>
            <a:r>
              <a:rPr lang="en-US" sz="2000" dirty="0">
                <a:solidFill>
                  <a:srgbClr val="000000"/>
                </a:solidFill>
                <a:latin typeface="Lato"/>
                <a:ea typeface="Lato"/>
                <a:cs typeface="Lato"/>
                <a:hlinkClick r:id="rId3"/>
              </a:rPr>
              <a:t>https://github.com/Health-RI/health-ri-metadata/tree/master/DCAT-AP</a:t>
            </a:r>
            <a:endParaRPr lang="en-US" sz="200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95000"/>
              </a:lnSpc>
              <a:buSzPts val="852"/>
              <a:buFont typeface="Wingdings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95000"/>
              </a:lnSpc>
              <a:buSzPts val="852"/>
              <a:buFont typeface="Wingdings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Lato"/>
              <a:ea typeface="Lato"/>
              <a:cs typeface="Lato"/>
            </a:endParaRPr>
          </a:p>
          <a:p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426792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2007</Words>
  <Application>Microsoft Macintosh PowerPoint</Application>
  <PresentationFormat>Widescreen</PresentationFormat>
  <Paragraphs>255</Paragraphs>
  <Slides>26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Lato</vt:lpstr>
      <vt:lpstr>NTR</vt:lpstr>
      <vt:lpstr>Raleway</vt:lpstr>
      <vt:lpstr>Roboto</vt:lpstr>
      <vt:lpstr>Söhne</vt:lpstr>
      <vt:lpstr>Wingdings</vt:lpstr>
      <vt:lpstr>Office Theme</vt:lpstr>
      <vt:lpstr>PowerPoint Presentation</vt:lpstr>
      <vt:lpstr>The Vision</vt:lpstr>
      <vt:lpstr>Requirements:</vt:lpstr>
      <vt:lpstr>HRI Core Metadata Schema</vt:lpstr>
      <vt:lpstr>The Sunflower 1.0 </vt:lpstr>
      <vt:lpstr>PowerPoint Presentation</vt:lpstr>
      <vt:lpstr>Defining Core</vt:lpstr>
      <vt:lpstr>DCAT</vt:lpstr>
      <vt:lpstr>Objectives of DCAT-AP</vt:lpstr>
      <vt:lpstr>PowerPoint Presentation</vt:lpstr>
      <vt:lpstr>HRI Core schema 0.9 release</vt:lpstr>
      <vt:lpstr>Practical steps for aligning with the core metadata schema</vt:lpstr>
      <vt:lpstr>PowerPoint Presentation</vt:lpstr>
      <vt:lpstr>Defining Leaves – domain-specific Metadata </vt:lpstr>
      <vt:lpstr>Steps towards Leaves – Health-RI Git</vt:lpstr>
      <vt:lpstr>Steps towards Leaves – Collect Requirements</vt:lpstr>
      <vt:lpstr>2 Creat terminology inventory</vt:lpstr>
      <vt:lpstr>3. Reuse Existing Standard</vt:lpstr>
      <vt:lpstr>Next step: Sematic Modelling </vt:lpstr>
      <vt:lpstr>Example of a semanti model</vt:lpstr>
      <vt:lpstr>Next step: Implement the model (Formal)</vt:lpstr>
      <vt:lpstr>Team: HRI Core Metadata Schemas 🌻 </vt:lpstr>
      <vt:lpstr>The next step: Semantic modelling</vt:lpstr>
      <vt:lpstr>Metadata schema is a Graph</vt:lpstr>
      <vt:lpstr>Health-RI git repo</vt:lpstr>
      <vt:lpstr>Take 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Dena Tahvildari (Health-RI)</dc:creator>
  <cp:lastModifiedBy>Dena Tahvildari (Health-RI)</cp:lastModifiedBy>
  <cp:revision>8</cp:revision>
  <dcterms:created xsi:type="dcterms:W3CDTF">2023-08-30T14:09:00Z</dcterms:created>
  <dcterms:modified xsi:type="dcterms:W3CDTF">2023-08-30T19:27:59Z</dcterms:modified>
</cp:coreProperties>
</file>