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72" r:id="rId7"/>
    <p:sldId id="274" r:id="rId8"/>
    <p:sldId id="280" r:id="rId9"/>
    <p:sldId id="263" r:id="rId10"/>
    <p:sldId id="283" r:id="rId11"/>
    <p:sldId id="264" r:id="rId12"/>
    <p:sldId id="260" r:id="rId13"/>
    <p:sldId id="261" r:id="rId14"/>
    <p:sldId id="262" r:id="rId15"/>
    <p:sldId id="275" r:id="rId16"/>
    <p:sldId id="286" r:id="rId17"/>
    <p:sldId id="265" r:id="rId18"/>
    <p:sldId id="281" r:id="rId19"/>
    <p:sldId id="266" r:id="rId20"/>
    <p:sldId id="267" r:id="rId21"/>
    <p:sldId id="278" r:id="rId22"/>
    <p:sldId id="277" r:id="rId23"/>
    <p:sldId id="268" r:id="rId24"/>
    <p:sldId id="270" r:id="rId25"/>
    <p:sldId id="279" r:id="rId26"/>
    <p:sldId id="271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0"/>
    <p:restoredTop sz="84492"/>
  </p:normalViewPr>
  <p:slideViewPr>
    <p:cSldViewPr snapToGrid="0">
      <p:cViewPr>
        <p:scale>
          <a:sx n="125" d="100"/>
          <a:sy n="125" d="100"/>
        </p:scale>
        <p:origin x="105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lth-RI/health-ri-metadata/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30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5201377" y="2214158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3120959" y="161748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3120959" y="237288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4577693" y="2811283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3857901" y="3133882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3801413" y="1181825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4206089" y="1628278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2656088" y="2079981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3301682" y="160525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3528068" y="2118207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3547376" y="2300208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4805140" y="1877232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2930891" y="1662298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5076636" y="177549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2458264" y="2481596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5572045" y="250120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5060453" y="3308204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3114270" y="3424702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40894" y="101135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Health-RI core metadata schemas </a:t>
            </a:r>
            <a:endParaRPr sz="19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2" y="1697770"/>
            <a:ext cx="1938081" cy="9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" y="3122207"/>
            <a:ext cx="2072656" cy="122493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>
            <a:off x="2074483" y="2118207"/>
            <a:ext cx="2083585" cy="5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2181400" y="3734673"/>
            <a:ext cx="2169683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102149" y="2625934"/>
            <a:ext cx="216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600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136402" y="4399625"/>
            <a:ext cx="462565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50" dirty="0">
                <a:hlinkClick r:id="rId5"/>
              </a:rPr>
              <a:t>https://github.com/Health-RI/health-ri-metadata</a:t>
            </a:r>
            <a:r>
              <a:rPr lang="en-US" sz="750" dirty="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3957689" y="2981938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6407419" y="1281372"/>
            <a:ext cx="27365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resources must describe provide the core metadata</a:t>
            </a: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dcat:Catalogue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712936" y="2410101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632518" y="18134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632518" y="25688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6089252" y="3007226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369460" y="3329825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312972" y="1377768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717648" y="1824221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4167647" y="2275924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813241" y="1801199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5039627" y="2314150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5058935" y="2496151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316699" y="2073175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442450" y="1858241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588195" y="1971439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969823" y="2677539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83604" y="2697150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572012" y="3504147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625829" y="362064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2152453" y="297078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Health-RI domain (petal) metadata schemas </a:t>
            </a:r>
            <a:endParaRPr sz="195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  <a:endCxn id="5" idx="3"/>
          </p:cNvCxnSpPr>
          <p:nvPr/>
        </p:nvCxnSpPr>
        <p:spPr>
          <a:xfrm flipH="1">
            <a:off x="3134826" y="1575298"/>
            <a:ext cx="1234414" cy="7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  <a:endCxn id="5" idx="3"/>
          </p:cNvCxnSpPr>
          <p:nvPr/>
        </p:nvCxnSpPr>
        <p:spPr>
          <a:xfrm flipH="1" flipV="1">
            <a:off x="3134826" y="2338974"/>
            <a:ext cx="545944" cy="54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469248" y="3177881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7018A-F51E-36B1-8A93-99D170129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0" b="5850"/>
          <a:stretch/>
        </p:blipFill>
        <p:spPr>
          <a:xfrm>
            <a:off x="258310" y="1686254"/>
            <a:ext cx="2876516" cy="1305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  <a:endCxn id="5" idx="3"/>
          </p:cNvCxnSpPr>
          <p:nvPr/>
        </p:nvCxnSpPr>
        <p:spPr>
          <a:xfrm flipH="1" flipV="1">
            <a:off x="3134826" y="2338975"/>
            <a:ext cx="1234414" cy="212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H="1" flipV="1">
            <a:off x="3134825" y="2338974"/>
            <a:ext cx="2771733" cy="248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  <a:endCxn id="5" idx="3"/>
          </p:cNvCxnSpPr>
          <p:nvPr/>
        </p:nvCxnSpPr>
        <p:spPr>
          <a:xfrm flipH="1" flipV="1">
            <a:off x="3134825" y="2338974"/>
            <a:ext cx="4324829" cy="203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  <a:endCxn id="5" idx="3"/>
          </p:cNvCxnSpPr>
          <p:nvPr/>
        </p:nvCxnSpPr>
        <p:spPr>
          <a:xfrm flipH="1" flipV="1">
            <a:off x="3134825" y="2338974"/>
            <a:ext cx="5062248" cy="58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  <a:endCxn id="5" idx="3"/>
          </p:cNvCxnSpPr>
          <p:nvPr/>
        </p:nvCxnSpPr>
        <p:spPr>
          <a:xfrm flipH="1">
            <a:off x="3134826" y="1640064"/>
            <a:ext cx="4308854" cy="6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303065" y="3500382"/>
            <a:ext cx="3073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Resources in a domain must offer, extra to the core, their minimal metadata to find their domain resources</a:t>
            </a:r>
          </a:p>
        </p:txBody>
      </p: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42" y="2384832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Practical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7" y="13276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Define a Scope</a:t>
            </a:r>
            <a:br>
              <a:rPr lang="en-GB" dirty="0"/>
            </a:br>
            <a:r>
              <a:rPr lang="en-GB" dirty="0"/>
              <a:t>What metadata should you prioritise?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your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requirements and document them in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What is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Give me all the existing Data access levels, licensing?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a spreadsheet and list all the important terms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Time, date created, data collection methods, patient-based, archives, .. </a:t>
            </a:r>
          </a:p>
          <a:p>
            <a:pPr marL="603250" lvl="1" indent="0">
              <a:buSzPts val="1300"/>
              <a:buNone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dataset </a:t>
            </a:r>
            <a:r>
              <a:rPr lang="en-GB" dirty="0"/>
              <a:t>attribute </a:t>
            </a:r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each properties per class: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 </a:t>
            </a:r>
            <a:r>
              <a:rPr lang="en-GB" dirty="0">
                <a:sym typeface="Wingdings" pitchFamily="2" charset="2"/>
              </a:rPr>
              <a:t> depending on the requirement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cardinality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Always Reuse – map your requirement to the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 your requirements to the existing standards and reuse the existing structure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 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requirements to HRI core metatda model (dcat-ap)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1" y="2159100"/>
            <a:ext cx="8426334" cy="2707540"/>
          </a:xfrm>
        </p:spPr>
        <p:txBody>
          <a:bodyPr>
            <a:normAutofit fontScale="92500"/>
          </a:bodyPr>
          <a:lstStyle/>
          <a:p>
            <a:r>
              <a:rPr lang="en-GB" b="0" i="0" dirty="0">
                <a:solidFill>
                  <a:srgbClr val="323E48"/>
                </a:solidFill>
                <a:effectLst/>
                <a:latin typeface="Source Sans Pro" panose="020B0503030403020204" pitchFamily="34" charset="0"/>
              </a:rPr>
              <a:t>Match source fields to destination fields</a:t>
            </a:r>
            <a:endParaRPr lang="en-GB" dirty="0"/>
          </a:p>
          <a:p>
            <a:pPr marL="146050" indent="0">
              <a:buNone/>
            </a:pPr>
            <a:endParaRPr lang="en-NL" dirty="0"/>
          </a:p>
          <a:p>
            <a:r>
              <a:rPr lang="en-NL" dirty="0"/>
              <a:t>Semantic mapping </a:t>
            </a:r>
          </a:p>
          <a:p>
            <a:pPr lvl="1"/>
            <a:r>
              <a:rPr lang="en-NL" dirty="0"/>
              <a:t>example</a:t>
            </a:r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GB" dirty="0"/>
          </a:p>
          <a:p>
            <a:r>
              <a:rPr lang="en-GB" dirty="0"/>
              <a:t>Push to HRI Git to be review</a:t>
            </a:r>
          </a:p>
          <a:p>
            <a:endParaRPr lang="en-GB" dirty="0"/>
          </a:p>
          <a:p>
            <a:r>
              <a:rPr lang="en-GB" dirty="0"/>
              <a:t>Next step:</a:t>
            </a:r>
          </a:p>
          <a:p>
            <a:pPr lvl="1"/>
            <a:r>
              <a:rPr lang="en-GB" dirty="0"/>
              <a:t> Implementation of the model and instantiation of the model with your data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 your metadata scope and requirements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 and map your requirements to it,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Model your requirement in graph model (class, properties , relations).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 –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r>
              <a:rPr lang="en-GB" dirty="0"/>
              <a:t>Instantiation of metadata schema with your dataset(s)</a:t>
            </a:r>
          </a:p>
          <a:p>
            <a:pPr marL="146050" indent="0">
              <a:buNone/>
            </a:pPr>
            <a:endParaRPr lang="en-GB" dirty="0"/>
          </a:p>
          <a:p>
            <a:r>
              <a:rPr lang="en-GB" dirty="0"/>
              <a:t>Expose your data with the required features on portal (data catalogue portal)</a:t>
            </a:r>
          </a:p>
          <a:p>
            <a:endParaRPr lang="en-GB" dirty="0"/>
          </a:p>
          <a:p>
            <a:r>
              <a:rPr lang="en-GB" dirty="0"/>
              <a:t>Evaluate the search </a:t>
            </a:r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41947">
              <a:buSzPct val="100000"/>
            </a:pPr>
            <a:r>
              <a:rPr lang="en-GB" sz="2100" dirty="0"/>
              <a:t>Represent it in RDF Graph Model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indent="-341947">
              <a:buSzPct val="100000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2;p26">
            <a:extLst>
              <a:ext uri="{FF2B5EF4-FFF2-40B4-BE49-F238E27FC236}">
                <a16:creationId xmlns:a16="http://schemas.microsoft.com/office/drawing/2014/main" id="{4ED5B144-A183-47A4-8C81-F64C2E7A409D}"/>
              </a:ext>
            </a:extLst>
          </p:cNvPr>
          <p:cNvSpPr/>
          <p:nvPr/>
        </p:nvSpPr>
        <p:spPr>
          <a:xfrm rot="188886">
            <a:off x="6878913" y="902675"/>
            <a:ext cx="721088" cy="8235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3;p26">
            <a:extLst>
              <a:ext uri="{FF2B5EF4-FFF2-40B4-BE49-F238E27FC236}">
                <a16:creationId xmlns:a16="http://schemas.microsoft.com/office/drawing/2014/main" id="{B494701F-A767-4018-A8DC-7D1F2C8ECFA4}"/>
              </a:ext>
            </a:extLst>
          </p:cNvPr>
          <p:cNvSpPr/>
          <p:nvPr/>
        </p:nvSpPr>
        <p:spPr>
          <a:xfrm rot="-10187366">
            <a:off x="3956456" y="3338955"/>
            <a:ext cx="807260" cy="82420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4;p26">
            <a:extLst>
              <a:ext uri="{FF2B5EF4-FFF2-40B4-BE49-F238E27FC236}">
                <a16:creationId xmlns:a16="http://schemas.microsoft.com/office/drawing/2014/main" id="{930DD410-B856-4B2B-A0A1-36D0F85B60FC}"/>
              </a:ext>
            </a:extLst>
          </p:cNvPr>
          <p:cNvSpPr/>
          <p:nvPr/>
        </p:nvSpPr>
        <p:spPr>
          <a:xfrm rot="-5782781" flipH="1">
            <a:off x="5113646" y="3250903"/>
            <a:ext cx="720864" cy="82363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5;p26">
            <a:extLst>
              <a:ext uri="{FF2B5EF4-FFF2-40B4-BE49-F238E27FC236}">
                <a16:creationId xmlns:a16="http://schemas.microsoft.com/office/drawing/2014/main" id="{4DA74277-1A46-40B0-B19D-1DAC75D09025}"/>
              </a:ext>
            </a:extLst>
          </p:cNvPr>
          <p:cNvSpPr/>
          <p:nvPr/>
        </p:nvSpPr>
        <p:spPr>
          <a:xfrm rot="-7678441">
            <a:off x="4129713" y="2812921"/>
            <a:ext cx="719279" cy="82636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6;p26">
            <a:extLst>
              <a:ext uri="{FF2B5EF4-FFF2-40B4-BE49-F238E27FC236}">
                <a16:creationId xmlns:a16="http://schemas.microsoft.com/office/drawing/2014/main" id="{75A003D4-C4C0-490E-AD53-A4F234C7F96D}"/>
              </a:ext>
            </a:extLst>
          </p:cNvPr>
          <p:cNvSpPr/>
          <p:nvPr/>
        </p:nvSpPr>
        <p:spPr>
          <a:xfrm rot="8683438">
            <a:off x="4407921" y="3355210"/>
            <a:ext cx="710240" cy="83462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26">
            <a:extLst>
              <a:ext uri="{FF2B5EF4-FFF2-40B4-BE49-F238E27FC236}">
                <a16:creationId xmlns:a16="http://schemas.microsoft.com/office/drawing/2014/main" id="{18798F57-31FB-4F61-AA5B-7095717F2097}"/>
              </a:ext>
            </a:extLst>
          </p:cNvPr>
          <p:cNvSpPr/>
          <p:nvPr/>
        </p:nvSpPr>
        <p:spPr>
          <a:xfrm rot="-9533352" flipH="1">
            <a:off x="6327702" y="2897688"/>
            <a:ext cx="707161" cy="8390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8;p26">
            <a:extLst>
              <a:ext uri="{FF2B5EF4-FFF2-40B4-BE49-F238E27FC236}">
                <a16:creationId xmlns:a16="http://schemas.microsoft.com/office/drawing/2014/main" id="{28513396-F0B8-4D88-8F1E-ACD5411A0518}"/>
              </a:ext>
            </a:extLst>
          </p:cNvPr>
          <p:cNvSpPr/>
          <p:nvPr/>
        </p:nvSpPr>
        <p:spPr>
          <a:xfrm rot="-767528">
            <a:off x="6366467" y="979839"/>
            <a:ext cx="706255" cy="84038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9;p26">
            <a:extLst>
              <a:ext uri="{FF2B5EF4-FFF2-40B4-BE49-F238E27FC236}">
                <a16:creationId xmlns:a16="http://schemas.microsoft.com/office/drawing/2014/main" id="{E88C3681-0A9C-4D6B-9DFE-5253A7BDB4C2}"/>
              </a:ext>
            </a:extLst>
          </p:cNvPr>
          <p:cNvSpPr/>
          <p:nvPr/>
        </p:nvSpPr>
        <p:spPr>
          <a:xfrm rot="-2369681" flipH="1">
            <a:off x="3636827" y="1793229"/>
            <a:ext cx="711431" cy="83563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AC45ADB3-5643-4764-9F88-5AA5D0E0C193}"/>
              </a:ext>
            </a:extLst>
          </p:cNvPr>
          <p:cNvSpPr/>
          <p:nvPr/>
        </p:nvSpPr>
        <p:spPr>
          <a:xfrm rot="-10082504">
            <a:off x="3760217" y="2154946"/>
            <a:ext cx="705843" cy="84157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1;p26">
            <a:extLst>
              <a:ext uri="{FF2B5EF4-FFF2-40B4-BE49-F238E27FC236}">
                <a16:creationId xmlns:a16="http://schemas.microsoft.com/office/drawing/2014/main" id="{34848A8B-080B-416E-BBAB-6267203F3EFC}"/>
              </a:ext>
            </a:extLst>
          </p:cNvPr>
          <p:cNvSpPr/>
          <p:nvPr/>
        </p:nvSpPr>
        <p:spPr>
          <a:xfrm rot="3579564">
            <a:off x="6492875" y="2590555"/>
            <a:ext cx="716684" cy="82928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2;p26">
            <a:extLst>
              <a:ext uri="{FF2B5EF4-FFF2-40B4-BE49-F238E27FC236}">
                <a16:creationId xmlns:a16="http://schemas.microsoft.com/office/drawing/2014/main" id="{FA6E9C43-DB2D-44D3-8818-EA461364B427}"/>
              </a:ext>
            </a:extLst>
          </p:cNvPr>
          <p:cNvSpPr/>
          <p:nvPr/>
        </p:nvSpPr>
        <p:spPr>
          <a:xfrm rot="6342551">
            <a:off x="5688969" y="3224751"/>
            <a:ext cx="719655" cy="82418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3;p26">
            <a:extLst>
              <a:ext uri="{FF2B5EF4-FFF2-40B4-BE49-F238E27FC236}">
                <a16:creationId xmlns:a16="http://schemas.microsoft.com/office/drawing/2014/main" id="{7F47231B-CA91-43FA-8CA4-7F5B3DDE884A}"/>
              </a:ext>
            </a:extLst>
          </p:cNvPr>
          <p:cNvSpPr/>
          <p:nvPr/>
        </p:nvSpPr>
        <p:spPr>
          <a:xfrm rot="4917807" flipH="1">
            <a:off x="5634794" y="765041"/>
            <a:ext cx="721006" cy="8235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4;p26">
            <a:extLst>
              <a:ext uri="{FF2B5EF4-FFF2-40B4-BE49-F238E27FC236}">
                <a16:creationId xmlns:a16="http://schemas.microsoft.com/office/drawing/2014/main" id="{1BCE2FB6-C365-474B-A284-AD6BE4A76966}"/>
              </a:ext>
            </a:extLst>
          </p:cNvPr>
          <p:cNvSpPr/>
          <p:nvPr/>
        </p:nvSpPr>
        <p:spPr>
          <a:xfrm rot="-5028002">
            <a:off x="5087816" y="776412"/>
            <a:ext cx="720842" cy="82348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5;p26">
            <a:extLst>
              <a:ext uri="{FF2B5EF4-FFF2-40B4-BE49-F238E27FC236}">
                <a16:creationId xmlns:a16="http://schemas.microsoft.com/office/drawing/2014/main" id="{88B08C13-56CB-4924-B187-9533D586F827}"/>
              </a:ext>
            </a:extLst>
          </p:cNvPr>
          <p:cNvSpPr/>
          <p:nvPr/>
        </p:nvSpPr>
        <p:spPr>
          <a:xfrm rot="-4457449">
            <a:off x="4030877" y="858242"/>
            <a:ext cx="719655" cy="82418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6;p26">
            <a:extLst>
              <a:ext uri="{FF2B5EF4-FFF2-40B4-BE49-F238E27FC236}">
                <a16:creationId xmlns:a16="http://schemas.microsoft.com/office/drawing/2014/main" id="{334A5106-488C-4B87-A550-C796F4AC1547}"/>
              </a:ext>
            </a:extLst>
          </p:cNvPr>
          <p:cNvSpPr txBox="1"/>
          <p:nvPr/>
        </p:nvSpPr>
        <p:spPr>
          <a:xfrm rot="-1443084">
            <a:off x="3847014" y="878612"/>
            <a:ext cx="706652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7;p26">
            <a:extLst>
              <a:ext uri="{FF2B5EF4-FFF2-40B4-BE49-F238E27FC236}">
                <a16:creationId xmlns:a16="http://schemas.microsoft.com/office/drawing/2014/main" id="{49293AF4-6B38-40C5-9EBA-32DA7FD7DF2E}"/>
              </a:ext>
            </a:extLst>
          </p:cNvPr>
          <p:cNvSpPr/>
          <p:nvPr/>
        </p:nvSpPr>
        <p:spPr>
          <a:xfrm rot="1643025">
            <a:off x="6823503" y="1297279"/>
            <a:ext cx="676055" cy="77415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8;p26">
            <a:extLst>
              <a:ext uri="{FF2B5EF4-FFF2-40B4-BE49-F238E27FC236}">
                <a16:creationId xmlns:a16="http://schemas.microsoft.com/office/drawing/2014/main" id="{6D8550AC-6F99-4578-BB95-8701990A162A}"/>
              </a:ext>
            </a:extLst>
          </p:cNvPr>
          <p:cNvSpPr/>
          <p:nvPr/>
        </p:nvSpPr>
        <p:spPr>
          <a:xfrm rot="-5892055">
            <a:off x="4056861" y="1261405"/>
            <a:ext cx="720847" cy="8241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9;p26">
            <a:extLst>
              <a:ext uri="{FF2B5EF4-FFF2-40B4-BE49-F238E27FC236}">
                <a16:creationId xmlns:a16="http://schemas.microsoft.com/office/drawing/2014/main" id="{83188E1A-DDEE-4F4C-963F-1A98D5C6C671}"/>
              </a:ext>
            </a:extLst>
          </p:cNvPr>
          <p:cNvSpPr/>
          <p:nvPr/>
        </p:nvSpPr>
        <p:spPr>
          <a:xfrm rot="-1996322">
            <a:off x="4454917" y="1093201"/>
            <a:ext cx="709925" cy="83520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553521" y="1825213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464552" y="13821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464552" y="21375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5997195" y="2354530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201493" y="2898563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200537" y="940433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549682" y="1392959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3999681" y="1844662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645275" y="136993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4871660" y="1882888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4890968" y="2064889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148733" y="1641913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2;p26">
            <a:extLst>
              <a:ext uri="{FF2B5EF4-FFF2-40B4-BE49-F238E27FC236}">
                <a16:creationId xmlns:a16="http://schemas.microsoft.com/office/drawing/2014/main" id="{4E977BA5-3A4B-4A9B-83E7-4FE39CACF455}"/>
              </a:ext>
            </a:extLst>
          </p:cNvPr>
          <p:cNvSpPr txBox="1"/>
          <p:nvPr/>
        </p:nvSpPr>
        <p:spPr>
          <a:xfrm>
            <a:off x="5313773" y="2771659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351463" y="1482963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204;p26">
            <a:extLst>
              <a:ext uri="{FF2B5EF4-FFF2-40B4-BE49-F238E27FC236}">
                <a16:creationId xmlns:a16="http://schemas.microsoft.com/office/drawing/2014/main" id="{22343B29-AA0B-4C59-BEF5-447882B02FCE}"/>
              </a:ext>
            </a:extLst>
          </p:cNvPr>
          <p:cNvSpPr txBox="1"/>
          <p:nvPr/>
        </p:nvSpPr>
        <p:spPr>
          <a:xfrm rot="1082178">
            <a:off x="4481322" y="1054995"/>
            <a:ext cx="70562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5;p26">
            <a:extLst>
              <a:ext uri="{FF2B5EF4-FFF2-40B4-BE49-F238E27FC236}">
                <a16:creationId xmlns:a16="http://schemas.microsoft.com/office/drawing/2014/main" id="{18F598A6-0902-4395-9623-9F5929FE16E2}"/>
              </a:ext>
            </a:extLst>
          </p:cNvPr>
          <p:cNvSpPr txBox="1"/>
          <p:nvPr/>
        </p:nvSpPr>
        <p:spPr>
          <a:xfrm rot="2159638">
            <a:off x="3792263" y="1429851"/>
            <a:ext cx="709418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420229" y="154017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7;p26">
            <a:extLst>
              <a:ext uri="{FF2B5EF4-FFF2-40B4-BE49-F238E27FC236}">
                <a16:creationId xmlns:a16="http://schemas.microsoft.com/office/drawing/2014/main" id="{1E1DB0FD-81BF-42F0-91E4-F062CA2990B8}"/>
              </a:ext>
            </a:extLst>
          </p:cNvPr>
          <p:cNvSpPr txBox="1"/>
          <p:nvPr/>
        </p:nvSpPr>
        <p:spPr>
          <a:xfrm rot="-1929944">
            <a:off x="7043111" y="1424084"/>
            <a:ext cx="673263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801857" y="224627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82721" y="2209621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471704" y="3069173"/>
            <a:ext cx="708421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1;p26">
            <a:extLst>
              <a:ext uri="{FF2B5EF4-FFF2-40B4-BE49-F238E27FC236}">
                <a16:creationId xmlns:a16="http://schemas.microsoft.com/office/drawing/2014/main" id="{1786886B-4EE7-4614-A6CC-597B9F6A6D0F}"/>
              </a:ext>
            </a:extLst>
          </p:cNvPr>
          <p:cNvSpPr txBox="1"/>
          <p:nvPr/>
        </p:nvSpPr>
        <p:spPr>
          <a:xfrm>
            <a:off x="3401947" y="1879920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457863" y="3189382"/>
            <a:ext cx="704025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3;p26">
            <a:extLst>
              <a:ext uri="{FF2B5EF4-FFF2-40B4-BE49-F238E27FC236}">
                <a16:creationId xmlns:a16="http://schemas.microsoft.com/office/drawing/2014/main" id="{C4385317-9BAA-4AF6-8336-4DBE3D34B3C6}"/>
              </a:ext>
            </a:extLst>
          </p:cNvPr>
          <p:cNvSpPr txBox="1"/>
          <p:nvPr/>
        </p:nvSpPr>
        <p:spPr>
          <a:xfrm rot="-1393791">
            <a:off x="3913986" y="3106116"/>
            <a:ext cx="70394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4;p26">
            <a:extLst>
              <a:ext uri="{FF2B5EF4-FFF2-40B4-BE49-F238E27FC236}">
                <a16:creationId xmlns:a16="http://schemas.microsoft.com/office/drawing/2014/main" id="{164252C4-342E-4361-95C6-3D911BBDF602}"/>
              </a:ext>
            </a:extLst>
          </p:cNvPr>
          <p:cNvSpPr txBox="1"/>
          <p:nvPr/>
        </p:nvSpPr>
        <p:spPr>
          <a:xfrm>
            <a:off x="4468184" y="3816533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5;p26">
            <a:extLst>
              <a:ext uri="{FF2B5EF4-FFF2-40B4-BE49-F238E27FC236}">
                <a16:creationId xmlns:a16="http://schemas.microsoft.com/office/drawing/2014/main" id="{491E340E-A6D1-4B11-83BF-96AAA1788B49}"/>
              </a:ext>
            </a:extLst>
          </p:cNvPr>
          <p:cNvSpPr txBox="1"/>
          <p:nvPr/>
        </p:nvSpPr>
        <p:spPr>
          <a:xfrm rot="-3749584">
            <a:off x="3749649" y="3683748"/>
            <a:ext cx="70395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6;p26">
            <a:extLst>
              <a:ext uri="{FF2B5EF4-FFF2-40B4-BE49-F238E27FC236}">
                <a16:creationId xmlns:a16="http://schemas.microsoft.com/office/drawing/2014/main" id="{05118272-EB5C-437D-B1D4-0FD148EFA8F0}"/>
              </a:ext>
            </a:extLst>
          </p:cNvPr>
          <p:cNvSpPr txBox="1"/>
          <p:nvPr/>
        </p:nvSpPr>
        <p:spPr>
          <a:xfrm>
            <a:off x="1357254" y="1745977"/>
            <a:ext cx="2334825" cy="2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200" b="1" dirty="0">
                <a:solidFill>
                  <a:schemeClr val="dk2"/>
                </a:solidFill>
              </a:rPr>
              <a:t>Core</a:t>
            </a:r>
            <a:r>
              <a:rPr lang="en-GB" sz="1200" dirty="0">
                <a:solidFill>
                  <a:schemeClr val="dk2"/>
                </a:solidFill>
              </a:rPr>
              <a:t>: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>
                <a:solidFill>
                  <a:schemeClr val="dk2"/>
                </a:solidFill>
              </a:rPr>
              <a:t>DCAT AP Portals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2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200" dirty="0">
                <a:solidFill>
                  <a:schemeClr val="dk2"/>
                </a:solidFill>
              </a:rPr>
              <a:t> Health-RI 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en-GB" sz="1200" b="1" dirty="0">
                <a:solidFill>
                  <a:schemeClr val="dk2"/>
                </a:solidFill>
              </a:rPr>
              <a:t>Leaves (Petals?):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-</a:t>
            </a:r>
            <a:r>
              <a:rPr lang="en-GB" sz="1200" dirty="0" err="1">
                <a:solidFill>
                  <a:schemeClr val="dk2"/>
                </a:solidFill>
              </a:rPr>
              <a:t>Domain:</a:t>
            </a:r>
            <a:r>
              <a:rPr lang="en-GB" sz="12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Your</a:t>
            </a:r>
            <a: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</a:rPr>
              <a:t> Image data</a:t>
            </a:r>
            <a:b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200" dirty="0">
                <a:solidFill>
                  <a:schemeClr val="dk2"/>
                </a:solidFill>
              </a:rPr>
              <a:t>-sub-domains (MRI)</a:t>
            </a:r>
            <a:br>
              <a:rPr lang="en-GB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sz="1200" u="sng" dirty="0">
                <a:solidFill>
                  <a:schemeClr val="dk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1150478" y="928704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The Sunflower 1.0</a:t>
            </a:r>
            <a:endParaRPr sz="1950" dirty="0"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010A3B92-C62D-02CF-8785-8C09C500F90B}"/>
              </a:ext>
            </a:extLst>
          </p:cNvPr>
          <p:cNvSpPr txBox="1"/>
          <p:nvPr/>
        </p:nvSpPr>
        <p:spPr>
          <a:xfrm>
            <a:off x="5331478" y="356081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228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1931690"/>
            <a:ext cx="8414550" cy="2944681"/>
          </a:xfrm>
        </p:spPr>
        <p:txBody>
          <a:bodyPr>
            <a:normAutofit fontScale="625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r>
              <a:rPr lang="en-GB" sz="1900" dirty="0"/>
              <a:t>Three main components are: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dataset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6" y="130929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550695" y="2723948"/>
            <a:ext cx="1730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06812" y="2435863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-100782" y="408236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NL" dirty="0"/>
              <a:t>nstance of </a:t>
            </a:r>
          </a:p>
          <a:p>
            <a:r>
              <a:rPr lang="en-NL" dirty="0"/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18585" y="236781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43677" y="338286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300395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513465" y="464349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Namespace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dct</a:t>
            </a:r>
            <a:r>
              <a:rPr lang="en-US" dirty="0"/>
              <a:t> &lt;&gt;</a:t>
            </a:r>
          </a:p>
          <a:p>
            <a:r>
              <a:rPr lang="en-US" dirty="0"/>
              <a:t>Owl &lt;&gt;</a:t>
            </a:r>
          </a:p>
          <a:p>
            <a:r>
              <a:rPr lang="en-US" dirty="0" err="1"/>
              <a:t>Rdf</a:t>
            </a:r>
            <a:r>
              <a:rPr lang="en-US" dirty="0"/>
              <a:t> &lt;&gt;</a:t>
            </a:r>
          </a:p>
          <a:p>
            <a:r>
              <a:rPr lang="en-US" dirty="0" err="1"/>
              <a:t>Rdfs</a:t>
            </a:r>
            <a:r>
              <a:rPr lang="en-US" dirty="0"/>
              <a:t> &lt;&gt;</a:t>
            </a:r>
          </a:p>
          <a:p>
            <a:r>
              <a:rPr lang="en-US" dirty="0" err="1"/>
              <a:t>Hri</a:t>
            </a:r>
            <a:r>
              <a:rPr lang="en-US" dirty="0"/>
              <a:t> &lt;&gt;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Team: 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9801</TotalTime>
  <Words>1629</Words>
  <Application>Microsoft Macintosh PowerPoint</Application>
  <PresentationFormat>On-screen Show (16:9)</PresentationFormat>
  <Paragraphs>234</Paragraphs>
  <Slides>26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Roboto</vt:lpstr>
      <vt:lpstr>Arial</vt:lpstr>
      <vt:lpstr>Lato</vt:lpstr>
      <vt:lpstr>Source Sans Pro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PowerPoint Presentation</vt:lpstr>
      <vt:lpstr>Metadata Schema Structure?</vt:lpstr>
      <vt:lpstr>Metadata schema is a graph</vt:lpstr>
      <vt:lpstr>Namespace </vt:lpstr>
      <vt:lpstr>Team: HRI Core Metadata Schemas 🌻 </vt:lpstr>
      <vt:lpstr>PowerPoint Presentation</vt:lpstr>
      <vt:lpstr>Defining Core – Generic metadata</vt:lpstr>
      <vt:lpstr>DCAT</vt:lpstr>
      <vt:lpstr>DCAT</vt:lpstr>
      <vt:lpstr>DCAT-AP Portal</vt:lpstr>
      <vt:lpstr>HRI Core schema 0.9  access on git</vt:lpstr>
      <vt:lpstr>PowerPoint Presentation</vt:lpstr>
      <vt:lpstr>Defining Leaves – Specialized/domain Metadata </vt:lpstr>
      <vt:lpstr>Practical steps</vt:lpstr>
      <vt:lpstr>1. Define a Scope What metadata should you prioritise?</vt:lpstr>
      <vt:lpstr>Collect your Requirements  </vt:lpstr>
      <vt:lpstr>Always Reuse – map your requirement to the existing standards</vt:lpstr>
      <vt:lpstr>Map your requirements to HRI core metatda model (dcat-ap)</vt:lpstr>
      <vt:lpstr>Metadata Schemas and Portal Releases </vt:lpstr>
      <vt:lpstr>Take away</vt:lpstr>
      <vt:lpstr>Next step – </vt:lpstr>
      <vt:lpstr>Acknowledgements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29</cp:revision>
  <dcterms:modified xsi:type="dcterms:W3CDTF">2023-08-08T13:06:59Z</dcterms:modified>
  <cp:category/>
</cp:coreProperties>
</file>