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72" r:id="rId6"/>
    <p:sldId id="274" r:id="rId7"/>
    <p:sldId id="260" r:id="rId8"/>
    <p:sldId id="261" r:id="rId9"/>
    <p:sldId id="262" r:id="rId10"/>
    <p:sldId id="263" r:id="rId11"/>
    <p:sldId id="275" r:id="rId12"/>
    <p:sldId id="264" r:id="rId13"/>
    <p:sldId id="265" r:id="rId14"/>
    <p:sldId id="266" r:id="rId15"/>
    <p:sldId id="267" r:id="rId16"/>
    <p:sldId id="278" r:id="rId17"/>
    <p:sldId id="277" r:id="rId18"/>
    <p:sldId id="279" r:id="rId19"/>
    <p:sldId id="268" r:id="rId20"/>
    <p:sldId id="269" r:id="rId21"/>
    <p:sldId id="270" r:id="rId22"/>
    <p:sldId id="271" r:id="rId23"/>
  </p:sldIdLst>
  <p:sldSz cx="9144000" cy="5143500" type="screen16x9"/>
  <p:notesSz cx="6858000" cy="9144000"/>
  <p:embeddedFontLst>
    <p:embeddedFont>
      <p:font typeface="Lato" panose="020F0502020204030203" pitchFamily="34" charset="0"/>
      <p:regular r:id="rId25"/>
      <p:bold r:id="rId26"/>
      <p:italic r:id="rId27"/>
      <p:boldItalic r:id="rId28"/>
    </p:embeddedFont>
    <p:embeddedFont>
      <p:font typeface="Raleway" pitchFamily="2" charset="77"/>
      <p:regular r:id="rId29"/>
      <p:bold r:id="rId30"/>
      <p:italic r:id="rId31"/>
      <p:boldItalic r:id="rId32"/>
    </p:embeddedFont>
    <p:embeddedFont>
      <p:font typeface="Roboto" panose="02000000000000000000" pitchFamily="2"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870"/>
    <p:restoredTop sz="84553"/>
  </p:normalViewPr>
  <p:slideViewPr>
    <p:cSldViewPr snapToGrid="0">
      <p:cViewPr>
        <p:scale>
          <a:sx n="77" d="100"/>
          <a:sy n="77" d="100"/>
        </p:scale>
        <p:origin x="1240" y="10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NL" dirty="0"/>
          </a:p>
        </p:txBody>
      </p:sp>
    </p:spTree>
    <p:extLst>
      <p:ext uri="{BB962C8B-B14F-4D97-AF65-F5344CB8AC3E}">
        <p14:creationId xmlns:p14="http://schemas.microsoft.com/office/powerpoint/2010/main" val="7483626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49d16b04f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49d16b04f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49d16b04f2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49d16b04f2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49d16b04f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49d16b04f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4a2a5976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4a2a5976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49d16b04f2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49d16b04f2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4bc57abd04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4bc57abd04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4bc57abd04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4bc57abd04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4bc57abd04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4bc57abd04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49d16b04f2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49d16b04f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49d16b04f2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49d16b04f2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800" i="1">
                <a:solidFill>
                  <a:srgbClr val="595959"/>
                </a:solidFill>
                <a:highlight>
                  <a:srgbClr val="FFFFFF"/>
                </a:highlight>
              </a:rPr>
              <a:t>To find stuff = We need to </a:t>
            </a:r>
            <a:r>
              <a:rPr lang="en-GB" sz="1800" b="1" i="1">
                <a:solidFill>
                  <a:srgbClr val="595959"/>
                </a:solidFill>
                <a:highlight>
                  <a:srgbClr val="FFFFFF"/>
                </a:highlight>
              </a:rPr>
              <a:t>Describe</a:t>
            </a:r>
            <a:r>
              <a:rPr lang="en-GB" sz="1800" i="1">
                <a:solidFill>
                  <a:srgbClr val="595959"/>
                </a:solidFill>
                <a:highlight>
                  <a:srgbClr val="FFFFFF"/>
                </a:highlight>
              </a:rPr>
              <a:t> stuff (be searchable before findable)</a:t>
            </a:r>
            <a:endParaRPr sz="1800" i="1">
              <a:solidFill>
                <a:srgbClr val="595959"/>
              </a:solidFill>
              <a:highlight>
                <a:srgbClr val="FFFFFF"/>
              </a:highlight>
            </a:endParaRPr>
          </a:p>
          <a:p>
            <a:pPr marL="0" lvl="0" indent="0" algn="l" rtl="0">
              <a:lnSpc>
                <a:spcPct val="115000"/>
              </a:lnSpc>
              <a:spcBef>
                <a:spcPts val="1200"/>
              </a:spcBef>
              <a:spcAft>
                <a:spcPts val="1200"/>
              </a:spcAft>
              <a:buClr>
                <a:schemeClr val="dk1"/>
              </a:buClr>
              <a:buSzPts val="1100"/>
              <a:buFont typeface="Arial"/>
              <a:buNone/>
            </a:pPr>
            <a:r>
              <a:rPr lang="en-GB" sz="1800" i="1">
                <a:solidFill>
                  <a:srgbClr val="595959"/>
                </a:solidFill>
                <a:highlight>
                  <a:srgbClr val="FFFFFF"/>
                </a:highlight>
              </a:rPr>
              <a:t>Findability = semantically enriched </a:t>
            </a:r>
            <a:r>
              <a:rPr lang="en-GB" sz="1800" b="1" i="1">
                <a:solidFill>
                  <a:srgbClr val="595959"/>
                </a:solidFill>
                <a:highlight>
                  <a:srgbClr val="FFFFFF"/>
                </a:highlight>
              </a:rPr>
              <a:t>Metadata </a:t>
            </a:r>
            <a:r>
              <a:rPr lang="en-GB" sz="1800" i="1">
                <a:solidFill>
                  <a:srgbClr val="595959"/>
                </a:solidFill>
                <a:highlight>
                  <a:srgbClr val="FFFFFF"/>
                </a:highlight>
              </a:rPr>
              <a:t>(unambiguous)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49d16b04f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49d16b04f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NL" dirty="0"/>
          </a:p>
        </p:txBody>
      </p:sp>
    </p:spTree>
    <p:extLst>
      <p:ext uri="{BB962C8B-B14F-4D97-AF65-F5344CB8AC3E}">
        <p14:creationId xmlns:p14="http://schemas.microsoft.com/office/powerpoint/2010/main" val="3437104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49d16b04f2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49d16b04f2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4a2a59763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4a2a59763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GB" sz="1800">
                <a:solidFill>
                  <a:srgbClr val="595959"/>
                </a:solidFill>
              </a:rPr>
              <a:t>mostra dcat specifica + herdadas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4bc57abd04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4bc57abd04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49d16b04f2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49d16b04f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docs.google.com/spreadsheets/d/1KKfAxn4ftoOAM2v3WsqT2XcPhdmTjnf1BZkvFf9FqF8/edit#gid=0"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Health-RI/health-ri-metadata/tree/master"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hyperlink" Target="https://github.com/Health-RI/health-ri-metadata/tree/master/Leaves/Omics" TargetMode="External"/><Relationship Id="rId4" Type="http://schemas.openxmlformats.org/officeDocument/2006/relationships/hyperlink" Target="https://github.com/Health-RI/health-ri-metadata/tree/master/Leaves"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s://docs.google.com/spreadsheets/d/1KKfAxn4ftoOAM2v3WsqT2XcPhdmTjnf1BZkvFf9FqF8/edit#gid=0"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Health-RI/health-ri-metadata/"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www.w3.org/TR/vocab-dcat-2/"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w3.org/TR/vocab-dcat-2/"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hyperlink" Target="https://joinup.ec.europa.eu/collection/semantic-interoperability-community-semic/solution/dcat-application-profile-data-portals-europe/release/201-0"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[DRAFT] A portal to (Meta)data</a:t>
            </a:r>
            <a:endParaRPr dirty="0"/>
          </a:p>
        </p:txBody>
      </p:sp>
      <p:sp>
        <p:nvSpPr>
          <p:cNvPr id="87" name="Google Shape;87;p13"/>
          <p:cNvSpPr txBox="1">
            <a:spLocks noGrp="1"/>
          </p:cNvSpPr>
          <p:nvPr>
            <p:ph type="subTitle" idx="1"/>
          </p:nvPr>
        </p:nvSpPr>
        <p:spPr>
          <a:xfrm>
            <a:off x="729625" y="3172900"/>
            <a:ext cx="7688100" cy="1730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GB" b="1" dirty="0"/>
              <a:t>Dena Tahvildari</a:t>
            </a:r>
          </a:p>
          <a:p>
            <a:pPr marL="0" lvl="0" indent="0" algn="l" rtl="0">
              <a:spcBef>
                <a:spcPts val="0"/>
              </a:spcBef>
              <a:spcAft>
                <a:spcPts val="0"/>
              </a:spcAft>
              <a:buNone/>
            </a:pPr>
            <a:r>
              <a:rPr lang="en-GB" b="1" dirty="0"/>
              <a:t>Bruna dos Santos Vieira</a:t>
            </a:r>
            <a:endParaRPr b="1" dirty="0"/>
          </a:p>
          <a:p>
            <a:pPr marL="0" lvl="0" indent="0" algn="l" rtl="0">
              <a:spcBef>
                <a:spcPts val="0"/>
              </a:spcBef>
              <a:spcAft>
                <a:spcPts val="0"/>
              </a:spcAft>
              <a:buNone/>
            </a:pPr>
            <a:endParaRPr dirty="0"/>
          </a:p>
          <a:p>
            <a:pPr marL="0" lvl="0" indent="0" algn="l" rtl="0">
              <a:spcBef>
                <a:spcPts val="0"/>
              </a:spcBef>
              <a:spcAft>
                <a:spcPts val="0"/>
              </a:spcAft>
              <a:buNone/>
            </a:pPr>
            <a:r>
              <a:rPr lang="en-GB" dirty="0"/>
              <a:t>FAIR Data Team</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br>
              <a:rPr lang="en-GB" dirty="0"/>
            </a:br>
            <a:r>
              <a:rPr lang="en-GB" dirty="0"/>
              <a:t>                                          </a:t>
            </a:r>
            <a:br>
              <a:rPr lang="en-GB" dirty="0"/>
            </a:br>
            <a:r>
              <a:rPr lang="en-GB" dirty="0"/>
              <a:t>Omics Group Kick-off                                                                                        Health-RI, 30 May 2023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HRI Core Metadata Schemas 🌻 </a:t>
            </a:r>
            <a:endParaRPr dirty="0"/>
          </a:p>
        </p:txBody>
      </p:sp>
      <p:sp>
        <p:nvSpPr>
          <p:cNvPr id="136" name="Google Shape;136;p20"/>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lnSpcReduction="10000"/>
          </a:bodyPr>
          <a:lstStyle/>
          <a:p>
            <a:pPr marL="457200" lvl="0" indent="-311150" algn="l" rtl="0">
              <a:spcBef>
                <a:spcPts val="0"/>
              </a:spcBef>
              <a:spcAft>
                <a:spcPts val="0"/>
              </a:spcAft>
              <a:buSzPts val="1300"/>
              <a:buChar char="●"/>
            </a:pPr>
            <a:r>
              <a:rPr lang="en-GB" dirty="0"/>
              <a:t>Technical Metadata Team (TMT     ) will support the technical part of building a metadata schema (Bruna, Dena, Luiz, </a:t>
            </a:r>
            <a:r>
              <a:rPr lang="en-GB" dirty="0" err="1"/>
              <a:t>Kees</a:t>
            </a:r>
            <a:r>
              <a:rPr lang="en-GB" dirty="0"/>
              <a:t>)</a:t>
            </a:r>
            <a:endParaRPr dirty="0"/>
          </a:p>
          <a:p>
            <a:pPr marL="457200" lvl="0" indent="-311150" algn="l" rtl="0">
              <a:spcBef>
                <a:spcPts val="0"/>
              </a:spcBef>
              <a:spcAft>
                <a:spcPts val="0"/>
              </a:spcAft>
              <a:buSzPts val="1300"/>
              <a:buChar char="●"/>
            </a:pPr>
            <a:r>
              <a:rPr lang="en-GB" dirty="0"/>
              <a:t>Only domain experts (working groups and portal teams) can define the metadata </a:t>
            </a:r>
            <a:r>
              <a:rPr lang="en-GB" b="1" dirty="0"/>
              <a:t>properties</a:t>
            </a:r>
            <a:r>
              <a:rPr lang="en-GB" dirty="0"/>
              <a:t> (content).</a:t>
            </a:r>
            <a:endParaRPr dirty="0"/>
          </a:p>
          <a:p>
            <a:pPr marL="457200" lvl="0" indent="-311150" algn="l" rtl="0">
              <a:spcBef>
                <a:spcPts val="0"/>
              </a:spcBef>
              <a:spcAft>
                <a:spcPts val="0"/>
              </a:spcAft>
              <a:buSzPts val="1300"/>
              <a:buChar char="●"/>
            </a:pPr>
            <a:r>
              <a:rPr lang="en-GB" dirty="0"/>
              <a:t>TMT add main properties from DCAT, DCAT AP portals, and supplied schemas from the nodes</a:t>
            </a:r>
            <a:endParaRPr dirty="0"/>
          </a:p>
          <a:p>
            <a:pPr marL="457200" lvl="0" indent="-311150" algn="l" rtl="0">
              <a:spcBef>
                <a:spcPts val="0"/>
              </a:spcBef>
              <a:spcAft>
                <a:spcPts val="0"/>
              </a:spcAft>
              <a:buSzPts val="1300"/>
              <a:buChar char="●"/>
            </a:pPr>
            <a:r>
              <a:rPr lang="en-GB" b="1" dirty="0"/>
              <a:t>Who will tell, apart from DCAT, which are the other obligatory fields?</a:t>
            </a:r>
            <a:endParaRPr b="1" dirty="0"/>
          </a:p>
          <a:p>
            <a:pPr marL="914400" lvl="1" indent="-323850" algn="l" rtl="0">
              <a:spcBef>
                <a:spcPts val="0"/>
              </a:spcBef>
              <a:spcAft>
                <a:spcPts val="0"/>
              </a:spcAft>
              <a:buSzPts val="1500"/>
              <a:buChar char="○"/>
            </a:pPr>
            <a:r>
              <a:rPr lang="en-GB" sz="1500" dirty="0"/>
              <a:t>Once domain schemas are out for review, TMT can check and embed the obligatory fields in the core schema</a:t>
            </a:r>
            <a:endParaRPr sz="1500" dirty="0"/>
          </a:p>
          <a:p>
            <a:pPr marL="914400" lvl="1" indent="-323850" algn="l" rtl="0">
              <a:spcBef>
                <a:spcPts val="0"/>
              </a:spcBef>
              <a:spcAft>
                <a:spcPts val="0"/>
              </a:spcAft>
              <a:buSzPts val="1500"/>
              <a:buChar char="○"/>
            </a:pPr>
            <a:r>
              <a:rPr lang="en-GB" sz="1500" dirty="0"/>
              <a:t>Portal groups will review taking into account usability, visuals etc</a:t>
            </a:r>
            <a:endParaRPr sz="1500" dirty="0"/>
          </a:p>
        </p:txBody>
      </p:sp>
      <p:pic>
        <p:nvPicPr>
          <p:cNvPr id="137" name="Google Shape;137;p20"/>
          <p:cNvPicPr preferRelativeResize="0"/>
          <p:nvPr/>
        </p:nvPicPr>
        <p:blipFill>
          <a:blip r:embed="rId3">
            <a:alphaModFix/>
          </a:blip>
          <a:stretch>
            <a:fillRect/>
          </a:stretch>
        </p:blipFill>
        <p:spPr>
          <a:xfrm>
            <a:off x="3561463" y="2169792"/>
            <a:ext cx="179125" cy="179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diagram of a data flow&#10;&#10;Description automatically generated">
            <a:extLst>
              <a:ext uri="{FF2B5EF4-FFF2-40B4-BE49-F238E27FC236}">
                <a16:creationId xmlns:a16="http://schemas.microsoft.com/office/drawing/2014/main" id="{D3E885E4-D7E3-BD59-E500-19A03FC184EC}"/>
              </a:ext>
            </a:extLst>
          </p:cNvPr>
          <p:cNvPicPr>
            <a:picLocks noChangeAspect="1"/>
          </p:cNvPicPr>
          <p:nvPr/>
        </p:nvPicPr>
        <p:blipFill>
          <a:blip r:embed="rId3"/>
          <a:stretch>
            <a:fillRect/>
          </a:stretch>
        </p:blipFill>
        <p:spPr>
          <a:xfrm>
            <a:off x="598516" y="625484"/>
            <a:ext cx="7464829" cy="4518016"/>
          </a:xfrm>
          <a:prstGeom prst="rect">
            <a:avLst/>
          </a:prstGeom>
        </p:spPr>
      </p:pic>
      <p:sp>
        <p:nvSpPr>
          <p:cNvPr id="6" name="Google Shape;113;p17">
            <a:extLst>
              <a:ext uri="{FF2B5EF4-FFF2-40B4-BE49-F238E27FC236}">
                <a16:creationId xmlns:a16="http://schemas.microsoft.com/office/drawing/2014/main" id="{6BCF27ED-26A5-D0BB-B8A5-A2295A598DFC}"/>
              </a:ext>
            </a:extLst>
          </p:cNvPr>
          <p:cNvSpPr txBox="1">
            <a:spLocks noGrp="1"/>
          </p:cNvSpPr>
          <p:nvPr>
            <p:ph type="title"/>
          </p:nvPr>
        </p:nvSpPr>
        <p:spPr>
          <a:xfrm>
            <a:off x="174806" y="0"/>
            <a:ext cx="3085649"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u="sng" dirty="0">
                <a:solidFill>
                  <a:schemeClr val="hlink"/>
                </a:solidFill>
              </a:rPr>
              <a:t>HRI Core schema 0.9 </a:t>
            </a:r>
            <a:br>
              <a:rPr lang="en-GB" u="sng" dirty="0">
                <a:solidFill>
                  <a:schemeClr val="hlink"/>
                </a:solidFill>
              </a:rPr>
            </a:br>
            <a:r>
              <a:rPr lang="en-GB" u="sng" dirty="0">
                <a:solidFill>
                  <a:schemeClr val="hlink"/>
                </a:solidFill>
              </a:rPr>
              <a:t>access on git</a:t>
            </a:r>
            <a:endParaRPr dirty="0"/>
          </a:p>
        </p:txBody>
      </p:sp>
    </p:spTree>
    <p:extLst>
      <p:ext uri="{BB962C8B-B14F-4D97-AF65-F5344CB8AC3E}">
        <p14:creationId xmlns:p14="http://schemas.microsoft.com/office/powerpoint/2010/main" val="1399002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42307"/>
              <a:buFont typeface="Arial"/>
              <a:buNone/>
            </a:pPr>
            <a:r>
              <a:rPr lang="en-GB" dirty="0"/>
              <a:t>Defining Core metadata model </a:t>
            </a:r>
            <a:endParaRPr dirty="0"/>
          </a:p>
        </p:txBody>
      </p:sp>
      <p:sp>
        <p:nvSpPr>
          <p:cNvPr id="143" name="Google Shape;143;p21"/>
          <p:cNvSpPr txBox="1">
            <a:spLocks noGrp="1"/>
          </p:cNvSpPr>
          <p:nvPr>
            <p:ph type="body" idx="1"/>
          </p:nvPr>
        </p:nvSpPr>
        <p:spPr>
          <a:xfrm>
            <a:off x="770375" y="2049725"/>
            <a:ext cx="8017800" cy="25050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SzPts val="852"/>
              <a:buNone/>
            </a:pPr>
            <a:r>
              <a:rPr lang="en-GB" sz="1207" dirty="0"/>
              <a:t>Currently we have:</a:t>
            </a:r>
            <a:endParaRPr sz="1207" dirty="0"/>
          </a:p>
          <a:p>
            <a:pPr marL="457200" lvl="0" indent="-305276" algn="l" rtl="0">
              <a:lnSpc>
                <a:spcPct val="95000"/>
              </a:lnSpc>
              <a:spcBef>
                <a:spcPts val="1200"/>
              </a:spcBef>
              <a:spcAft>
                <a:spcPts val="0"/>
              </a:spcAft>
              <a:buSzPts val="1208"/>
              <a:buChar char="●"/>
            </a:pPr>
            <a:r>
              <a:rPr lang="en-GB" sz="1207" dirty="0"/>
              <a:t>Identified EU standards (DCAT, DCAT AP Portals, DCAT AP Health)</a:t>
            </a:r>
            <a:endParaRPr sz="1207" dirty="0"/>
          </a:p>
          <a:p>
            <a:pPr marL="457200" lvl="0" indent="-305276" algn="l" rtl="0">
              <a:lnSpc>
                <a:spcPct val="95000"/>
              </a:lnSpc>
              <a:spcBef>
                <a:spcPts val="0"/>
              </a:spcBef>
              <a:spcAft>
                <a:spcPts val="0"/>
              </a:spcAft>
              <a:buSzPts val="1208"/>
              <a:buChar char="●"/>
            </a:pPr>
            <a:r>
              <a:rPr lang="en-GB" sz="1207" dirty="0"/>
              <a:t>Collected some NL Nodes and Health-RI metadata schemas (RUMC, AUMC, Princess Maxima, Covid Portal)</a:t>
            </a:r>
            <a:endParaRPr sz="1207" dirty="0"/>
          </a:p>
          <a:p>
            <a:pPr marL="457200" lvl="0" indent="-305276" algn="l" rtl="0">
              <a:lnSpc>
                <a:spcPct val="95000"/>
              </a:lnSpc>
              <a:spcBef>
                <a:spcPts val="0"/>
              </a:spcBef>
              <a:spcAft>
                <a:spcPts val="0"/>
              </a:spcAft>
              <a:buSzPts val="1208"/>
              <a:buChar char="●"/>
            </a:pPr>
            <a:r>
              <a:rPr lang="en-GB" sz="1207" dirty="0"/>
              <a:t>Mapped all of the above </a:t>
            </a:r>
            <a:r>
              <a:rPr lang="en-GB" sz="1207" u="sng" dirty="0">
                <a:solidFill>
                  <a:schemeClr val="hlink"/>
                </a:solidFill>
                <a:hlinkClick r:id="rId3"/>
              </a:rPr>
              <a:t>here</a:t>
            </a:r>
            <a:endParaRPr sz="1207" dirty="0"/>
          </a:p>
          <a:p>
            <a:pPr marL="0" lvl="0" indent="0" algn="l" rtl="0">
              <a:lnSpc>
                <a:spcPct val="95000"/>
              </a:lnSpc>
              <a:spcBef>
                <a:spcPts val="1200"/>
              </a:spcBef>
              <a:spcAft>
                <a:spcPts val="0"/>
              </a:spcAft>
              <a:buSzPts val="852"/>
              <a:buNone/>
            </a:pPr>
            <a:r>
              <a:rPr lang="en-GB" sz="1207" dirty="0"/>
              <a:t>For HRI portal release 0.9:</a:t>
            </a:r>
            <a:endParaRPr sz="1207" dirty="0"/>
          </a:p>
          <a:p>
            <a:pPr marL="457200" lvl="0" indent="-305276" algn="l" rtl="0">
              <a:lnSpc>
                <a:spcPct val="95000"/>
              </a:lnSpc>
              <a:spcBef>
                <a:spcPts val="1200"/>
              </a:spcBef>
              <a:spcAft>
                <a:spcPts val="0"/>
              </a:spcAft>
              <a:buSzPts val="1208"/>
              <a:buChar char="●"/>
            </a:pPr>
            <a:r>
              <a:rPr lang="en-GB" sz="1207" dirty="0"/>
              <a:t>Minimal Core: DCAT-AP Portals mandatory fields</a:t>
            </a:r>
            <a:r>
              <a:rPr lang="en-GB" sz="1207" b="1" dirty="0"/>
              <a:t> </a:t>
            </a:r>
          </a:p>
          <a:p>
            <a:pPr marL="0" lvl="0" indent="0" algn="l" rtl="0">
              <a:lnSpc>
                <a:spcPct val="95000"/>
              </a:lnSpc>
              <a:spcBef>
                <a:spcPts val="1200"/>
              </a:spcBef>
              <a:spcAft>
                <a:spcPts val="0"/>
              </a:spcAft>
              <a:buSzPts val="852"/>
              <a:buNone/>
            </a:pPr>
            <a:r>
              <a:rPr lang="en-GB" sz="1207" dirty="0"/>
              <a:t>For later (HRI portal release 2.0):</a:t>
            </a:r>
          </a:p>
          <a:p>
            <a:pPr marL="457200" lvl="0" indent="-305276" algn="l" rtl="0">
              <a:lnSpc>
                <a:spcPct val="95000"/>
              </a:lnSpc>
              <a:spcBef>
                <a:spcPts val="1200"/>
              </a:spcBef>
              <a:spcAft>
                <a:spcPts val="0"/>
              </a:spcAft>
              <a:buSzPts val="1208"/>
              <a:buChar char="●"/>
            </a:pPr>
            <a:r>
              <a:rPr lang="en-GB" sz="1207" dirty="0"/>
              <a:t>Plan to release HRI Core metadata schema answering: </a:t>
            </a:r>
            <a:br>
              <a:rPr lang="en-GB" sz="1207" dirty="0"/>
            </a:br>
            <a:r>
              <a:rPr lang="en-GB" sz="1207" dirty="0"/>
              <a:t>	</a:t>
            </a:r>
            <a:r>
              <a:rPr lang="en-GB" sz="1207" b="1" dirty="0">
                <a:highlight>
                  <a:srgbClr val="D9EAD3"/>
                </a:highlight>
              </a:rPr>
              <a:t>What apart from DCAT AP Portals mandatory fields should be in the HRI core?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Defining Leaves </a:t>
            </a:r>
            <a:endParaRPr dirty="0"/>
          </a:p>
        </p:txBody>
      </p:sp>
      <p:sp>
        <p:nvSpPr>
          <p:cNvPr id="149" name="Google Shape;149;p22"/>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t>Domains (e.g. Omics group) will specialize the generic schema into their needs and properties (e.g. add omics metadata such as ISA tab elements, or the extensions made in the FAIR data cube, FAIR Genome and X-Omics projects)</a:t>
            </a:r>
            <a:endParaRPr dirty="0"/>
          </a:p>
          <a:p>
            <a:pPr marL="457200" lvl="0" indent="-311150" algn="l" rtl="0">
              <a:spcBef>
                <a:spcPts val="0"/>
              </a:spcBef>
              <a:spcAft>
                <a:spcPts val="0"/>
              </a:spcAft>
              <a:buSzPts val="1300"/>
              <a:buChar char="●"/>
            </a:pPr>
            <a:r>
              <a:rPr lang="en-GB" dirty="0"/>
              <a:t>Feedback / Result from Domain groups expected to be shared via </a:t>
            </a:r>
            <a:r>
              <a:rPr lang="en-GB" dirty="0" err="1"/>
              <a:t>Github</a:t>
            </a:r>
            <a:endParaRPr dirty="0"/>
          </a:p>
          <a:p>
            <a:pPr marL="457200" lvl="0" indent="-311150" algn="l" rtl="0">
              <a:spcBef>
                <a:spcPts val="0"/>
              </a:spcBef>
              <a:spcAft>
                <a:spcPts val="0"/>
              </a:spcAft>
              <a:buSzPts val="1300"/>
              <a:buChar char="●"/>
            </a:pPr>
            <a:r>
              <a:rPr lang="en-GB" dirty="0"/>
              <a:t>Request Rob 🧙 to add you to the HRI Metadata repo </a:t>
            </a:r>
            <a:r>
              <a:rPr lang="en-GB" u="sng" dirty="0">
                <a:solidFill>
                  <a:schemeClr val="hlink"/>
                </a:solidFill>
                <a:hlinkClick r:id="rId3"/>
              </a:rPr>
              <a:t>health-ri-metadata</a:t>
            </a:r>
            <a:r>
              <a:rPr lang="en-GB" dirty="0"/>
              <a:t>/</a:t>
            </a:r>
            <a:r>
              <a:rPr lang="en-GB" u="sng" dirty="0">
                <a:solidFill>
                  <a:schemeClr val="hlink"/>
                </a:solidFill>
                <a:hlinkClick r:id="rId4"/>
              </a:rPr>
              <a:t>Leaves</a:t>
            </a:r>
            <a:r>
              <a:rPr lang="en-GB" dirty="0"/>
              <a:t>/</a:t>
            </a:r>
            <a:r>
              <a:rPr lang="en-GB" u="sng" dirty="0">
                <a:solidFill>
                  <a:schemeClr val="hlink"/>
                </a:solidFill>
                <a:hlinkClick r:id="rId5"/>
              </a:rPr>
              <a:t>Omics</a:t>
            </a:r>
            <a:r>
              <a:rPr lang="en-GB" dirty="0"/>
              <a:t>/ </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Scoping: </a:t>
            </a:r>
            <a:br>
              <a:rPr lang="en-GB" dirty="0"/>
            </a:br>
            <a:r>
              <a:rPr lang="en-GB" dirty="0"/>
              <a:t>What metadata should you prioritise</a:t>
            </a:r>
            <a:endParaRPr dirty="0"/>
          </a:p>
        </p:txBody>
      </p:sp>
      <p:sp>
        <p:nvSpPr>
          <p:cNvPr id="155" name="Google Shape;155;p23"/>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GB"/>
              <a:t>FAIR</a:t>
            </a:r>
            <a:endParaRPr/>
          </a:p>
          <a:p>
            <a:pPr marL="457200" lvl="0" indent="-304958" algn="l" rtl="0">
              <a:spcBef>
                <a:spcPts val="1200"/>
              </a:spcBef>
              <a:spcAft>
                <a:spcPts val="0"/>
              </a:spcAft>
              <a:buSzPct val="100000"/>
              <a:buChar char="●"/>
            </a:pPr>
            <a:r>
              <a:rPr lang="en-GB"/>
              <a:t>Important to </a:t>
            </a:r>
            <a:r>
              <a:rPr lang="en-GB" b="1"/>
              <a:t>find</a:t>
            </a:r>
            <a:r>
              <a:rPr lang="en-GB"/>
              <a:t> your dataset (e.g. diagnosis, sample size, subjects (people,demo)</a:t>
            </a:r>
            <a:endParaRPr/>
          </a:p>
          <a:p>
            <a:pPr marL="457200" lvl="0" indent="-304958" algn="l" rtl="0">
              <a:spcBef>
                <a:spcPts val="0"/>
              </a:spcBef>
              <a:spcAft>
                <a:spcPts val="0"/>
              </a:spcAft>
              <a:buSzPct val="100000"/>
              <a:buChar char="●"/>
            </a:pPr>
            <a:r>
              <a:rPr lang="en-GB"/>
              <a:t>Increase accessibility (which protocol was used e.g. a form sent to the medical ethical committee)</a:t>
            </a:r>
            <a:endParaRPr/>
          </a:p>
          <a:p>
            <a:pPr marL="457200" lvl="0" indent="-304958" algn="l" rtl="0">
              <a:spcBef>
                <a:spcPts val="0"/>
              </a:spcBef>
              <a:spcAft>
                <a:spcPts val="0"/>
              </a:spcAft>
              <a:buSzPct val="100000"/>
              <a:buChar char="●"/>
            </a:pPr>
            <a:r>
              <a:rPr lang="en-GB"/>
              <a:t>Increase interoperability (which vocabulary, coding language was used in your data)</a:t>
            </a:r>
            <a:endParaRPr/>
          </a:p>
          <a:p>
            <a:pPr marL="457200" lvl="0" indent="-304958" algn="l" rtl="0">
              <a:spcBef>
                <a:spcPts val="0"/>
              </a:spcBef>
              <a:spcAft>
                <a:spcPts val="0"/>
              </a:spcAft>
              <a:buSzPct val="100000"/>
              <a:buChar char="●"/>
            </a:pPr>
            <a:r>
              <a:rPr lang="en-GB"/>
              <a:t>Increase reusability (consent/license, provenance, standards used for coding your data, study protocols as a quality standard, pointer to the data)</a:t>
            </a:r>
            <a:endParaRPr/>
          </a:p>
          <a:p>
            <a:pPr marL="0" lvl="0" indent="0" algn="l" rtl="0">
              <a:spcBef>
                <a:spcPts val="1200"/>
              </a:spcBef>
              <a:spcAft>
                <a:spcPts val="0"/>
              </a:spcAft>
              <a:buNone/>
            </a:pPr>
            <a:r>
              <a:rPr lang="en-GB"/>
              <a:t>Other</a:t>
            </a:r>
            <a:endParaRPr/>
          </a:p>
          <a:p>
            <a:pPr marL="457200" lvl="0" indent="-304958" algn="l" rtl="0">
              <a:spcBef>
                <a:spcPts val="1200"/>
              </a:spcBef>
              <a:spcAft>
                <a:spcPts val="0"/>
              </a:spcAft>
              <a:buSzPct val="100000"/>
              <a:buChar char="●"/>
            </a:pPr>
            <a:r>
              <a:rPr lang="en-GB"/>
              <a:t>Important for the “visuals” of the portal (e.g. Logo URL, Landing Page URL)</a:t>
            </a:r>
            <a:endParaRPr/>
          </a:p>
          <a:p>
            <a:pPr marL="457200" lvl="0" indent="-304958" algn="l" rtl="0">
              <a:spcBef>
                <a:spcPts val="0"/>
              </a:spcBef>
              <a:spcAft>
                <a:spcPts val="0"/>
              </a:spcAft>
              <a:buSzPct val="100000"/>
              <a:buChar char="●"/>
            </a:pPr>
            <a:r>
              <a:rPr lang="en-GB"/>
              <a:t>Important for your domain (e.g. tnm for an onco/ cancer dataset, profiling for omics)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a:spLocks noGrp="1"/>
          </p:cNvSpPr>
          <p:nvPr>
            <p:ph type="title"/>
          </p:nvPr>
        </p:nvSpPr>
        <p:spPr>
          <a:xfrm>
            <a:off x="469113" y="1252149"/>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Requirements: </a:t>
            </a:r>
            <a:br>
              <a:rPr lang="en-GB" dirty="0"/>
            </a:br>
            <a:r>
              <a:rPr lang="en-GB" dirty="0"/>
              <a:t>Agreeing on properties - example</a:t>
            </a:r>
            <a:endParaRPr dirty="0"/>
          </a:p>
        </p:txBody>
      </p:sp>
      <p:sp>
        <p:nvSpPr>
          <p:cNvPr id="161" name="Google Shape;161;p24"/>
          <p:cNvSpPr txBox="1">
            <a:spLocks noGrp="1"/>
          </p:cNvSpPr>
          <p:nvPr>
            <p:ph type="body" idx="1"/>
          </p:nvPr>
        </p:nvSpPr>
        <p:spPr>
          <a:xfrm>
            <a:off x="469113" y="2078875"/>
            <a:ext cx="7949037" cy="3064625"/>
          </a:xfrm>
          <a:prstGeom prst="rect">
            <a:avLst/>
          </a:prstGeom>
        </p:spPr>
        <p:txBody>
          <a:bodyPr spcFirstLastPara="1" wrap="square" lIns="91425" tIns="91425" rIns="91425" bIns="91425" anchor="t" anchorCtr="0">
            <a:normAutofit fontScale="92500" lnSpcReduction="10000"/>
          </a:bodyPr>
          <a:lstStyle/>
          <a:p>
            <a:pPr marL="457200" lvl="0" indent="-311150" algn="l" rtl="0">
              <a:spcBef>
                <a:spcPts val="0"/>
              </a:spcBef>
              <a:spcAft>
                <a:spcPts val="0"/>
              </a:spcAft>
              <a:buSzPts val="1300"/>
              <a:buChar char="●"/>
            </a:pPr>
            <a:r>
              <a:rPr lang="en-GB" dirty="0"/>
              <a:t>Come up with the metadata requirement and document them in the form of competency questions?</a:t>
            </a:r>
          </a:p>
          <a:p>
            <a:pPr lvl="1" indent="-311150">
              <a:buSzPts val="1300"/>
              <a:buChar char="●"/>
            </a:pPr>
            <a:r>
              <a:rPr lang="en-GB" dirty="0"/>
              <a:t>I want to know the temporal element of the image? </a:t>
            </a:r>
          </a:p>
          <a:p>
            <a:pPr lvl="1" indent="-311150">
              <a:buSzPts val="1300"/>
              <a:buChar char="●"/>
            </a:pPr>
            <a:r>
              <a:rPr lang="en-GB" dirty="0"/>
              <a:t>I want to be able to distinguish different images from each other based on the collection method? </a:t>
            </a:r>
          </a:p>
          <a:p>
            <a:pPr marL="457200" lvl="0" indent="-311150" algn="l" rtl="0">
              <a:spcBef>
                <a:spcPts val="0"/>
              </a:spcBef>
              <a:spcAft>
                <a:spcPts val="0"/>
              </a:spcAft>
              <a:buSzPts val="1300"/>
              <a:buChar char="●"/>
            </a:pPr>
            <a:r>
              <a:rPr lang="en-GB" dirty="0"/>
              <a:t>Analyse the answer and make the spreadsheet enlisting all the core terms. </a:t>
            </a:r>
          </a:p>
          <a:p>
            <a:pPr marL="457200" lvl="0" indent="-311150" algn="l" rtl="0">
              <a:spcBef>
                <a:spcPts val="0"/>
              </a:spcBef>
              <a:spcAft>
                <a:spcPts val="0"/>
              </a:spcAft>
              <a:buSzPts val="1300"/>
              <a:buChar char="●"/>
            </a:pPr>
            <a:r>
              <a:rPr lang="en-GB" dirty="0"/>
              <a:t>Try to group them, and add concrete definitions </a:t>
            </a:r>
          </a:p>
          <a:p>
            <a:pPr marL="457200" lvl="0" indent="-311150" algn="l" rtl="0">
              <a:spcBef>
                <a:spcPts val="0"/>
              </a:spcBef>
              <a:spcAft>
                <a:spcPts val="0"/>
              </a:spcAft>
              <a:buSzPts val="1300"/>
              <a:buChar char="●"/>
            </a:pPr>
            <a:r>
              <a:rPr lang="en-GB" dirty="0"/>
              <a:t>Find their role in the schema (class, attribute, relations, controlled vocabulary, taxonomy)</a:t>
            </a:r>
          </a:p>
          <a:p>
            <a:pPr marL="457200" lvl="0" indent="-311150" algn="l" rtl="0">
              <a:spcBef>
                <a:spcPts val="0"/>
              </a:spcBef>
              <a:spcAft>
                <a:spcPts val="0"/>
              </a:spcAft>
              <a:buSzPts val="1300"/>
              <a:buChar char="●"/>
            </a:pPr>
            <a:r>
              <a:rPr lang="en-GB" dirty="0"/>
              <a:t>For all the properties define the cardinality and  restrictions</a:t>
            </a:r>
          </a:p>
          <a:p>
            <a:pPr marL="457200" lvl="0" indent="-311150" algn="l" rtl="0">
              <a:spcBef>
                <a:spcPts val="0"/>
              </a:spcBef>
              <a:spcAft>
                <a:spcPts val="0"/>
              </a:spcAft>
              <a:buSzPts val="1300"/>
              <a:buChar char="●"/>
            </a:pPr>
            <a:r>
              <a:rPr lang="en-GB" dirty="0"/>
              <a:t>For attribute define datatypes</a:t>
            </a:r>
          </a:p>
          <a:p>
            <a:pPr marL="457200" lvl="0" indent="-311150" algn="l" rtl="0">
              <a:spcBef>
                <a:spcPts val="0"/>
              </a:spcBef>
              <a:spcAft>
                <a:spcPts val="0"/>
              </a:spcAft>
              <a:buSzPts val="1300"/>
              <a:buChar char="●"/>
            </a:pPr>
            <a:endParaRPr lang="en-GB" dirty="0"/>
          </a:p>
          <a:p>
            <a:pPr marL="457200" lvl="0" indent="-311150" algn="l" rtl="0">
              <a:spcBef>
                <a:spcPts val="0"/>
              </a:spcBef>
              <a:spcAft>
                <a:spcPts val="0"/>
              </a:spcAft>
              <a:buSzPts val="1300"/>
              <a:buChar char="●"/>
            </a:pPr>
            <a:r>
              <a:rPr lang="en-GB" dirty="0"/>
              <a:t>Explain all classes and properties (or at least all dataset’s properties)</a:t>
            </a:r>
            <a:endParaRPr dirty="0"/>
          </a:p>
          <a:p>
            <a:pPr marL="457200" lvl="0" indent="-311150" algn="l" rtl="0">
              <a:spcBef>
                <a:spcPts val="0"/>
              </a:spcBef>
              <a:spcAft>
                <a:spcPts val="0"/>
              </a:spcAft>
              <a:buSzPts val="1300"/>
              <a:buChar char="●"/>
            </a:pPr>
            <a:r>
              <a:rPr lang="en-GB" dirty="0"/>
              <a:t>Vote for:</a:t>
            </a:r>
            <a:endParaRPr dirty="0"/>
          </a:p>
          <a:p>
            <a:pPr marL="914400" lvl="1" indent="-298450" algn="l" rtl="0">
              <a:spcBef>
                <a:spcPts val="0"/>
              </a:spcBef>
              <a:spcAft>
                <a:spcPts val="0"/>
              </a:spcAft>
              <a:buSzPts val="1100"/>
              <a:buChar char="○"/>
            </a:pPr>
            <a:r>
              <a:rPr lang="en-GB" dirty="0"/>
              <a:t>mandatory/ optional</a:t>
            </a:r>
            <a:endParaRPr dirty="0"/>
          </a:p>
          <a:p>
            <a:pPr marL="914400" lvl="1" indent="-298450" algn="l" rtl="0">
              <a:spcBef>
                <a:spcPts val="0"/>
              </a:spcBef>
              <a:spcAft>
                <a:spcPts val="0"/>
              </a:spcAft>
              <a:buSzPts val="1100"/>
              <a:buChar char="○"/>
            </a:pPr>
            <a:r>
              <a:rPr lang="en-GB" dirty="0" err="1"/>
              <a:t>cardinalidade</a:t>
            </a:r>
            <a:r>
              <a:rPr lang="en-GB" dirty="0"/>
              <a:t> (min, max)</a:t>
            </a:r>
            <a:endParaRPr dirty="0"/>
          </a:p>
          <a:p>
            <a:pPr marL="914400" lvl="1" indent="-298450" algn="l" rtl="0">
              <a:spcBef>
                <a:spcPts val="0"/>
              </a:spcBef>
              <a:spcAft>
                <a:spcPts val="0"/>
              </a:spcAft>
              <a:buSzPts val="1100"/>
              <a:buChar char="○"/>
            </a:pPr>
            <a:r>
              <a:rPr lang="en-GB" dirty="0"/>
              <a:t>Identify non-technical items which may be important for portal (e.g. resource logo URL, resource landing page)</a:t>
            </a:r>
            <a:endParaRPr dirty="0"/>
          </a:p>
          <a:p>
            <a:pPr marL="457200" lvl="0" indent="-311150" algn="l" rtl="0">
              <a:spcBef>
                <a:spcPts val="0"/>
              </a:spcBef>
              <a:spcAft>
                <a:spcPts val="0"/>
              </a:spcAft>
              <a:buSzPts val="1300"/>
              <a:buChar char="●"/>
            </a:pPr>
            <a:r>
              <a:rPr lang="en-GB" dirty="0"/>
              <a:t>Results of voting will define the minimal schema for first release</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98AFD-F7A1-6E32-9FA2-7E71C04D4775}"/>
              </a:ext>
            </a:extLst>
          </p:cNvPr>
          <p:cNvSpPr>
            <a:spLocks noGrp="1"/>
          </p:cNvSpPr>
          <p:nvPr>
            <p:ph type="title"/>
          </p:nvPr>
        </p:nvSpPr>
        <p:spPr/>
        <p:txBody>
          <a:bodyPr>
            <a:normAutofit fontScale="90000"/>
          </a:bodyPr>
          <a:lstStyle/>
          <a:p>
            <a:r>
              <a:rPr lang="en-NL" dirty="0"/>
              <a:t>Always Reuse -- Existing schema in your domain</a:t>
            </a:r>
          </a:p>
        </p:txBody>
      </p:sp>
      <p:sp>
        <p:nvSpPr>
          <p:cNvPr id="3" name="Text Placeholder 2">
            <a:extLst>
              <a:ext uri="{FF2B5EF4-FFF2-40B4-BE49-F238E27FC236}">
                <a16:creationId xmlns:a16="http://schemas.microsoft.com/office/drawing/2014/main" id="{CCD19D7E-D319-C04F-AB57-48963E19DA97}"/>
              </a:ext>
            </a:extLst>
          </p:cNvPr>
          <p:cNvSpPr>
            <a:spLocks noGrp="1"/>
          </p:cNvSpPr>
          <p:nvPr>
            <p:ph type="body" idx="1"/>
          </p:nvPr>
        </p:nvSpPr>
        <p:spPr/>
        <p:txBody>
          <a:bodyPr/>
          <a:lstStyle/>
          <a:p>
            <a:pPr marL="146050" indent="0">
              <a:buNone/>
            </a:pPr>
            <a:r>
              <a:rPr lang="en-NL" dirty="0"/>
              <a:t>-</a:t>
            </a:r>
          </a:p>
        </p:txBody>
      </p:sp>
    </p:spTree>
    <p:extLst>
      <p:ext uri="{BB962C8B-B14F-4D97-AF65-F5344CB8AC3E}">
        <p14:creationId xmlns:p14="http://schemas.microsoft.com/office/powerpoint/2010/main" val="2466657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C9844-5101-1152-9170-AF90CC06CAA0}"/>
              </a:ext>
            </a:extLst>
          </p:cNvPr>
          <p:cNvSpPr>
            <a:spLocks noGrp="1"/>
          </p:cNvSpPr>
          <p:nvPr>
            <p:ph type="title"/>
          </p:nvPr>
        </p:nvSpPr>
        <p:spPr/>
        <p:txBody>
          <a:bodyPr>
            <a:normAutofit fontScale="90000"/>
          </a:bodyPr>
          <a:lstStyle/>
          <a:p>
            <a:r>
              <a:rPr lang="en-NL" dirty="0"/>
              <a:t>Map it to the Core Metadata Model</a:t>
            </a:r>
          </a:p>
        </p:txBody>
      </p:sp>
      <p:sp>
        <p:nvSpPr>
          <p:cNvPr id="3" name="Text Placeholder 2">
            <a:extLst>
              <a:ext uri="{FF2B5EF4-FFF2-40B4-BE49-F238E27FC236}">
                <a16:creationId xmlns:a16="http://schemas.microsoft.com/office/drawing/2014/main" id="{E321559B-3206-67B9-6ECF-0C05C3E5E4D3}"/>
              </a:ext>
            </a:extLst>
          </p:cNvPr>
          <p:cNvSpPr>
            <a:spLocks noGrp="1"/>
          </p:cNvSpPr>
          <p:nvPr>
            <p:ph type="body" idx="1"/>
          </p:nvPr>
        </p:nvSpPr>
        <p:spPr/>
        <p:txBody>
          <a:bodyPr/>
          <a:lstStyle/>
          <a:p>
            <a:r>
              <a:rPr lang="en-GB" dirty="0"/>
              <a:t>M</a:t>
            </a:r>
            <a:r>
              <a:rPr lang="en-NL" dirty="0"/>
              <a:t>apping excersie</a:t>
            </a:r>
          </a:p>
          <a:p>
            <a:endParaRPr lang="en-NL" dirty="0"/>
          </a:p>
          <a:p>
            <a:r>
              <a:rPr lang="en-GB" dirty="0"/>
              <a:t>[L</a:t>
            </a:r>
            <a:r>
              <a:rPr lang="en-NL" dirty="0"/>
              <a:t>ink] </a:t>
            </a:r>
            <a:r>
              <a:rPr lang="en-GB" dirty="0">
                <a:hlinkClick r:id="rId2"/>
              </a:rPr>
              <a:t>https://docs.google.com/spreadsheets/d/1KKfAxn4ftoOAM2v3WsqT2XcPhdmTjnf1BZkvFf9FqF8/edit#gid=0</a:t>
            </a:r>
            <a:endParaRPr lang="en-GB" dirty="0"/>
          </a:p>
          <a:p>
            <a:endParaRPr lang="en-NL" dirty="0"/>
          </a:p>
        </p:txBody>
      </p:sp>
    </p:spTree>
    <p:extLst>
      <p:ext uri="{BB962C8B-B14F-4D97-AF65-F5344CB8AC3E}">
        <p14:creationId xmlns:p14="http://schemas.microsoft.com/office/powerpoint/2010/main" val="1008516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44896-C32D-77BA-CC93-425BE670B515}"/>
              </a:ext>
            </a:extLst>
          </p:cNvPr>
          <p:cNvSpPr>
            <a:spLocks noGrp="1"/>
          </p:cNvSpPr>
          <p:nvPr>
            <p:ph type="title"/>
          </p:nvPr>
        </p:nvSpPr>
        <p:spPr/>
        <p:txBody>
          <a:bodyPr>
            <a:normAutofit fontScale="90000"/>
          </a:bodyPr>
          <a:lstStyle/>
          <a:p>
            <a:r>
              <a:rPr lang="en-NL" dirty="0"/>
              <a:t>Evalaute the coverage</a:t>
            </a:r>
          </a:p>
        </p:txBody>
      </p:sp>
      <p:sp>
        <p:nvSpPr>
          <p:cNvPr id="3" name="Text Placeholder 2">
            <a:extLst>
              <a:ext uri="{FF2B5EF4-FFF2-40B4-BE49-F238E27FC236}">
                <a16:creationId xmlns:a16="http://schemas.microsoft.com/office/drawing/2014/main" id="{F71B9D02-5D4D-9E54-CA76-A87ADCF92AAF}"/>
              </a:ext>
            </a:extLst>
          </p:cNvPr>
          <p:cNvSpPr>
            <a:spLocks noGrp="1"/>
          </p:cNvSpPr>
          <p:nvPr>
            <p:ph type="body" idx="1"/>
          </p:nvPr>
        </p:nvSpPr>
        <p:spPr>
          <a:xfrm>
            <a:off x="729450" y="2394758"/>
            <a:ext cx="7688700" cy="2261100"/>
          </a:xfrm>
        </p:spPr>
        <p:txBody>
          <a:bodyPr/>
          <a:lstStyle/>
          <a:p>
            <a:endParaRPr lang="en-NL" dirty="0"/>
          </a:p>
        </p:txBody>
      </p:sp>
    </p:spTree>
    <p:extLst>
      <p:ext uri="{BB962C8B-B14F-4D97-AF65-F5344CB8AC3E}">
        <p14:creationId xmlns:p14="http://schemas.microsoft.com/office/powerpoint/2010/main" val="848186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165"/>
        <p:cNvGrpSpPr/>
        <p:nvPr/>
      </p:nvGrpSpPr>
      <p:grpSpPr>
        <a:xfrm>
          <a:off x="0" y="0"/>
          <a:ext cx="0" cy="0"/>
          <a:chOff x="0" y="0"/>
          <a:chExt cx="0" cy="0"/>
        </a:xfrm>
      </p:grpSpPr>
      <p:sp>
        <p:nvSpPr>
          <p:cNvPr id="166" name="Google Shape;166;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Metadata Schemas and Portal Releases</a:t>
            </a:r>
            <a:endParaRPr dirty="0"/>
          </a:p>
          <a:p>
            <a:pPr marL="0" lvl="0" indent="0" algn="l" rtl="0">
              <a:spcBef>
                <a:spcPts val="0"/>
              </a:spcBef>
              <a:spcAft>
                <a:spcPts val="0"/>
              </a:spcAft>
              <a:buNone/>
            </a:pPr>
            <a:endParaRPr dirty="0"/>
          </a:p>
        </p:txBody>
      </p:sp>
      <p:sp>
        <p:nvSpPr>
          <p:cNvPr id="167" name="Google Shape;167;p2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GB"/>
              <a:t>Published HRI Core Metadata Schema </a:t>
            </a:r>
            <a:r>
              <a:rPr lang="en-GB" i="1"/>
              <a:t>(w obligatory fields of DCAT AP + what apart from DCAT-AP do we need?)</a:t>
            </a:r>
            <a:endParaRPr i="1"/>
          </a:p>
          <a:p>
            <a:pPr marL="457200" lvl="0" indent="-311150" algn="l" rtl="0">
              <a:spcBef>
                <a:spcPts val="0"/>
              </a:spcBef>
              <a:spcAft>
                <a:spcPts val="0"/>
              </a:spcAft>
              <a:buSzPts val="1300"/>
              <a:buChar char="●"/>
            </a:pPr>
            <a:r>
              <a:rPr lang="en-GB"/>
              <a:t>Published Domain Schemas (Leaves) </a:t>
            </a:r>
            <a:r>
              <a:rPr lang="en-GB" i="1"/>
              <a:t>(w obligatory fields per domain)</a:t>
            </a:r>
            <a:endParaRPr i="1"/>
          </a:p>
          <a:p>
            <a:pPr marL="457200" lvl="0" indent="-311150" algn="l" rtl="0">
              <a:spcBef>
                <a:spcPts val="0"/>
              </a:spcBef>
              <a:spcAft>
                <a:spcPts val="0"/>
              </a:spcAft>
              <a:buSzPts val="1300"/>
              <a:buChar char="●"/>
            </a:pPr>
            <a:r>
              <a:rPr lang="en-GB"/>
              <a:t>Documentation for users to follow on “how to describe their resource”</a:t>
            </a:r>
            <a:endParaRPr/>
          </a:p>
          <a:p>
            <a:pPr marL="0" lvl="0" indent="0" algn="l" rtl="0">
              <a:spcBef>
                <a:spcPts val="1200"/>
              </a:spcBef>
              <a:spcAft>
                <a:spcPts val="0"/>
              </a:spcAft>
              <a:buNone/>
            </a:pPr>
            <a:r>
              <a:rPr lang="en-GB"/>
              <a:t>Releases</a:t>
            </a:r>
            <a:endParaRPr/>
          </a:p>
          <a:p>
            <a:pPr marL="457200" lvl="0" indent="-311150" algn="l" rtl="0">
              <a:spcBef>
                <a:spcPts val="1200"/>
              </a:spcBef>
              <a:spcAft>
                <a:spcPts val="0"/>
              </a:spcAft>
              <a:buSzPts val="1300"/>
              <a:buChar char="●"/>
            </a:pPr>
            <a:r>
              <a:rPr lang="en-GB"/>
              <a:t>DCAT-AP Portals mandatory fields will be required for portal </a:t>
            </a:r>
            <a:r>
              <a:rPr lang="en-GB" b="1"/>
              <a:t>0.9</a:t>
            </a:r>
            <a:r>
              <a:rPr lang="en-GB"/>
              <a:t> release </a:t>
            </a:r>
            <a:endParaRPr/>
          </a:p>
          <a:p>
            <a:pPr marL="457200" lvl="0" indent="-311150" algn="l" rtl="0">
              <a:spcBef>
                <a:spcPts val="0"/>
              </a:spcBef>
              <a:spcAft>
                <a:spcPts val="0"/>
              </a:spcAft>
              <a:buSzPts val="1300"/>
              <a:buChar char="●"/>
            </a:pPr>
            <a:r>
              <a:rPr lang="en-GB"/>
              <a:t>HRI Core Metadata Schema (what apart from DCAT-AP do we need?) and leaves expected to be released for portal release </a:t>
            </a:r>
            <a:r>
              <a:rPr lang="en-GB" b="1"/>
              <a:t>2.0</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The Vision</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GB" sz="2800" dirty="0"/>
              <a:t>To have a smart research infrastructure where users easily </a:t>
            </a:r>
            <a:r>
              <a:rPr lang="en-GB" sz="2800" b="1" dirty="0"/>
              <a:t>find</a:t>
            </a:r>
            <a:r>
              <a:rPr lang="en-GB" sz="2800" dirty="0"/>
              <a:t> resources and </a:t>
            </a:r>
            <a:r>
              <a:rPr lang="en-GB" sz="2800" b="1" dirty="0"/>
              <a:t>reuse</a:t>
            </a:r>
            <a:r>
              <a:rPr lang="en-GB" sz="2800" dirty="0"/>
              <a:t> them</a:t>
            </a:r>
            <a:endParaRPr sz="2800" dirty="0"/>
          </a:p>
          <a:p>
            <a:pPr marL="0" lvl="0" indent="0" algn="l" rtl="0">
              <a:spcBef>
                <a:spcPts val="1200"/>
              </a:spcBef>
              <a:spcAft>
                <a:spcPts val="1200"/>
              </a:spcAft>
              <a:buClr>
                <a:schemeClr val="dk1"/>
              </a:buClr>
              <a:buSzPts val="1100"/>
              <a:buFont typeface="Arial"/>
              <a:buNone/>
            </a:pPr>
            <a:endParaRPr sz="2800" i="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6"/>
          <p:cNvSpPr/>
          <p:nvPr/>
        </p:nvSpPr>
        <p:spPr>
          <a:xfrm rot="188886">
            <a:off x="7535786" y="532524"/>
            <a:ext cx="961451" cy="1098000"/>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r" rtl="0">
              <a:spcBef>
                <a:spcPts val="0"/>
              </a:spcBef>
              <a:spcAft>
                <a:spcPts val="0"/>
              </a:spcAft>
              <a:buNone/>
            </a:pPr>
            <a:r>
              <a:rPr lang="en-GB">
                <a:solidFill>
                  <a:schemeClr val="dk2"/>
                </a:solidFill>
                <a:latin typeface="Roboto"/>
                <a:ea typeface="Roboto"/>
                <a:cs typeface="Roboto"/>
                <a:sym typeface="Roboto"/>
              </a:rPr>
              <a:t>NWO</a:t>
            </a:r>
            <a:endParaRPr>
              <a:solidFill>
                <a:schemeClr val="dk2"/>
              </a:solidFill>
              <a:latin typeface="Roboto"/>
              <a:ea typeface="Roboto"/>
              <a:cs typeface="Roboto"/>
              <a:sym typeface="Roboto"/>
            </a:endParaRPr>
          </a:p>
        </p:txBody>
      </p:sp>
      <p:sp>
        <p:nvSpPr>
          <p:cNvPr id="173" name="Google Shape;173;p26"/>
          <p:cNvSpPr/>
          <p:nvPr/>
        </p:nvSpPr>
        <p:spPr>
          <a:xfrm rot="-10187366">
            <a:off x="3639178" y="3780897"/>
            <a:ext cx="1076346" cy="1098944"/>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Roboto"/>
              <a:ea typeface="Roboto"/>
              <a:cs typeface="Roboto"/>
              <a:sym typeface="Roboto"/>
            </a:endParaRPr>
          </a:p>
        </p:txBody>
      </p:sp>
      <p:sp>
        <p:nvSpPr>
          <p:cNvPr id="174" name="Google Shape;174;p26"/>
          <p:cNvSpPr/>
          <p:nvPr/>
        </p:nvSpPr>
        <p:spPr>
          <a:xfrm rot="-5782781" flipH="1">
            <a:off x="5182097" y="3663494"/>
            <a:ext cx="961152" cy="1098173"/>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Roboto"/>
              <a:ea typeface="Roboto"/>
              <a:cs typeface="Roboto"/>
              <a:sym typeface="Roboto"/>
            </a:endParaRPr>
          </a:p>
        </p:txBody>
      </p:sp>
      <p:sp>
        <p:nvSpPr>
          <p:cNvPr id="175" name="Google Shape;175;p26"/>
          <p:cNvSpPr/>
          <p:nvPr/>
        </p:nvSpPr>
        <p:spPr>
          <a:xfrm rot="-7678441">
            <a:off x="3870187" y="3079519"/>
            <a:ext cx="959038" cy="1101818"/>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Roboto"/>
              <a:ea typeface="Roboto"/>
              <a:cs typeface="Roboto"/>
              <a:sym typeface="Roboto"/>
            </a:endParaRPr>
          </a:p>
        </p:txBody>
      </p:sp>
      <p:sp>
        <p:nvSpPr>
          <p:cNvPr id="176" name="Google Shape;176;p26"/>
          <p:cNvSpPr/>
          <p:nvPr/>
        </p:nvSpPr>
        <p:spPr>
          <a:xfrm rot="8683438">
            <a:off x="4241131" y="3802569"/>
            <a:ext cx="946986" cy="1112827"/>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Roboto"/>
              <a:ea typeface="Roboto"/>
              <a:cs typeface="Roboto"/>
              <a:sym typeface="Roboto"/>
            </a:endParaRPr>
          </a:p>
        </p:txBody>
      </p:sp>
      <p:sp>
        <p:nvSpPr>
          <p:cNvPr id="177" name="Google Shape;177;p26"/>
          <p:cNvSpPr/>
          <p:nvPr/>
        </p:nvSpPr>
        <p:spPr>
          <a:xfrm rot="-9533352" flipH="1">
            <a:off x="6800839" y="3192541"/>
            <a:ext cx="942881" cy="1118766"/>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Roboto"/>
              <a:ea typeface="Roboto"/>
              <a:cs typeface="Roboto"/>
              <a:sym typeface="Roboto"/>
            </a:endParaRPr>
          </a:p>
        </p:txBody>
      </p:sp>
      <p:sp>
        <p:nvSpPr>
          <p:cNvPr id="178" name="Google Shape;178;p26"/>
          <p:cNvSpPr/>
          <p:nvPr/>
        </p:nvSpPr>
        <p:spPr>
          <a:xfrm rot="-767528">
            <a:off x="6852525" y="635408"/>
            <a:ext cx="941673" cy="1120509"/>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r" rtl="0">
              <a:spcBef>
                <a:spcPts val="0"/>
              </a:spcBef>
              <a:spcAft>
                <a:spcPts val="0"/>
              </a:spcAft>
              <a:buNone/>
            </a:pPr>
            <a:r>
              <a:rPr lang="en-GB">
                <a:solidFill>
                  <a:schemeClr val="dk2"/>
                </a:solidFill>
                <a:latin typeface="Roboto"/>
                <a:ea typeface="Roboto"/>
                <a:cs typeface="Roboto"/>
                <a:sym typeface="Roboto"/>
              </a:rPr>
              <a:t>KWF</a:t>
            </a:r>
            <a:endParaRPr>
              <a:solidFill>
                <a:schemeClr val="dk2"/>
              </a:solidFill>
              <a:latin typeface="Roboto"/>
              <a:ea typeface="Roboto"/>
              <a:cs typeface="Roboto"/>
              <a:sym typeface="Roboto"/>
            </a:endParaRPr>
          </a:p>
        </p:txBody>
      </p:sp>
      <p:sp>
        <p:nvSpPr>
          <p:cNvPr id="179" name="Google Shape;179;p26"/>
          <p:cNvSpPr/>
          <p:nvPr/>
        </p:nvSpPr>
        <p:spPr>
          <a:xfrm rot="-2369681" flipH="1">
            <a:off x="3213005" y="1719928"/>
            <a:ext cx="948575" cy="1114175"/>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Roboto"/>
              <a:ea typeface="Roboto"/>
              <a:cs typeface="Roboto"/>
              <a:sym typeface="Roboto"/>
            </a:endParaRPr>
          </a:p>
        </p:txBody>
      </p:sp>
      <p:sp>
        <p:nvSpPr>
          <p:cNvPr id="180" name="Google Shape;180;p26"/>
          <p:cNvSpPr/>
          <p:nvPr/>
        </p:nvSpPr>
        <p:spPr>
          <a:xfrm rot="-10082504">
            <a:off x="3377526" y="2202219"/>
            <a:ext cx="941124" cy="1122094"/>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Roboto"/>
              <a:ea typeface="Roboto"/>
              <a:cs typeface="Roboto"/>
              <a:sym typeface="Roboto"/>
            </a:endParaRPr>
          </a:p>
        </p:txBody>
      </p:sp>
      <p:sp>
        <p:nvSpPr>
          <p:cNvPr id="181" name="Google Shape;181;p26"/>
          <p:cNvSpPr/>
          <p:nvPr/>
        </p:nvSpPr>
        <p:spPr>
          <a:xfrm rot="3579564">
            <a:off x="7021070" y="2783030"/>
            <a:ext cx="955578" cy="1105718"/>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Roboto"/>
              <a:ea typeface="Roboto"/>
              <a:cs typeface="Roboto"/>
              <a:sym typeface="Roboto"/>
            </a:endParaRPr>
          </a:p>
        </p:txBody>
      </p:sp>
      <p:sp>
        <p:nvSpPr>
          <p:cNvPr id="182" name="Google Shape;182;p26"/>
          <p:cNvSpPr/>
          <p:nvPr/>
        </p:nvSpPr>
        <p:spPr>
          <a:xfrm rot="6342551">
            <a:off x="5949195" y="3628624"/>
            <a:ext cx="959540" cy="1098913"/>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Roboto"/>
              <a:ea typeface="Roboto"/>
              <a:cs typeface="Roboto"/>
              <a:sym typeface="Roboto"/>
            </a:endParaRPr>
          </a:p>
        </p:txBody>
      </p:sp>
      <p:sp>
        <p:nvSpPr>
          <p:cNvPr id="183" name="Google Shape;183;p26"/>
          <p:cNvSpPr/>
          <p:nvPr/>
        </p:nvSpPr>
        <p:spPr>
          <a:xfrm rot="4917807" flipH="1">
            <a:off x="5876961" y="349011"/>
            <a:ext cx="961341" cy="1098096"/>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Roboto"/>
              <a:ea typeface="Roboto"/>
              <a:cs typeface="Roboto"/>
              <a:sym typeface="Roboto"/>
            </a:endParaRPr>
          </a:p>
        </p:txBody>
      </p:sp>
      <p:sp>
        <p:nvSpPr>
          <p:cNvPr id="184" name="Google Shape;184;p26"/>
          <p:cNvSpPr/>
          <p:nvPr/>
        </p:nvSpPr>
        <p:spPr>
          <a:xfrm rot="-5028002">
            <a:off x="5147658" y="364173"/>
            <a:ext cx="961122" cy="1097981"/>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Roboto"/>
              <a:ea typeface="Roboto"/>
              <a:cs typeface="Roboto"/>
              <a:sym typeface="Roboto"/>
            </a:endParaRPr>
          </a:p>
        </p:txBody>
      </p:sp>
      <p:sp>
        <p:nvSpPr>
          <p:cNvPr id="185" name="Google Shape;185;p26"/>
          <p:cNvSpPr/>
          <p:nvPr/>
        </p:nvSpPr>
        <p:spPr>
          <a:xfrm rot="-4457449">
            <a:off x="3738405" y="473279"/>
            <a:ext cx="959540" cy="1098913"/>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Roboto"/>
              <a:ea typeface="Roboto"/>
              <a:cs typeface="Roboto"/>
              <a:sym typeface="Roboto"/>
            </a:endParaRPr>
          </a:p>
        </p:txBody>
      </p:sp>
      <p:sp>
        <p:nvSpPr>
          <p:cNvPr id="186" name="Google Shape;186;p26"/>
          <p:cNvSpPr txBox="1"/>
          <p:nvPr/>
        </p:nvSpPr>
        <p:spPr>
          <a:xfrm rot="-1443084">
            <a:off x="3493255" y="500447"/>
            <a:ext cx="942202" cy="35389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100">
                <a:solidFill>
                  <a:schemeClr val="dk2"/>
                </a:solidFill>
                <a:latin typeface="Roboto"/>
                <a:ea typeface="Roboto"/>
                <a:cs typeface="Roboto"/>
                <a:sym typeface="Roboto"/>
              </a:rPr>
              <a:t>Proteo</a:t>
            </a:r>
            <a:endParaRPr sz="1100">
              <a:solidFill>
                <a:schemeClr val="dk2"/>
              </a:solidFill>
              <a:latin typeface="Roboto"/>
              <a:ea typeface="Roboto"/>
              <a:cs typeface="Roboto"/>
              <a:sym typeface="Roboto"/>
            </a:endParaRPr>
          </a:p>
        </p:txBody>
      </p:sp>
      <p:sp>
        <p:nvSpPr>
          <p:cNvPr id="187" name="Google Shape;187;p26"/>
          <p:cNvSpPr/>
          <p:nvPr/>
        </p:nvSpPr>
        <p:spPr>
          <a:xfrm rot="1643025">
            <a:off x="7461907" y="1058663"/>
            <a:ext cx="901406" cy="1032202"/>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Roboto"/>
              <a:ea typeface="Roboto"/>
              <a:cs typeface="Roboto"/>
              <a:sym typeface="Roboto"/>
            </a:endParaRPr>
          </a:p>
        </p:txBody>
      </p:sp>
      <p:sp>
        <p:nvSpPr>
          <p:cNvPr id="188" name="Google Shape;188;p26"/>
          <p:cNvSpPr/>
          <p:nvPr/>
        </p:nvSpPr>
        <p:spPr>
          <a:xfrm rot="-5892055">
            <a:off x="3773051" y="1010830"/>
            <a:ext cx="961129" cy="1098896"/>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Roboto"/>
              <a:ea typeface="Roboto"/>
              <a:cs typeface="Roboto"/>
              <a:sym typeface="Roboto"/>
            </a:endParaRPr>
          </a:p>
        </p:txBody>
      </p:sp>
      <p:sp>
        <p:nvSpPr>
          <p:cNvPr id="189" name="Google Shape;189;p26"/>
          <p:cNvSpPr/>
          <p:nvPr/>
        </p:nvSpPr>
        <p:spPr>
          <a:xfrm rot="-1996322">
            <a:off x="4303793" y="786558"/>
            <a:ext cx="946566" cy="1113606"/>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Roboto"/>
              <a:ea typeface="Roboto"/>
              <a:cs typeface="Roboto"/>
              <a:sym typeface="Roboto"/>
            </a:endParaRPr>
          </a:p>
        </p:txBody>
      </p:sp>
      <p:sp>
        <p:nvSpPr>
          <p:cNvPr id="190" name="Google Shape;190;p26"/>
          <p:cNvSpPr/>
          <p:nvPr/>
        </p:nvSpPr>
        <p:spPr>
          <a:xfrm rot="2624157">
            <a:off x="7101930" y="1762574"/>
            <a:ext cx="1442425" cy="1377924"/>
          </a:xfrm>
          <a:prstGeom prst="teardrop">
            <a:avLst>
              <a:gd name="adj" fmla="val 12609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solidFill>
                <a:schemeClr val="dk2"/>
              </a:solidFill>
              <a:latin typeface="Roboto"/>
              <a:ea typeface="Roboto"/>
              <a:cs typeface="Roboto"/>
              <a:sym typeface="Roboto"/>
            </a:endParaRPr>
          </a:p>
        </p:txBody>
      </p:sp>
      <p:sp>
        <p:nvSpPr>
          <p:cNvPr id="191" name="Google Shape;191;p26"/>
          <p:cNvSpPr/>
          <p:nvPr/>
        </p:nvSpPr>
        <p:spPr>
          <a:xfrm rot="-5400000">
            <a:off x="4316639" y="1171847"/>
            <a:ext cx="2181300" cy="2210400"/>
          </a:xfrm>
          <a:prstGeom prst="teardrop">
            <a:avLst>
              <a:gd name="adj" fmla="val 130446"/>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solidFill>
                <a:schemeClr val="dk2"/>
              </a:solidFill>
              <a:latin typeface="Roboto"/>
              <a:ea typeface="Roboto"/>
              <a:cs typeface="Roboto"/>
              <a:sym typeface="Roboto"/>
            </a:endParaRPr>
          </a:p>
        </p:txBody>
      </p:sp>
      <p:sp>
        <p:nvSpPr>
          <p:cNvPr id="192" name="Google Shape;192;p26"/>
          <p:cNvSpPr/>
          <p:nvPr/>
        </p:nvSpPr>
        <p:spPr>
          <a:xfrm rot="-5400000" flipH="1">
            <a:off x="4316639" y="2179047"/>
            <a:ext cx="2181300" cy="2210400"/>
          </a:xfrm>
          <a:prstGeom prst="teardrop">
            <a:avLst>
              <a:gd name="adj" fmla="val 130446"/>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solidFill>
                <a:schemeClr val="dk2"/>
              </a:solidFill>
              <a:latin typeface="Roboto"/>
              <a:ea typeface="Roboto"/>
              <a:cs typeface="Roboto"/>
              <a:sym typeface="Roboto"/>
            </a:endParaRPr>
          </a:p>
        </p:txBody>
      </p:sp>
      <p:sp>
        <p:nvSpPr>
          <p:cNvPr id="193" name="Google Shape;193;p26"/>
          <p:cNvSpPr/>
          <p:nvPr/>
        </p:nvSpPr>
        <p:spPr>
          <a:xfrm rot="5400000">
            <a:off x="6360163" y="2468330"/>
            <a:ext cx="1410000" cy="1408200"/>
          </a:xfrm>
          <a:prstGeom prst="teardrop">
            <a:avLst>
              <a:gd name="adj" fmla="val 15938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solidFill>
                <a:schemeClr val="dk2"/>
              </a:solidFill>
              <a:latin typeface="Roboto"/>
              <a:ea typeface="Roboto"/>
              <a:cs typeface="Roboto"/>
              <a:sym typeface="Roboto"/>
            </a:endParaRPr>
          </a:p>
        </p:txBody>
      </p:sp>
      <p:sp>
        <p:nvSpPr>
          <p:cNvPr id="194" name="Google Shape;194;p26"/>
          <p:cNvSpPr/>
          <p:nvPr/>
        </p:nvSpPr>
        <p:spPr>
          <a:xfrm rot="8037705">
            <a:off x="5299227" y="3193707"/>
            <a:ext cx="1439977" cy="1380500"/>
          </a:xfrm>
          <a:prstGeom prst="teardrop">
            <a:avLst>
              <a:gd name="adj" fmla="val 130469"/>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solidFill>
                <a:schemeClr val="dk2"/>
              </a:solidFill>
              <a:latin typeface="Roboto"/>
              <a:ea typeface="Roboto"/>
              <a:cs typeface="Roboto"/>
              <a:sym typeface="Roboto"/>
            </a:endParaRPr>
          </a:p>
        </p:txBody>
      </p:sp>
      <p:sp>
        <p:nvSpPr>
          <p:cNvPr id="195" name="Google Shape;195;p26"/>
          <p:cNvSpPr/>
          <p:nvPr/>
        </p:nvSpPr>
        <p:spPr>
          <a:xfrm rot="-2623641">
            <a:off x="5297952" y="582867"/>
            <a:ext cx="1442217" cy="1377924"/>
          </a:xfrm>
          <a:prstGeom prst="teardrop">
            <a:avLst>
              <a:gd name="adj" fmla="val 148163"/>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Roboto"/>
              <a:ea typeface="Roboto"/>
              <a:cs typeface="Roboto"/>
              <a:sym typeface="Roboto"/>
            </a:endParaRPr>
          </a:p>
        </p:txBody>
      </p:sp>
      <p:sp>
        <p:nvSpPr>
          <p:cNvPr id="196" name="Google Shape;196;p26"/>
          <p:cNvSpPr/>
          <p:nvPr/>
        </p:nvSpPr>
        <p:spPr>
          <a:xfrm>
            <a:off x="5763479" y="1186235"/>
            <a:ext cx="2038500" cy="1904100"/>
          </a:xfrm>
          <a:prstGeom prst="teardrop">
            <a:avLst>
              <a:gd name="adj" fmla="val 12579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solidFill>
                <a:schemeClr val="dk2"/>
              </a:solidFill>
              <a:latin typeface="Roboto"/>
              <a:ea typeface="Roboto"/>
              <a:cs typeface="Roboto"/>
              <a:sym typeface="Roboto"/>
            </a:endParaRPr>
          </a:p>
        </p:txBody>
      </p:sp>
      <p:sp>
        <p:nvSpPr>
          <p:cNvPr id="197" name="Google Shape;197;p26"/>
          <p:cNvSpPr/>
          <p:nvPr/>
        </p:nvSpPr>
        <p:spPr>
          <a:xfrm rot="-8296455">
            <a:off x="3696810" y="1788506"/>
            <a:ext cx="1656485" cy="1547634"/>
          </a:xfrm>
          <a:prstGeom prst="teardrop">
            <a:avLst>
              <a:gd name="adj" fmla="val 130378"/>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solidFill>
                <a:schemeClr val="dk2"/>
              </a:solidFill>
              <a:latin typeface="Roboto"/>
              <a:ea typeface="Roboto"/>
              <a:cs typeface="Roboto"/>
              <a:sym typeface="Roboto"/>
            </a:endParaRPr>
          </a:p>
        </p:txBody>
      </p:sp>
      <p:sp>
        <p:nvSpPr>
          <p:cNvPr id="198" name="Google Shape;198;p26"/>
          <p:cNvSpPr/>
          <p:nvPr/>
        </p:nvSpPr>
        <p:spPr>
          <a:xfrm>
            <a:off x="4557603" y="1155540"/>
            <a:ext cx="2798400" cy="2878500"/>
          </a:xfrm>
          <a:prstGeom prst="ellipse">
            <a:avLst/>
          </a:prstGeom>
          <a:solidFill>
            <a:srgbClr val="783F04"/>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Roboto"/>
              <a:ea typeface="Roboto"/>
              <a:cs typeface="Roboto"/>
              <a:sym typeface="Roboto"/>
            </a:endParaRPr>
          </a:p>
        </p:txBody>
      </p:sp>
      <p:sp>
        <p:nvSpPr>
          <p:cNvPr id="199" name="Google Shape;199;p26"/>
          <p:cNvSpPr/>
          <p:nvPr/>
        </p:nvSpPr>
        <p:spPr>
          <a:xfrm>
            <a:off x="4859450" y="1839474"/>
            <a:ext cx="1680000" cy="1613100"/>
          </a:xfrm>
          <a:prstGeom prst="ellipse">
            <a:avLst/>
          </a:prstGeom>
          <a:solidFill>
            <a:srgbClr val="5B0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2"/>
              </a:solidFill>
              <a:latin typeface="Roboto"/>
              <a:ea typeface="Roboto"/>
              <a:cs typeface="Roboto"/>
              <a:sym typeface="Roboto"/>
            </a:endParaRPr>
          </a:p>
        </p:txBody>
      </p:sp>
      <p:sp>
        <p:nvSpPr>
          <p:cNvPr id="200" name="Google Shape;200;p26"/>
          <p:cNvSpPr txBox="1"/>
          <p:nvPr/>
        </p:nvSpPr>
        <p:spPr>
          <a:xfrm>
            <a:off x="4885194" y="2082141"/>
            <a:ext cx="1638900" cy="785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br>
              <a:rPr lang="en-GB" sz="1300">
                <a:solidFill>
                  <a:schemeClr val="lt1"/>
                </a:solidFill>
                <a:latin typeface="Roboto"/>
                <a:ea typeface="Roboto"/>
                <a:cs typeface="Roboto"/>
                <a:sym typeface="Roboto"/>
              </a:rPr>
            </a:br>
            <a:r>
              <a:rPr lang="en-GB" sz="1300" b="1">
                <a:solidFill>
                  <a:schemeClr val="lt1"/>
                </a:solidFill>
                <a:latin typeface="Roboto"/>
                <a:ea typeface="Roboto"/>
                <a:cs typeface="Roboto"/>
                <a:sym typeface="Roboto"/>
              </a:rPr>
              <a:t>DCAT AP Portals</a:t>
            </a:r>
            <a:endParaRPr sz="1300" b="1">
              <a:solidFill>
                <a:schemeClr val="lt1"/>
              </a:solidFill>
              <a:latin typeface="Roboto"/>
              <a:ea typeface="Roboto"/>
              <a:cs typeface="Roboto"/>
              <a:sym typeface="Roboto"/>
            </a:endParaRPr>
          </a:p>
          <a:p>
            <a:pPr marL="0" lvl="0" indent="0" algn="ctr" rtl="0">
              <a:spcBef>
                <a:spcPts val="0"/>
              </a:spcBef>
              <a:spcAft>
                <a:spcPts val="0"/>
              </a:spcAft>
              <a:buNone/>
            </a:pPr>
            <a:r>
              <a:rPr lang="en-GB" sz="1300" b="1">
                <a:solidFill>
                  <a:schemeClr val="lt1"/>
                </a:solidFill>
                <a:latin typeface="Roboto"/>
                <a:ea typeface="Roboto"/>
                <a:cs typeface="Roboto"/>
                <a:sym typeface="Roboto"/>
              </a:rPr>
              <a:t>(mandatory fields)</a:t>
            </a:r>
            <a:endParaRPr sz="1300" b="1">
              <a:solidFill>
                <a:schemeClr val="lt1"/>
              </a:solidFill>
              <a:latin typeface="Roboto"/>
              <a:ea typeface="Roboto"/>
              <a:cs typeface="Roboto"/>
              <a:sym typeface="Roboto"/>
            </a:endParaRPr>
          </a:p>
        </p:txBody>
      </p:sp>
      <p:sp>
        <p:nvSpPr>
          <p:cNvPr id="201" name="Google Shape;201;p26"/>
          <p:cNvSpPr txBox="1"/>
          <p:nvPr/>
        </p:nvSpPr>
        <p:spPr>
          <a:xfrm>
            <a:off x="6562213" y="1518174"/>
            <a:ext cx="14082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br>
              <a:rPr lang="en-GB" sz="1200">
                <a:solidFill>
                  <a:schemeClr val="lt1"/>
                </a:solidFill>
                <a:latin typeface="Roboto"/>
                <a:ea typeface="Roboto"/>
                <a:cs typeface="Roboto"/>
                <a:sym typeface="Roboto"/>
              </a:rPr>
            </a:b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What </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Apart</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from</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DCAT AP </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Potals?</a:t>
            </a:r>
            <a:endParaRPr sz="1200">
              <a:solidFill>
                <a:schemeClr val="lt1"/>
              </a:solidFill>
              <a:latin typeface="Roboto"/>
              <a:ea typeface="Roboto"/>
              <a:cs typeface="Roboto"/>
              <a:sym typeface="Roboto"/>
            </a:endParaRPr>
          </a:p>
        </p:txBody>
      </p:sp>
      <p:sp>
        <p:nvSpPr>
          <p:cNvPr id="202" name="Google Shape;202;p26"/>
          <p:cNvSpPr txBox="1"/>
          <p:nvPr/>
        </p:nvSpPr>
        <p:spPr>
          <a:xfrm>
            <a:off x="5448934" y="3024503"/>
            <a:ext cx="10356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b="1">
                <a:solidFill>
                  <a:schemeClr val="lt1"/>
                </a:solidFill>
              </a:rPr>
              <a:t>0.9                   </a:t>
            </a:r>
            <a:endParaRPr b="1">
              <a:solidFill>
                <a:schemeClr val="lt1"/>
              </a:solidFill>
            </a:endParaRPr>
          </a:p>
          <a:p>
            <a:pPr marL="0" lvl="0" indent="0" algn="l" rtl="0">
              <a:spcBef>
                <a:spcPts val="0"/>
              </a:spcBef>
              <a:spcAft>
                <a:spcPts val="0"/>
              </a:spcAft>
              <a:buNone/>
            </a:pPr>
            <a:r>
              <a:rPr lang="en-GB">
                <a:solidFill>
                  <a:schemeClr val="lt1"/>
                </a:solidFill>
              </a:rPr>
              <a:t>    </a:t>
            </a:r>
            <a:endParaRPr>
              <a:solidFill>
                <a:schemeClr val="lt1"/>
              </a:solidFill>
            </a:endParaRPr>
          </a:p>
          <a:p>
            <a:pPr marL="0" lvl="0" indent="0" algn="l" rtl="0">
              <a:spcBef>
                <a:spcPts val="0"/>
              </a:spcBef>
              <a:spcAft>
                <a:spcPts val="0"/>
              </a:spcAft>
              <a:buNone/>
            </a:pPr>
            <a:endParaRPr>
              <a:solidFill>
                <a:schemeClr val="lt1"/>
              </a:solidFill>
            </a:endParaRPr>
          </a:p>
          <a:p>
            <a:pPr marL="0" lvl="0" indent="0" algn="l" rtl="0">
              <a:spcBef>
                <a:spcPts val="0"/>
              </a:spcBef>
              <a:spcAft>
                <a:spcPts val="0"/>
              </a:spcAft>
              <a:buNone/>
            </a:pPr>
            <a:r>
              <a:rPr lang="en-GB">
                <a:solidFill>
                  <a:schemeClr val="lt1"/>
                </a:solidFill>
              </a:rPr>
              <a:t>      2.0</a:t>
            </a:r>
            <a:endParaRPr>
              <a:solidFill>
                <a:schemeClr val="lt1"/>
              </a:solidFill>
            </a:endParaRPr>
          </a:p>
        </p:txBody>
      </p:sp>
      <p:sp>
        <p:nvSpPr>
          <p:cNvPr id="203" name="Google Shape;203;p26"/>
          <p:cNvSpPr txBox="1"/>
          <p:nvPr/>
        </p:nvSpPr>
        <p:spPr>
          <a:xfrm rot="2014141">
            <a:off x="4165853" y="1306127"/>
            <a:ext cx="945128" cy="38491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300">
                <a:solidFill>
                  <a:schemeClr val="dk2"/>
                </a:solidFill>
                <a:latin typeface="Roboto"/>
                <a:ea typeface="Roboto"/>
                <a:cs typeface="Roboto"/>
                <a:sym typeface="Roboto"/>
              </a:rPr>
              <a:t>Omics</a:t>
            </a:r>
            <a:endParaRPr sz="1300">
              <a:solidFill>
                <a:schemeClr val="dk2"/>
              </a:solidFill>
              <a:latin typeface="Roboto"/>
              <a:ea typeface="Roboto"/>
              <a:cs typeface="Roboto"/>
              <a:sym typeface="Roboto"/>
            </a:endParaRPr>
          </a:p>
        </p:txBody>
      </p:sp>
      <p:sp>
        <p:nvSpPr>
          <p:cNvPr id="204" name="Google Shape;204;p26"/>
          <p:cNvSpPr txBox="1"/>
          <p:nvPr/>
        </p:nvSpPr>
        <p:spPr>
          <a:xfrm rot="1082178">
            <a:off x="4338999" y="735515"/>
            <a:ext cx="940832" cy="35411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100">
                <a:solidFill>
                  <a:schemeClr val="dk2"/>
                </a:solidFill>
                <a:latin typeface="Roboto"/>
                <a:ea typeface="Roboto"/>
                <a:cs typeface="Roboto"/>
                <a:sym typeface="Roboto"/>
              </a:rPr>
              <a:t>Metab</a:t>
            </a:r>
            <a:endParaRPr sz="1100">
              <a:solidFill>
                <a:schemeClr val="dk2"/>
              </a:solidFill>
              <a:latin typeface="Roboto"/>
              <a:ea typeface="Roboto"/>
              <a:cs typeface="Roboto"/>
              <a:sym typeface="Roboto"/>
            </a:endParaRPr>
          </a:p>
        </p:txBody>
      </p:sp>
      <p:sp>
        <p:nvSpPr>
          <p:cNvPr id="205" name="Google Shape;205;p26"/>
          <p:cNvSpPr txBox="1"/>
          <p:nvPr/>
        </p:nvSpPr>
        <p:spPr>
          <a:xfrm rot="2159638">
            <a:off x="3420253" y="1235365"/>
            <a:ext cx="945891" cy="35403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100">
                <a:solidFill>
                  <a:schemeClr val="dk2"/>
                </a:solidFill>
                <a:latin typeface="Roboto"/>
                <a:ea typeface="Roboto"/>
                <a:cs typeface="Roboto"/>
                <a:sym typeface="Roboto"/>
              </a:rPr>
              <a:t>Transcrip</a:t>
            </a:r>
            <a:endParaRPr sz="1100">
              <a:solidFill>
                <a:schemeClr val="dk2"/>
              </a:solidFill>
              <a:latin typeface="Roboto"/>
              <a:ea typeface="Roboto"/>
              <a:cs typeface="Roboto"/>
              <a:sym typeface="Roboto"/>
            </a:endParaRPr>
          </a:p>
        </p:txBody>
      </p:sp>
      <p:sp>
        <p:nvSpPr>
          <p:cNvPr id="206" name="Google Shape;206;p26"/>
          <p:cNvSpPr txBox="1"/>
          <p:nvPr/>
        </p:nvSpPr>
        <p:spPr>
          <a:xfrm rot="-2012628">
            <a:off x="6924208" y="1382494"/>
            <a:ext cx="945212" cy="38475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300">
                <a:solidFill>
                  <a:schemeClr val="dk2"/>
                </a:solidFill>
                <a:latin typeface="Roboto"/>
                <a:ea typeface="Roboto"/>
                <a:cs typeface="Roboto"/>
                <a:sym typeface="Roboto"/>
              </a:rPr>
              <a:t>Funders</a:t>
            </a:r>
            <a:endParaRPr sz="1300">
              <a:solidFill>
                <a:schemeClr val="dk2"/>
              </a:solidFill>
              <a:latin typeface="Roboto"/>
              <a:ea typeface="Roboto"/>
              <a:cs typeface="Roboto"/>
              <a:sym typeface="Roboto"/>
            </a:endParaRPr>
          </a:p>
        </p:txBody>
      </p:sp>
      <p:sp>
        <p:nvSpPr>
          <p:cNvPr id="207" name="Google Shape;207;p26"/>
          <p:cNvSpPr txBox="1"/>
          <p:nvPr/>
        </p:nvSpPr>
        <p:spPr>
          <a:xfrm rot="-1929944">
            <a:off x="7754718" y="1227588"/>
            <a:ext cx="897684" cy="36959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200">
                <a:solidFill>
                  <a:schemeClr val="dk2"/>
                </a:solidFill>
                <a:latin typeface="Roboto"/>
                <a:ea typeface="Roboto"/>
                <a:cs typeface="Roboto"/>
                <a:sym typeface="Roboto"/>
              </a:rPr>
              <a:t>ZonMw</a:t>
            </a:r>
            <a:endParaRPr sz="1200">
              <a:solidFill>
                <a:schemeClr val="dk2"/>
              </a:solidFill>
              <a:latin typeface="Roboto"/>
              <a:ea typeface="Roboto"/>
              <a:cs typeface="Roboto"/>
              <a:sym typeface="Roboto"/>
            </a:endParaRPr>
          </a:p>
        </p:txBody>
      </p:sp>
      <p:sp>
        <p:nvSpPr>
          <p:cNvPr id="208" name="Google Shape;208;p26"/>
          <p:cNvSpPr txBox="1"/>
          <p:nvPr/>
        </p:nvSpPr>
        <p:spPr>
          <a:xfrm>
            <a:off x="3433045" y="2323992"/>
            <a:ext cx="9387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300">
                <a:solidFill>
                  <a:schemeClr val="dk2"/>
                </a:solidFill>
                <a:latin typeface="Roboto"/>
                <a:ea typeface="Roboto"/>
                <a:cs typeface="Roboto"/>
                <a:sym typeface="Roboto"/>
              </a:rPr>
              <a:t>Clinical</a:t>
            </a:r>
            <a:endParaRPr sz="1300">
              <a:solidFill>
                <a:schemeClr val="dk2"/>
              </a:solidFill>
              <a:latin typeface="Roboto"/>
              <a:ea typeface="Roboto"/>
              <a:cs typeface="Roboto"/>
              <a:sym typeface="Roboto"/>
            </a:endParaRPr>
          </a:p>
        </p:txBody>
      </p:sp>
      <p:sp>
        <p:nvSpPr>
          <p:cNvPr id="209" name="Google Shape;209;p26"/>
          <p:cNvSpPr txBox="1"/>
          <p:nvPr/>
        </p:nvSpPr>
        <p:spPr>
          <a:xfrm>
            <a:off x="7807531" y="2275118"/>
            <a:ext cx="9387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300">
                <a:solidFill>
                  <a:schemeClr val="dk2"/>
                </a:solidFill>
                <a:latin typeface="Roboto"/>
                <a:ea typeface="Roboto"/>
                <a:cs typeface="Roboto"/>
                <a:sym typeface="Roboto"/>
              </a:rPr>
              <a:t>Biobank</a:t>
            </a:r>
            <a:endParaRPr sz="1300">
              <a:solidFill>
                <a:schemeClr val="dk2"/>
              </a:solidFill>
              <a:latin typeface="Roboto"/>
              <a:ea typeface="Roboto"/>
              <a:cs typeface="Roboto"/>
              <a:sym typeface="Roboto"/>
            </a:endParaRPr>
          </a:p>
        </p:txBody>
      </p:sp>
      <p:sp>
        <p:nvSpPr>
          <p:cNvPr id="210" name="Google Shape;210;p26"/>
          <p:cNvSpPr txBox="1"/>
          <p:nvPr/>
        </p:nvSpPr>
        <p:spPr>
          <a:xfrm rot="1971133">
            <a:off x="6992841" y="3421045"/>
            <a:ext cx="944561" cy="38497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300">
                <a:solidFill>
                  <a:schemeClr val="dk2"/>
                </a:solidFill>
                <a:latin typeface="Roboto"/>
                <a:ea typeface="Roboto"/>
                <a:cs typeface="Roboto"/>
                <a:sym typeface="Roboto"/>
              </a:rPr>
              <a:t>Cohorts</a:t>
            </a:r>
            <a:endParaRPr sz="1300">
              <a:solidFill>
                <a:schemeClr val="dk2"/>
              </a:solidFill>
              <a:latin typeface="Roboto"/>
              <a:ea typeface="Roboto"/>
              <a:cs typeface="Roboto"/>
              <a:sym typeface="Roboto"/>
            </a:endParaRPr>
          </a:p>
        </p:txBody>
      </p:sp>
      <p:sp>
        <p:nvSpPr>
          <p:cNvPr id="211" name="Google Shape;211;p26"/>
          <p:cNvSpPr txBox="1"/>
          <p:nvPr/>
        </p:nvSpPr>
        <p:spPr>
          <a:xfrm>
            <a:off x="2899832" y="1835517"/>
            <a:ext cx="9387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endParaRPr sz="1100">
              <a:solidFill>
                <a:schemeClr val="dk2"/>
              </a:solidFill>
              <a:latin typeface="Roboto"/>
              <a:ea typeface="Roboto"/>
              <a:cs typeface="Roboto"/>
              <a:sym typeface="Roboto"/>
            </a:endParaRPr>
          </a:p>
        </p:txBody>
      </p:sp>
      <p:sp>
        <p:nvSpPr>
          <p:cNvPr id="212" name="Google Shape;212;p26"/>
          <p:cNvSpPr txBox="1"/>
          <p:nvPr/>
        </p:nvSpPr>
        <p:spPr>
          <a:xfrm>
            <a:off x="4307720" y="3581467"/>
            <a:ext cx="9387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300" dirty="0">
                <a:solidFill>
                  <a:schemeClr val="dk2"/>
                </a:solidFill>
                <a:latin typeface="Roboto"/>
                <a:ea typeface="Roboto"/>
                <a:cs typeface="Roboto"/>
                <a:sym typeface="Roboto"/>
              </a:rPr>
              <a:t>Rare Diseases</a:t>
            </a:r>
            <a:endParaRPr sz="1300" dirty="0">
              <a:solidFill>
                <a:schemeClr val="dk2"/>
              </a:solidFill>
              <a:latin typeface="Roboto"/>
              <a:ea typeface="Roboto"/>
              <a:cs typeface="Roboto"/>
              <a:sym typeface="Roboto"/>
            </a:endParaRPr>
          </a:p>
        </p:txBody>
      </p:sp>
      <p:sp>
        <p:nvSpPr>
          <p:cNvPr id="213" name="Google Shape;213;p26"/>
          <p:cNvSpPr txBox="1"/>
          <p:nvPr/>
        </p:nvSpPr>
        <p:spPr>
          <a:xfrm rot="-1393791">
            <a:off x="3582551" y="3470414"/>
            <a:ext cx="938592" cy="35397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100">
                <a:solidFill>
                  <a:schemeClr val="dk2"/>
                </a:solidFill>
                <a:latin typeface="Roboto"/>
                <a:ea typeface="Roboto"/>
                <a:cs typeface="Roboto"/>
                <a:sym typeface="Roboto"/>
              </a:rPr>
              <a:t>CDEs</a:t>
            </a:r>
            <a:endParaRPr sz="1100">
              <a:solidFill>
                <a:schemeClr val="dk2"/>
              </a:solidFill>
              <a:latin typeface="Roboto"/>
              <a:ea typeface="Roboto"/>
              <a:cs typeface="Roboto"/>
              <a:sym typeface="Roboto"/>
            </a:endParaRPr>
          </a:p>
        </p:txBody>
      </p:sp>
      <p:sp>
        <p:nvSpPr>
          <p:cNvPr id="214" name="Google Shape;214;p26"/>
          <p:cNvSpPr txBox="1"/>
          <p:nvPr/>
        </p:nvSpPr>
        <p:spPr>
          <a:xfrm>
            <a:off x="4321482" y="4417667"/>
            <a:ext cx="938700" cy="354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100">
                <a:solidFill>
                  <a:schemeClr val="dk2"/>
                </a:solidFill>
                <a:latin typeface="Roboto"/>
                <a:ea typeface="Roboto"/>
                <a:cs typeface="Roboto"/>
                <a:sym typeface="Roboto"/>
              </a:rPr>
              <a:t>DCDEs</a:t>
            </a:r>
            <a:endParaRPr sz="1100">
              <a:solidFill>
                <a:schemeClr val="dk2"/>
              </a:solidFill>
              <a:latin typeface="Roboto"/>
              <a:ea typeface="Roboto"/>
              <a:cs typeface="Roboto"/>
              <a:sym typeface="Roboto"/>
            </a:endParaRPr>
          </a:p>
        </p:txBody>
      </p:sp>
      <p:sp>
        <p:nvSpPr>
          <p:cNvPr id="215" name="Google Shape;215;p26"/>
          <p:cNvSpPr txBox="1"/>
          <p:nvPr/>
        </p:nvSpPr>
        <p:spPr>
          <a:xfrm rot="-3749584">
            <a:off x="3363435" y="4240525"/>
            <a:ext cx="938605" cy="35410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100">
                <a:solidFill>
                  <a:schemeClr val="dk2"/>
                </a:solidFill>
                <a:latin typeface="Roboto"/>
                <a:ea typeface="Roboto"/>
                <a:cs typeface="Roboto"/>
                <a:sym typeface="Roboto"/>
              </a:rPr>
              <a:t>PROMS</a:t>
            </a:r>
            <a:endParaRPr sz="1100">
              <a:solidFill>
                <a:schemeClr val="dk2"/>
              </a:solidFill>
              <a:latin typeface="Roboto"/>
              <a:ea typeface="Roboto"/>
              <a:cs typeface="Roboto"/>
              <a:sym typeface="Roboto"/>
            </a:endParaRPr>
          </a:p>
        </p:txBody>
      </p:sp>
      <p:sp>
        <p:nvSpPr>
          <p:cNvPr id="216" name="Google Shape;216;p26"/>
          <p:cNvSpPr txBox="1"/>
          <p:nvPr/>
        </p:nvSpPr>
        <p:spPr>
          <a:xfrm>
            <a:off x="173575" y="1656925"/>
            <a:ext cx="3113100" cy="363173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600" b="1" dirty="0">
                <a:solidFill>
                  <a:schemeClr val="dk2"/>
                </a:solidFill>
              </a:rPr>
              <a:t>Core</a:t>
            </a:r>
            <a:r>
              <a:rPr lang="en-GB" sz="1600" dirty="0">
                <a:solidFill>
                  <a:schemeClr val="dk2"/>
                </a:solidFill>
              </a:rPr>
              <a:t>:</a:t>
            </a:r>
            <a:br>
              <a:rPr lang="en-GB" sz="1600" dirty="0">
                <a:solidFill>
                  <a:schemeClr val="dk2"/>
                </a:solidFill>
              </a:rPr>
            </a:br>
            <a:r>
              <a:rPr lang="en-GB" sz="1600" dirty="0">
                <a:solidFill>
                  <a:schemeClr val="lt1"/>
                </a:solidFill>
                <a:highlight>
                  <a:srgbClr val="5B0F00"/>
                </a:highlight>
              </a:rPr>
              <a:t>Minimal</a:t>
            </a:r>
            <a:r>
              <a:rPr lang="en-GB" sz="1600" dirty="0">
                <a:solidFill>
                  <a:schemeClr val="lt1"/>
                </a:solidFill>
              </a:rPr>
              <a:t> </a:t>
            </a:r>
            <a:r>
              <a:rPr lang="en-GB" sz="1600" dirty="0">
                <a:solidFill>
                  <a:schemeClr val="dk2"/>
                </a:solidFill>
              </a:rPr>
              <a:t>DCAT AP Portals</a:t>
            </a:r>
            <a:br>
              <a:rPr lang="en-GB" sz="1600" dirty="0">
                <a:solidFill>
                  <a:schemeClr val="dk2"/>
                </a:solidFill>
              </a:rPr>
            </a:br>
            <a:r>
              <a:rPr lang="en-GB" sz="1600" dirty="0">
                <a:solidFill>
                  <a:schemeClr val="lt1"/>
                </a:solidFill>
                <a:highlight>
                  <a:srgbClr val="783F04"/>
                </a:highlight>
              </a:rPr>
              <a:t>Extended</a:t>
            </a:r>
            <a:r>
              <a:rPr lang="en-GB" sz="1600" dirty="0">
                <a:solidFill>
                  <a:schemeClr val="dk2"/>
                </a:solidFill>
                <a:highlight>
                  <a:srgbClr val="783F04"/>
                </a:highlight>
              </a:rPr>
              <a:t>:</a:t>
            </a:r>
            <a:r>
              <a:rPr lang="en-GB" sz="1600" dirty="0">
                <a:solidFill>
                  <a:schemeClr val="dk2"/>
                </a:solidFill>
              </a:rPr>
              <a:t> Health-RI </a:t>
            </a:r>
            <a:endParaRPr sz="1600" dirty="0">
              <a:solidFill>
                <a:schemeClr val="dk2"/>
              </a:solidFill>
            </a:endParaRPr>
          </a:p>
          <a:p>
            <a:pPr marL="0" lvl="0" indent="0" algn="l" rtl="0">
              <a:lnSpc>
                <a:spcPct val="115000"/>
              </a:lnSpc>
              <a:spcBef>
                <a:spcPts val="1200"/>
              </a:spcBef>
              <a:spcAft>
                <a:spcPts val="0"/>
              </a:spcAft>
              <a:buNone/>
            </a:pPr>
            <a:r>
              <a:rPr lang="en-GB" sz="1600" b="1" dirty="0">
                <a:solidFill>
                  <a:schemeClr val="dk2"/>
                </a:solidFill>
              </a:rPr>
              <a:t>Leaves (Petals?):</a:t>
            </a:r>
            <a:br>
              <a:rPr lang="en-GB" sz="1600" dirty="0">
                <a:solidFill>
                  <a:schemeClr val="dk2"/>
                </a:solidFill>
              </a:rPr>
            </a:br>
            <a:r>
              <a:rPr lang="en-GB" sz="1600" dirty="0">
                <a:solidFill>
                  <a:schemeClr val="dk2"/>
                </a:solidFill>
              </a:rPr>
              <a:t>-</a:t>
            </a:r>
            <a:r>
              <a:rPr lang="en-GB" sz="1600" dirty="0" err="1">
                <a:solidFill>
                  <a:schemeClr val="dk2"/>
                </a:solidFill>
              </a:rPr>
              <a:t>Domain:</a:t>
            </a:r>
            <a:r>
              <a:rPr lang="en-GB" sz="1600" i="1" dirty="0" err="1">
                <a:solidFill>
                  <a:schemeClr val="dk2"/>
                </a:solidFill>
                <a:highlight>
                  <a:srgbClr val="FFD966"/>
                </a:highlight>
              </a:rPr>
              <a:t>imaging</a:t>
            </a:r>
            <a:br>
              <a:rPr lang="en-GB" sz="1600" i="1" dirty="0">
                <a:solidFill>
                  <a:schemeClr val="dk2"/>
                </a:solidFill>
                <a:highlight>
                  <a:srgbClr val="FFD966"/>
                </a:highlight>
              </a:rPr>
            </a:br>
            <a:r>
              <a:rPr lang="en-GB" sz="1600" dirty="0">
                <a:solidFill>
                  <a:schemeClr val="dk2"/>
                </a:solidFill>
              </a:rPr>
              <a:t>-sub-domains (</a:t>
            </a:r>
            <a:r>
              <a:rPr lang="en-GB" sz="1600" dirty="0">
                <a:solidFill>
                  <a:schemeClr val="dk2"/>
                </a:solidFill>
                <a:highlight>
                  <a:srgbClr val="FFE599"/>
                </a:highlight>
              </a:rPr>
              <a:t>MRI</a:t>
            </a:r>
            <a:r>
              <a:rPr lang="en-GB" sz="1600" dirty="0">
                <a:solidFill>
                  <a:schemeClr val="dk2"/>
                </a:solidFill>
              </a:rPr>
              <a:t>)</a:t>
            </a:r>
            <a:br>
              <a:rPr lang="en-GB" sz="1600" dirty="0">
                <a:solidFill>
                  <a:schemeClr val="dk2"/>
                </a:solidFill>
              </a:rPr>
            </a:br>
            <a:endParaRPr sz="1600" dirty="0">
              <a:solidFill>
                <a:schemeClr val="dk2"/>
              </a:solidFill>
            </a:endParaRPr>
          </a:p>
          <a:p>
            <a:pPr marL="0" lvl="0" indent="0" algn="l" rtl="0">
              <a:lnSpc>
                <a:spcPct val="115000"/>
              </a:lnSpc>
              <a:spcBef>
                <a:spcPts val="1200"/>
              </a:spcBef>
              <a:spcAft>
                <a:spcPts val="0"/>
              </a:spcAft>
              <a:buNone/>
            </a:pPr>
            <a:endParaRPr sz="1600" dirty="0">
              <a:solidFill>
                <a:schemeClr val="dk2"/>
              </a:solidFill>
            </a:endParaRPr>
          </a:p>
          <a:p>
            <a:pPr marL="0" lvl="0" indent="0" algn="l" rtl="0">
              <a:lnSpc>
                <a:spcPct val="115000"/>
              </a:lnSpc>
              <a:spcBef>
                <a:spcPts val="1200"/>
              </a:spcBef>
              <a:spcAft>
                <a:spcPts val="1200"/>
              </a:spcAft>
              <a:buNone/>
            </a:pPr>
            <a:r>
              <a:rPr lang="en-GB" sz="1600" u="sng" dirty="0">
                <a:solidFill>
                  <a:schemeClr val="dk2"/>
                </a:solidFill>
                <a:hlinkClick r:id="rId3">
                  <a:extLst>
                    <a:ext uri="{A12FA001-AC4F-418D-AE19-62706E023703}">
                      <ahyp:hlinkClr xmlns:ahyp="http://schemas.microsoft.com/office/drawing/2018/hyperlinkcolor" val="tx"/>
                    </a:ext>
                  </a:extLst>
                </a:hlinkClick>
              </a:rPr>
              <a:t>https://github.com/Health-RI/health-ri-metadata/</a:t>
            </a:r>
            <a:r>
              <a:rPr lang="en-GB" sz="1600" dirty="0">
                <a:solidFill>
                  <a:schemeClr val="dk2"/>
                </a:solidFill>
              </a:rPr>
              <a:t> </a:t>
            </a:r>
            <a:endParaRPr sz="1600" dirty="0">
              <a:solidFill>
                <a:schemeClr val="dk2"/>
              </a:solidFill>
            </a:endParaRPr>
          </a:p>
        </p:txBody>
      </p:sp>
      <p:sp>
        <p:nvSpPr>
          <p:cNvPr id="217" name="Google Shape;217;p26"/>
          <p:cNvSpPr txBox="1">
            <a:spLocks noGrp="1"/>
          </p:cNvSpPr>
          <p:nvPr>
            <p:ph type="title"/>
          </p:nvPr>
        </p:nvSpPr>
        <p:spPr>
          <a:xfrm>
            <a:off x="680700" y="66987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The Sunflower</a:t>
            </a:r>
            <a:endParaRPr/>
          </a:p>
        </p:txBody>
      </p:sp>
      <p:sp>
        <p:nvSpPr>
          <p:cNvPr id="2" name="Google Shape;212;p26">
            <a:extLst>
              <a:ext uri="{FF2B5EF4-FFF2-40B4-BE49-F238E27FC236}">
                <a16:creationId xmlns:a16="http://schemas.microsoft.com/office/drawing/2014/main" id="{BB1D740E-0F59-C96C-8E95-E4D24A5C92A0}"/>
              </a:ext>
            </a:extLst>
          </p:cNvPr>
          <p:cNvSpPr txBox="1"/>
          <p:nvPr/>
        </p:nvSpPr>
        <p:spPr>
          <a:xfrm>
            <a:off x="5566927" y="3996798"/>
            <a:ext cx="938700" cy="38469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300" dirty="0">
                <a:solidFill>
                  <a:schemeClr val="dk2"/>
                </a:solidFill>
                <a:latin typeface="Roboto"/>
                <a:ea typeface="Roboto"/>
                <a:cs typeface="Roboto"/>
                <a:sym typeface="Roboto"/>
              </a:rPr>
              <a:t>Imaging</a:t>
            </a:r>
            <a:endParaRPr sz="1300" dirty="0">
              <a:solidFill>
                <a:schemeClr val="dk2"/>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Take away -- TMI - What do I do now? </a:t>
            </a:r>
            <a:endParaRPr dirty="0"/>
          </a:p>
        </p:txBody>
      </p:sp>
      <p:sp>
        <p:nvSpPr>
          <p:cNvPr id="223" name="Google Shape;223;p2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t>Identify pre-existing standards in your field (see X-Omics Project, ISA Tab)</a:t>
            </a:r>
            <a:endParaRPr dirty="0"/>
          </a:p>
          <a:p>
            <a:pPr marL="457200" lvl="0" indent="-311150" algn="l" rtl="0">
              <a:spcBef>
                <a:spcPts val="0"/>
              </a:spcBef>
              <a:spcAft>
                <a:spcPts val="0"/>
              </a:spcAft>
              <a:buSzPts val="1300"/>
              <a:buChar char="●"/>
            </a:pPr>
            <a:r>
              <a:rPr lang="en-GB" dirty="0"/>
              <a:t>Find your main classes (datasets?)</a:t>
            </a:r>
            <a:endParaRPr dirty="0"/>
          </a:p>
          <a:p>
            <a:pPr marL="457200" lvl="0" indent="-311150" algn="l" rtl="0">
              <a:spcBef>
                <a:spcPts val="0"/>
              </a:spcBef>
              <a:spcAft>
                <a:spcPts val="0"/>
              </a:spcAft>
              <a:buSzPts val="1300"/>
              <a:buChar char="●"/>
            </a:pPr>
            <a:r>
              <a:rPr lang="en-GB" dirty="0"/>
              <a:t>Describe your main classes properties </a:t>
            </a:r>
            <a:endParaRPr dirty="0"/>
          </a:p>
          <a:p>
            <a:pPr marL="457200" lvl="0" indent="-311150" algn="l" rtl="0">
              <a:spcBef>
                <a:spcPts val="0"/>
              </a:spcBef>
              <a:spcAft>
                <a:spcPts val="0"/>
              </a:spcAft>
              <a:buSzPts val="1300"/>
              <a:buChar char="●"/>
            </a:pPr>
            <a:r>
              <a:rPr lang="en-GB" dirty="0"/>
              <a:t>Request Rob (or Jeroen) for GitHub access</a:t>
            </a:r>
            <a:endParaRPr dirty="0"/>
          </a:p>
          <a:p>
            <a:pPr marL="457200" lvl="0" indent="-311150" algn="l" rtl="0">
              <a:spcBef>
                <a:spcPts val="0"/>
              </a:spcBef>
              <a:spcAft>
                <a:spcPts val="0"/>
              </a:spcAft>
              <a:buSzPts val="1300"/>
              <a:buChar char="●"/>
            </a:pPr>
            <a:r>
              <a:rPr lang="en-GB" dirty="0"/>
              <a:t>Keep your versioning in GitHub 🌻</a:t>
            </a:r>
            <a:endParaRPr dirty="0"/>
          </a:p>
          <a:p>
            <a:pPr marL="457200" lvl="0" indent="-311150" algn="l" rtl="0">
              <a:spcBef>
                <a:spcPts val="0"/>
              </a:spcBef>
              <a:spcAft>
                <a:spcPts val="0"/>
              </a:spcAft>
              <a:buSzPts val="1300"/>
              <a:buChar char="●"/>
            </a:pPr>
            <a:r>
              <a:rPr lang="en-GB" dirty="0"/>
              <a:t>Need specialised help? Talk to your group leaders  🧙 </a:t>
            </a:r>
            <a:endParaRPr dirty="0"/>
          </a:p>
          <a:p>
            <a:pPr marL="457200" lvl="0" indent="-311150" algn="l" rtl="0">
              <a:spcBef>
                <a:spcPts val="0"/>
              </a:spcBef>
              <a:spcAft>
                <a:spcPts val="0"/>
              </a:spcAft>
              <a:buSzPts val="1300"/>
              <a:buChar char="●"/>
            </a:pPr>
            <a:r>
              <a:rPr lang="en-GB" dirty="0"/>
              <a:t>Need more Metadata/Modelling/FDP help?  Talk to Luiz Bonino, </a:t>
            </a:r>
            <a:r>
              <a:rPr lang="en-GB" dirty="0" err="1"/>
              <a:t>Kees</a:t>
            </a:r>
            <a:r>
              <a:rPr lang="en-GB" dirty="0"/>
              <a:t> Burgers or Bruna Vieira, Dena Tahvildari</a:t>
            </a:r>
            <a:endParaRPr dirty="0"/>
          </a:p>
          <a:p>
            <a:pPr marL="914400" lvl="1" indent="-298450" algn="l" rtl="0">
              <a:spcBef>
                <a:spcPts val="0"/>
              </a:spcBef>
              <a:spcAft>
                <a:spcPts val="0"/>
              </a:spcAft>
              <a:buSzPts val="1100"/>
              <a:buChar char="○"/>
            </a:pPr>
            <a:r>
              <a:rPr lang="en-GB" b="1" dirty="0"/>
              <a:t>Want to offer help? Contact us! </a:t>
            </a:r>
            <a:r>
              <a:rPr lang="en-GB" dirty="0"/>
              <a:t> </a:t>
            </a:r>
            <a:endParaRPr dirty="0"/>
          </a:p>
        </p:txBody>
      </p:sp>
      <p:pic>
        <p:nvPicPr>
          <p:cNvPr id="224" name="Google Shape;224;p27"/>
          <p:cNvPicPr preferRelativeResize="0"/>
          <p:nvPr/>
        </p:nvPicPr>
        <p:blipFill>
          <a:blip r:embed="rId3">
            <a:alphaModFix/>
          </a:blip>
          <a:stretch>
            <a:fillRect/>
          </a:stretch>
        </p:blipFill>
        <p:spPr>
          <a:xfrm>
            <a:off x="1359216" y="3750641"/>
            <a:ext cx="192800" cy="192800"/>
          </a:xfrm>
          <a:prstGeom prst="rect">
            <a:avLst/>
          </a:prstGeom>
          <a:noFill/>
          <a:ln>
            <a:noFill/>
          </a:ln>
        </p:spPr>
      </p:pic>
      <p:pic>
        <p:nvPicPr>
          <p:cNvPr id="225" name="Google Shape;225;p27"/>
          <p:cNvPicPr preferRelativeResize="0"/>
          <p:nvPr/>
        </p:nvPicPr>
        <p:blipFill>
          <a:blip r:embed="rId4">
            <a:alphaModFix/>
          </a:blip>
          <a:stretch>
            <a:fillRect/>
          </a:stretch>
        </p:blipFill>
        <p:spPr>
          <a:xfrm>
            <a:off x="8075016" y="3551060"/>
            <a:ext cx="179125" cy="179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Acknowledgements </a:t>
            </a:r>
            <a:endParaRPr/>
          </a:p>
        </p:txBody>
      </p:sp>
      <p:sp>
        <p:nvSpPr>
          <p:cNvPr id="231" name="Google Shape;231;p2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a:t>Julia</a:t>
            </a:r>
            <a:endParaRPr/>
          </a:p>
          <a:p>
            <a:pPr marL="457200" lvl="0" indent="-311150" algn="l" rtl="0">
              <a:spcBef>
                <a:spcPts val="0"/>
              </a:spcBef>
              <a:spcAft>
                <a:spcPts val="0"/>
              </a:spcAft>
              <a:buSzPts val="1300"/>
              <a:buChar char="●"/>
            </a:pPr>
            <a:r>
              <a:rPr lang="en-GB"/>
              <a:t>Kees</a:t>
            </a:r>
            <a:endParaRPr/>
          </a:p>
          <a:p>
            <a:pPr marL="457200" lvl="0" indent="-311150" algn="l" rtl="0">
              <a:spcBef>
                <a:spcPts val="0"/>
              </a:spcBef>
              <a:spcAft>
                <a:spcPts val="0"/>
              </a:spcAft>
              <a:buSzPts val="1300"/>
              <a:buChar char="●"/>
            </a:pPr>
            <a:r>
              <a:rPr lang="en-GB"/>
              <a:t>Luiz</a:t>
            </a:r>
            <a:endParaRPr/>
          </a:p>
          <a:p>
            <a:pPr marL="457200" lvl="0" indent="-311150" algn="l" rtl="0">
              <a:spcBef>
                <a:spcPts val="0"/>
              </a:spcBef>
              <a:spcAft>
                <a:spcPts val="0"/>
              </a:spcAft>
              <a:buSzPts val="1300"/>
              <a:buChar char="●"/>
            </a:pPr>
            <a:r>
              <a:rPr lang="en-GB"/>
              <a:t>Mijke</a:t>
            </a:r>
            <a:endParaRPr/>
          </a:p>
          <a:p>
            <a:pPr marL="457200" lvl="0" indent="-311150" algn="l" rtl="0">
              <a:spcBef>
                <a:spcPts val="0"/>
              </a:spcBef>
              <a:spcAft>
                <a:spcPts val="0"/>
              </a:spcAft>
              <a:buSzPts val="1300"/>
              <a:buChar char="●"/>
            </a:pPr>
            <a:r>
              <a:rPr lang="en-GB"/>
              <a:t>Marianne</a:t>
            </a:r>
            <a:endParaRPr/>
          </a:p>
          <a:p>
            <a:pPr marL="457200" lvl="0" indent="-311150" algn="l" rtl="0">
              <a:spcBef>
                <a:spcPts val="0"/>
              </a:spcBef>
              <a:spcAft>
                <a:spcPts val="0"/>
              </a:spcAft>
              <a:buSzPts val="1300"/>
              <a:buChar char="●"/>
            </a:pPr>
            <a:r>
              <a:rPr lang="en-GB"/>
              <a:t>Jeroen</a:t>
            </a:r>
            <a:endParaRPr/>
          </a:p>
          <a:p>
            <a:pPr marL="457200" lvl="0" indent="-311150" algn="l" rtl="0">
              <a:spcBef>
                <a:spcPts val="0"/>
              </a:spcBef>
              <a:spcAft>
                <a:spcPts val="0"/>
              </a:spcAft>
              <a:buSzPts val="1300"/>
              <a:buChar char="●"/>
            </a:pPr>
            <a:r>
              <a:rPr lang="en-GB"/>
              <a:t>Rita</a:t>
            </a:r>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Requirements</a:t>
            </a:r>
            <a:endParaRPr dirty="0"/>
          </a:p>
        </p:txBody>
      </p:sp>
      <p:sp>
        <p:nvSpPr>
          <p:cNvPr id="99" name="Google Shape;99;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Clr>
                <a:schemeClr val="dk1"/>
              </a:buClr>
              <a:buSzPts val="1100"/>
              <a:buFont typeface="Arial"/>
              <a:buNone/>
            </a:pPr>
            <a:r>
              <a:rPr lang="en-GB" sz="2000" dirty="0"/>
              <a:t>Describe resources according to </a:t>
            </a:r>
            <a:r>
              <a:rPr lang="en-GB" sz="2000" b="1" dirty="0"/>
              <a:t>international standards</a:t>
            </a:r>
            <a:r>
              <a:rPr lang="en-GB" sz="2000" dirty="0"/>
              <a:t> (rich enough and interoperable):</a:t>
            </a:r>
            <a:endParaRPr sz="2000" dirty="0"/>
          </a:p>
          <a:p>
            <a:pPr marL="457200" lvl="0" indent="-355600" algn="l" rtl="0">
              <a:spcBef>
                <a:spcPts val="1200"/>
              </a:spcBef>
              <a:spcAft>
                <a:spcPts val="0"/>
              </a:spcAft>
              <a:buSzPts val="2000"/>
              <a:buChar char="●"/>
            </a:pPr>
            <a:r>
              <a:rPr lang="en-GB" sz="2000" b="1" dirty="0"/>
              <a:t>DCAT</a:t>
            </a:r>
            <a:r>
              <a:rPr lang="en-GB" sz="2000" dirty="0"/>
              <a:t> (EU Health Data Space &gt; DCAT Health, DCAT AP for Portals)</a:t>
            </a:r>
            <a:endParaRPr sz="2000" dirty="0"/>
          </a:p>
          <a:p>
            <a:pPr marL="0" lvl="0" indent="0" algn="l" rtl="0">
              <a:spcBef>
                <a:spcPts val="1200"/>
              </a:spcBef>
              <a:spcAft>
                <a:spcPts val="1200"/>
              </a:spcAft>
              <a:buClr>
                <a:schemeClr val="dk1"/>
              </a:buClr>
              <a:buSzPts val="1100"/>
              <a:buFont typeface="Arial"/>
              <a:buNone/>
            </a:pPr>
            <a:r>
              <a:rPr lang="en-GB" sz="2000" dirty="0"/>
              <a:t>And provide as much as possible </a:t>
            </a:r>
            <a:r>
              <a:rPr lang="en-GB" sz="2000" b="1" dirty="0"/>
              <a:t>semantic enriched metadata </a:t>
            </a:r>
            <a:r>
              <a:rPr lang="en-GB" sz="2000" dirty="0"/>
              <a:t>(unambiguous, machine-interpretable) for resources of interest</a:t>
            </a:r>
            <a:endParaRPr sz="2000" i="1" dirty="0">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HRI Core Metadata Schema</a:t>
            </a:r>
            <a:endParaRPr dirty="0"/>
          </a:p>
        </p:txBody>
      </p:sp>
      <p:sp>
        <p:nvSpPr>
          <p:cNvPr id="105" name="Google Shape;105;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41947" algn="l" rtl="0">
              <a:spcBef>
                <a:spcPts val="0"/>
              </a:spcBef>
              <a:spcAft>
                <a:spcPts val="0"/>
              </a:spcAft>
              <a:buSzPct val="100000"/>
              <a:buChar char="●"/>
            </a:pPr>
            <a:r>
              <a:rPr lang="en-GB" sz="2100" dirty="0"/>
              <a:t>Health-RI will supply a generic schema (Core) for resources to increase findability of such resources (e.g. datasets)</a:t>
            </a:r>
            <a:endParaRPr sz="2100" dirty="0"/>
          </a:p>
          <a:p>
            <a:pPr marL="457200" lvl="0" indent="-341947" algn="l" rtl="0">
              <a:spcBef>
                <a:spcPts val="0"/>
              </a:spcBef>
              <a:spcAft>
                <a:spcPts val="0"/>
              </a:spcAft>
              <a:buSzPct val="100000"/>
              <a:buChar char="●"/>
            </a:pPr>
            <a:r>
              <a:rPr lang="en-GB" sz="2100" dirty="0"/>
              <a:t>Built Based on DCAT, DCAT-AP portals,</a:t>
            </a:r>
          </a:p>
          <a:p>
            <a:pPr marL="457200" lvl="0" indent="-341947" algn="l" rtl="0">
              <a:spcBef>
                <a:spcPts val="0"/>
              </a:spcBef>
              <a:spcAft>
                <a:spcPts val="0"/>
              </a:spcAft>
              <a:buSzPct val="100000"/>
              <a:buChar char="●"/>
            </a:pPr>
            <a:r>
              <a:rPr lang="en-GB" sz="2100" dirty="0"/>
              <a:t>Extend the core for domain metadata requirements (Leaves)</a:t>
            </a:r>
          </a:p>
          <a:p>
            <a:pPr marL="457200" lvl="0" indent="-341947" algn="l" rtl="0">
              <a:spcBef>
                <a:spcPts val="0"/>
              </a:spcBef>
              <a:spcAft>
                <a:spcPts val="0"/>
              </a:spcAft>
              <a:buSzPct val="100000"/>
              <a:buChar char="●"/>
            </a:pPr>
            <a:r>
              <a:rPr lang="en-GB" sz="2100" dirty="0"/>
              <a:t>Represent it in RDF Graph Model</a:t>
            </a:r>
            <a:endParaRPr sz="2100" dirty="0"/>
          </a:p>
          <a:p>
            <a:pPr marL="457200" lvl="0" indent="-341947" algn="l" rtl="0">
              <a:spcBef>
                <a:spcPts val="0"/>
              </a:spcBef>
              <a:spcAft>
                <a:spcPts val="0"/>
              </a:spcAft>
              <a:buSzPct val="100000"/>
              <a:buChar char="●"/>
            </a:pPr>
            <a:endParaRPr lang="en-GB" sz="2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CDAC6-15A5-72CA-0931-0F57D21CCD9C}"/>
              </a:ext>
            </a:extLst>
          </p:cNvPr>
          <p:cNvSpPr>
            <a:spLocks noGrp="1"/>
          </p:cNvSpPr>
          <p:nvPr>
            <p:ph type="title"/>
          </p:nvPr>
        </p:nvSpPr>
        <p:spPr/>
        <p:txBody>
          <a:bodyPr>
            <a:normAutofit fontScale="90000"/>
          </a:bodyPr>
          <a:lstStyle/>
          <a:p>
            <a:r>
              <a:rPr lang="en-NL" dirty="0"/>
              <a:t>Metadata schema</a:t>
            </a:r>
          </a:p>
        </p:txBody>
      </p:sp>
      <p:sp>
        <p:nvSpPr>
          <p:cNvPr id="3" name="Text Placeholder 2">
            <a:extLst>
              <a:ext uri="{FF2B5EF4-FFF2-40B4-BE49-F238E27FC236}">
                <a16:creationId xmlns:a16="http://schemas.microsoft.com/office/drawing/2014/main" id="{3CDDFA56-DBF2-A9F8-C277-F65B751733A8}"/>
              </a:ext>
            </a:extLst>
          </p:cNvPr>
          <p:cNvSpPr>
            <a:spLocks noGrp="1"/>
          </p:cNvSpPr>
          <p:nvPr>
            <p:ph type="body" idx="1"/>
          </p:nvPr>
        </p:nvSpPr>
        <p:spPr>
          <a:xfrm>
            <a:off x="364725" y="2012373"/>
            <a:ext cx="8414550" cy="2944681"/>
          </a:xfrm>
        </p:spPr>
        <p:txBody>
          <a:bodyPr>
            <a:normAutofit fontScale="70000" lnSpcReduction="20000"/>
          </a:bodyPr>
          <a:lstStyle/>
          <a:p>
            <a:pPr marL="136843" indent="0">
              <a:buSzPct val="100000"/>
              <a:buNone/>
            </a:pPr>
            <a:r>
              <a:rPr lang="en-GB" sz="1900" dirty="0"/>
              <a:t>is a definition that provides organization to the metadata in the domain, represented in a formal language. In the </a:t>
            </a:r>
            <a:r>
              <a:rPr lang="en-GB" sz="1900" dirty="0" err="1"/>
              <a:t>rdf</a:t>
            </a:r>
            <a:r>
              <a:rPr lang="en-GB" sz="1900" dirty="0"/>
              <a:t> Graph Model, the metadata schema is known as an Ontology and it is represented in the RDF schema (RDFS) or OWL (Web Ontology Language) languages or other dialects (</a:t>
            </a:r>
            <a:r>
              <a:rPr lang="en-GB" sz="1900" dirty="0" err="1"/>
              <a:t>e.g</a:t>
            </a:r>
            <a:r>
              <a:rPr lang="en-GB" sz="1900" dirty="0"/>
              <a:t> SHACL). </a:t>
            </a:r>
          </a:p>
          <a:p>
            <a:pPr marL="136843" indent="0">
              <a:buSzPct val="100000"/>
              <a:buNone/>
            </a:pPr>
            <a:endParaRPr lang="en-GB" sz="1900" dirty="0"/>
          </a:p>
          <a:p>
            <a:pPr marL="136843" indent="0">
              <a:buSzPct val="100000"/>
              <a:buNone/>
            </a:pPr>
            <a:endParaRPr lang="en-GB" sz="1900" dirty="0"/>
          </a:p>
          <a:p>
            <a:pPr indent="-320357">
              <a:buSzPct val="100000"/>
              <a:buChar char="○"/>
            </a:pPr>
            <a:r>
              <a:rPr lang="en-GB" sz="1900" dirty="0"/>
              <a:t>Classes: is an abstraction mechanism for creating a collection of objects with similar characteristics. The Objects call instances of a class.  (e.g. Class(Dataset) and individual(dataset-100)  is an instance of it). Class can have hierarchical relationships (subclass) which allows for inheritance and subsumption.</a:t>
            </a:r>
          </a:p>
          <a:p>
            <a:pPr marL="136843" indent="0">
              <a:buSzPct val="100000"/>
              <a:buNone/>
            </a:pPr>
            <a:endParaRPr lang="en-GB" sz="1900" dirty="0"/>
          </a:p>
          <a:p>
            <a:pPr indent="-320357">
              <a:buSzPct val="100000"/>
              <a:buChar char="○"/>
            </a:pPr>
            <a:r>
              <a:rPr lang="en-GB" sz="1900" dirty="0"/>
              <a:t>Datatype Property: these are relationships between instances of classes. (e.g. dataset’s title is a datatype property that related all the instance of the class dataset to a string datatype). </a:t>
            </a:r>
          </a:p>
          <a:p>
            <a:pPr marL="136843" indent="0">
              <a:buSzPct val="100000"/>
              <a:buNone/>
            </a:pPr>
            <a:endParaRPr lang="en-GB" sz="1900" dirty="0"/>
          </a:p>
          <a:p>
            <a:pPr indent="-320357">
              <a:buSzPct val="100000"/>
              <a:buChar char="○"/>
            </a:pPr>
            <a:r>
              <a:rPr lang="en-GB" sz="1900" dirty="0"/>
              <a:t>Object Property: These are relationships between instances of two classes. For example ”</a:t>
            </a:r>
            <a:r>
              <a:rPr lang="en-GB" sz="1900" dirty="0" err="1"/>
              <a:t>hasDistribution</a:t>
            </a:r>
            <a:r>
              <a:rPr lang="en-GB" sz="1900" dirty="0"/>
              <a:t>” is an object property that related all the instances of class </a:t>
            </a:r>
            <a:r>
              <a:rPr lang="en-GB" sz="1900" dirty="0" err="1"/>
              <a:t>datset</a:t>
            </a:r>
            <a:r>
              <a:rPr lang="en-GB" sz="1900" dirty="0"/>
              <a:t> to instances of class distribution. </a:t>
            </a:r>
            <a:endParaRPr lang="en-NL" dirty="0"/>
          </a:p>
        </p:txBody>
      </p:sp>
    </p:spTree>
    <p:extLst>
      <p:ext uri="{BB962C8B-B14F-4D97-AF65-F5344CB8AC3E}">
        <p14:creationId xmlns:p14="http://schemas.microsoft.com/office/powerpoint/2010/main" val="2288230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60136BC-F0EF-34DF-AE30-9004D34336BD}"/>
              </a:ext>
            </a:extLst>
          </p:cNvPr>
          <p:cNvSpPr/>
          <p:nvPr/>
        </p:nvSpPr>
        <p:spPr>
          <a:xfrm>
            <a:off x="1287157" y="2190522"/>
            <a:ext cx="5428184" cy="1053423"/>
          </a:xfrm>
          <a:prstGeom prst="rect">
            <a:avLst/>
          </a:prstGeom>
          <a:solidFill>
            <a:schemeClr val="accent1">
              <a:alpha val="1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2" name="Title 1">
            <a:extLst>
              <a:ext uri="{FF2B5EF4-FFF2-40B4-BE49-F238E27FC236}">
                <a16:creationId xmlns:a16="http://schemas.microsoft.com/office/drawing/2014/main" id="{6A7A1E55-3BCE-B872-2A10-43D33FCED5B9}"/>
              </a:ext>
            </a:extLst>
          </p:cNvPr>
          <p:cNvSpPr>
            <a:spLocks noGrp="1"/>
          </p:cNvSpPr>
          <p:nvPr>
            <p:ph type="title"/>
          </p:nvPr>
        </p:nvSpPr>
        <p:spPr/>
        <p:txBody>
          <a:bodyPr>
            <a:normAutofit fontScale="90000"/>
          </a:bodyPr>
          <a:lstStyle/>
          <a:p>
            <a:r>
              <a:rPr lang="en-NL" dirty="0"/>
              <a:t>Metadata schema is a graph</a:t>
            </a:r>
          </a:p>
        </p:txBody>
      </p:sp>
      <p:sp>
        <p:nvSpPr>
          <p:cNvPr id="4" name="Oval 3">
            <a:extLst>
              <a:ext uri="{FF2B5EF4-FFF2-40B4-BE49-F238E27FC236}">
                <a16:creationId xmlns:a16="http://schemas.microsoft.com/office/drawing/2014/main" id="{99304919-5425-85F6-72E7-0F284E318014}"/>
              </a:ext>
            </a:extLst>
          </p:cNvPr>
          <p:cNvSpPr/>
          <p:nvPr/>
        </p:nvSpPr>
        <p:spPr>
          <a:xfrm>
            <a:off x="1395663" y="2367814"/>
            <a:ext cx="1155032" cy="712269"/>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dirty="0"/>
              <a:t>Dataset</a:t>
            </a:r>
          </a:p>
        </p:txBody>
      </p:sp>
      <p:sp>
        <p:nvSpPr>
          <p:cNvPr id="5" name="Oval 4">
            <a:extLst>
              <a:ext uri="{FF2B5EF4-FFF2-40B4-BE49-F238E27FC236}">
                <a16:creationId xmlns:a16="http://schemas.microsoft.com/office/drawing/2014/main" id="{3F594B3F-0E2C-2D9B-1043-392EF3EDC469}"/>
              </a:ext>
            </a:extLst>
          </p:cNvPr>
          <p:cNvSpPr/>
          <p:nvPr/>
        </p:nvSpPr>
        <p:spPr>
          <a:xfrm>
            <a:off x="4281638" y="2305248"/>
            <a:ext cx="1628274" cy="837399"/>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dirty="0"/>
              <a:t>Distribution</a:t>
            </a:r>
          </a:p>
        </p:txBody>
      </p:sp>
      <p:cxnSp>
        <p:nvCxnSpPr>
          <p:cNvPr id="7" name="Straight Arrow Connector 6">
            <a:extLst>
              <a:ext uri="{FF2B5EF4-FFF2-40B4-BE49-F238E27FC236}">
                <a16:creationId xmlns:a16="http://schemas.microsoft.com/office/drawing/2014/main" id="{1FF3B1F6-42CC-9D7E-F146-5EF602881B11}"/>
              </a:ext>
            </a:extLst>
          </p:cNvPr>
          <p:cNvCxnSpPr>
            <a:endCxn id="5" idx="2"/>
          </p:cNvCxnSpPr>
          <p:nvPr/>
        </p:nvCxnSpPr>
        <p:spPr>
          <a:xfrm>
            <a:off x="2618072" y="2723947"/>
            <a:ext cx="166356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8E73F4A-13B5-1415-15CB-FA031B84C78A}"/>
              </a:ext>
            </a:extLst>
          </p:cNvPr>
          <p:cNvSpPr txBox="1"/>
          <p:nvPr/>
        </p:nvSpPr>
        <p:spPr>
          <a:xfrm>
            <a:off x="2717463" y="2272549"/>
            <a:ext cx="1538794" cy="307777"/>
          </a:xfrm>
          <a:prstGeom prst="rect">
            <a:avLst/>
          </a:prstGeom>
          <a:noFill/>
        </p:spPr>
        <p:txBody>
          <a:bodyPr wrap="square" rtlCol="0">
            <a:spAutoFit/>
          </a:bodyPr>
          <a:lstStyle/>
          <a:p>
            <a:r>
              <a:rPr lang="en-NL" dirty="0"/>
              <a:t>hasDistribution</a:t>
            </a:r>
          </a:p>
        </p:txBody>
      </p:sp>
      <p:sp>
        <p:nvSpPr>
          <p:cNvPr id="9" name="Oval 8">
            <a:extLst>
              <a:ext uri="{FF2B5EF4-FFF2-40B4-BE49-F238E27FC236}">
                <a16:creationId xmlns:a16="http://schemas.microsoft.com/office/drawing/2014/main" id="{4DFAD67E-0336-7EB2-B92A-BB426900C79D}"/>
              </a:ext>
            </a:extLst>
          </p:cNvPr>
          <p:cNvSpPr/>
          <p:nvPr/>
        </p:nvSpPr>
        <p:spPr>
          <a:xfrm>
            <a:off x="1395663" y="3868694"/>
            <a:ext cx="1155032" cy="712269"/>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dirty="0"/>
              <a:t>Dataset-100</a:t>
            </a:r>
          </a:p>
        </p:txBody>
      </p:sp>
      <p:cxnSp>
        <p:nvCxnSpPr>
          <p:cNvPr id="10" name="Straight Arrow Connector 9">
            <a:extLst>
              <a:ext uri="{FF2B5EF4-FFF2-40B4-BE49-F238E27FC236}">
                <a16:creationId xmlns:a16="http://schemas.microsoft.com/office/drawing/2014/main" id="{54BC6067-0780-F0D9-FC89-2A6C7544BF31}"/>
              </a:ext>
            </a:extLst>
          </p:cNvPr>
          <p:cNvCxnSpPr>
            <a:cxnSpLocks/>
            <a:stCxn id="9" idx="0"/>
            <a:endCxn id="4" idx="4"/>
          </p:cNvCxnSpPr>
          <p:nvPr/>
        </p:nvCxnSpPr>
        <p:spPr>
          <a:xfrm flipV="1">
            <a:off x="1973179" y="3080083"/>
            <a:ext cx="0" cy="788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1A94D932-EC48-7923-BBBD-7A3D9BE481FF}"/>
              </a:ext>
            </a:extLst>
          </p:cNvPr>
          <p:cNvSpPr txBox="1"/>
          <p:nvPr/>
        </p:nvSpPr>
        <p:spPr>
          <a:xfrm>
            <a:off x="4716409" y="3323880"/>
            <a:ext cx="1538794" cy="307777"/>
          </a:xfrm>
          <a:prstGeom prst="rect">
            <a:avLst/>
          </a:prstGeom>
          <a:noFill/>
        </p:spPr>
        <p:txBody>
          <a:bodyPr wrap="square" rtlCol="0">
            <a:spAutoFit/>
          </a:bodyPr>
          <a:lstStyle/>
          <a:p>
            <a:r>
              <a:rPr lang="en-GB" dirty="0"/>
              <a:t>r</a:t>
            </a:r>
            <a:r>
              <a:rPr lang="en-NL" dirty="0"/>
              <a:t>df:type</a:t>
            </a:r>
          </a:p>
        </p:txBody>
      </p:sp>
      <p:sp>
        <p:nvSpPr>
          <p:cNvPr id="17" name="Oval 16">
            <a:extLst>
              <a:ext uri="{FF2B5EF4-FFF2-40B4-BE49-F238E27FC236}">
                <a16:creationId xmlns:a16="http://schemas.microsoft.com/office/drawing/2014/main" id="{6C46C4E5-EAA3-A1E7-E214-B0E2BCB1D405}"/>
              </a:ext>
            </a:extLst>
          </p:cNvPr>
          <p:cNvSpPr/>
          <p:nvPr/>
        </p:nvSpPr>
        <p:spPr>
          <a:xfrm>
            <a:off x="4303740" y="3949152"/>
            <a:ext cx="1910177" cy="712269"/>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dirty="0"/>
              <a:t>Distribution_X</a:t>
            </a:r>
          </a:p>
        </p:txBody>
      </p:sp>
      <p:cxnSp>
        <p:nvCxnSpPr>
          <p:cNvPr id="18" name="Straight Arrow Connector 17">
            <a:extLst>
              <a:ext uri="{FF2B5EF4-FFF2-40B4-BE49-F238E27FC236}">
                <a16:creationId xmlns:a16="http://schemas.microsoft.com/office/drawing/2014/main" id="{75A9D0AA-013F-2094-B2B5-AC57B347E95D}"/>
              </a:ext>
            </a:extLst>
          </p:cNvPr>
          <p:cNvCxnSpPr>
            <a:cxnSpLocks/>
          </p:cNvCxnSpPr>
          <p:nvPr/>
        </p:nvCxnSpPr>
        <p:spPr>
          <a:xfrm flipV="1">
            <a:off x="5158428" y="3142647"/>
            <a:ext cx="0" cy="788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CACB125-D285-4387-3551-C66893866646}"/>
              </a:ext>
            </a:extLst>
          </p:cNvPr>
          <p:cNvSpPr txBox="1"/>
          <p:nvPr/>
        </p:nvSpPr>
        <p:spPr>
          <a:xfrm>
            <a:off x="1781298" y="3358671"/>
            <a:ext cx="1538794" cy="307777"/>
          </a:xfrm>
          <a:prstGeom prst="rect">
            <a:avLst/>
          </a:prstGeom>
          <a:noFill/>
        </p:spPr>
        <p:txBody>
          <a:bodyPr wrap="square" rtlCol="0">
            <a:spAutoFit/>
          </a:bodyPr>
          <a:lstStyle/>
          <a:p>
            <a:r>
              <a:rPr lang="en-GB" dirty="0"/>
              <a:t>r</a:t>
            </a:r>
            <a:r>
              <a:rPr lang="en-NL" dirty="0"/>
              <a:t>df:type</a:t>
            </a:r>
          </a:p>
        </p:txBody>
      </p:sp>
      <p:sp>
        <p:nvSpPr>
          <p:cNvPr id="20" name="TextBox 19">
            <a:extLst>
              <a:ext uri="{FF2B5EF4-FFF2-40B4-BE49-F238E27FC236}">
                <a16:creationId xmlns:a16="http://schemas.microsoft.com/office/drawing/2014/main" id="{CFF5C808-81B1-1546-1802-808E137ED569}"/>
              </a:ext>
            </a:extLst>
          </p:cNvPr>
          <p:cNvSpPr txBox="1"/>
          <p:nvPr/>
        </p:nvSpPr>
        <p:spPr>
          <a:xfrm>
            <a:off x="2764946" y="3924374"/>
            <a:ext cx="1538794" cy="307777"/>
          </a:xfrm>
          <a:prstGeom prst="rect">
            <a:avLst/>
          </a:prstGeom>
          <a:noFill/>
        </p:spPr>
        <p:txBody>
          <a:bodyPr wrap="square" rtlCol="0">
            <a:spAutoFit/>
          </a:bodyPr>
          <a:lstStyle/>
          <a:p>
            <a:r>
              <a:rPr lang="en-NL" dirty="0"/>
              <a:t>hasDistribution</a:t>
            </a:r>
          </a:p>
        </p:txBody>
      </p:sp>
      <p:cxnSp>
        <p:nvCxnSpPr>
          <p:cNvPr id="21" name="Straight Arrow Connector 20">
            <a:extLst>
              <a:ext uri="{FF2B5EF4-FFF2-40B4-BE49-F238E27FC236}">
                <a16:creationId xmlns:a16="http://schemas.microsoft.com/office/drawing/2014/main" id="{F24FBDF8-E624-14DC-8110-CC7AAD1FC9B6}"/>
              </a:ext>
            </a:extLst>
          </p:cNvPr>
          <p:cNvCxnSpPr/>
          <p:nvPr/>
        </p:nvCxnSpPr>
        <p:spPr>
          <a:xfrm>
            <a:off x="2618072" y="4232151"/>
            <a:ext cx="1663566"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F30AF2C-CEFF-E6F8-90CD-ADE53F3AF17D}"/>
              </a:ext>
            </a:extLst>
          </p:cNvPr>
          <p:cNvSpPr/>
          <p:nvPr/>
        </p:nvSpPr>
        <p:spPr>
          <a:xfrm>
            <a:off x="1287157" y="3835317"/>
            <a:ext cx="5428184" cy="1053423"/>
          </a:xfrm>
          <a:prstGeom prst="rect">
            <a:avLst/>
          </a:prstGeom>
          <a:solidFill>
            <a:schemeClr val="accent1">
              <a:alpha val="1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4" name="TextBox 23">
            <a:extLst>
              <a:ext uri="{FF2B5EF4-FFF2-40B4-BE49-F238E27FC236}">
                <a16:creationId xmlns:a16="http://schemas.microsoft.com/office/drawing/2014/main" id="{A41A468B-81DD-F32E-3404-352EA51B6046}"/>
              </a:ext>
            </a:extLst>
          </p:cNvPr>
          <p:cNvSpPr txBox="1"/>
          <p:nvPr/>
        </p:nvSpPr>
        <p:spPr>
          <a:xfrm>
            <a:off x="291506" y="4055956"/>
            <a:ext cx="851515" cy="307777"/>
          </a:xfrm>
          <a:prstGeom prst="rect">
            <a:avLst/>
          </a:prstGeom>
          <a:noFill/>
        </p:spPr>
        <p:txBody>
          <a:bodyPr wrap="none" rtlCol="0">
            <a:spAutoFit/>
          </a:bodyPr>
          <a:lstStyle/>
          <a:p>
            <a:r>
              <a:rPr lang="en-NL" dirty="0"/>
              <a:t>instance</a:t>
            </a:r>
          </a:p>
        </p:txBody>
      </p:sp>
      <p:sp>
        <p:nvSpPr>
          <p:cNvPr id="25" name="TextBox 24">
            <a:extLst>
              <a:ext uri="{FF2B5EF4-FFF2-40B4-BE49-F238E27FC236}">
                <a16:creationId xmlns:a16="http://schemas.microsoft.com/office/drawing/2014/main" id="{2558D3B1-85D1-EC4E-0A4D-5607772DD758}"/>
              </a:ext>
            </a:extLst>
          </p:cNvPr>
          <p:cNvSpPr txBox="1"/>
          <p:nvPr/>
        </p:nvSpPr>
        <p:spPr>
          <a:xfrm>
            <a:off x="-175352" y="2674220"/>
            <a:ext cx="1516762" cy="307777"/>
          </a:xfrm>
          <a:prstGeom prst="rect">
            <a:avLst/>
          </a:prstGeom>
          <a:noFill/>
        </p:spPr>
        <p:txBody>
          <a:bodyPr wrap="none" rtlCol="0">
            <a:spAutoFit/>
          </a:bodyPr>
          <a:lstStyle/>
          <a:p>
            <a:r>
              <a:rPr lang="en-GB" dirty="0"/>
              <a:t>M</a:t>
            </a:r>
            <a:r>
              <a:rPr lang="en-NL" dirty="0"/>
              <a:t>etadata model </a:t>
            </a:r>
          </a:p>
        </p:txBody>
      </p:sp>
      <p:sp>
        <p:nvSpPr>
          <p:cNvPr id="26" name="Oval 25">
            <a:extLst>
              <a:ext uri="{FF2B5EF4-FFF2-40B4-BE49-F238E27FC236}">
                <a16:creationId xmlns:a16="http://schemas.microsoft.com/office/drawing/2014/main" id="{2E6D54E8-FFE1-7FE7-BF7D-1CC9F91A6A31}"/>
              </a:ext>
            </a:extLst>
          </p:cNvPr>
          <p:cNvSpPr/>
          <p:nvPr/>
        </p:nvSpPr>
        <p:spPr>
          <a:xfrm>
            <a:off x="7362702" y="3241484"/>
            <a:ext cx="901320" cy="660681"/>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8" name="Oval 27">
            <a:extLst>
              <a:ext uri="{FF2B5EF4-FFF2-40B4-BE49-F238E27FC236}">
                <a16:creationId xmlns:a16="http://schemas.microsoft.com/office/drawing/2014/main" id="{1B3B99AD-9694-C63E-29A2-047510612917}"/>
              </a:ext>
            </a:extLst>
          </p:cNvPr>
          <p:cNvSpPr/>
          <p:nvPr/>
        </p:nvSpPr>
        <p:spPr>
          <a:xfrm>
            <a:off x="7378726" y="3977344"/>
            <a:ext cx="901320" cy="712269"/>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dirty="0"/>
          </a:p>
        </p:txBody>
      </p:sp>
      <p:sp>
        <p:nvSpPr>
          <p:cNvPr id="29" name="TextBox 28">
            <a:extLst>
              <a:ext uri="{FF2B5EF4-FFF2-40B4-BE49-F238E27FC236}">
                <a16:creationId xmlns:a16="http://schemas.microsoft.com/office/drawing/2014/main" id="{6BAD4D12-7D0E-D742-356F-45DF7CE5AE14}"/>
              </a:ext>
            </a:extLst>
          </p:cNvPr>
          <p:cNvSpPr txBox="1"/>
          <p:nvPr/>
        </p:nvSpPr>
        <p:spPr>
          <a:xfrm>
            <a:off x="8387305" y="3474388"/>
            <a:ext cx="774571" cy="307777"/>
          </a:xfrm>
          <a:prstGeom prst="rect">
            <a:avLst/>
          </a:prstGeom>
          <a:noFill/>
        </p:spPr>
        <p:txBody>
          <a:bodyPr wrap="none" rtlCol="0">
            <a:spAutoFit/>
          </a:bodyPr>
          <a:lstStyle/>
          <a:p>
            <a:r>
              <a:rPr lang="en-US" dirty="0"/>
              <a:t>CLASS</a:t>
            </a:r>
            <a:endParaRPr lang="en-NL" dirty="0"/>
          </a:p>
        </p:txBody>
      </p:sp>
      <p:sp>
        <p:nvSpPr>
          <p:cNvPr id="30" name="TextBox 29">
            <a:extLst>
              <a:ext uri="{FF2B5EF4-FFF2-40B4-BE49-F238E27FC236}">
                <a16:creationId xmlns:a16="http://schemas.microsoft.com/office/drawing/2014/main" id="{1DD3A3C7-346E-A590-A46A-3617A86386A2}"/>
              </a:ext>
            </a:extLst>
          </p:cNvPr>
          <p:cNvSpPr txBox="1"/>
          <p:nvPr/>
        </p:nvSpPr>
        <p:spPr>
          <a:xfrm>
            <a:off x="8465532" y="4151397"/>
            <a:ext cx="861133" cy="307777"/>
          </a:xfrm>
          <a:prstGeom prst="rect">
            <a:avLst/>
          </a:prstGeom>
          <a:noFill/>
        </p:spPr>
        <p:txBody>
          <a:bodyPr wrap="none" rtlCol="0">
            <a:spAutoFit/>
          </a:bodyPr>
          <a:lstStyle/>
          <a:p>
            <a:r>
              <a:rPr lang="en-US" dirty="0"/>
              <a:t>Instance</a:t>
            </a:r>
            <a:endParaRPr lang="en-NL" dirty="0"/>
          </a:p>
        </p:txBody>
      </p:sp>
      <p:cxnSp>
        <p:nvCxnSpPr>
          <p:cNvPr id="31" name="Straight Arrow Connector 30">
            <a:extLst>
              <a:ext uri="{FF2B5EF4-FFF2-40B4-BE49-F238E27FC236}">
                <a16:creationId xmlns:a16="http://schemas.microsoft.com/office/drawing/2014/main" id="{80E4195E-972A-9986-DDC8-E0D3FFEF8CB8}"/>
              </a:ext>
            </a:extLst>
          </p:cNvPr>
          <p:cNvCxnSpPr>
            <a:cxnSpLocks/>
          </p:cNvCxnSpPr>
          <p:nvPr/>
        </p:nvCxnSpPr>
        <p:spPr>
          <a:xfrm flipV="1">
            <a:off x="7366387" y="4823680"/>
            <a:ext cx="1099145" cy="47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AC5F3E32-FAFD-D80B-3702-E44956840104}"/>
              </a:ext>
            </a:extLst>
          </p:cNvPr>
          <p:cNvSpPr txBox="1"/>
          <p:nvPr/>
        </p:nvSpPr>
        <p:spPr>
          <a:xfrm>
            <a:off x="8648982" y="4580963"/>
            <a:ext cx="981359" cy="307777"/>
          </a:xfrm>
          <a:prstGeom prst="rect">
            <a:avLst/>
          </a:prstGeom>
          <a:noFill/>
        </p:spPr>
        <p:txBody>
          <a:bodyPr wrap="none" rtlCol="0">
            <a:spAutoFit/>
          </a:bodyPr>
          <a:lstStyle/>
          <a:p>
            <a:r>
              <a:rPr lang="en-US" dirty="0"/>
              <a:t>Relations </a:t>
            </a:r>
            <a:endParaRPr lang="en-NL" dirty="0"/>
          </a:p>
        </p:txBody>
      </p:sp>
    </p:spTree>
    <p:extLst>
      <p:ext uri="{BB962C8B-B14F-4D97-AF65-F5344CB8AC3E}">
        <p14:creationId xmlns:p14="http://schemas.microsoft.com/office/powerpoint/2010/main" val="553191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17"/>
          <p:cNvPicPr preferRelativeResize="0"/>
          <p:nvPr/>
        </p:nvPicPr>
        <p:blipFill>
          <a:blip r:embed="rId3">
            <a:alphaModFix/>
          </a:blip>
          <a:stretch>
            <a:fillRect/>
          </a:stretch>
        </p:blipFill>
        <p:spPr>
          <a:xfrm>
            <a:off x="2493791" y="0"/>
            <a:ext cx="4156417" cy="5143499"/>
          </a:xfrm>
          <a:prstGeom prst="rect">
            <a:avLst/>
          </a:prstGeom>
          <a:noFill/>
          <a:ln>
            <a:noFill/>
          </a:ln>
        </p:spPr>
      </p:pic>
      <p:sp>
        <p:nvSpPr>
          <p:cNvPr id="111" name="Google Shape;111;p17"/>
          <p:cNvSpPr txBox="1"/>
          <p:nvPr/>
        </p:nvSpPr>
        <p:spPr>
          <a:xfrm>
            <a:off x="509150" y="2440350"/>
            <a:ext cx="1674000" cy="169274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t>Main classes:</a:t>
            </a:r>
            <a:endParaRPr dirty="0"/>
          </a:p>
          <a:p>
            <a:pPr marL="457200" lvl="0" indent="-317500" algn="l" rtl="0">
              <a:spcBef>
                <a:spcPts val="0"/>
              </a:spcBef>
              <a:spcAft>
                <a:spcPts val="0"/>
              </a:spcAft>
              <a:buSzPts val="1400"/>
              <a:buChar char="●"/>
            </a:pPr>
            <a:r>
              <a:rPr lang="en-GB" dirty="0" err="1"/>
              <a:t>Cataloug</a:t>
            </a:r>
            <a:endParaRPr dirty="0"/>
          </a:p>
          <a:p>
            <a:pPr marL="457200" lvl="0" indent="-317500" algn="l" rtl="0">
              <a:spcBef>
                <a:spcPts val="0"/>
              </a:spcBef>
              <a:spcAft>
                <a:spcPts val="0"/>
              </a:spcAft>
              <a:buSzPts val="1400"/>
              <a:buChar char="●"/>
            </a:pPr>
            <a:r>
              <a:rPr lang="en-GB" dirty="0"/>
              <a:t>Dataset</a:t>
            </a:r>
            <a:endParaRPr dirty="0"/>
          </a:p>
          <a:p>
            <a:pPr marL="457200" lvl="0" indent="-317500" algn="l" rtl="0">
              <a:spcBef>
                <a:spcPts val="0"/>
              </a:spcBef>
              <a:spcAft>
                <a:spcPts val="0"/>
              </a:spcAft>
              <a:buSzPts val="1400"/>
              <a:buChar char="●"/>
            </a:pPr>
            <a:r>
              <a:rPr lang="en-GB" dirty="0"/>
              <a:t>Distribution</a:t>
            </a: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12" name="Google Shape;112;p17"/>
          <p:cNvSpPr txBox="1"/>
          <p:nvPr/>
        </p:nvSpPr>
        <p:spPr>
          <a:xfrm>
            <a:off x="6750333" y="3086681"/>
            <a:ext cx="2393667"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t>And it borrows from:</a:t>
            </a:r>
            <a:endParaRPr dirty="0"/>
          </a:p>
          <a:p>
            <a:pPr marL="0" lvl="0" indent="0" algn="l" rtl="0">
              <a:spcBef>
                <a:spcPts val="0"/>
              </a:spcBef>
              <a:spcAft>
                <a:spcPts val="0"/>
              </a:spcAft>
              <a:buNone/>
            </a:pPr>
            <a:r>
              <a:rPr lang="en-GB" b="1" dirty="0" err="1"/>
              <a:t>foaf</a:t>
            </a:r>
            <a:r>
              <a:rPr lang="en-GB" dirty="0" err="1"/>
              <a:t>:Agent</a:t>
            </a:r>
            <a:endParaRPr dirty="0"/>
          </a:p>
          <a:p>
            <a:pPr marL="0" lvl="0" indent="0" algn="l" rtl="0">
              <a:spcBef>
                <a:spcPts val="0"/>
              </a:spcBef>
              <a:spcAft>
                <a:spcPts val="0"/>
              </a:spcAft>
              <a:buNone/>
            </a:pPr>
            <a:r>
              <a:rPr lang="en-GB" b="1" dirty="0" err="1"/>
              <a:t>skos</a:t>
            </a:r>
            <a:r>
              <a:rPr lang="en-GB" dirty="0" err="1"/>
              <a:t>:Concept</a:t>
            </a:r>
            <a:r>
              <a:rPr lang="en-GB" dirty="0"/>
              <a:t>, </a:t>
            </a:r>
            <a:r>
              <a:rPr lang="en-GB" b="1" dirty="0" err="1"/>
              <a:t>skos</a:t>
            </a:r>
            <a:r>
              <a:rPr lang="en-GB" dirty="0" err="1"/>
              <a:t>:ConceptScheme</a:t>
            </a:r>
            <a:endParaRPr dirty="0"/>
          </a:p>
        </p:txBody>
      </p:sp>
      <p:sp>
        <p:nvSpPr>
          <p:cNvPr id="113" name="Google Shape;113;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u="sng" dirty="0">
                <a:solidFill>
                  <a:schemeClr val="hlink"/>
                </a:solidFill>
                <a:hlinkClick r:id="rId4"/>
              </a:rPr>
              <a:t>DCAT</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Shape 117"/>
        <p:cNvGrpSpPr/>
        <p:nvPr/>
      </p:nvGrpSpPr>
      <p:grpSpPr>
        <a:xfrm>
          <a:off x="0" y="0"/>
          <a:ext cx="0" cy="0"/>
          <a:chOff x="0" y="0"/>
          <a:chExt cx="0" cy="0"/>
        </a:xfrm>
      </p:grpSpPr>
      <p:sp>
        <p:nvSpPr>
          <p:cNvPr id="118" name="Google Shape;118;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u="sng">
                <a:solidFill>
                  <a:schemeClr val="hlink"/>
                </a:solidFill>
                <a:hlinkClick r:id="rId3"/>
              </a:rPr>
              <a:t>DCAT</a:t>
            </a:r>
            <a:endParaRPr/>
          </a:p>
        </p:txBody>
      </p:sp>
      <p:pic>
        <p:nvPicPr>
          <p:cNvPr id="119" name="Google Shape;119;p18"/>
          <p:cNvPicPr preferRelativeResize="0"/>
          <p:nvPr/>
        </p:nvPicPr>
        <p:blipFill rotWithShape="1">
          <a:blip r:embed="rId4">
            <a:alphaModFix/>
          </a:blip>
          <a:srcRect l="51786" t="44025" r="25259" b="11191"/>
          <a:stretch/>
        </p:blipFill>
        <p:spPr>
          <a:xfrm>
            <a:off x="3347175" y="445025"/>
            <a:ext cx="1807200" cy="4363500"/>
          </a:xfrm>
          <a:prstGeom prst="rect">
            <a:avLst/>
          </a:prstGeom>
          <a:noFill/>
          <a:ln>
            <a:noFill/>
          </a:ln>
        </p:spPr>
      </p:pic>
      <p:sp>
        <p:nvSpPr>
          <p:cNvPr id="120" name="Google Shape;120;p18"/>
          <p:cNvSpPr txBox="1"/>
          <p:nvPr/>
        </p:nvSpPr>
        <p:spPr>
          <a:xfrm>
            <a:off x="727300" y="2824925"/>
            <a:ext cx="23163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DCAT Dataset class inherits :: properties of the resource super-class</a:t>
            </a:r>
            <a:endParaRPr/>
          </a:p>
        </p:txBody>
      </p:sp>
      <p:sp>
        <p:nvSpPr>
          <p:cNvPr id="121" name="Google Shape;121;p18"/>
          <p:cNvSpPr txBox="1"/>
          <p:nvPr/>
        </p:nvSpPr>
        <p:spPr>
          <a:xfrm>
            <a:off x="5490250" y="877675"/>
            <a:ext cx="23163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a:t>…and adds extra dataset-specific properties</a:t>
            </a:r>
            <a:endParaRPr/>
          </a:p>
        </p:txBody>
      </p:sp>
      <p:sp>
        <p:nvSpPr>
          <p:cNvPr id="122" name="Google Shape;122;p18"/>
          <p:cNvSpPr/>
          <p:nvPr/>
        </p:nvSpPr>
        <p:spPr>
          <a:xfrm>
            <a:off x="5200250" y="772450"/>
            <a:ext cx="201300" cy="8787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8"/>
          <p:cNvSpPr/>
          <p:nvPr/>
        </p:nvSpPr>
        <p:spPr>
          <a:xfrm>
            <a:off x="3058700" y="1788325"/>
            <a:ext cx="201300" cy="2928600"/>
          </a:xfrm>
          <a:prstGeom prst="lef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348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u="sng">
                <a:solidFill>
                  <a:schemeClr val="hlink"/>
                </a:solidFill>
                <a:hlinkClick r:id="rId3"/>
              </a:rPr>
              <a:t>DCAT-AP Portal</a:t>
            </a:r>
            <a:endParaRPr/>
          </a:p>
        </p:txBody>
      </p:sp>
      <p:sp>
        <p:nvSpPr>
          <p:cNvPr id="129" name="Google Shape;129;p19"/>
          <p:cNvSpPr txBox="1">
            <a:spLocks noGrp="1"/>
          </p:cNvSpPr>
          <p:nvPr>
            <p:ph type="body" idx="1"/>
          </p:nvPr>
        </p:nvSpPr>
        <p:spPr>
          <a:xfrm>
            <a:off x="58950" y="2154825"/>
            <a:ext cx="8793900" cy="34164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GB" dirty="0"/>
              <a:t>Extension of DCAT</a:t>
            </a:r>
            <a:endParaRPr dirty="0"/>
          </a:p>
          <a:p>
            <a:pPr marL="457200" lvl="0" indent="-311150" algn="l" rtl="0">
              <a:spcBef>
                <a:spcPts val="0"/>
              </a:spcBef>
              <a:spcAft>
                <a:spcPts val="0"/>
              </a:spcAft>
              <a:buSzPts val="1300"/>
              <a:buChar char="●"/>
            </a:pPr>
            <a:r>
              <a:rPr lang="en-GB" dirty="0"/>
              <a:t>Defined mandatory</a:t>
            </a:r>
            <a:br>
              <a:rPr lang="en-GB" dirty="0"/>
            </a:br>
            <a:r>
              <a:rPr lang="en-GB" dirty="0"/>
              <a:t>fields for EU Portals</a:t>
            </a:r>
            <a:br>
              <a:rPr lang="en-GB" dirty="0"/>
            </a:br>
            <a:endParaRPr dirty="0"/>
          </a:p>
        </p:txBody>
      </p:sp>
      <p:pic>
        <p:nvPicPr>
          <p:cNvPr id="130" name="Google Shape;130;p19">
            <a:hlinkClick r:id="rId3"/>
          </p:cNvPr>
          <p:cNvPicPr preferRelativeResize="0"/>
          <p:nvPr/>
        </p:nvPicPr>
        <p:blipFill>
          <a:blip r:embed="rId4">
            <a:alphaModFix/>
          </a:blip>
          <a:stretch>
            <a:fillRect/>
          </a:stretch>
        </p:blipFill>
        <p:spPr>
          <a:xfrm>
            <a:off x="2768340" y="0"/>
            <a:ext cx="6375672" cy="5143501"/>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1350</Words>
  <Application>Microsoft Macintosh PowerPoint</Application>
  <PresentationFormat>On-screen Show (16:9)</PresentationFormat>
  <Paragraphs>165</Paragraphs>
  <Slides>22</Slides>
  <Notes>18</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Roboto</vt:lpstr>
      <vt:lpstr>Arial</vt:lpstr>
      <vt:lpstr>Lato</vt:lpstr>
      <vt:lpstr>Raleway</vt:lpstr>
      <vt:lpstr>Streamline</vt:lpstr>
      <vt:lpstr>[DRAFT] A portal to (Meta)data</vt:lpstr>
      <vt:lpstr>The Vision</vt:lpstr>
      <vt:lpstr>Requirements</vt:lpstr>
      <vt:lpstr>HRI Core Metadata Schema</vt:lpstr>
      <vt:lpstr>Metadata schema</vt:lpstr>
      <vt:lpstr>Metadata schema is a graph</vt:lpstr>
      <vt:lpstr>DCAT</vt:lpstr>
      <vt:lpstr>DCAT</vt:lpstr>
      <vt:lpstr>DCAT-AP Portal</vt:lpstr>
      <vt:lpstr>HRI Core Metadata Schemas 🌻 </vt:lpstr>
      <vt:lpstr>HRI Core schema 0.9  access on git</vt:lpstr>
      <vt:lpstr>Defining Core metadata model </vt:lpstr>
      <vt:lpstr>Defining Leaves </vt:lpstr>
      <vt:lpstr>Scoping:  What metadata should you prioritise</vt:lpstr>
      <vt:lpstr>Requirements:  Agreeing on properties - example</vt:lpstr>
      <vt:lpstr>Always Reuse -- Existing schema in your domain</vt:lpstr>
      <vt:lpstr>Map it to the Core Metadata Model</vt:lpstr>
      <vt:lpstr>Evalaute the coverage</vt:lpstr>
      <vt:lpstr>Metadata Schemas and Portal Releases </vt:lpstr>
      <vt:lpstr>The Sunflower</vt:lpstr>
      <vt:lpstr>Take away -- TMI - What do I do now? </vt:lpstr>
      <vt:lpstr>Acknowledgements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portal to (Meta)data</dc:title>
  <cp:lastModifiedBy>Dena Tahvildari (Health-RI)</cp:lastModifiedBy>
  <cp:revision>5</cp:revision>
  <dcterms:modified xsi:type="dcterms:W3CDTF">2023-08-01T14:19:17Z</dcterms:modified>
</cp:coreProperties>
</file>