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72" r:id="rId6"/>
    <p:sldId id="274" r:id="rId7"/>
    <p:sldId id="280" r:id="rId8"/>
    <p:sldId id="269" r:id="rId9"/>
    <p:sldId id="263" r:id="rId10"/>
    <p:sldId id="264" r:id="rId11"/>
    <p:sldId id="260" r:id="rId12"/>
    <p:sldId id="261" r:id="rId13"/>
    <p:sldId id="262" r:id="rId14"/>
    <p:sldId id="275" r:id="rId15"/>
    <p:sldId id="265" r:id="rId16"/>
    <p:sldId id="281" r:id="rId17"/>
    <p:sldId id="266" r:id="rId18"/>
    <p:sldId id="267" r:id="rId19"/>
    <p:sldId id="278" r:id="rId20"/>
    <p:sldId id="277" r:id="rId21"/>
    <p:sldId id="270" r:id="rId22"/>
    <p:sldId id="279" r:id="rId23"/>
    <p:sldId id="271" r:id="rId24"/>
    <p:sldId id="268" r:id="rId25"/>
  </p:sldIdLst>
  <p:sldSz cx="9144000" cy="5143500" type="screen16x9"/>
  <p:notesSz cx="6858000" cy="9144000"/>
  <p:embeddedFontLst>
    <p:embeddedFont>
      <p:font typeface="Lato" panose="020F0502020204030203" pitchFamily="34" charset="0"/>
      <p:regular r:id="rId27"/>
      <p:bold r:id="rId28"/>
      <p:italic r:id="rId29"/>
      <p:boldItalic r:id="rId30"/>
    </p:embeddedFont>
    <p:embeddedFont>
      <p:font typeface="Raleway" pitchFamily="2" charset="77"/>
      <p:regular r:id="rId31"/>
      <p:bold r:id="rId32"/>
      <p:italic r:id="rId33"/>
      <p:boldItalic r:id="rId34"/>
    </p:embeddedFont>
    <p:embeddedFont>
      <p:font typeface="Roboto" panose="02000000000000000000" pitchFamily="2" charset="0"/>
      <p:regular r:id="rId35"/>
      <p:bold r:id="rId36"/>
      <p:italic r:id="rId37"/>
      <p:boldItalic r:id="rId38"/>
    </p:embeddedFont>
    <p:embeddedFont>
      <p:font typeface="Source Sans Pro" panose="020B0503030403020204" pitchFamily="34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00"/>
    <p:restoredTop sz="84521"/>
  </p:normalViewPr>
  <p:slideViewPr>
    <p:cSldViewPr snapToGrid="0">
      <p:cViewPr varScale="1">
        <p:scale>
          <a:sx n="142" d="100"/>
          <a:sy n="142" d="100"/>
        </p:scale>
        <p:origin x="648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3.fntdata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font" Target="fonts/font16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font" Target="fonts/font14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1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4a2a59763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4a2a59763f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800">
                <a:solidFill>
                  <a:srgbClr val="595959"/>
                </a:solidFill>
              </a:rPr>
              <a:t>mostra dcat specifica + herdadas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4bc57abd04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4bc57abd04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7483626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49d16b04f2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49d16b04f2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49d16b04f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49d16b04f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4a2a59763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4a2a59763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4bc57abd04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4bc57abd04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4bc57abd04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4bc57abd04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49d16b04f2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49d16b04f2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49d16b04f2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49d16b04f2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49d16b04f2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49d16b04f2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 i="1">
                <a:solidFill>
                  <a:srgbClr val="595959"/>
                </a:solidFill>
                <a:highlight>
                  <a:srgbClr val="FFFFFF"/>
                </a:highlight>
              </a:rPr>
              <a:t>To find stuff = We need to </a:t>
            </a:r>
            <a:r>
              <a:rPr lang="en-GB" sz="1800" b="1" i="1">
                <a:solidFill>
                  <a:srgbClr val="595959"/>
                </a:solidFill>
                <a:highlight>
                  <a:srgbClr val="FFFFFF"/>
                </a:highlight>
              </a:rPr>
              <a:t>Describe</a:t>
            </a:r>
            <a:r>
              <a:rPr lang="en-GB" sz="1800" i="1">
                <a:solidFill>
                  <a:srgbClr val="595959"/>
                </a:solidFill>
                <a:highlight>
                  <a:srgbClr val="FFFFFF"/>
                </a:highlight>
              </a:rPr>
              <a:t> stuff (be searchable before findable)</a:t>
            </a:r>
            <a:endParaRPr sz="1800" i="1">
              <a:solidFill>
                <a:srgbClr val="595959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 i="1">
                <a:solidFill>
                  <a:srgbClr val="595959"/>
                </a:solidFill>
                <a:highlight>
                  <a:srgbClr val="FFFFFF"/>
                </a:highlight>
              </a:rPr>
              <a:t>Findability = semantically enriched </a:t>
            </a:r>
            <a:r>
              <a:rPr lang="en-GB" sz="1800" b="1" i="1">
                <a:solidFill>
                  <a:srgbClr val="595959"/>
                </a:solidFill>
                <a:highlight>
                  <a:srgbClr val="FFFFFF"/>
                </a:highlight>
              </a:rPr>
              <a:t>Metadata </a:t>
            </a:r>
            <a:r>
              <a:rPr lang="en-GB" sz="1800" i="1">
                <a:solidFill>
                  <a:srgbClr val="595959"/>
                </a:solidFill>
                <a:highlight>
                  <a:srgbClr val="FFFFFF"/>
                </a:highlight>
              </a:rPr>
              <a:t>(unambiguous)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49d16b04f2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49d16b04f2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4371046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4bc57abd04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4bc57abd04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 am not sure really about the categorization 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49d16b04f2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49d16b04f2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49d16b04f2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49d16b04f2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49d16b04f2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49d16b04f2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KKfAxn4ftoOAM2v3WsqT2XcPhdmTjnf1BZkvFf9FqF8/edit#gid=0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w3.org/TR/vocab-dcat-2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TR/vocab-dcat-2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joinup.ec.europa.eu/collection/semantic-interoperability-community-semic/solution/dcat-application-profile-data-portals-europe/release/201-0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Health-RI/health-ri-metadata/tree/master/Diagrams%20(Visual%20Paradigm)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ealth-RI/health-ri-metadata/tree/master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Health-RI/health-ri-metadata/tree/master/Leaves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d/1KKfAxn4ftoOAM2v3WsqT2XcPhdmTjnf1BZkvFf9FqF8/edit#gid=0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ealth-RI/health-ri-metadata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[DRAFT] A portal to (Meta)data</a:t>
            </a:r>
            <a:endParaRPr dirty="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433790" y="3083253"/>
            <a:ext cx="8477128" cy="17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Dena Tahvildari - Bruna dos Santos Vieira</a:t>
            </a: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FAIR Data Team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GB" dirty="0"/>
            </a:br>
            <a:r>
              <a:rPr lang="en-GB" dirty="0"/>
              <a:t>                                          </a:t>
            </a:r>
            <a:br>
              <a:rPr lang="en-GB" dirty="0"/>
            </a:br>
            <a:r>
              <a:rPr lang="en-GB" dirty="0"/>
              <a:t>Imaging Group Kick-off                                                                                        Health-RI, 30 August 2023    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2307"/>
              <a:buFont typeface="Arial"/>
              <a:buNone/>
            </a:pPr>
            <a:r>
              <a:rPr lang="en-GB" dirty="0"/>
              <a:t>Defining Core – Generic metadata</a:t>
            </a:r>
            <a:endParaRPr dirty="0"/>
          </a:p>
        </p:txBody>
      </p:sp>
      <p:sp>
        <p:nvSpPr>
          <p:cNvPr id="143" name="Google Shape;143;p21"/>
          <p:cNvSpPr txBox="1">
            <a:spLocks noGrp="1"/>
          </p:cNvSpPr>
          <p:nvPr>
            <p:ph type="body" idx="1"/>
          </p:nvPr>
        </p:nvSpPr>
        <p:spPr>
          <a:xfrm>
            <a:off x="770375" y="2049725"/>
            <a:ext cx="8017800" cy="25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-GB" sz="1207" dirty="0"/>
              <a:t>Currently we have:</a:t>
            </a:r>
            <a:endParaRPr sz="1207" dirty="0"/>
          </a:p>
          <a:p>
            <a:pPr marL="457200" lvl="0" indent="-305276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208"/>
              <a:buChar char="●"/>
            </a:pPr>
            <a:r>
              <a:rPr lang="en-GB" sz="1207" dirty="0"/>
              <a:t>Identified EU standards (DCAT, DCAT AP Portals, DCAT AP Health)</a:t>
            </a:r>
            <a:endParaRPr sz="1207" dirty="0"/>
          </a:p>
          <a:p>
            <a:pPr marL="457200" lvl="0" indent="-305276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8"/>
              <a:buChar char="●"/>
            </a:pPr>
            <a:r>
              <a:rPr lang="en-GB" sz="1207" dirty="0"/>
              <a:t>Collected some NL Nodes and Health-RI metadata schemas (RUMC, AUMC, Princess Maxima, Covid Portal)</a:t>
            </a:r>
            <a:endParaRPr sz="1207" dirty="0"/>
          </a:p>
          <a:p>
            <a:pPr marL="457200" lvl="0" indent="-305276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8"/>
              <a:buChar char="●"/>
            </a:pPr>
            <a:r>
              <a:rPr lang="en-GB" sz="1207" dirty="0"/>
              <a:t>Mapped all of the above </a:t>
            </a:r>
            <a:r>
              <a:rPr lang="en-GB" sz="1207" u="sng" dirty="0">
                <a:solidFill>
                  <a:schemeClr val="hlink"/>
                </a:solidFill>
                <a:hlinkClick r:id="rId3"/>
              </a:rPr>
              <a:t>here</a:t>
            </a:r>
            <a:endParaRPr sz="1207" dirty="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-GB" sz="1207" dirty="0"/>
              <a:t>For HRI portal release 0.9:</a:t>
            </a:r>
            <a:endParaRPr sz="1207" dirty="0"/>
          </a:p>
          <a:p>
            <a:pPr marL="457200" lvl="0" indent="-305276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208"/>
              <a:buChar char="●"/>
            </a:pPr>
            <a:r>
              <a:rPr lang="en-GB" sz="1207" dirty="0"/>
              <a:t>Minimal Core: DCAT-AP Portals mandatory fields</a:t>
            </a:r>
            <a:r>
              <a:rPr lang="en-GB" sz="1207" b="1" dirty="0"/>
              <a:t> </a:t>
            </a: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-GB" sz="1207" dirty="0"/>
              <a:t>For later (HRI portal release 2.0):</a:t>
            </a:r>
          </a:p>
          <a:p>
            <a:pPr marL="457200" lvl="0" indent="-305276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208"/>
              <a:buChar char="●"/>
            </a:pPr>
            <a:r>
              <a:rPr lang="en-GB" sz="1207" dirty="0"/>
              <a:t>Plan to release HRI Core metadata schema answering: </a:t>
            </a:r>
            <a:br>
              <a:rPr lang="en-GB" sz="1207" dirty="0"/>
            </a:br>
            <a:r>
              <a:rPr lang="en-GB" sz="1207" dirty="0"/>
              <a:t>	</a:t>
            </a:r>
            <a:r>
              <a:rPr lang="en-GB" sz="1207" b="1" dirty="0">
                <a:highlight>
                  <a:srgbClr val="D9EAD3"/>
                </a:highlight>
              </a:rPr>
              <a:t>What apart from DCAT AP Portals mandatory fields should be in the HRI core?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3791" y="0"/>
            <a:ext cx="4156417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7"/>
          <p:cNvSpPr txBox="1"/>
          <p:nvPr/>
        </p:nvSpPr>
        <p:spPr>
          <a:xfrm>
            <a:off x="509150" y="2440350"/>
            <a:ext cx="1674000" cy="1908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Main classes: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dirty="0" err="1"/>
              <a:t>dcat:Catalogue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dirty="0"/>
              <a:t>Dataset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dirty="0"/>
              <a:t>Distribution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" name="Google Shape;112;p17"/>
          <p:cNvSpPr txBox="1"/>
          <p:nvPr/>
        </p:nvSpPr>
        <p:spPr>
          <a:xfrm>
            <a:off x="6750333" y="3086681"/>
            <a:ext cx="2393667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And it borrows from: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 err="1"/>
              <a:t>foaf</a:t>
            </a:r>
            <a:r>
              <a:rPr lang="en-GB" dirty="0" err="1"/>
              <a:t>:Agent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 err="1"/>
              <a:t>skos</a:t>
            </a:r>
            <a:r>
              <a:rPr lang="en-GB" dirty="0" err="1"/>
              <a:t>:Concept</a:t>
            </a:r>
            <a:r>
              <a:rPr lang="en-GB" dirty="0"/>
              <a:t>, </a:t>
            </a:r>
            <a:r>
              <a:rPr lang="en-GB" b="1" dirty="0" err="1"/>
              <a:t>skos</a:t>
            </a:r>
            <a:r>
              <a:rPr lang="en-GB" dirty="0" err="1"/>
              <a:t>:ConceptScheme</a:t>
            </a:r>
            <a:endParaRPr dirty="0"/>
          </a:p>
        </p:txBody>
      </p:sp>
      <p:sp>
        <p:nvSpPr>
          <p:cNvPr id="113" name="Google Shape;113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 dirty="0">
                <a:solidFill>
                  <a:schemeClr val="hlink"/>
                </a:solidFill>
                <a:hlinkClick r:id="rId4"/>
              </a:rPr>
              <a:t>DCAT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DCAT</a:t>
            </a:r>
            <a:endParaRPr/>
          </a:p>
        </p:txBody>
      </p:sp>
      <p:pic>
        <p:nvPicPr>
          <p:cNvPr id="119" name="Google Shape;119;p18"/>
          <p:cNvPicPr preferRelativeResize="0"/>
          <p:nvPr/>
        </p:nvPicPr>
        <p:blipFill rotWithShape="1">
          <a:blip r:embed="rId4">
            <a:alphaModFix/>
          </a:blip>
          <a:srcRect l="51786" t="44025" r="25259" b="11191"/>
          <a:stretch/>
        </p:blipFill>
        <p:spPr>
          <a:xfrm>
            <a:off x="3347175" y="445025"/>
            <a:ext cx="1807200" cy="436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8"/>
          <p:cNvSpPr txBox="1"/>
          <p:nvPr/>
        </p:nvSpPr>
        <p:spPr>
          <a:xfrm>
            <a:off x="727300" y="2824925"/>
            <a:ext cx="23163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DCAT Dataset class inherits :: properties of the resource super-class</a:t>
            </a:r>
            <a:endParaRPr/>
          </a:p>
        </p:txBody>
      </p:sp>
      <p:sp>
        <p:nvSpPr>
          <p:cNvPr id="121" name="Google Shape;121;p18"/>
          <p:cNvSpPr txBox="1"/>
          <p:nvPr/>
        </p:nvSpPr>
        <p:spPr>
          <a:xfrm>
            <a:off x="5490250" y="877675"/>
            <a:ext cx="2316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…and adds extra dataset-specific properties</a:t>
            </a:r>
            <a:endParaRPr/>
          </a:p>
        </p:txBody>
      </p:sp>
      <p:sp>
        <p:nvSpPr>
          <p:cNvPr id="122" name="Google Shape;122;p18"/>
          <p:cNvSpPr/>
          <p:nvPr/>
        </p:nvSpPr>
        <p:spPr>
          <a:xfrm>
            <a:off x="5200250" y="772450"/>
            <a:ext cx="201300" cy="878700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8"/>
          <p:cNvSpPr/>
          <p:nvPr/>
        </p:nvSpPr>
        <p:spPr>
          <a:xfrm>
            <a:off x="3058700" y="1788325"/>
            <a:ext cx="201300" cy="29286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>
            <a:spLocks noGrp="1"/>
          </p:cNvSpPr>
          <p:nvPr>
            <p:ph type="title"/>
          </p:nvPr>
        </p:nvSpPr>
        <p:spPr>
          <a:xfrm>
            <a:off x="348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DCAT-AP Portal</a:t>
            </a:r>
            <a:endParaRPr/>
          </a:p>
        </p:txBody>
      </p:sp>
      <p:sp>
        <p:nvSpPr>
          <p:cNvPr id="129" name="Google Shape;129;p19"/>
          <p:cNvSpPr txBox="1">
            <a:spLocks noGrp="1"/>
          </p:cNvSpPr>
          <p:nvPr>
            <p:ph type="body" idx="1"/>
          </p:nvPr>
        </p:nvSpPr>
        <p:spPr>
          <a:xfrm>
            <a:off x="58950" y="2154825"/>
            <a:ext cx="8793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Extension of DCAT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Defined mandatory</a:t>
            </a:r>
            <a:br>
              <a:rPr lang="en-GB" dirty="0"/>
            </a:br>
            <a:r>
              <a:rPr lang="en-GB" dirty="0"/>
              <a:t>fields for EU Portals</a:t>
            </a:r>
            <a:br>
              <a:rPr lang="en-GB" dirty="0"/>
            </a:br>
            <a:endParaRPr dirty="0"/>
          </a:p>
        </p:txBody>
      </p:sp>
      <p:pic>
        <p:nvPicPr>
          <p:cNvPr id="130" name="Google Shape;130;p19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68340" y="0"/>
            <a:ext cx="6375672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diagram of a data flow&#10;&#10;Description automatically generated">
            <a:extLst>
              <a:ext uri="{FF2B5EF4-FFF2-40B4-BE49-F238E27FC236}">
                <a16:creationId xmlns:a16="http://schemas.microsoft.com/office/drawing/2014/main" id="{D3E885E4-D7E3-BD59-E500-19A03FC184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516" y="625484"/>
            <a:ext cx="7464829" cy="4518016"/>
          </a:xfrm>
          <a:prstGeom prst="rect">
            <a:avLst/>
          </a:prstGeom>
        </p:spPr>
      </p:pic>
      <p:sp>
        <p:nvSpPr>
          <p:cNvPr id="6" name="Google Shape;113;p17">
            <a:extLst>
              <a:ext uri="{FF2B5EF4-FFF2-40B4-BE49-F238E27FC236}">
                <a16:creationId xmlns:a16="http://schemas.microsoft.com/office/drawing/2014/main" id="{6BCF27ED-26A5-D0BB-B8A5-A2295A598DF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4806" y="0"/>
            <a:ext cx="3085649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 dirty="0">
                <a:solidFill>
                  <a:schemeClr val="hlink"/>
                </a:solidFill>
              </a:rPr>
              <a:t>HRI Core schema 0.9 </a:t>
            </a:r>
            <a:br>
              <a:rPr lang="en-GB" u="sng" dirty="0">
                <a:solidFill>
                  <a:schemeClr val="hlink"/>
                </a:solidFill>
              </a:rPr>
            </a:br>
            <a:r>
              <a:rPr lang="en-GB" u="sng" dirty="0">
                <a:solidFill>
                  <a:schemeClr val="hlink"/>
                </a:solidFill>
                <a:hlinkClick r:id="rId4"/>
              </a:rPr>
              <a:t>access on git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90029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Defining Leaves – Specialized/domain Metadata </a:t>
            </a:r>
            <a:endParaRPr dirty="0"/>
          </a:p>
        </p:txBody>
      </p:sp>
      <p:sp>
        <p:nvSpPr>
          <p:cNvPr id="149" name="Google Shape;149;p22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Domains (e.g. Image group) will specialize the generic schema into their needs and properties 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Feedback / Result from Domain groups expected to be shared via </a:t>
            </a:r>
            <a:r>
              <a:rPr lang="en-GB" dirty="0" err="1"/>
              <a:t>Github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Request Rob 🧙 to add you to the HRI Metadata repo </a:t>
            </a:r>
            <a:r>
              <a:rPr lang="en-GB" u="sng" dirty="0">
                <a:solidFill>
                  <a:schemeClr val="hlink"/>
                </a:solidFill>
                <a:hlinkClick r:id="rId3"/>
              </a:rPr>
              <a:t>health-ri-metadata</a:t>
            </a:r>
            <a:r>
              <a:rPr lang="en-GB" dirty="0"/>
              <a:t>/</a:t>
            </a:r>
            <a:r>
              <a:rPr lang="en-GB" u="sng" dirty="0">
                <a:solidFill>
                  <a:schemeClr val="hlink"/>
                </a:solidFill>
                <a:hlinkClick r:id="rId4"/>
              </a:rPr>
              <a:t>Leaves</a:t>
            </a:r>
            <a:r>
              <a:rPr lang="en-GB" dirty="0"/>
              <a:t>/</a:t>
            </a:r>
            <a:r>
              <a:rPr lang="en-GB" u="sng" dirty="0">
                <a:solidFill>
                  <a:schemeClr val="hlink"/>
                </a:solidFill>
              </a:rPr>
              <a:t>Image</a:t>
            </a: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2C22C-62F9-B215-63C3-BE6A276AE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548" y="1353891"/>
            <a:ext cx="2488879" cy="535200"/>
          </a:xfrm>
        </p:spPr>
        <p:txBody>
          <a:bodyPr>
            <a:normAutofit fontScale="90000"/>
          </a:bodyPr>
          <a:lstStyle/>
          <a:p>
            <a:r>
              <a:rPr lang="en-NL" dirty="0"/>
              <a:t>Practical steps</a:t>
            </a:r>
          </a:p>
        </p:txBody>
      </p:sp>
    </p:spTree>
    <p:extLst>
      <p:ext uri="{BB962C8B-B14F-4D97-AF65-F5344CB8AC3E}">
        <p14:creationId xmlns:p14="http://schemas.microsoft.com/office/powerpoint/2010/main" val="15338254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>
            <a:spLocks noGrp="1"/>
          </p:cNvSpPr>
          <p:nvPr>
            <p:ph type="title"/>
          </p:nvPr>
        </p:nvSpPr>
        <p:spPr>
          <a:xfrm>
            <a:off x="514297" y="132761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Scoping</a:t>
            </a:r>
            <a:br>
              <a:rPr lang="en-GB" dirty="0"/>
            </a:br>
            <a:r>
              <a:rPr lang="en-GB" dirty="0"/>
              <a:t>What metadata should you prioritise</a:t>
            </a:r>
            <a:endParaRPr dirty="0"/>
          </a:p>
        </p:txBody>
      </p:sp>
      <p:sp>
        <p:nvSpPr>
          <p:cNvPr id="155" name="Google Shape;155;p23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FAIR</a:t>
            </a:r>
            <a:endParaRPr dirty="0"/>
          </a:p>
          <a:p>
            <a:pPr marL="457200" lvl="0" indent="-304958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 dirty="0"/>
              <a:t>Important to </a:t>
            </a:r>
            <a:r>
              <a:rPr lang="en-GB" b="1" dirty="0"/>
              <a:t>find</a:t>
            </a:r>
            <a:r>
              <a:rPr lang="en-GB" dirty="0"/>
              <a:t> your dataset (e.g. diagnosis, sample size, subjects (people, demo)</a:t>
            </a:r>
            <a:endParaRPr dirty="0"/>
          </a:p>
          <a:p>
            <a:pPr marL="457200" lvl="0" indent="-304958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dirty="0"/>
              <a:t>Increase accessibility (which protocol was used e.g. a form sent to the medical ethical committee)</a:t>
            </a:r>
            <a:endParaRPr dirty="0"/>
          </a:p>
          <a:p>
            <a:pPr marL="457200" lvl="0" indent="-304958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dirty="0"/>
              <a:t>Increase interoperability (which vocabulary, coding language was used in your data)</a:t>
            </a:r>
            <a:endParaRPr dirty="0"/>
          </a:p>
          <a:p>
            <a:pPr marL="457200" lvl="0" indent="-304958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dirty="0"/>
              <a:t>Increase reusability (consent/license, provenance, standards used for coding your data, study protocols as a quality standard, pointer to the data)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dirty="0"/>
              <a:t>Other</a:t>
            </a:r>
            <a:endParaRPr dirty="0"/>
          </a:p>
          <a:p>
            <a:pPr marL="457200" lvl="0" indent="-304958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 dirty="0"/>
              <a:t>Important for the “visuals” of the portal (e.g. Logo URL, Landing Page URL)</a:t>
            </a:r>
            <a:endParaRPr dirty="0"/>
          </a:p>
          <a:p>
            <a:pPr marL="457200" lvl="0" indent="-304958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dirty="0"/>
              <a:t>Important for your domain (e.g. imaging example)</a:t>
            </a:r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>
            <a:spLocks noGrp="1"/>
          </p:cNvSpPr>
          <p:nvPr>
            <p:ph type="title"/>
          </p:nvPr>
        </p:nvSpPr>
        <p:spPr>
          <a:xfrm>
            <a:off x="469113" y="1252149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Collect Requirements </a:t>
            </a:r>
            <a:br>
              <a:rPr lang="en-GB" dirty="0"/>
            </a:br>
            <a:endParaRPr dirty="0"/>
          </a:p>
        </p:txBody>
      </p:sp>
      <p:sp>
        <p:nvSpPr>
          <p:cNvPr id="161" name="Google Shape;161;p24"/>
          <p:cNvSpPr txBox="1">
            <a:spLocks noGrp="1"/>
          </p:cNvSpPr>
          <p:nvPr>
            <p:ph type="body" idx="1"/>
          </p:nvPr>
        </p:nvSpPr>
        <p:spPr>
          <a:xfrm>
            <a:off x="469113" y="1823839"/>
            <a:ext cx="7949037" cy="30646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Come up with the metadata requirement and document them in the form of competency questions?</a:t>
            </a:r>
          </a:p>
          <a:p>
            <a:pPr lvl="1" indent="-311150">
              <a:buSzPts val="1300"/>
              <a:buChar char="●"/>
            </a:pPr>
            <a:r>
              <a:rPr lang="en-GB" dirty="0"/>
              <a:t>I want to know the temporal element of the image? </a:t>
            </a:r>
          </a:p>
          <a:p>
            <a:pPr lvl="1" indent="-311150">
              <a:buSzPts val="1300"/>
              <a:buChar char="●"/>
            </a:pPr>
            <a:r>
              <a:rPr lang="en-GB" dirty="0"/>
              <a:t>I want to be able to distinguish different images from each other based on the collection method? 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Analyse the answer and make a spreadsheet and list all the important terms</a:t>
            </a:r>
          </a:p>
          <a:p>
            <a:pPr lvl="1" indent="-311150">
              <a:buSzPts val="1300"/>
              <a:buChar char="●"/>
            </a:pPr>
            <a:r>
              <a:rPr lang="en-GB" dirty="0"/>
              <a:t>Time, date created, data collection methods, patient-based, archives, .. 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Try to group them, and add concrete definitions</a:t>
            </a:r>
          </a:p>
          <a:p>
            <a:pPr lvl="1" indent="-311150">
              <a:buSzPts val="1300"/>
              <a:buChar char="●"/>
            </a:pPr>
            <a:r>
              <a:rPr lang="en-GB" dirty="0"/>
              <a:t> 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Find their role in the schema (class, attribute, relations, controlled vocabulary, taxonomy)</a:t>
            </a:r>
          </a:p>
          <a:p>
            <a:pPr lvl="1" indent="-311150">
              <a:buSzPts val="1300"/>
              <a:buChar char="●"/>
            </a:pPr>
            <a:r>
              <a:rPr lang="en-GB" dirty="0"/>
              <a:t>Date </a:t>
            </a:r>
            <a:r>
              <a:rPr lang="en-GB" dirty="0">
                <a:sym typeface="Wingdings" pitchFamily="2" charset="2"/>
              </a:rPr>
              <a:t> dataset </a:t>
            </a:r>
            <a:r>
              <a:rPr lang="en-GB" dirty="0"/>
              <a:t>attribute </a:t>
            </a:r>
          </a:p>
          <a:p>
            <a:pPr lvl="1" indent="-311150">
              <a:buSzPts val="1300"/>
              <a:buChar char="●"/>
            </a:pPr>
            <a:endParaRPr lang="en-GB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For attribute define datatypes</a:t>
            </a:r>
          </a:p>
          <a:p>
            <a:pPr lvl="1" indent="-311150">
              <a:buSzPts val="1300"/>
              <a:buChar char="●"/>
            </a:pPr>
            <a:r>
              <a:rPr lang="en-GB" dirty="0"/>
              <a:t>Date </a:t>
            </a:r>
            <a:r>
              <a:rPr lang="en-GB" dirty="0">
                <a:sym typeface="Wingdings" pitchFamily="2" charset="2"/>
              </a:rPr>
              <a:t> </a:t>
            </a:r>
            <a:r>
              <a:rPr lang="en-GB" dirty="0"/>
              <a:t> </a:t>
            </a:r>
            <a:r>
              <a:rPr lang="en-GB" dirty="0" err="1"/>
              <a:t>xsd:timedate</a:t>
            </a:r>
            <a:endParaRPr lang="en-GB" dirty="0"/>
          </a:p>
          <a:p>
            <a:pPr lvl="1" indent="-311150">
              <a:buSzPts val="1300"/>
              <a:buChar char="●"/>
            </a:pPr>
            <a:endParaRPr lang="en-GB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For each properties per class: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Vote for: </a:t>
            </a:r>
            <a:r>
              <a:rPr lang="en-GB" dirty="0">
                <a:sym typeface="Wingdings" pitchFamily="2" charset="2"/>
              </a:rPr>
              <a:t> depending on the requirement 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 dirty="0"/>
              <a:t>mandatory/ optional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 dirty="0"/>
              <a:t>cardinality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 dirty="0"/>
              <a:t>Identify non-technical items which may be important for portal (e.g. resource logo URL, resource landing page)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Results of voting will define the minimal schema for first release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98AFD-F7A1-6E32-9FA2-7E71C04D4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44" y="1327614"/>
            <a:ext cx="7688700" cy="535200"/>
          </a:xfrm>
        </p:spPr>
        <p:txBody>
          <a:bodyPr>
            <a:normAutofit fontScale="90000"/>
          </a:bodyPr>
          <a:lstStyle/>
          <a:p>
            <a:r>
              <a:rPr lang="en-NL" dirty="0"/>
              <a:t>Always Reuse -- Existing standards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D19D7E-D319-C04F-AB57-48963E19DA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6050" indent="0">
              <a:buNone/>
            </a:pPr>
            <a:r>
              <a:rPr lang="en-NL" dirty="0"/>
              <a:t>Map your requirements to the existing standards and reuse if applicable. </a:t>
            </a:r>
          </a:p>
          <a:p>
            <a:pPr marL="146050" indent="0">
              <a:buNone/>
            </a:pPr>
            <a:endParaRPr lang="en-NL" dirty="0"/>
          </a:p>
          <a:p>
            <a:pPr marL="146050" indent="0">
              <a:buNone/>
            </a:pPr>
            <a:r>
              <a:rPr lang="en-NL" dirty="0"/>
              <a:t>-</a:t>
            </a:r>
            <a:r>
              <a:rPr lang="en-GB" dirty="0"/>
              <a:t>DICOM® is the international standard to transmit, store, retrieve, print, process, and display medical imaging information”</a:t>
            </a:r>
          </a:p>
          <a:p>
            <a:pPr marL="146050" indent="0">
              <a:buNone/>
            </a:pPr>
            <a:r>
              <a:rPr lang="en-GB" dirty="0"/>
              <a:t>From https://</a:t>
            </a:r>
            <a:r>
              <a:rPr lang="en-GB" dirty="0" err="1"/>
              <a:t>www.dicomstandard.org</a:t>
            </a:r>
            <a:r>
              <a:rPr lang="en-GB" dirty="0"/>
              <a:t>/, (</a:t>
            </a:r>
            <a:r>
              <a:rPr lang="en-GB" dirty="0" err="1"/>
              <a:t>Mildenberger</a:t>
            </a:r>
            <a:r>
              <a:rPr lang="en-GB" dirty="0"/>
              <a:t> et al, 2002)</a:t>
            </a:r>
          </a:p>
          <a:p>
            <a:pPr marL="146050" indent="0">
              <a:buNone/>
            </a:pPr>
            <a:endParaRPr lang="en-GB" dirty="0"/>
          </a:p>
          <a:p>
            <a:pPr marL="146050" indent="0">
              <a:buNone/>
            </a:pPr>
            <a:r>
              <a:rPr lang="en-GB" dirty="0"/>
              <a:t>- BIDS? 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466657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Vision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800" dirty="0"/>
              <a:t>To have a smart research infrastructure where users easily </a:t>
            </a:r>
            <a:r>
              <a:rPr lang="en-GB" sz="2800" b="1" dirty="0"/>
              <a:t>find</a:t>
            </a:r>
            <a:r>
              <a:rPr lang="en-GB" sz="2800" dirty="0"/>
              <a:t> resources and </a:t>
            </a:r>
            <a:r>
              <a:rPr lang="en-GB" sz="2800" b="1" dirty="0"/>
              <a:t>reuse</a:t>
            </a:r>
            <a:r>
              <a:rPr lang="en-GB" sz="2800" dirty="0"/>
              <a:t> them</a:t>
            </a:r>
            <a:endParaRPr sz="28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800" i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C9844-5101-1152-9170-AF90CC06C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L" dirty="0"/>
              <a:t>Map your first model to HRI core metatda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21559B-3206-67B9-6ECF-0C05C3E5E4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1621" y="2159100"/>
            <a:ext cx="8142873" cy="2130267"/>
          </a:xfrm>
        </p:spPr>
        <p:txBody>
          <a:bodyPr/>
          <a:lstStyle/>
          <a:p>
            <a:r>
              <a:rPr lang="en-GB" dirty="0"/>
              <a:t>T</a:t>
            </a:r>
            <a:r>
              <a:rPr lang="en-NL" dirty="0"/>
              <a:t>o be interoperable with HRI Portal</a:t>
            </a:r>
          </a:p>
          <a:p>
            <a:r>
              <a:rPr lang="en-NL" dirty="0"/>
              <a:t>Semantic mapping -- </a:t>
            </a:r>
            <a:r>
              <a:rPr lang="en-GB" b="0" i="0" dirty="0">
                <a:solidFill>
                  <a:srgbClr val="323E48"/>
                </a:solidFill>
                <a:effectLst/>
                <a:latin typeface="Source Sans Pro" panose="020B0503030403020204" pitchFamily="34" charset="0"/>
              </a:rPr>
              <a:t>Match source fields to destination fields</a:t>
            </a:r>
            <a:endParaRPr lang="en-NL" dirty="0"/>
          </a:p>
          <a:p>
            <a:pPr marL="146050" indent="0">
              <a:buNone/>
            </a:pPr>
            <a:endParaRPr lang="en-NL" dirty="0"/>
          </a:p>
          <a:p>
            <a:pPr marL="146050" indent="0">
              <a:buNone/>
            </a:pPr>
            <a:endParaRPr lang="en-NL" dirty="0"/>
          </a:p>
          <a:p>
            <a:r>
              <a:rPr lang="en-US" dirty="0">
                <a:hlinkClick r:id="rId2"/>
              </a:rPr>
              <a:t>Wokring document </a:t>
            </a:r>
            <a:r>
              <a:rPr lang="en-GB" dirty="0">
                <a:hlinkClick r:id="rId2"/>
              </a:rPr>
              <a:t>https://docs.google.com/spreadsheets/d/1KKfAxn4ftoOAM2v3WsqT2XcPhdmTjnf1BZkvFf9FqF8/edit#gid=0</a:t>
            </a:r>
            <a:endParaRPr lang="en-GB" dirty="0"/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0085167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Take away -- TMI - What do I do now? </a:t>
            </a:r>
            <a:endParaRPr dirty="0"/>
          </a:p>
        </p:txBody>
      </p:sp>
      <p:sp>
        <p:nvSpPr>
          <p:cNvPr id="223" name="Google Shape;223;p2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Identify pre-existing standards in your field (see X-Omics Project, ISA Tab)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Find your main classes (datasets?)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Describe your main classes properties 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Request Rob (or Jeroen) for GitHub access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Keep your versioning in GitHub 🌻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Need specialised help? Talk to your group leaders  🧙 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Need more Metadata/Modelling/FDP help?  Talk to Luiz Bonino, </a:t>
            </a:r>
            <a:r>
              <a:rPr lang="en-GB" dirty="0" err="1"/>
              <a:t>Kees</a:t>
            </a:r>
            <a:r>
              <a:rPr lang="en-GB" dirty="0"/>
              <a:t> Burgers or Bruna Vieira, Dena Tahvildari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 b="1" dirty="0"/>
              <a:t>Want to offer help? Contact us! </a:t>
            </a:r>
            <a:r>
              <a:rPr lang="en-GB" dirty="0"/>
              <a:t> </a:t>
            </a:r>
            <a:endParaRPr dirty="0"/>
          </a:p>
        </p:txBody>
      </p:sp>
      <p:pic>
        <p:nvPicPr>
          <p:cNvPr id="224" name="Google Shape;22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9216" y="3750641"/>
            <a:ext cx="192800" cy="19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5016" y="3551060"/>
            <a:ext cx="179125" cy="17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44896-C32D-77BA-CC93-425BE670B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Next step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1B9D02-5D4D-9E54-CA76-A87ADCF92A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2394758"/>
            <a:ext cx="7688700" cy="2261100"/>
          </a:xfrm>
        </p:spPr>
        <p:txBody>
          <a:bodyPr/>
          <a:lstStyle/>
          <a:p>
            <a:pPr marL="146050" indent="0">
              <a:buNone/>
            </a:pPr>
            <a:r>
              <a:rPr lang="en-GB" dirty="0"/>
              <a:t>-- I</a:t>
            </a:r>
            <a:r>
              <a:rPr lang="en-NL" dirty="0"/>
              <a:t>nstantiate (transform to triple) the matadata model </a:t>
            </a:r>
            <a:r>
              <a:rPr lang="en-NL" dirty="0">
                <a:sym typeface="Wingdings" pitchFamily="2" charset="2"/>
              </a:rPr>
              <a:t> your metadata graph </a:t>
            </a:r>
            <a:endParaRPr lang="en-NL" dirty="0"/>
          </a:p>
          <a:p>
            <a:pPr marL="146050" indent="0">
              <a:buNone/>
            </a:pPr>
            <a:r>
              <a:rPr lang="en-NL" dirty="0"/>
              <a:t>-- expose the medata model and metadata graph to the HRI portal </a:t>
            </a:r>
          </a:p>
        </p:txBody>
      </p:sp>
    </p:spTree>
    <p:extLst>
      <p:ext uri="{BB962C8B-B14F-4D97-AF65-F5344CB8AC3E}">
        <p14:creationId xmlns:p14="http://schemas.microsoft.com/office/powerpoint/2010/main" val="8481863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Acknowledgements </a:t>
            </a:r>
            <a:endParaRPr/>
          </a:p>
        </p:txBody>
      </p:sp>
      <p:sp>
        <p:nvSpPr>
          <p:cNvPr id="231" name="Google Shape;231;p2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Julia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 err="1"/>
              <a:t>Kees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Luiz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 err="1"/>
              <a:t>Mijke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Marianne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Jeroen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Rita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Esther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endParaRPr lang="en-GB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Metadata Schemas and Portal Releases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7" name="Google Shape;167;p2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Published HRI Core Metadata Schema </a:t>
            </a:r>
            <a:r>
              <a:rPr lang="en-GB" i="1"/>
              <a:t>(w obligatory fields of DCAT AP + what apart from DCAT-AP do we need?)</a:t>
            </a:r>
            <a:endParaRPr i="1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Published Domain Schemas (Leaves) </a:t>
            </a:r>
            <a:r>
              <a:rPr lang="en-GB" i="1"/>
              <a:t>(w obligatory fields per domain)</a:t>
            </a:r>
            <a:endParaRPr i="1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Documentation for users to follow on “how to describe their resource”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Releases</a:t>
            </a: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DCAT-AP Portals mandatory fields will be required for portal </a:t>
            </a:r>
            <a:r>
              <a:rPr lang="en-GB" b="1"/>
              <a:t>0.9</a:t>
            </a:r>
            <a:r>
              <a:rPr lang="en-GB"/>
              <a:t> release 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HRI Core Metadata Schema (what apart from DCAT-AP do we need?) and leaves expected to be released for portal release </a:t>
            </a:r>
            <a:r>
              <a:rPr lang="en-GB" b="1"/>
              <a:t>2.0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Requirements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 dirty="0"/>
              <a:t>Describe resources according to </a:t>
            </a:r>
            <a:r>
              <a:rPr lang="en-GB" sz="2000" b="1" dirty="0"/>
              <a:t>international standards</a:t>
            </a:r>
            <a:r>
              <a:rPr lang="en-GB" sz="2000" dirty="0"/>
              <a:t> (rich enough and interoperable):</a:t>
            </a:r>
            <a:endParaRPr sz="2000" dirty="0"/>
          </a:p>
          <a:p>
            <a:pPr marL="457200" lvl="0" indent="-355600" algn="l" rtl="0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-GB" sz="2000" b="1" dirty="0"/>
              <a:t>DCAT</a:t>
            </a:r>
            <a:r>
              <a:rPr lang="en-GB" sz="2000" dirty="0"/>
              <a:t> (EU Health Data Space &gt; DCAT Health, DCAT AP for Portals)</a:t>
            </a:r>
            <a:endParaRPr sz="20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 dirty="0"/>
              <a:t>And provide as much as possible </a:t>
            </a:r>
            <a:r>
              <a:rPr lang="en-GB" sz="2000" b="1" dirty="0"/>
              <a:t>semantic enriched metadata </a:t>
            </a:r>
            <a:r>
              <a:rPr lang="en-GB" sz="2000" dirty="0"/>
              <a:t>(unambiguous, machine-interpretable) for resources of interest</a:t>
            </a:r>
            <a:endParaRPr sz="2000" i="1" dirty="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HRI Core Metadata Schema</a:t>
            </a:r>
            <a:endParaRPr dirty="0"/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194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2100" dirty="0"/>
              <a:t>Health-RI will supply a generic schema (Core) for resources to increase findability of such resources (e.g. datasets)</a:t>
            </a:r>
            <a:endParaRPr sz="2100" dirty="0"/>
          </a:p>
          <a:p>
            <a:pPr marL="457200" lvl="0" indent="-34194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2100" dirty="0"/>
              <a:t>Built Based on DCAT, DCAT-AP portals,</a:t>
            </a:r>
          </a:p>
          <a:p>
            <a:pPr marL="457200" lvl="0" indent="-34194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2100" dirty="0"/>
              <a:t>Extend the core for domain metadata requirements (Leaves)</a:t>
            </a:r>
          </a:p>
          <a:p>
            <a:pPr marL="457200" lvl="0" indent="-34194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2100" dirty="0"/>
              <a:t>Represent it in RDF Graph Model</a:t>
            </a:r>
            <a:endParaRPr sz="2100" dirty="0"/>
          </a:p>
          <a:p>
            <a:pPr marL="457200" lvl="0" indent="-34194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endParaRPr lang="en-GB" sz="21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CDAC6-15A5-72CA-0931-0F57D21CC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L" dirty="0"/>
              <a:t>What is Metadata schema?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DDFA56-DBF2-A9F8-C277-F65B751733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4725" y="2012373"/>
            <a:ext cx="8414550" cy="2944681"/>
          </a:xfrm>
        </p:spPr>
        <p:txBody>
          <a:bodyPr>
            <a:normAutofit fontScale="70000" lnSpcReduction="20000"/>
          </a:bodyPr>
          <a:lstStyle/>
          <a:p>
            <a:pPr marL="136843" indent="0">
              <a:buSzPct val="100000"/>
              <a:buNone/>
            </a:pPr>
            <a:r>
              <a:rPr lang="en-GB" sz="1900" dirty="0"/>
              <a:t>is a definition that provides organization to the metadata in the domain, represented in a formal language. In the </a:t>
            </a:r>
            <a:r>
              <a:rPr lang="en-GB" sz="1900" dirty="0" err="1"/>
              <a:t>rdf</a:t>
            </a:r>
            <a:r>
              <a:rPr lang="en-GB" sz="1900" dirty="0"/>
              <a:t> Graph Model, the metadata schema is known as an Ontology and it is represented in the RDF schema (RDFS) or OWL (Web Ontology Language) languages or other dialects (</a:t>
            </a:r>
            <a:r>
              <a:rPr lang="en-GB" sz="1900" dirty="0" err="1"/>
              <a:t>e.g</a:t>
            </a:r>
            <a:r>
              <a:rPr lang="en-GB" sz="1900" dirty="0"/>
              <a:t> SHACL). </a:t>
            </a:r>
          </a:p>
          <a:p>
            <a:pPr marL="136843" indent="0">
              <a:buSzPct val="100000"/>
              <a:buNone/>
            </a:pPr>
            <a:endParaRPr lang="en-GB" sz="1900" dirty="0"/>
          </a:p>
          <a:p>
            <a:pPr marL="136843" indent="0">
              <a:buSzPct val="100000"/>
              <a:buNone/>
            </a:pPr>
            <a:endParaRPr lang="en-GB" sz="1900" dirty="0"/>
          </a:p>
          <a:p>
            <a:pPr indent="-320357">
              <a:buSzPct val="100000"/>
              <a:buChar char="○"/>
            </a:pPr>
            <a:r>
              <a:rPr lang="en-GB" sz="1900" dirty="0"/>
              <a:t>Classes: is an abstraction mechanism for creating a collection of objects with similar characteristics. The Objects call instances of a class.  (e.g. Class(Dataset) and individual(dataset-100)  is an instance of it). Class can have hierarchical relationships (subclass) which allows for inheritance and subsumption.</a:t>
            </a:r>
          </a:p>
          <a:p>
            <a:pPr marL="136843" indent="0">
              <a:buSzPct val="100000"/>
              <a:buNone/>
            </a:pPr>
            <a:endParaRPr lang="en-GB" sz="1900" dirty="0"/>
          </a:p>
          <a:p>
            <a:pPr indent="-320357">
              <a:buSzPct val="100000"/>
              <a:buChar char="○"/>
            </a:pPr>
            <a:r>
              <a:rPr lang="en-GB" sz="1900" dirty="0"/>
              <a:t>Datatype Property: these are relationships between instances of classes. (e.g. dataset’s title is a datatype property that related all the instance of the class dataset to a string datatype). </a:t>
            </a:r>
          </a:p>
          <a:p>
            <a:pPr marL="136843" indent="0">
              <a:buSzPct val="100000"/>
              <a:buNone/>
            </a:pPr>
            <a:endParaRPr lang="en-GB" sz="1900" dirty="0"/>
          </a:p>
          <a:p>
            <a:pPr indent="-320357">
              <a:buSzPct val="100000"/>
              <a:buChar char="○"/>
            </a:pPr>
            <a:r>
              <a:rPr lang="en-GB" sz="1900" dirty="0"/>
              <a:t>Object Property: These are relationships between instances of two classes. For example ”</a:t>
            </a:r>
            <a:r>
              <a:rPr lang="en-GB" sz="1900" dirty="0" err="1"/>
              <a:t>hasDistribution</a:t>
            </a:r>
            <a:r>
              <a:rPr lang="en-GB" sz="1900" dirty="0"/>
              <a:t>” is an object property that related all the instances of class </a:t>
            </a:r>
            <a:r>
              <a:rPr lang="en-GB" sz="1900" dirty="0" err="1"/>
              <a:t>datset</a:t>
            </a:r>
            <a:r>
              <a:rPr lang="en-GB" sz="1900" dirty="0"/>
              <a:t> to instances of class distribution. 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288230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360136BC-F0EF-34DF-AE30-9004D34336BD}"/>
              </a:ext>
            </a:extLst>
          </p:cNvPr>
          <p:cNvSpPr/>
          <p:nvPr/>
        </p:nvSpPr>
        <p:spPr>
          <a:xfrm>
            <a:off x="1287157" y="2190522"/>
            <a:ext cx="5428184" cy="1053423"/>
          </a:xfrm>
          <a:prstGeom prst="rect">
            <a:avLst/>
          </a:prstGeom>
          <a:solidFill>
            <a:schemeClr val="accent1">
              <a:alpha val="1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7A1E55-3BCE-B872-2A10-43D33FCED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L" dirty="0"/>
              <a:t>Metadata schema is a graph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9304919-5425-85F6-72E7-0F284E318014}"/>
              </a:ext>
            </a:extLst>
          </p:cNvPr>
          <p:cNvSpPr/>
          <p:nvPr/>
        </p:nvSpPr>
        <p:spPr>
          <a:xfrm>
            <a:off x="1395663" y="2367814"/>
            <a:ext cx="1155032" cy="71226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Dataset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F594B3F-0E2C-2D9B-1043-392EF3EDC469}"/>
              </a:ext>
            </a:extLst>
          </p:cNvPr>
          <p:cNvSpPr/>
          <p:nvPr/>
        </p:nvSpPr>
        <p:spPr>
          <a:xfrm>
            <a:off x="4281638" y="2305248"/>
            <a:ext cx="1628274" cy="83739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Distribution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FF3B1F6-42CC-9D7E-F146-5EF602881B11}"/>
              </a:ext>
            </a:extLst>
          </p:cNvPr>
          <p:cNvCxnSpPr>
            <a:endCxn id="5" idx="2"/>
          </p:cNvCxnSpPr>
          <p:nvPr/>
        </p:nvCxnSpPr>
        <p:spPr>
          <a:xfrm>
            <a:off x="2618072" y="2723947"/>
            <a:ext cx="166356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8E73F4A-13B5-1415-15CB-FA031B84C78A}"/>
              </a:ext>
            </a:extLst>
          </p:cNvPr>
          <p:cNvSpPr txBox="1"/>
          <p:nvPr/>
        </p:nvSpPr>
        <p:spPr>
          <a:xfrm>
            <a:off x="2717463" y="2272549"/>
            <a:ext cx="1538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/>
              <a:t>hasDistribution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DFAD67E-0336-7EB2-B92A-BB426900C79D}"/>
              </a:ext>
            </a:extLst>
          </p:cNvPr>
          <p:cNvSpPr/>
          <p:nvPr/>
        </p:nvSpPr>
        <p:spPr>
          <a:xfrm>
            <a:off x="1395663" y="3868694"/>
            <a:ext cx="1155032" cy="71226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Dataset-100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4BC6067-0780-F0D9-FC89-2A6C7544BF31}"/>
              </a:ext>
            </a:extLst>
          </p:cNvPr>
          <p:cNvCxnSpPr>
            <a:cxnSpLocks/>
            <a:stCxn id="9" idx="0"/>
            <a:endCxn id="4" idx="4"/>
          </p:cNvCxnSpPr>
          <p:nvPr/>
        </p:nvCxnSpPr>
        <p:spPr>
          <a:xfrm flipV="1">
            <a:off x="1973179" y="3080083"/>
            <a:ext cx="0" cy="788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A94D932-EC48-7923-BBBD-7A3D9BE481FF}"/>
              </a:ext>
            </a:extLst>
          </p:cNvPr>
          <p:cNvSpPr txBox="1"/>
          <p:nvPr/>
        </p:nvSpPr>
        <p:spPr>
          <a:xfrm>
            <a:off x="4716409" y="3323880"/>
            <a:ext cx="1538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</a:t>
            </a:r>
            <a:r>
              <a:rPr lang="en-NL" dirty="0"/>
              <a:t>df:type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C46C4E5-EAA3-A1E7-E214-B0E2BCB1D405}"/>
              </a:ext>
            </a:extLst>
          </p:cNvPr>
          <p:cNvSpPr/>
          <p:nvPr/>
        </p:nvSpPr>
        <p:spPr>
          <a:xfrm>
            <a:off x="4303740" y="3949152"/>
            <a:ext cx="1910177" cy="71226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Distribution_X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5A9D0AA-013F-2094-B2B5-AC57B347E95D}"/>
              </a:ext>
            </a:extLst>
          </p:cNvPr>
          <p:cNvCxnSpPr>
            <a:cxnSpLocks/>
          </p:cNvCxnSpPr>
          <p:nvPr/>
        </p:nvCxnSpPr>
        <p:spPr>
          <a:xfrm flipV="1">
            <a:off x="5158428" y="3142647"/>
            <a:ext cx="0" cy="788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CACB125-D285-4387-3551-C66893866646}"/>
              </a:ext>
            </a:extLst>
          </p:cNvPr>
          <p:cNvSpPr txBox="1"/>
          <p:nvPr/>
        </p:nvSpPr>
        <p:spPr>
          <a:xfrm>
            <a:off x="1781298" y="3358671"/>
            <a:ext cx="1538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</a:t>
            </a:r>
            <a:r>
              <a:rPr lang="en-NL" dirty="0"/>
              <a:t>df:type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FF5C808-81B1-1546-1802-808E137ED569}"/>
              </a:ext>
            </a:extLst>
          </p:cNvPr>
          <p:cNvSpPr txBox="1"/>
          <p:nvPr/>
        </p:nvSpPr>
        <p:spPr>
          <a:xfrm>
            <a:off x="2764946" y="3924374"/>
            <a:ext cx="1538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/>
              <a:t>hasDistribution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24FBDF8-E624-14DC-8110-CC7AAD1FC9B6}"/>
              </a:ext>
            </a:extLst>
          </p:cNvPr>
          <p:cNvCxnSpPr/>
          <p:nvPr/>
        </p:nvCxnSpPr>
        <p:spPr>
          <a:xfrm>
            <a:off x="2618072" y="4232151"/>
            <a:ext cx="166356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8F30AF2C-CEFF-E6F8-90CD-ADE53F3AF17D}"/>
              </a:ext>
            </a:extLst>
          </p:cNvPr>
          <p:cNvSpPr/>
          <p:nvPr/>
        </p:nvSpPr>
        <p:spPr>
          <a:xfrm>
            <a:off x="1287157" y="3835317"/>
            <a:ext cx="5428184" cy="1053423"/>
          </a:xfrm>
          <a:prstGeom prst="rect">
            <a:avLst/>
          </a:prstGeom>
          <a:solidFill>
            <a:schemeClr val="accent1">
              <a:alpha val="1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41A468B-81DD-F32E-3404-352EA51B6046}"/>
              </a:ext>
            </a:extLst>
          </p:cNvPr>
          <p:cNvSpPr txBox="1"/>
          <p:nvPr/>
        </p:nvSpPr>
        <p:spPr>
          <a:xfrm>
            <a:off x="291506" y="4055956"/>
            <a:ext cx="85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instance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558D3B1-85D1-EC4E-0A4D-5607772DD758}"/>
              </a:ext>
            </a:extLst>
          </p:cNvPr>
          <p:cNvSpPr txBox="1"/>
          <p:nvPr/>
        </p:nvSpPr>
        <p:spPr>
          <a:xfrm>
            <a:off x="-118585" y="2536737"/>
            <a:ext cx="15167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  <a:r>
              <a:rPr lang="en-NL" dirty="0"/>
              <a:t>etadata model 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E6D54E8-FFE1-7FE7-BF7D-1CC9F91A6A31}"/>
              </a:ext>
            </a:extLst>
          </p:cNvPr>
          <p:cNvSpPr/>
          <p:nvPr/>
        </p:nvSpPr>
        <p:spPr>
          <a:xfrm>
            <a:off x="7362702" y="3241484"/>
            <a:ext cx="901320" cy="66068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B3B99AD-9694-C63E-29A2-047510612917}"/>
              </a:ext>
            </a:extLst>
          </p:cNvPr>
          <p:cNvSpPr/>
          <p:nvPr/>
        </p:nvSpPr>
        <p:spPr>
          <a:xfrm>
            <a:off x="7378726" y="3977344"/>
            <a:ext cx="901320" cy="71226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BAD4D12-7D0E-D742-356F-45DF7CE5AE14}"/>
              </a:ext>
            </a:extLst>
          </p:cNvPr>
          <p:cNvSpPr txBox="1"/>
          <p:nvPr/>
        </p:nvSpPr>
        <p:spPr>
          <a:xfrm>
            <a:off x="8387305" y="3474388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</a:t>
            </a:r>
            <a:endParaRPr lang="en-NL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DD3A3C7-346E-A590-A46A-3617A86386A2}"/>
              </a:ext>
            </a:extLst>
          </p:cNvPr>
          <p:cNvSpPr txBox="1"/>
          <p:nvPr/>
        </p:nvSpPr>
        <p:spPr>
          <a:xfrm>
            <a:off x="8465532" y="4151397"/>
            <a:ext cx="861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Instance</a:t>
            </a:r>
            <a:endParaRPr lang="en-NL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0E4195E-972A-9986-DDC8-E0D3FFEF8CB8}"/>
              </a:ext>
            </a:extLst>
          </p:cNvPr>
          <p:cNvCxnSpPr>
            <a:cxnSpLocks/>
          </p:cNvCxnSpPr>
          <p:nvPr/>
        </p:nvCxnSpPr>
        <p:spPr>
          <a:xfrm flipV="1">
            <a:off x="7366387" y="4823680"/>
            <a:ext cx="1099145" cy="47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C5F3E32-FAFD-D80B-3702-E44956840104}"/>
              </a:ext>
            </a:extLst>
          </p:cNvPr>
          <p:cNvSpPr txBox="1"/>
          <p:nvPr/>
        </p:nvSpPr>
        <p:spPr>
          <a:xfrm>
            <a:off x="8648982" y="4580963"/>
            <a:ext cx="9813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Relations 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553191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D79F0-EDD3-2712-6B66-0C04272E4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L" dirty="0"/>
              <a:t>Namespace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605727-63AA-8558-2EB2-0E2C98B1C1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240141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/>
          <p:nvPr/>
        </p:nvSpPr>
        <p:spPr>
          <a:xfrm rot="188886">
            <a:off x="7535786" y="532524"/>
            <a:ext cx="961451" cy="1098000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NWO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" name="Google Shape;173;p26"/>
          <p:cNvSpPr/>
          <p:nvPr/>
        </p:nvSpPr>
        <p:spPr>
          <a:xfrm rot="-10187366">
            <a:off x="3639178" y="3780897"/>
            <a:ext cx="1076346" cy="1098944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" name="Google Shape;174;p26"/>
          <p:cNvSpPr/>
          <p:nvPr/>
        </p:nvSpPr>
        <p:spPr>
          <a:xfrm rot="-5782781" flipH="1">
            <a:off x="5182097" y="3663494"/>
            <a:ext cx="961152" cy="1098173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Google Shape;175;p26"/>
          <p:cNvSpPr/>
          <p:nvPr/>
        </p:nvSpPr>
        <p:spPr>
          <a:xfrm rot="-7678441">
            <a:off x="3870187" y="3079519"/>
            <a:ext cx="959038" cy="1101818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" name="Google Shape;176;p26"/>
          <p:cNvSpPr/>
          <p:nvPr/>
        </p:nvSpPr>
        <p:spPr>
          <a:xfrm rot="8683438">
            <a:off x="4241131" y="3802569"/>
            <a:ext cx="946986" cy="1112827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" name="Google Shape;177;p26"/>
          <p:cNvSpPr/>
          <p:nvPr/>
        </p:nvSpPr>
        <p:spPr>
          <a:xfrm rot="-9533352" flipH="1">
            <a:off x="6800839" y="3192541"/>
            <a:ext cx="942881" cy="1118766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" name="Google Shape;178;p26"/>
          <p:cNvSpPr/>
          <p:nvPr/>
        </p:nvSpPr>
        <p:spPr>
          <a:xfrm rot="-767528">
            <a:off x="6852525" y="635408"/>
            <a:ext cx="941673" cy="1120509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KWF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" name="Google Shape;179;p26"/>
          <p:cNvSpPr/>
          <p:nvPr/>
        </p:nvSpPr>
        <p:spPr>
          <a:xfrm rot="-2369681" flipH="1">
            <a:off x="3213005" y="1719928"/>
            <a:ext cx="948575" cy="1114175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" name="Google Shape;180;p26"/>
          <p:cNvSpPr/>
          <p:nvPr/>
        </p:nvSpPr>
        <p:spPr>
          <a:xfrm rot="-10082504">
            <a:off x="3377526" y="2202219"/>
            <a:ext cx="941124" cy="1122094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" name="Google Shape;181;p26"/>
          <p:cNvSpPr/>
          <p:nvPr/>
        </p:nvSpPr>
        <p:spPr>
          <a:xfrm rot="3579564">
            <a:off x="7021070" y="2783030"/>
            <a:ext cx="955578" cy="1105718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" name="Google Shape;182;p26"/>
          <p:cNvSpPr/>
          <p:nvPr/>
        </p:nvSpPr>
        <p:spPr>
          <a:xfrm rot="6342551">
            <a:off x="5949195" y="3628624"/>
            <a:ext cx="959540" cy="1098913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3" name="Google Shape;183;p26"/>
          <p:cNvSpPr/>
          <p:nvPr/>
        </p:nvSpPr>
        <p:spPr>
          <a:xfrm rot="4917807" flipH="1">
            <a:off x="5876961" y="349011"/>
            <a:ext cx="961341" cy="1098096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" name="Google Shape;184;p26"/>
          <p:cNvSpPr/>
          <p:nvPr/>
        </p:nvSpPr>
        <p:spPr>
          <a:xfrm rot="-5028002">
            <a:off x="5147658" y="364173"/>
            <a:ext cx="961122" cy="1097981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5" name="Google Shape;185;p26"/>
          <p:cNvSpPr/>
          <p:nvPr/>
        </p:nvSpPr>
        <p:spPr>
          <a:xfrm rot="-4457449">
            <a:off x="3738405" y="473279"/>
            <a:ext cx="959540" cy="1098913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6" name="Google Shape;186;p26"/>
          <p:cNvSpPr txBox="1"/>
          <p:nvPr/>
        </p:nvSpPr>
        <p:spPr>
          <a:xfrm rot="-1443084">
            <a:off x="3493255" y="500447"/>
            <a:ext cx="942202" cy="353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Proteo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" name="Google Shape;187;p26"/>
          <p:cNvSpPr/>
          <p:nvPr/>
        </p:nvSpPr>
        <p:spPr>
          <a:xfrm rot="1643025">
            <a:off x="7461907" y="1058663"/>
            <a:ext cx="901406" cy="1032202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8" name="Google Shape;188;p26"/>
          <p:cNvSpPr/>
          <p:nvPr/>
        </p:nvSpPr>
        <p:spPr>
          <a:xfrm rot="-5892055">
            <a:off x="3773051" y="1010830"/>
            <a:ext cx="961129" cy="1098896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" name="Google Shape;189;p26"/>
          <p:cNvSpPr/>
          <p:nvPr/>
        </p:nvSpPr>
        <p:spPr>
          <a:xfrm rot="-1996322">
            <a:off x="4303793" y="786558"/>
            <a:ext cx="946566" cy="1113606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" name="Google Shape;190;p26"/>
          <p:cNvSpPr/>
          <p:nvPr/>
        </p:nvSpPr>
        <p:spPr>
          <a:xfrm rot="2624157">
            <a:off x="7101930" y="1762574"/>
            <a:ext cx="1442425" cy="1377924"/>
          </a:xfrm>
          <a:prstGeom prst="teardrop">
            <a:avLst>
              <a:gd name="adj" fmla="val 126091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1" name="Google Shape;191;p26"/>
          <p:cNvSpPr/>
          <p:nvPr/>
        </p:nvSpPr>
        <p:spPr>
          <a:xfrm rot="-5400000">
            <a:off x="4316639" y="1171847"/>
            <a:ext cx="2181300" cy="2210400"/>
          </a:xfrm>
          <a:prstGeom prst="teardrop">
            <a:avLst>
              <a:gd name="adj" fmla="val 130446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2" name="Google Shape;192;p26"/>
          <p:cNvSpPr/>
          <p:nvPr/>
        </p:nvSpPr>
        <p:spPr>
          <a:xfrm rot="-5400000" flipH="1">
            <a:off x="4316639" y="2179047"/>
            <a:ext cx="2181300" cy="2210400"/>
          </a:xfrm>
          <a:prstGeom prst="teardrop">
            <a:avLst>
              <a:gd name="adj" fmla="val 130446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3" name="Google Shape;193;p26"/>
          <p:cNvSpPr/>
          <p:nvPr/>
        </p:nvSpPr>
        <p:spPr>
          <a:xfrm rot="5400000">
            <a:off x="6360163" y="2468330"/>
            <a:ext cx="1410000" cy="1408200"/>
          </a:xfrm>
          <a:prstGeom prst="teardrop">
            <a:avLst>
              <a:gd name="adj" fmla="val 159381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4" name="Google Shape;194;p26"/>
          <p:cNvSpPr/>
          <p:nvPr/>
        </p:nvSpPr>
        <p:spPr>
          <a:xfrm rot="8037705">
            <a:off x="5299227" y="3193707"/>
            <a:ext cx="1439977" cy="1380500"/>
          </a:xfrm>
          <a:prstGeom prst="teardrop">
            <a:avLst>
              <a:gd name="adj" fmla="val 130469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" name="Google Shape;195;p26"/>
          <p:cNvSpPr/>
          <p:nvPr/>
        </p:nvSpPr>
        <p:spPr>
          <a:xfrm rot="-2623641">
            <a:off x="5297952" y="582867"/>
            <a:ext cx="1442217" cy="1377924"/>
          </a:xfrm>
          <a:prstGeom prst="teardrop">
            <a:avLst>
              <a:gd name="adj" fmla="val 148163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6" name="Google Shape;196;p26"/>
          <p:cNvSpPr/>
          <p:nvPr/>
        </p:nvSpPr>
        <p:spPr>
          <a:xfrm>
            <a:off x="5763479" y="1186235"/>
            <a:ext cx="2038500" cy="1904100"/>
          </a:xfrm>
          <a:prstGeom prst="teardrop">
            <a:avLst>
              <a:gd name="adj" fmla="val 125791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7" name="Google Shape;197;p26"/>
          <p:cNvSpPr/>
          <p:nvPr/>
        </p:nvSpPr>
        <p:spPr>
          <a:xfrm rot="-8296455">
            <a:off x="3696810" y="1788506"/>
            <a:ext cx="1656485" cy="1547634"/>
          </a:xfrm>
          <a:prstGeom prst="teardrop">
            <a:avLst>
              <a:gd name="adj" fmla="val 130378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8" name="Google Shape;198;p26"/>
          <p:cNvSpPr/>
          <p:nvPr/>
        </p:nvSpPr>
        <p:spPr>
          <a:xfrm>
            <a:off x="4557603" y="1155540"/>
            <a:ext cx="2798400" cy="2878500"/>
          </a:xfrm>
          <a:prstGeom prst="ellipse">
            <a:avLst/>
          </a:prstGeom>
          <a:solidFill>
            <a:srgbClr val="783F04"/>
          </a:solidFill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9" name="Google Shape;199;p26"/>
          <p:cNvSpPr/>
          <p:nvPr/>
        </p:nvSpPr>
        <p:spPr>
          <a:xfrm>
            <a:off x="4859450" y="1839474"/>
            <a:ext cx="1680000" cy="1613100"/>
          </a:xfrm>
          <a:prstGeom prst="ellipse">
            <a:avLst/>
          </a:prstGeom>
          <a:solidFill>
            <a:srgbClr val="5B0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0" name="Google Shape;200;p26"/>
          <p:cNvSpPr txBox="1"/>
          <p:nvPr/>
        </p:nvSpPr>
        <p:spPr>
          <a:xfrm>
            <a:off x="4885194" y="2082141"/>
            <a:ext cx="16389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GB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DCAT AP Portals</a:t>
            </a:r>
            <a:endParaRPr sz="13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(mandatory fields)</a:t>
            </a:r>
            <a:endParaRPr sz="13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1" name="Google Shape;201;p26"/>
          <p:cNvSpPr txBox="1"/>
          <p:nvPr/>
        </p:nvSpPr>
        <p:spPr>
          <a:xfrm>
            <a:off x="6562213" y="1518174"/>
            <a:ext cx="14082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What </a:t>
            </a:r>
            <a:b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Apart</a:t>
            </a:r>
            <a:b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from</a:t>
            </a:r>
            <a:b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DCAT AP </a:t>
            </a:r>
            <a:b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Potals?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2" name="Google Shape;202;p26"/>
          <p:cNvSpPr txBox="1"/>
          <p:nvPr/>
        </p:nvSpPr>
        <p:spPr>
          <a:xfrm>
            <a:off x="5448934" y="3024503"/>
            <a:ext cx="10356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lt1"/>
                </a:solidFill>
              </a:rPr>
              <a:t>0.9                   </a:t>
            </a:r>
            <a:endParaRPr b="1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    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      2.0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3" name="Google Shape;203;p26"/>
          <p:cNvSpPr txBox="1"/>
          <p:nvPr/>
        </p:nvSpPr>
        <p:spPr>
          <a:xfrm rot="2014141">
            <a:off x="4165853" y="1306127"/>
            <a:ext cx="945128" cy="384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Omics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" name="Google Shape;204;p26"/>
          <p:cNvSpPr txBox="1"/>
          <p:nvPr/>
        </p:nvSpPr>
        <p:spPr>
          <a:xfrm rot="1082178">
            <a:off x="4338999" y="735515"/>
            <a:ext cx="940832" cy="354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Metab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5" name="Google Shape;205;p26"/>
          <p:cNvSpPr txBox="1"/>
          <p:nvPr/>
        </p:nvSpPr>
        <p:spPr>
          <a:xfrm rot="2159638">
            <a:off x="3420253" y="1235365"/>
            <a:ext cx="945891" cy="354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Transcrip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" name="Google Shape;206;p26"/>
          <p:cNvSpPr txBox="1"/>
          <p:nvPr/>
        </p:nvSpPr>
        <p:spPr>
          <a:xfrm rot="-2012628">
            <a:off x="6924208" y="1382494"/>
            <a:ext cx="945212" cy="384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Funders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" name="Google Shape;207;p26"/>
          <p:cNvSpPr txBox="1"/>
          <p:nvPr/>
        </p:nvSpPr>
        <p:spPr>
          <a:xfrm rot="-1929944">
            <a:off x="7754718" y="1227588"/>
            <a:ext cx="897684" cy="369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ZonMw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Google Shape;208;p26"/>
          <p:cNvSpPr txBox="1"/>
          <p:nvPr/>
        </p:nvSpPr>
        <p:spPr>
          <a:xfrm>
            <a:off x="3433045" y="2323992"/>
            <a:ext cx="9387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Clinical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9" name="Google Shape;209;p26"/>
          <p:cNvSpPr txBox="1"/>
          <p:nvPr/>
        </p:nvSpPr>
        <p:spPr>
          <a:xfrm>
            <a:off x="7807531" y="2275118"/>
            <a:ext cx="9387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Biobank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0" name="Google Shape;210;p26"/>
          <p:cNvSpPr txBox="1"/>
          <p:nvPr/>
        </p:nvSpPr>
        <p:spPr>
          <a:xfrm rot="1971133">
            <a:off x="6992841" y="3421045"/>
            <a:ext cx="944561" cy="384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Cohorts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1" name="Google Shape;211;p26"/>
          <p:cNvSpPr txBox="1"/>
          <p:nvPr/>
        </p:nvSpPr>
        <p:spPr>
          <a:xfrm>
            <a:off x="2899832" y="1835517"/>
            <a:ext cx="9387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2" name="Google Shape;212;p26"/>
          <p:cNvSpPr txBox="1"/>
          <p:nvPr/>
        </p:nvSpPr>
        <p:spPr>
          <a:xfrm>
            <a:off x="4307720" y="3581467"/>
            <a:ext cx="9387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Rare Diseases</a:t>
            </a:r>
            <a:endParaRPr sz="1300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3" name="Google Shape;213;p26"/>
          <p:cNvSpPr txBox="1"/>
          <p:nvPr/>
        </p:nvSpPr>
        <p:spPr>
          <a:xfrm rot="-1393791">
            <a:off x="3582551" y="3470414"/>
            <a:ext cx="938592" cy="353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CDEs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4" name="Google Shape;214;p26"/>
          <p:cNvSpPr txBox="1"/>
          <p:nvPr/>
        </p:nvSpPr>
        <p:spPr>
          <a:xfrm>
            <a:off x="4321482" y="4417667"/>
            <a:ext cx="9387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DCDEs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" name="Google Shape;215;p26"/>
          <p:cNvSpPr txBox="1"/>
          <p:nvPr/>
        </p:nvSpPr>
        <p:spPr>
          <a:xfrm rot="-3749584">
            <a:off x="3363435" y="4240525"/>
            <a:ext cx="938605" cy="354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PROMS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6" name="Google Shape;216;p26"/>
          <p:cNvSpPr txBox="1"/>
          <p:nvPr/>
        </p:nvSpPr>
        <p:spPr>
          <a:xfrm>
            <a:off x="206731" y="1433543"/>
            <a:ext cx="3434945" cy="3631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dirty="0">
                <a:solidFill>
                  <a:schemeClr val="dk2"/>
                </a:solidFill>
              </a:rPr>
              <a:t>Generic elements (Core)</a:t>
            </a:r>
            <a:br>
              <a:rPr lang="en-GB" sz="1600" dirty="0">
                <a:solidFill>
                  <a:schemeClr val="dk2"/>
                </a:solidFill>
              </a:rPr>
            </a:br>
            <a:r>
              <a:rPr lang="en-GB" sz="1600" dirty="0">
                <a:solidFill>
                  <a:schemeClr val="lt1"/>
                </a:solidFill>
                <a:highlight>
                  <a:srgbClr val="5B0F00"/>
                </a:highlight>
              </a:rPr>
              <a:t>Minimal</a:t>
            </a:r>
            <a:r>
              <a:rPr lang="en-GB" sz="1600" dirty="0">
                <a:solidFill>
                  <a:schemeClr val="lt1"/>
                </a:solidFill>
              </a:rPr>
              <a:t> </a:t>
            </a:r>
            <a:r>
              <a:rPr lang="en-GB" sz="1600" dirty="0">
                <a:solidFill>
                  <a:schemeClr val="dk2"/>
                </a:solidFill>
              </a:rPr>
              <a:t>DCAT AP Portals</a:t>
            </a:r>
            <a:br>
              <a:rPr lang="en-GB" sz="1600" dirty="0">
                <a:solidFill>
                  <a:schemeClr val="dk2"/>
                </a:solidFill>
              </a:rPr>
            </a:br>
            <a:r>
              <a:rPr lang="en-GB" sz="1600" dirty="0">
                <a:solidFill>
                  <a:schemeClr val="lt1"/>
                </a:solidFill>
                <a:highlight>
                  <a:srgbClr val="783F04"/>
                </a:highlight>
              </a:rPr>
              <a:t>Extended</a:t>
            </a:r>
            <a:r>
              <a:rPr lang="en-GB" sz="1600" dirty="0">
                <a:solidFill>
                  <a:schemeClr val="dk2"/>
                </a:solidFill>
                <a:highlight>
                  <a:srgbClr val="783F04"/>
                </a:highlight>
              </a:rPr>
              <a:t>:</a:t>
            </a:r>
            <a:r>
              <a:rPr lang="en-GB" sz="1600" dirty="0">
                <a:solidFill>
                  <a:schemeClr val="dk2"/>
                </a:solidFill>
              </a:rPr>
              <a:t> Health-RI </a:t>
            </a:r>
            <a:endParaRPr sz="1600" dirty="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 b="1" dirty="0">
                <a:solidFill>
                  <a:schemeClr val="dk2"/>
                </a:solidFill>
              </a:rPr>
              <a:t>Leaves (Petals?):</a:t>
            </a:r>
            <a:br>
              <a:rPr lang="en-GB" sz="1600" dirty="0">
                <a:solidFill>
                  <a:schemeClr val="dk2"/>
                </a:solidFill>
              </a:rPr>
            </a:br>
            <a:r>
              <a:rPr lang="en-GB" sz="1600" dirty="0">
                <a:solidFill>
                  <a:schemeClr val="dk2"/>
                </a:solidFill>
              </a:rPr>
              <a:t>-</a:t>
            </a:r>
            <a:r>
              <a:rPr lang="en-GB" sz="1600" dirty="0" err="1">
                <a:solidFill>
                  <a:schemeClr val="dk2"/>
                </a:solidFill>
              </a:rPr>
              <a:t>Domain:</a:t>
            </a:r>
            <a:r>
              <a:rPr lang="en-GB" sz="1600" i="1" dirty="0" err="1">
                <a:solidFill>
                  <a:schemeClr val="dk2"/>
                </a:solidFill>
                <a:highlight>
                  <a:srgbClr val="FFD966"/>
                </a:highlight>
              </a:rPr>
              <a:t>imaging</a:t>
            </a:r>
            <a:br>
              <a:rPr lang="en-GB" sz="1600" i="1" dirty="0">
                <a:solidFill>
                  <a:schemeClr val="dk2"/>
                </a:solidFill>
                <a:highlight>
                  <a:srgbClr val="FFD966"/>
                </a:highlight>
              </a:rPr>
            </a:br>
            <a:r>
              <a:rPr lang="en-GB" sz="1600" dirty="0">
                <a:solidFill>
                  <a:schemeClr val="dk2"/>
                </a:solidFill>
              </a:rPr>
              <a:t>-sub-domains (</a:t>
            </a:r>
            <a:r>
              <a:rPr lang="en-GB" sz="1600" dirty="0">
                <a:solidFill>
                  <a:schemeClr val="dk2"/>
                </a:solidFill>
                <a:highlight>
                  <a:srgbClr val="FFE599"/>
                </a:highlight>
              </a:rPr>
              <a:t>MRI</a:t>
            </a:r>
            <a:r>
              <a:rPr lang="en-GB" sz="1600" dirty="0">
                <a:solidFill>
                  <a:schemeClr val="dk2"/>
                </a:solidFill>
              </a:rPr>
              <a:t>)</a:t>
            </a:r>
            <a:br>
              <a:rPr lang="en-GB" sz="1600" dirty="0">
                <a:solidFill>
                  <a:schemeClr val="dk2"/>
                </a:solidFill>
              </a:rPr>
            </a:br>
            <a:endParaRPr sz="1600" dirty="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600" dirty="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600" u="sng" dirty="0">
                <a:solidFill>
                  <a:schemeClr val="dk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https://github.com/Health-RI/health-ri-metadata/</a:t>
            </a:r>
            <a:r>
              <a:rPr lang="en-GB" sz="1600" dirty="0">
                <a:solidFill>
                  <a:schemeClr val="dk2"/>
                </a:solidFill>
              </a:rPr>
              <a:t> </a:t>
            </a:r>
            <a:endParaRPr sz="1600" dirty="0">
              <a:solidFill>
                <a:schemeClr val="dk2"/>
              </a:solidFill>
            </a:endParaRPr>
          </a:p>
        </p:txBody>
      </p:sp>
      <p:sp>
        <p:nvSpPr>
          <p:cNvPr id="217" name="Google Shape;217;p26"/>
          <p:cNvSpPr txBox="1">
            <a:spLocks noGrp="1"/>
          </p:cNvSpPr>
          <p:nvPr>
            <p:ph type="title"/>
          </p:nvPr>
        </p:nvSpPr>
        <p:spPr>
          <a:xfrm>
            <a:off x="134442" y="534123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The Sunflower</a:t>
            </a:r>
            <a:endParaRPr dirty="0"/>
          </a:p>
        </p:txBody>
      </p:sp>
      <p:sp>
        <p:nvSpPr>
          <p:cNvPr id="2" name="Google Shape;212;p26">
            <a:extLst>
              <a:ext uri="{FF2B5EF4-FFF2-40B4-BE49-F238E27FC236}">
                <a16:creationId xmlns:a16="http://schemas.microsoft.com/office/drawing/2014/main" id="{BB1D740E-0F59-C96C-8E95-E4D24A5C92A0}"/>
              </a:ext>
            </a:extLst>
          </p:cNvPr>
          <p:cNvSpPr txBox="1"/>
          <p:nvPr/>
        </p:nvSpPr>
        <p:spPr>
          <a:xfrm>
            <a:off x="5566927" y="3996798"/>
            <a:ext cx="938700" cy="384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Imaging</a:t>
            </a:r>
            <a:endParaRPr sz="1300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>
            <a:spLocks noGrp="1"/>
          </p:cNvSpPr>
          <p:nvPr>
            <p:ph type="title"/>
          </p:nvPr>
        </p:nvSpPr>
        <p:spPr>
          <a:xfrm>
            <a:off x="568086" y="1321534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HRI Core Metadata Schemas 🌻 </a:t>
            </a:r>
            <a:endParaRPr dirty="0"/>
          </a:p>
        </p:txBody>
      </p:sp>
      <p:sp>
        <p:nvSpPr>
          <p:cNvPr id="136" name="Google Shape;136;p20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Technical Metadata Team (TMT     ) will support the technical part of building a metadata schema (Bruna, Dena, Luiz, </a:t>
            </a:r>
            <a:r>
              <a:rPr lang="en-GB" dirty="0" err="1"/>
              <a:t>Kees</a:t>
            </a:r>
            <a:r>
              <a:rPr lang="en-GB" dirty="0"/>
              <a:t>)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Only domain experts (working groups and portal teams) can define the metadata </a:t>
            </a:r>
            <a:r>
              <a:rPr lang="en-GB" b="1" dirty="0"/>
              <a:t>properties</a:t>
            </a:r>
            <a:r>
              <a:rPr lang="en-GB" dirty="0"/>
              <a:t> (content).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TMT add main properties from DCAT, DCAT AP portals, and supplied schemas from the nodes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b="1" dirty="0"/>
              <a:t>Who will tell, apart from DCAT, which are the other obligatory fields?</a:t>
            </a:r>
            <a:endParaRPr b="1"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sz="1500" dirty="0"/>
              <a:t>Once domain schemas are out for review, TMT can check and embed the obligatory fields in the core schema</a:t>
            </a:r>
            <a:endParaRPr sz="1500"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sz="1500" dirty="0"/>
              <a:t>Portal groups will review taking into account usability, visuals etc</a:t>
            </a:r>
            <a:endParaRPr sz="1500" dirty="0"/>
          </a:p>
        </p:txBody>
      </p:sp>
      <p:pic>
        <p:nvPicPr>
          <p:cNvPr id="137" name="Google Shape;13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1463" y="2169792"/>
            <a:ext cx="179125" cy="17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1429</Words>
  <Application>Microsoft Macintosh PowerPoint</Application>
  <PresentationFormat>On-screen Show (16:9)</PresentationFormat>
  <Paragraphs>182</Paragraphs>
  <Slides>24</Slides>
  <Notes>18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Roboto</vt:lpstr>
      <vt:lpstr>Arial</vt:lpstr>
      <vt:lpstr>Lato</vt:lpstr>
      <vt:lpstr>Source Sans Pro</vt:lpstr>
      <vt:lpstr>Raleway</vt:lpstr>
      <vt:lpstr>Streamline</vt:lpstr>
      <vt:lpstr>[DRAFT] A portal to (Meta)data</vt:lpstr>
      <vt:lpstr>The Vision</vt:lpstr>
      <vt:lpstr>Requirements</vt:lpstr>
      <vt:lpstr>HRI Core Metadata Schema</vt:lpstr>
      <vt:lpstr>What is Metadata schema?</vt:lpstr>
      <vt:lpstr>Metadata schema is a graph</vt:lpstr>
      <vt:lpstr>Namespace </vt:lpstr>
      <vt:lpstr>The Sunflower</vt:lpstr>
      <vt:lpstr>HRI Core Metadata Schemas 🌻 </vt:lpstr>
      <vt:lpstr>Defining Core – Generic metadata</vt:lpstr>
      <vt:lpstr>DCAT</vt:lpstr>
      <vt:lpstr>DCAT</vt:lpstr>
      <vt:lpstr>DCAT-AP Portal</vt:lpstr>
      <vt:lpstr>HRI Core schema 0.9  access on git</vt:lpstr>
      <vt:lpstr>Defining Leaves – Specialized/domain Metadata </vt:lpstr>
      <vt:lpstr>Practical steps</vt:lpstr>
      <vt:lpstr>Scoping What metadata should you prioritise</vt:lpstr>
      <vt:lpstr>Collect Requirements  </vt:lpstr>
      <vt:lpstr>Always Reuse -- Existing standards</vt:lpstr>
      <vt:lpstr>Map your first model to HRI core metatda model</vt:lpstr>
      <vt:lpstr>Take away -- TMI - What do I do now? </vt:lpstr>
      <vt:lpstr>Next step</vt:lpstr>
      <vt:lpstr>Acknowledgements </vt:lpstr>
      <vt:lpstr>Metadata Schemas and Portal Releases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portal to (Meta)data</dc:title>
  <dc:subject/>
  <dc:creator/>
  <cp:keywords/>
  <dc:description/>
  <cp:lastModifiedBy>Dena Tahvildari (Health-RI)</cp:lastModifiedBy>
  <cp:revision>19</cp:revision>
  <dcterms:modified xsi:type="dcterms:W3CDTF">2023-08-01T15:03:26Z</dcterms:modified>
  <cp:category/>
</cp:coreProperties>
</file>