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9" r:id="rId6"/>
    <p:sldId id="272" r:id="rId7"/>
    <p:sldId id="274" r:id="rId8"/>
    <p:sldId id="280" r:id="rId9"/>
    <p:sldId id="263" r:id="rId10"/>
    <p:sldId id="264" r:id="rId11"/>
    <p:sldId id="260" r:id="rId12"/>
    <p:sldId id="261" r:id="rId13"/>
    <p:sldId id="262" r:id="rId14"/>
    <p:sldId id="275" r:id="rId15"/>
    <p:sldId id="265" r:id="rId16"/>
    <p:sldId id="281" r:id="rId17"/>
    <p:sldId id="266" r:id="rId18"/>
    <p:sldId id="267" r:id="rId19"/>
    <p:sldId id="278" r:id="rId20"/>
    <p:sldId id="277" r:id="rId21"/>
    <p:sldId id="270" r:id="rId22"/>
    <p:sldId id="279" r:id="rId23"/>
    <p:sldId id="271" r:id="rId24"/>
    <p:sldId id="268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0"/>
    <p:restoredTop sz="84521"/>
  </p:normalViewPr>
  <p:slideViewPr>
    <p:cSldViewPr snapToGrid="0">
      <p:cViewPr varScale="1">
        <p:scale>
          <a:sx n="142" d="100"/>
          <a:sy n="142" d="100"/>
        </p:scale>
        <p:origin x="6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c57abd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c57abd0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not sure really about the categorization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3790" y="3083253"/>
            <a:ext cx="8477128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30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dcat:Catalogue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  <a:hlinkClick r:id="rId4"/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42" y="2384832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Practical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7" y="13276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Define a Scope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requirements and document them in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What is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Give me all the existing Data access levels, licensing?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a spreadsheet and list all the important terms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Time, date created, data collection methods, patient-based, archives, .. </a:t>
            </a:r>
          </a:p>
          <a:p>
            <a:pPr marL="603250" lvl="1" indent="0">
              <a:buSzPts val="1300"/>
              <a:buNone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dataset </a:t>
            </a:r>
            <a:r>
              <a:rPr lang="en-GB" dirty="0"/>
              <a:t>attribute </a:t>
            </a:r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each properties per class: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 </a:t>
            </a:r>
            <a:r>
              <a:rPr lang="en-GB" dirty="0">
                <a:sym typeface="Wingdings" pitchFamily="2" charset="2"/>
              </a:rPr>
              <a:t> depending on the requirement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cardinality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4" y="13276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 your requirements to the existing standards and reuse the existing structure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 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first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323E48"/>
                </a:solidFill>
                <a:effectLst/>
                <a:latin typeface="Source Sans Pro" panose="020B0503030403020204" pitchFamily="34" charset="0"/>
              </a:rPr>
              <a:t>Match source fields to destination fields</a:t>
            </a:r>
            <a:endParaRPr lang="en-GB" dirty="0"/>
          </a:p>
          <a:p>
            <a:pPr marL="146050" indent="0">
              <a:buNone/>
            </a:pPr>
            <a:endParaRPr lang="en-NL" dirty="0"/>
          </a:p>
          <a:p>
            <a:r>
              <a:rPr lang="en-NL" dirty="0"/>
              <a:t>Semantic mapping </a:t>
            </a:r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GB" dirty="0"/>
          </a:p>
          <a:p>
            <a:r>
              <a:rPr lang="en-GB" dirty="0"/>
              <a:t>Push to HRI Git to be review</a:t>
            </a:r>
          </a:p>
          <a:p>
            <a:endParaRPr lang="en-GB" dirty="0"/>
          </a:p>
          <a:p>
            <a:r>
              <a:rPr lang="en-GB" dirty="0"/>
              <a:t>Next step: Implementation of the model and instantiation of the model with your data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 requirements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 and map your requirements to it,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Model your requirement in graph model (class, properties , relations).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 model. Excel sheet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 -- </a:t>
            </a:r>
            <a:r>
              <a:rPr lang="en-NL" dirty="0"/>
              <a:t>expose the medata model and metadata graph to the HRI portal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GB" dirty="0"/>
              <a:t>-- Implementation team help with the onboarding of your metadata elements and datasets to the portal</a:t>
            </a:r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Julia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Kees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Luiz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Mijke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Marianne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Jeroen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Rita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Esther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indent="-341947">
              <a:buSzPct val="100000"/>
            </a:pPr>
            <a:r>
              <a:rPr lang="en-GB" sz="2100" dirty="0"/>
              <a:t>Represent it in RDF Graph Model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indent="-341947">
              <a:buSzPct val="100000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 rot="188886">
            <a:off x="7535786" y="532524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 rot="-10187366">
            <a:off x="3639178" y="3780897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/>
          <p:nvPr/>
        </p:nvSpPr>
        <p:spPr>
          <a:xfrm rot="-5782781" flipH="1">
            <a:off x="5182097" y="3663494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 rot="-7678441">
            <a:off x="3870187" y="3079519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 rot="8683438">
            <a:off x="4241131" y="3802569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 rot="-9533352" flipH="1">
            <a:off x="6800839" y="3192541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 rot="-767528">
            <a:off x="6852525" y="635408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 rot="-2369681" flipH="1">
            <a:off x="3213005" y="1719928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 rot="-10082504">
            <a:off x="3377526" y="2202219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 rot="3579564">
            <a:off x="7021070" y="2783030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 rot="6342551">
            <a:off x="5949195" y="36286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 rot="4917807" flipH="1">
            <a:off x="5876961" y="349011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 rot="-5028002">
            <a:off x="5147658" y="364173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 rot="-4457449">
            <a:off x="3738405" y="473279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443084">
            <a:off x="3493255" y="500447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/>
          <p:nvPr/>
        </p:nvSpPr>
        <p:spPr>
          <a:xfrm rot="1643025">
            <a:off x="7461907" y="1058663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-5892055">
            <a:off x="3773051" y="1010830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 rot="-1996322">
            <a:off x="4303793" y="786558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 rot="2624157">
            <a:off x="7101930" y="1762574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316639" y="11718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 flipH="1">
            <a:off x="4316639" y="21790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6360163" y="2468330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 rot="8037705">
            <a:off x="5299227" y="319370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 rot="-2623641">
            <a:off x="5297952" y="5828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763479" y="118623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 rot="-8296455">
            <a:off x="3696810" y="1788506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557603" y="1155540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859450" y="183947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85194" y="2082141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62213" y="1518174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448934" y="3024503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2014141">
            <a:off x="4165853" y="1306127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 rot="1082178">
            <a:off x="4338999" y="735515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2159638">
            <a:off x="3420253" y="1235365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-2012628">
            <a:off x="6924208" y="1382494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1929944">
            <a:off x="7754718" y="1227588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433045" y="232399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807531" y="2275118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 rot="1971133">
            <a:off x="6992841" y="3421045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99832" y="183551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307720" y="3581467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 rot="-1393791">
            <a:off x="3582551" y="3470414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21482" y="441766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 rot="-3749584">
            <a:off x="3363435" y="4240525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34442" y="1327937"/>
            <a:ext cx="350723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Generic elements (Core)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dk2"/>
                </a:solidFill>
              </a:rPr>
              <a:t>DCAT AP Portals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 dirty="0">
                <a:solidFill>
                  <a:schemeClr val="dk2"/>
                </a:solidFill>
              </a:rPr>
              <a:t> Health-RI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Leaves (Petals?):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dk2"/>
                </a:solidFill>
              </a:rPr>
              <a:t>-</a:t>
            </a:r>
            <a:r>
              <a:rPr lang="en-GB" sz="1600" dirty="0" err="1">
                <a:solidFill>
                  <a:schemeClr val="dk2"/>
                </a:solidFill>
              </a:rPr>
              <a:t>Domain:</a:t>
            </a:r>
            <a:r>
              <a:rPr lang="en-GB" sz="16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imaging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 dirty="0">
                <a:solidFill>
                  <a:schemeClr val="dk2"/>
                </a:solidFill>
              </a:rPr>
              <a:t>-sub-domains (</a:t>
            </a:r>
            <a:r>
              <a:rPr lang="en-GB" sz="1600" dirty="0">
                <a:solidFill>
                  <a:schemeClr val="dk2"/>
                </a:solidFill>
                <a:highlight>
                  <a:srgbClr val="FFE599"/>
                </a:highlight>
              </a:rPr>
              <a:t>MRI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34442" y="53412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Sunflower</a:t>
            </a:r>
            <a:endParaRPr dirty="0"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BB1D740E-0F59-C96C-8E95-E4D24A5C92A0}"/>
              </a:ext>
            </a:extLst>
          </p:cNvPr>
          <p:cNvSpPr txBox="1"/>
          <p:nvPr/>
        </p:nvSpPr>
        <p:spPr>
          <a:xfrm>
            <a:off x="5566927" y="3996798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1931690"/>
            <a:ext cx="8414550" cy="2944681"/>
          </a:xfrm>
        </p:spPr>
        <p:txBody>
          <a:bodyPr>
            <a:normAutofit fontScale="625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r>
              <a:rPr lang="en-GB" sz="1900" dirty="0"/>
              <a:t>Three main components are: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dataset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06" y="130929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550695" y="2723948"/>
            <a:ext cx="1730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06812" y="2435863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42724" y="406861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236781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43677" y="338286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300395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513465" y="464349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Namespace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NL" dirty="0"/>
              <a:t>o add</a:t>
            </a:r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Team: 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1482</Words>
  <Application>Microsoft Macintosh PowerPoint</Application>
  <PresentationFormat>On-screen Show (16:9)</PresentationFormat>
  <Paragraphs>192</Paragraphs>
  <Slides>24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</vt:lpstr>
      <vt:lpstr>Arial</vt:lpstr>
      <vt:lpstr>Lato</vt:lpstr>
      <vt:lpstr>Source Sans Pro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The Sunflower</vt:lpstr>
      <vt:lpstr>Metadata Schema Structure?</vt:lpstr>
      <vt:lpstr>Metadata schema is a graph</vt:lpstr>
      <vt:lpstr>Namespace </vt:lpstr>
      <vt:lpstr>Team: HRI Core Metadata Schemas 🌻 </vt:lpstr>
      <vt:lpstr>Defining Core – Generic metadata</vt:lpstr>
      <vt:lpstr>DCAT</vt:lpstr>
      <vt:lpstr>DCAT</vt:lpstr>
      <vt:lpstr>DCAT-AP Portal</vt:lpstr>
      <vt:lpstr>HRI Core schema 0.9  access on git</vt:lpstr>
      <vt:lpstr>Defining Leaves – Specialized/domain Metadata </vt:lpstr>
      <vt:lpstr>Practical steps</vt:lpstr>
      <vt:lpstr>1. Define a Scope What metadata should you prioritise</vt:lpstr>
      <vt:lpstr>Collect Requirements  </vt:lpstr>
      <vt:lpstr>Always Reuse -- Existing standards</vt:lpstr>
      <vt:lpstr>Map your first model to HRI core metatda model</vt:lpstr>
      <vt:lpstr>Take away</vt:lpstr>
      <vt:lpstr>Next step -- expose the medata model and metadata graph to the HRI portal </vt:lpstr>
      <vt:lpstr>Acknowledgements </vt:lpstr>
      <vt:lpstr>Metadata Schemas and Portal Releases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25</cp:revision>
  <dcterms:modified xsi:type="dcterms:W3CDTF">2023-08-02T14:10:53Z</dcterms:modified>
  <cp:category/>
</cp:coreProperties>
</file>