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56" r:id="rId5"/>
    <p:sldId id="278" r:id="rId6"/>
    <p:sldId id="284" r:id="rId7"/>
    <p:sldId id="287" r:id="rId8"/>
    <p:sldId id="289" r:id="rId9"/>
    <p:sldId id="291" r:id="rId10"/>
    <p:sldId id="28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CBA99F6-965F-7534-EFE6-296E2BD7FE92}" name="Elaine Mackey" initials="EM" userId="S::elaine.mackey@manchester.ac.uk::432e993f-3da1-4c42-95d3-2f7a30bf914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AEB6"/>
    <a:srgbClr val="0297A7"/>
    <a:srgbClr val="066B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E628A5-9CB8-6E88-AFF3-BE6A976CFCA0}" v="52" dt="2025-07-10T09:43:44.1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199" autoAdjust="0"/>
    <p:restoredTop sz="95884"/>
  </p:normalViewPr>
  <p:slideViewPr>
    <p:cSldViewPr snapToGrid="0">
      <p:cViewPr varScale="1">
        <p:scale>
          <a:sx n="116" d="100"/>
          <a:sy n="116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laine Mackey" userId="S::elaine.mackey@manchester.ac.uk::432e993f-3da1-4c42-95d3-2f7a30bf914f" providerId="AD" clId="Web-{56E628A5-9CB8-6E88-AFF3-BE6A976CFCA0}"/>
    <pc:docChg chg="modSld">
      <pc:chgData name="Elaine Mackey" userId="S::elaine.mackey@manchester.ac.uk::432e993f-3da1-4c42-95d3-2f7a30bf914f" providerId="AD" clId="Web-{56E628A5-9CB8-6E88-AFF3-BE6A976CFCA0}" dt="2025-07-10T09:43:44.136" v="51" actId="20577"/>
      <pc:docMkLst>
        <pc:docMk/>
      </pc:docMkLst>
      <pc:sldChg chg="modSp">
        <pc:chgData name="Elaine Mackey" userId="S::elaine.mackey@manchester.ac.uk::432e993f-3da1-4c42-95d3-2f7a30bf914f" providerId="AD" clId="Web-{56E628A5-9CB8-6E88-AFF3-BE6A976CFCA0}" dt="2025-07-10T09:43:44.136" v="51" actId="20577"/>
        <pc:sldMkLst>
          <pc:docMk/>
          <pc:sldMk cId="3113946539" sldId="284"/>
        </pc:sldMkLst>
        <pc:spChg chg="mod">
          <ac:chgData name="Elaine Mackey" userId="S::elaine.mackey@manchester.ac.uk::432e993f-3da1-4c42-95d3-2f7a30bf914f" providerId="AD" clId="Web-{56E628A5-9CB8-6E88-AFF3-BE6A976CFCA0}" dt="2025-07-10T09:43:44.136" v="51" actId="20577"/>
          <ac:spMkLst>
            <pc:docMk/>
            <pc:sldMk cId="3113946539" sldId="284"/>
            <ac:spMk id="17" creationId="{006921D7-D802-9924-EA16-9D244C158A7D}"/>
          </ac:spMkLst>
        </pc:spChg>
      </pc:sldChg>
      <pc:sldChg chg="modSp">
        <pc:chgData name="Elaine Mackey" userId="S::elaine.mackey@manchester.ac.uk::432e993f-3da1-4c42-95d3-2f7a30bf914f" providerId="AD" clId="Web-{56E628A5-9CB8-6E88-AFF3-BE6A976CFCA0}" dt="2025-07-10T09:39:05.143" v="14" actId="20577"/>
        <pc:sldMkLst>
          <pc:docMk/>
          <pc:sldMk cId="3623678279" sldId="291"/>
        </pc:sldMkLst>
        <pc:spChg chg="mod">
          <ac:chgData name="Elaine Mackey" userId="S::elaine.mackey@manchester.ac.uk::432e993f-3da1-4c42-95d3-2f7a30bf914f" providerId="AD" clId="Web-{56E628A5-9CB8-6E88-AFF3-BE6A976CFCA0}" dt="2025-07-10T09:39:05.143" v="14" actId="20577"/>
          <ac:spMkLst>
            <pc:docMk/>
            <pc:sldMk cId="3623678279" sldId="291"/>
            <ac:spMk id="7" creationId="{911F7F04-EAAD-AAEB-3C24-30406DC4626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54257-8CF4-49E9-A114-8CE5350D4140}" type="datetimeFigureOut">
              <a:t>7/10/2025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B40B87-766E-4D18-BA20-BBB932FC54A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79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606A4-0425-9854-1A8A-6BEDA25A5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C2A738-1977-E1BC-7256-02705AFEE2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A157A2-13E8-599E-E711-2D367C8FD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0176B3-2B73-3DA8-84FE-694793E417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04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88762D-61F5-F242-F699-30A2C7DDA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D506E6-0CDD-72C5-87DA-D96CD2B29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F36DF0-0CDF-E671-F275-CF1843FAC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Grant applications may or may not have a dedicated IG section –but don’t think you don’t need to consider. IG is embedded in all research where you make it explicit or not 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3C2E-D23E-F67B-AB1A-1B5EAE5083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8044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2A5A3-318B-60C4-3E1A-73965446F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3631C-306B-5499-5877-21F7F8A15D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B21657-6A08-EAE2-AA23-B67297FBF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44273-A790-C74A-231D-4EF3081524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65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F3973-F404-1E0E-714C-2BBE3C38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3F47D-8736-47D1-35BE-8D4CBCBDF3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BE65D5-7F9B-1A62-D8C7-D84CD8801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F8586-CA65-2460-637A-F57813D105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7312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8A766-2D46-B76D-0354-FD06D0E86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CE448A-06AD-5C35-ACEC-A072CC499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50379C-B85E-6802-8771-F418381D4F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555F3-54B6-F6CA-0730-32EB6D934B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407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FC5671-46BA-BAC0-8A52-6FFF9D2FC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CB6D0-F558-70AC-2EAF-838EBBFC75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A133A5-E8A4-614B-6FFB-FACE8E5C95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BF7C7-AF65-7FFE-E303-72030F90E0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71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7/10/2025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v.uk/government/organisations/medicines-and-healthcare-products-regulatory-agency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hra.nhs.uk/planning-and-improving-research/policies-standards-legislation/uk-policy-framework-health-social-care-research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ra.nhs.uk/approvals-amendments/" TargetMode="External"/><Relationship Id="rId5" Type="http://schemas.openxmlformats.org/officeDocument/2006/relationships/hyperlink" Target="https://www.hra.nhs.uk/planning-and-improving-research/" TargetMode="External"/><Relationship Id="rId10" Type="http://schemas.microsoft.com/office/2007/relationships/hdphoto" Target="../media/hdphoto2.wdp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ukri.org/wp-content/uploads/2020/10/UKRI-020920-ConcordatonOpenResearchData.pdf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ico.org.uk/for-organisations/uk-gdpr-guidance-and-resources/data-sharing/data-sharing-a-code-of-practice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ico.org.uk/for-organisations/uk-gdpr-guidance-and-resources/" TargetMode="External"/><Relationship Id="rId5" Type="http://schemas.openxmlformats.org/officeDocument/2006/relationships/hyperlink" Target="https://ico.org.uk/for-organisations/uk-gdpr-guidance-and-resources/the-research-provisions/" TargetMode="External"/><Relationship Id="rId10" Type="http://schemas.microsoft.com/office/2007/relationships/hdphoto" Target="../media/hdphoto2.wdp"/><Relationship Id="rId4" Type="http://schemas.openxmlformats.org/officeDocument/2006/relationships/image" Target="../media/image5.sv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legislation.gov.uk/ukpga/2012/7/contents" TargetMode="External"/><Relationship Id="rId13" Type="http://schemas.microsoft.com/office/2007/relationships/hdphoto" Target="../media/hdphoto2.wdp"/><Relationship Id="rId3" Type="http://schemas.openxmlformats.org/officeDocument/2006/relationships/image" Target="../media/image4.png"/><Relationship Id="rId7" Type="http://schemas.openxmlformats.org/officeDocument/2006/relationships/hyperlink" Target="https://www.gov.uk/guidance/data-use-and-access-act-2025-data-protection-and-privacy-changes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gislation.gov.uk/eur/2016/679/contents" TargetMode="External"/><Relationship Id="rId11" Type="http://schemas.openxmlformats.org/officeDocument/2006/relationships/hyperlink" Target="https://www.legislation.gov.uk/uksi/2024/262/contents/made" TargetMode="External"/><Relationship Id="rId5" Type="http://schemas.openxmlformats.org/officeDocument/2006/relationships/hyperlink" Target="https://www.gov.uk/data-protection" TargetMode="External"/><Relationship Id="rId10" Type="http://schemas.openxmlformats.org/officeDocument/2006/relationships/hyperlink" Target="https://www.legislation.gov.uk/uksi/2020/1478/contents/made" TargetMode="External"/><Relationship Id="rId4" Type="http://schemas.openxmlformats.org/officeDocument/2006/relationships/image" Target="../media/image5.svg"/><Relationship Id="rId9" Type="http://schemas.openxmlformats.org/officeDocument/2006/relationships/hyperlink" Target="https://www.legislation.gov.uk/uksi/2002/1438/contents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microsoft.com/office/2007/relationships/hdphoto" Target="../media/hdphoto2.wdp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114271" cy="6856286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F9A91EF-3C78-5B19-825E-0B998C16BF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744262" y="1249"/>
            <a:ext cx="3447737" cy="119671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36FAB2F-EEAC-0CC4-66C7-783D3891B60D}"/>
              </a:ext>
            </a:extLst>
          </p:cNvPr>
          <p:cNvSpPr txBox="1"/>
          <p:nvPr/>
        </p:nvSpPr>
        <p:spPr>
          <a:xfrm>
            <a:off x="2910588" y="1197964"/>
            <a:ext cx="63708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5400" dirty="0">
                <a:solidFill>
                  <a:srgbClr val="54AEB6"/>
                </a:solidFill>
                <a:latin typeface="Poppins"/>
                <a:cs typeface="Poppins"/>
              </a:rPr>
              <a:t>Information Governance Top Tips</a:t>
            </a:r>
            <a:endParaRPr lang="en-US" dirty="0">
              <a:solidFill>
                <a:srgbClr val="54AEB6"/>
              </a:solidFill>
              <a:latin typeface="Poppins"/>
              <a:cs typeface="Poppi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180D5A-441B-7446-BE6A-F0F93B69B2ED}"/>
              </a:ext>
            </a:extLst>
          </p:cNvPr>
          <p:cNvSpPr txBox="1"/>
          <p:nvPr/>
        </p:nvSpPr>
        <p:spPr>
          <a:xfrm>
            <a:off x="1739590" y="3783287"/>
            <a:ext cx="9913433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Poppins"/>
                <a:cs typeface="Poppins"/>
              </a:rPr>
              <a:t>Elaine Mackey </a:t>
            </a:r>
            <a:r>
              <a:rPr lang="en-US" sz="2400" dirty="0" err="1">
                <a:latin typeface="Poppins"/>
                <a:cs typeface="Poppins"/>
              </a:rPr>
              <a:t>elaine.mackey@Manchester.ac.uk</a:t>
            </a:r>
            <a:endParaRPr lang="en-US" sz="2000" dirty="0">
              <a:latin typeface="Poppins"/>
              <a:cs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5AEEA9-124B-E8D5-0E99-17A4DD0FB7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BB9BC2DB-C285-52E3-916E-CDC7C452E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D62A8AB1-D9EB-D542-7320-72C90EFB71C0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2D38DE9-885A-A52B-9AE2-863EAE078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 Governance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0F01BE-FF6B-9211-91E5-23E32E285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A framework for securely and appropriately processing data.</a:t>
            </a:r>
          </a:p>
          <a:p>
            <a:pPr>
              <a:buFont typeface="Wingdings" pitchFamily="2" charset="2"/>
              <a:buChar char="§"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It has a set of core themes: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Obtain / generate information fairly + transparently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Record information accurately +reliably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Hold information securely + for a specified time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Use information ethically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(inc. inline with participants reasonable expectations)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Share information appropriately + lawfully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600" dirty="0">
                <a:latin typeface="Segoe UI" panose="020B0502040204020203" pitchFamily="34" charset="0"/>
                <a:cs typeface="Segoe UI" panose="020B0502040204020203" pitchFamily="34" charset="0"/>
              </a:rPr>
              <a:t>Accountability </a:t>
            </a:r>
            <a:r>
              <a:rPr lang="en-US" sz="1800" dirty="0">
                <a:latin typeface="Segoe UI" panose="020B0502040204020203" pitchFamily="34" charset="0"/>
                <a:cs typeface="Segoe UI" panose="020B0502040204020203" pitchFamily="34" charset="0"/>
              </a:rPr>
              <a:t>(roles and responsibilities for the conduct of the research)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CF08522E-C1D7-2304-C746-F37AF9A21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D92BD367-671A-902A-1579-DF126F7AFE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3911" y="5956090"/>
            <a:ext cx="704540" cy="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786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F0124A-54DC-093F-4341-BDC41C610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7F2934FC-C73B-6104-B2BA-AF82810A8E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A5329D46-B5CD-4954-87A3-07A277953C8B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0A87F2DF-404E-611B-83F0-0175E554A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3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0454B34E-2E16-3513-ADCA-D8BD284376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96730" y="6119524"/>
            <a:ext cx="704540" cy="71703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97346C-6D01-76A8-A0EC-AA962E4A49BC}"/>
              </a:ext>
            </a:extLst>
          </p:cNvPr>
          <p:cNvSpPr/>
          <p:nvPr/>
        </p:nvSpPr>
        <p:spPr>
          <a:xfrm>
            <a:off x="1805049" y="96512"/>
            <a:ext cx="7350825" cy="570016"/>
          </a:xfrm>
          <a:prstGeom prst="rect">
            <a:avLst/>
          </a:prstGeom>
          <a:ln>
            <a:noFill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b="1" dirty="0"/>
              <a:t>IG in Practice Chart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301D6A-BC69-D09A-872E-092A6D45E32C}"/>
              </a:ext>
            </a:extLst>
          </p:cNvPr>
          <p:cNvSpPr/>
          <p:nvPr/>
        </p:nvSpPr>
        <p:spPr>
          <a:xfrm>
            <a:off x="596523" y="811834"/>
            <a:ext cx="2750275" cy="103456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What do you plan to do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4BFB7F-6BBA-849D-80F3-AED8E6379B59}"/>
              </a:ext>
            </a:extLst>
          </p:cNvPr>
          <p:cNvSpPr/>
          <p:nvPr/>
        </p:nvSpPr>
        <p:spPr>
          <a:xfrm>
            <a:off x="3522528" y="854606"/>
            <a:ext cx="2750275" cy="1034564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600" b="1" dirty="0"/>
              <a:t>Who are you collaborating with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770261-94A9-8108-D7F5-0D56FB7A0FF2}"/>
              </a:ext>
            </a:extLst>
          </p:cNvPr>
          <p:cNvSpPr/>
          <p:nvPr/>
        </p:nvSpPr>
        <p:spPr>
          <a:xfrm>
            <a:off x="6500937" y="845329"/>
            <a:ext cx="2741418" cy="10345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Document your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Resources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Money, team and skill mix, 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C901D2-B5DF-69DA-A019-1175705CCD7C}"/>
              </a:ext>
            </a:extLst>
          </p:cNvPr>
          <p:cNvSpPr/>
          <p:nvPr/>
        </p:nvSpPr>
        <p:spPr>
          <a:xfrm>
            <a:off x="3505400" y="3487883"/>
            <a:ext cx="2763830" cy="1174123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Data Storage: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storage space(s)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organization(s)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What countries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F849E4-9779-5F1B-5438-54F9B54D473E}"/>
              </a:ext>
            </a:extLst>
          </p:cNvPr>
          <p:cNvSpPr/>
          <p:nvPr/>
        </p:nvSpPr>
        <p:spPr>
          <a:xfrm>
            <a:off x="6442459" y="3506704"/>
            <a:ext cx="2763830" cy="113850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Format &amp; Scale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Quality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Data Management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Metadata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16BBC8-421E-0ABF-3E82-6B16A9B5E387}"/>
              </a:ext>
            </a:extLst>
          </p:cNvPr>
          <p:cNvSpPr/>
          <p:nvPr/>
        </p:nvSpPr>
        <p:spPr>
          <a:xfrm>
            <a:off x="9375568" y="3536282"/>
            <a:ext cx="2741418" cy="1079351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Data analysis environment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Presence / absence of controls and restrictions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006921D7-D802-9924-EA16-9D244C158A7D}"/>
              </a:ext>
            </a:extLst>
          </p:cNvPr>
          <p:cNvSpPr/>
          <p:nvPr/>
        </p:nvSpPr>
        <p:spPr>
          <a:xfrm>
            <a:off x="595627" y="2075224"/>
            <a:ext cx="2763830" cy="1170532"/>
          </a:xfrm>
          <a:prstGeom prst="roundRect">
            <a:avLst/>
          </a:prstGeom>
          <a:ln w="38100">
            <a:solidFill>
              <a:srgbClr val="0297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lIns="91440" tIns="45720" rIns="91440" bIns="45720" rtlCol="0" anchor="t"/>
          <a:lstStyle/>
          <a:p>
            <a:r>
              <a:rPr lang="en-US" sz="1600" b="1" dirty="0"/>
              <a:t>Population: </a:t>
            </a:r>
            <a:r>
              <a:rPr lang="en-US" sz="1400" dirty="0"/>
              <a:t>Adults/ children</a:t>
            </a:r>
          </a:p>
          <a:p>
            <a:r>
              <a:rPr lang="en-US" sz="1600" b="1" dirty="0"/>
              <a:t>What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it Personal Data?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Is it sensitive?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DEF01A4F-D1AB-D8A0-1474-8CD1EE9A2BE9}"/>
              </a:ext>
            </a:extLst>
          </p:cNvPr>
          <p:cNvSpPr/>
          <p:nvPr/>
        </p:nvSpPr>
        <p:spPr>
          <a:xfrm>
            <a:off x="6478525" y="2075224"/>
            <a:ext cx="2763830" cy="1170532"/>
          </a:xfrm>
          <a:prstGeom prst="roundRect">
            <a:avLst/>
          </a:prstGeom>
          <a:ln w="38100">
            <a:solidFill>
              <a:srgbClr val="0297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Consent &amp; Permissions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Participants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providers </a:t>
            </a: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08A05085-C3FD-0560-7483-8C7C43C8C0A4}"/>
              </a:ext>
            </a:extLst>
          </p:cNvPr>
          <p:cNvSpPr/>
          <p:nvPr/>
        </p:nvSpPr>
        <p:spPr>
          <a:xfrm>
            <a:off x="3581482" y="2078760"/>
            <a:ext cx="2763830" cy="1170532"/>
          </a:xfrm>
          <a:prstGeom prst="roundRect">
            <a:avLst/>
          </a:prstGeom>
          <a:ln w="38100">
            <a:solidFill>
              <a:srgbClr val="0297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How is Data Generated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 from people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Secondary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linkage</a:t>
            </a:r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498BCA80-9560-DCFC-261E-89C81A296E8D}"/>
              </a:ext>
            </a:extLst>
          </p:cNvPr>
          <p:cNvSpPr/>
          <p:nvPr/>
        </p:nvSpPr>
        <p:spPr>
          <a:xfrm>
            <a:off x="6430618" y="4872639"/>
            <a:ext cx="2784459" cy="1170532"/>
          </a:xfrm>
          <a:prstGeom prst="roundRect">
            <a:avLst/>
          </a:prstGeom>
          <a:ln w="38100">
            <a:solidFill>
              <a:srgbClr val="54AE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Data Preservation &amp; Archiving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B459648-42A1-9AD3-0F03-6D0BC0C4BB4F}"/>
              </a:ext>
            </a:extLst>
          </p:cNvPr>
          <p:cNvSpPr/>
          <p:nvPr/>
        </p:nvSpPr>
        <p:spPr>
          <a:xfrm>
            <a:off x="530706" y="3474582"/>
            <a:ext cx="2763830" cy="1138506"/>
          </a:xfrm>
          <a:prstGeom prst="rect">
            <a:avLst/>
          </a:prstGeom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Dataflow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Touch points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Transfer mechanism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94C71FE-E925-537C-4B44-09AA2099286B}"/>
              </a:ext>
            </a:extLst>
          </p:cNvPr>
          <p:cNvSpPr/>
          <p:nvPr/>
        </p:nvSpPr>
        <p:spPr>
          <a:xfrm>
            <a:off x="3515750" y="4897164"/>
            <a:ext cx="2763830" cy="1170532"/>
          </a:xfrm>
          <a:prstGeom prst="roundRect">
            <a:avLst/>
          </a:prstGeom>
          <a:ln w="38100">
            <a:solidFill>
              <a:srgbClr val="54AE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Data Sharing Plans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Who owns the data &amp; 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Data confidentiality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Consistent with consent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C1BAC45-01A2-A04A-6B13-55D750B683FB}"/>
              </a:ext>
            </a:extLst>
          </p:cNvPr>
          <p:cNvSpPr/>
          <p:nvPr/>
        </p:nvSpPr>
        <p:spPr>
          <a:xfrm>
            <a:off x="9412717" y="4877178"/>
            <a:ext cx="2708678" cy="1161455"/>
          </a:xfrm>
          <a:prstGeom prst="roundRect">
            <a:avLst/>
          </a:prstGeom>
          <a:solidFill>
            <a:srgbClr val="54AEB6"/>
          </a:solidFill>
          <a:ln w="38100">
            <a:solidFill>
              <a:srgbClr val="54AE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Risks &amp; 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Compliance </a:t>
            </a:r>
            <a:r>
              <a:rPr lang="en-US" sz="1400" dirty="0"/>
              <a:t>legislation &amp; regulatory requirement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26D579F-BBC7-ADAF-4064-789B135F931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346798" y="1329116"/>
            <a:ext cx="382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5004EF3-3438-99BF-A6F4-FC1BD4AC78C2}"/>
              </a:ext>
            </a:extLst>
          </p:cNvPr>
          <p:cNvCxnSpPr>
            <a:cxnSpLocks/>
            <a:stCxn id="17" idx="3"/>
          </p:cNvCxnSpPr>
          <p:nvPr/>
        </p:nvCxnSpPr>
        <p:spPr>
          <a:xfrm>
            <a:off x="3359457" y="2660490"/>
            <a:ext cx="4440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A75FD90-C2C6-EDC1-76D8-1B0A7BF8C22C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6345312" y="2660490"/>
            <a:ext cx="355238" cy="353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137C42-F336-2E45-3E73-0186BF9B9B3C}"/>
              </a:ext>
            </a:extLst>
          </p:cNvPr>
          <p:cNvCxnSpPr>
            <a:cxnSpLocks/>
          </p:cNvCxnSpPr>
          <p:nvPr/>
        </p:nvCxnSpPr>
        <p:spPr>
          <a:xfrm>
            <a:off x="3289930" y="4042732"/>
            <a:ext cx="43910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DFD4DD6-6ECB-0E74-F163-F881D2075F4B}"/>
              </a:ext>
            </a:extLst>
          </p:cNvPr>
          <p:cNvCxnSpPr>
            <a:cxnSpLocks/>
          </p:cNvCxnSpPr>
          <p:nvPr/>
        </p:nvCxnSpPr>
        <p:spPr>
          <a:xfrm>
            <a:off x="6253287" y="4056547"/>
            <a:ext cx="44726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8492348-17C3-81A9-E592-162236D78B4C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9206289" y="4075957"/>
            <a:ext cx="422632" cy="12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C53476-9247-1263-B2A9-4B3E1D2A781A}"/>
              </a:ext>
            </a:extLst>
          </p:cNvPr>
          <p:cNvCxnSpPr>
            <a:cxnSpLocks/>
          </p:cNvCxnSpPr>
          <p:nvPr/>
        </p:nvCxnSpPr>
        <p:spPr>
          <a:xfrm>
            <a:off x="3064110" y="5534258"/>
            <a:ext cx="49848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B65169D-E15D-EF71-E6F0-C7677F3771DB}"/>
              </a:ext>
            </a:extLst>
          </p:cNvPr>
          <p:cNvCxnSpPr>
            <a:cxnSpLocks/>
          </p:cNvCxnSpPr>
          <p:nvPr/>
        </p:nvCxnSpPr>
        <p:spPr>
          <a:xfrm>
            <a:off x="6269230" y="5534258"/>
            <a:ext cx="32277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DE68094-DD93-502F-76B9-2DC4F2FE6B4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272803" y="1371888"/>
            <a:ext cx="42774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1B14F41-0C29-9ABD-B425-D22FA7B9C8C2}"/>
              </a:ext>
            </a:extLst>
          </p:cNvPr>
          <p:cNvSpPr/>
          <p:nvPr/>
        </p:nvSpPr>
        <p:spPr>
          <a:xfrm>
            <a:off x="505471" y="4915514"/>
            <a:ext cx="2784459" cy="1170532"/>
          </a:xfrm>
          <a:prstGeom prst="roundRect">
            <a:avLst/>
          </a:prstGeom>
          <a:ln w="38100">
            <a:solidFill>
              <a:srgbClr val="54AEB6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Accessible findings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7CAF55F-D45F-4F3A-A069-552A36F7945B}"/>
              </a:ext>
            </a:extLst>
          </p:cNvPr>
          <p:cNvCxnSpPr>
            <a:cxnSpLocks/>
          </p:cNvCxnSpPr>
          <p:nvPr/>
        </p:nvCxnSpPr>
        <p:spPr>
          <a:xfrm>
            <a:off x="9242355" y="5534258"/>
            <a:ext cx="386566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00D9B7C-00FE-CECD-0A21-3EC28F6D945A}"/>
              </a:ext>
            </a:extLst>
          </p:cNvPr>
          <p:cNvSpPr/>
          <p:nvPr/>
        </p:nvSpPr>
        <p:spPr>
          <a:xfrm>
            <a:off x="9395418" y="832559"/>
            <a:ext cx="2741418" cy="1034564"/>
          </a:xfrm>
          <a:prstGeom prst="rect">
            <a:avLst/>
          </a:prstGeom>
          <a:gradFill flip="none" rotWithShape="1">
            <a:gsLst>
              <a:gs pos="0">
                <a:srgbClr val="00B0F0">
                  <a:tint val="66000"/>
                  <a:satMod val="160000"/>
                </a:srgbClr>
              </a:gs>
              <a:gs pos="50000">
                <a:srgbClr val="00B0F0">
                  <a:tint val="44500"/>
                  <a:satMod val="160000"/>
                </a:srgbClr>
              </a:gs>
              <a:gs pos="100000">
                <a:srgbClr val="00B0F0">
                  <a:tint val="23500"/>
                  <a:satMod val="160000"/>
                </a:srgbClr>
              </a:gs>
            </a:gsLst>
            <a:lin ang="2700000" scaled="1"/>
            <a:tileRect/>
          </a:gradFill>
          <a:ln w="381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Communicate with stakeholders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Who are they?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How will you communicate?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7F16D07E-A6AF-A48F-BE7F-E78A1CC87FFD}"/>
              </a:ext>
            </a:extLst>
          </p:cNvPr>
          <p:cNvSpPr/>
          <p:nvPr/>
        </p:nvSpPr>
        <p:spPr>
          <a:xfrm>
            <a:off x="9375568" y="2078657"/>
            <a:ext cx="2763830" cy="1170532"/>
          </a:xfrm>
          <a:prstGeom prst="roundRect">
            <a:avLst/>
          </a:prstGeom>
          <a:ln w="38100">
            <a:solidFill>
              <a:srgbClr val="0297A7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/>
              <a:t>Approvals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National + 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Contracts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Partners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D4A9F2E-E8DD-7FE5-EC3A-66BDF4D00DE6}"/>
              </a:ext>
            </a:extLst>
          </p:cNvPr>
          <p:cNvSpPr/>
          <p:nvPr/>
        </p:nvSpPr>
        <p:spPr>
          <a:xfrm>
            <a:off x="153954" y="811834"/>
            <a:ext cx="30003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C654CE5-AF31-CA25-B4EC-E30DA1CD25E9}"/>
              </a:ext>
            </a:extLst>
          </p:cNvPr>
          <p:cNvSpPr/>
          <p:nvPr/>
        </p:nvSpPr>
        <p:spPr>
          <a:xfrm>
            <a:off x="120253" y="2075224"/>
            <a:ext cx="30003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3DBF5E-DFA6-0D52-E372-9ED0A31773E9}"/>
              </a:ext>
            </a:extLst>
          </p:cNvPr>
          <p:cNvSpPr/>
          <p:nvPr/>
        </p:nvSpPr>
        <p:spPr>
          <a:xfrm>
            <a:off x="144054" y="3457826"/>
            <a:ext cx="276236" cy="91439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A07B0F8-764A-988A-7EF3-134851F901CA}"/>
              </a:ext>
            </a:extLst>
          </p:cNvPr>
          <p:cNvSpPr/>
          <p:nvPr/>
        </p:nvSpPr>
        <p:spPr>
          <a:xfrm>
            <a:off x="106614" y="4915514"/>
            <a:ext cx="300037" cy="9144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3BD82FEB-3917-1F66-9617-A844040BBB12}"/>
              </a:ext>
            </a:extLst>
          </p:cNvPr>
          <p:cNvCxnSpPr>
            <a:cxnSpLocks/>
          </p:cNvCxnSpPr>
          <p:nvPr/>
        </p:nvCxnSpPr>
        <p:spPr>
          <a:xfrm>
            <a:off x="9246681" y="1371888"/>
            <a:ext cx="382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2DBD782-5137-9A08-B828-A1CE53090B14}"/>
              </a:ext>
            </a:extLst>
          </p:cNvPr>
          <p:cNvCxnSpPr>
            <a:cxnSpLocks/>
          </p:cNvCxnSpPr>
          <p:nvPr/>
        </p:nvCxnSpPr>
        <p:spPr>
          <a:xfrm>
            <a:off x="9246681" y="2660490"/>
            <a:ext cx="3822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946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23D512-6759-1055-F7EC-6D164D6EEF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C0DB018D-2090-1E3C-C3CA-8E9CA92C75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8E2DCFCF-259C-0283-BB29-8D406336855A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390A7A-D7F6-3E67-146A-8B7EFD2A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6250FE-945B-B90F-37E0-FF8A70C39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Health Research Authority </a:t>
            </a:r>
          </a:p>
          <a:p>
            <a:pPr lvl="1"/>
            <a:r>
              <a:rPr lang="en-GB" sz="2600" dirty="0">
                <a:hlinkClick r:id="rId5"/>
              </a:rPr>
              <a:t>Planning and improving research</a:t>
            </a:r>
            <a:endParaRPr lang="en-US" sz="2600" dirty="0"/>
          </a:p>
          <a:p>
            <a:pPr lvl="1"/>
            <a:r>
              <a:rPr lang="en-US" sz="2600" dirty="0">
                <a:hlinkClick r:id="rId6"/>
              </a:rPr>
              <a:t>Approvals </a:t>
            </a:r>
            <a:endParaRPr lang="en-US" sz="2600" dirty="0"/>
          </a:p>
          <a:p>
            <a:r>
              <a:rPr lang="en-GB" u="sng" dirty="0">
                <a:hlinkClick r:id="rId7"/>
              </a:rPr>
              <a:t>UK Policy Framework for Health and Social Care Research</a:t>
            </a:r>
            <a:r>
              <a:rPr lang="en-GB" dirty="0"/>
              <a:t>. </a:t>
            </a:r>
          </a:p>
          <a:p>
            <a:pPr lvl="1"/>
            <a:r>
              <a:rPr lang="en-GB" sz="2800" dirty="0"/>
              <a:t>Sets out core principals for managing and conducting health research and the responsibilities of key stakeholders including the PI.</a:t>
            </a:r>
          </a:p>
          <a:p>
            <a:r>
              <a:rPr lang="en-US" dirty="0">
                <a:hlinkClick r:id="rId8"/>
              </a:rPr>
              <a:t>MHRA </a:t>
            </a:r>
            <a:endParaRPr lang="en-US" dirty="0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16E39D29-4645-34D9-9B74-0DC74F589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4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E2A27A13-F013-9143-601B-44BE1D7938A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3911" y="5956090"/>
            <a:ext cx="704540" cy="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161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730463-37B4-B789-9120-7297A9D6E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2C71E3C0-994F-3451-D6CA-B6DC76D9F1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4E8F8404-0877-3A68-BCC1-61CFDE5A63D6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FCEC387-7138-7589-4EAF-2B7987EFF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6D9943-0BB7-2C56-0B76-8E33568C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Information Commissioner’s Office, </a:t>
            </a:r>
          </a:p>
          <a:p>
            <a:pPr lvl="1"/>
            <a:r>
              <a:rPr lang="en-GB" dirty="0">
                <a:hlinkClick r:id="rId5"/>
              </a:rPr>
              <a:t>Guidance on research provision in data protection law</a:t>
            </a:r>
            <a:endParaRPr lang="en-GB" dirty="0"/>
          </a:p>
          <a:p>
            <a:pPr lvl="1"/>
            <a:r>
              <a:rPr lang="en-GB" dirty="0">
                <a:hlinkClick r:id="rId6"/>
              </a:rPr>
              <a:t>UK GDPR, 2021</a:t>
            </a:r>
            <a:endParaRPr lang="en-GB" dirty="0"/>
          </a:p>
          <a:p>
            <a:pPr marL="457200" lvl="1" indent="0">
              <a:buNone/>
            </a:pPr>
            <a:r>
              <a:rPr lang="en-GB" dirty="0"/>
              <a:t>Currently being updated due to the Data (use and access) Act, 2025.</a:t>
            </a:r>
          </a:p>
          <a:p>
            <a:pPr lvl="1"/>
            <a:r>
              <a:rPr lang="en-GB" dirty="0">
                <a:hlinkClick r:id="rId7"/>
              </a:rPr>
              <a:t>Data sharing: A code of practice </a:t>
            </a:r>
            <a:endParaRPr lang="en-GB" dirty="0"/>
          </a:p>
          <a:p>
            <a:r>
              <a:rPr lang="en-GB" dirty="0"/>
              <a:t>UKRI, </a:t>
            </a:r>
            <a:r>
              <a:rPr lang="en-GB" dirty="0">
                <a:hlinkClick r:id="rId8"/>
              </a:rPr>
              <a:t>Concordat on Open Research Data</a:t>
            </a:r>
            <a:r>
              <a:rPr lang="en-GB" dirty="0"/>
              <a:t>, 2016</a:t>
            </a: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569C113A-2CF5-4AE2-D79F-5EAB8246E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1497F242-2619-E731-5991-138B97BC50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3911" y="5956090"/>
            <a:ext cx="704540" cy="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436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3016CF-A2D1-1923-9A07-5A3F94D00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B38C1D96-8A47-B4E5-5B29-0CB0052B3B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2827612D-3A10-541F-8DEA-31AFEC9855C8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92EB52E-210E-581A-0872-F5AAB405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</a:t>
            </a:r>
            <a:endParaRPr lang="en-US" sz="320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11F7F04-EAAD-AAEB-3C24-30406DC462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Relevant legislation includes but is not limited to:</a:t>
            </a:r>
          </a:p>
          <a:p>
            <a:pPr lvl="1"/>
            <a:r>
              <a:rPr lang="en-US" dirty="0">
                <a:latin typeface="Segoe UI"/>
                <a:cs typeface="Segoe UI"/>
                <a:hlinkClick r:id="rId5"/>
              </a:rPr>
              <a:t>UK GDPR 2021</a:t>
            </a:r>
            <a:r>
              <a:rPr lang="en-US" dirty="0">
                <a:latin typeface="Segoe UI"/>
                <a:cs typeface="Segoe UI"/>
              </a:rPr>
              <a:t>, </a:t>
            </a:r>
            <a:r>
              <a:rPr lang="en-US" dirty="0">
                <a:latin typeface="Segoe UI"/>
                <a:cs typeface="Segoe UI"/>
                <a:hlinkClick r:id="rId6"/>
              </a:rPr>
              <a:t>Legislation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dirty="0">
                <a:latin typeface="Segoe UI"/>
                <a:cs typeface="Segoe UI"/>
                <a:hlinkClick r:id="rId7"/>
              </a:rPr>
              <a:t>Data Use and Access Act 2022 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dirty="0">
                <a:latin typeface="Segoe UI"/>
                <a:cs typeface="Segoe UI"/>
                <a:hlinkClick r:id="rId8"/>
              </a:rPr>
              <a:t>Health &amp; Social care Act (2012) 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dirty="0">
                <a:latin typeface="Segoe UI"/>
                <a:cs typeface="Segoe UI"/>
                <a:hlinkClick r:id="rId9"/>
              </a:rPr>
              <a:t>The Health Service (Control of PI) Regulation 2002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dirty="0">
                <a:latin typeface="Segoe UI"/>
                <a:cs typeface="Segoe UI"/>
                <a:hlinkClick r:id="rId10"/>
              </a:rPr>
              <a:t>Medical Device Regulations 2002</a:t>
            </a:r>
            <a:endParaRPr lang="en-US" dirty="0">
              <a:latin typeface="Segoe UI"/>
              <a:cs typeface="Segoe UI"/>
            </a:endParaRPr>
          </a:p>
          <a:p>
            <a:pPr lvl="1"/>
            <a:r>
              <a:rPr lang="en-US" dirty="0">
                <a:latin typeface="Segoe UI"/>
                <a:cs typeface="Segoe UI"/>
                <a:hlinkClick r:id="rId11"/>
              </a:rPr>
              <a:t>The Human Tissue Act, 2004</a:t>
            </a:r>
            <a:endParaRPr lang="en-US" dirty="0">
              <a:latin typeface="Segoe UI"/>
              <a:cs typeface="Segoe UI"/>
            </a:endParaRPr>
          </a:p>
          <a:p>
            <a:pPr lvl="1"/>
            <a:endParaRPr lang="en-GB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921B44C1-F8C0-284B-BE6F-E10536824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A0113D3F-564C-40E8-6BCF-9BD2CBFF1E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3911" y="5956090"/>
            <a:ext cx="704540" cy="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678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6D45FA-FAC9-6FC9-99F5-2C8E85B7D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>
            <a:extLst>
              <a:ext uri="{FF2B5EF4-FFF2-40B4-BE49-F238E27FC236}">
                <a16:creationId xmlns:a16="http://schemas.microsoft.com/office/drawing/2014/main" id="{34DE4913-2A66-1524-2408-3409A8AAA2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0"/>
            <a:ext cx="85704" cy="1285554"/>
          </a:xfrm>
          <a:prstGeom prst="rect">
            <a:avLst/>
          </a:prstGeom>
        </p:spPr>
      </p:pic>
      <p:sp>
        <p:nvSpPr>
          <p:cNvPr id="48" name="Object 47">
            <a:extLst>
              <a:ext uri="{FF2B5EF4-FFF2-40B4-BE49-F238E27FC236}">
                <a16:creationId xmlns:a16="http://schemas.microsoft.com/office/drawing/2014/main" id="{8F35A53F-B695-D909-632B-49A697A37155}"/>
              </a:ext>
            </a:extLst>
          </p:cNvPr>
          <p:cNvSpPr/>
          <p:nvPr/>
        </p:nvSpPr>
        <p:spPr>
          <a:xfrm>
            <a:off x="11798525" y="6515257"/>
            <a:ext cx="199975" cy="191940"/>
          </a:xfrm>
          <a:prstGeom prst="rect">
            <a:avLst/>
          </a:prstGeom>
          <a:noFill/>
        </p:spPr>
        <p:txBody>
          <a:bodyPr/>
          <a:lstStyle/>
          <a:p>
            <a:endParaRPr lang="en-GB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F8F786-3AB3-B834-1483-FF5D213A7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1774E04-6E61-3FED-65DE-3A28540D4C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60887"/>
            <a:ext cx="10515600" cy="1500187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Elaine.mackey@Manchester.ac.uk</a:t>
            </a:r>
            <a:endParaRPr lang="en-US" dirty="0"/>
          </a:p>
        </p:txBody>
      </p:sp>
      <p:sp>
        <p:nvSpPr>
          <p:cNvPr id="49" name="Slide Number Placeholder 24">
            <a:extLst>
              <a:ext uri="{FF2B5EF4-FFF2-40B4-BE49-F238E27FC236}">
                <a16:creationId xmlns:a16="http://schemas.microsoft.com/office/drawing/2014/main" id="{96DA62F7-8ECD-CBB7-BE1F-BAF112942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0"/>
            </a:ext>
          </a:extLst>
        </p:spPr>
        <p:txBody>
          <a:bodyPr/>
          <a:lstStyle>
            <a:lvl1pPr>
              <a:defRPr sz="1100"/>
            </a:lvl1pPr>
          </a:lstStyle>
          <a:p>
            <a:fld id="{F7021451-1387-4CA6-816F-3879F97B5CBC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A blue and green interlocking circles&#10;&#10;Description automatically generated">
            <a:extLst>
              <a:ext uri="{FF2B5EF4-FFF2-40B4-BE49-F238E27FC236}">
                <a16:creationId xmlns:a16="http://schemas.microsoft.com/office/drawing/2014/main" id="{136C9F2A-EF50-FE91-8F74-4E0AE062F6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3911" y="5956090"/>
            <a:ext cx="704540" cy="717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632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90c77d1-93ed-4f71-8f4c-7998a9530f63">
      <Terms xmlns="http://schemas.microsoft.com/office/infopath/2007/PartnerControls"/>
    </lcf76f155ced4ddcb4097134ff3c332f>
    <TaxCatchAll xmlns="e126fe4f-ea1a-43f6-ac45-2d71a1d6365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40962CCB8CA64AB4DAF2C8B7389621" ma:contentTypeVersion="13" ma:contentTypeDescription="Create a new document." ma:contentTypeScope="" ma:versionID="50ab9a366842309f336ed61c5be2973d">
  <xsd:schema xmlns:xsd="http://www.w3.org/2001/XMLSchema" xmlns:xs="http://www.w3.org/2001/XMLSchema" xmlns:p="http://schemas.microsoft.com/office/2006/metadata/properties" xmlns:ns2="f90c77d1-93ed-4f71-8f4c-7998a9530f63" xmlns:ns3="e126fe4f-ea1a-43f6-ac45-2d71a1d6365f" targetNamespace="http://schemas.microsoft.com/office/2006/metadata/properties" ma:root="true" ma:fieldsID="2d131221133a372bb21dcfd9d63ff8a2" ns2:_="" ns3:_="">
    <xsd:import namespace="f90c77d1-93ed-4f71-8f4c-7998a9530f63"/>
    <xsd:import namespace="e126fe4f-ea1a-43f6-ac45-2d71a1d636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0c77d1-93ed-4f71-8f4c-7998a9530f6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6d63537c-d192-4dc4-bb87-a5632b1c768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6fe4f-ea1a-43f6-ac45-2d71a1d6365f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f469578-d4c4-43e6-9f3e-6d981ab352b3}" ma:internalName="TaxCatchAll" ma:showField="CatchAllData" ma:web="e126fe4f-ea1a-43f6-ac45-2d71a1d636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D814D9-A332-44E8-AE93-D3C38E5B9100}">
  <ds:schemaRefs>
    <ds:schemaRef ds:uri="http://schemas.microsoft.com/office/2006/metadata/properties"/>
    <ds:schemaRef ds:uri="http://schemas.microsoft.com/office/infopath/2007/PartnerControls"/>
    <ds:schemaRef ds:uri="f90c77d1-93ed-4f71-8f4c-7998a9530f63"/>
    <ds:schemaRef ds:uri="e126fe4f-ea1a-43f6-ac45-2d71a1d6365f"/>
  </ds:schemaRefs>
</ds:datastoreItem>
</file>

<file path=customXml/itemProps2.xml><?xml version="1.0" encoding="utf-8"?>
<ds:datastoreItem xmlns:ds="http://schemas.openxmlformats.org/officeDocument/2006/customXml" ds:itemID="{147860DE-3EB4-42EB-BA06-911DA7260F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B6A5412-FC6E-41F8-9FAA-69D395AB003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90c77d1-93ed-4f71-8f4c-7998a9530f63"/>
    <ds:schemaRef ds:uri="e126fe4f-ea1a-43f6-ac45-2d71a1d636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1377</TotalTime>
  <Words>425</Words>
  <Application>Microsoft Office PowerPoint</Application>
  <PresentationFormat>Widescreen</PresentationFormat>
  <Paragraphs>98</Paragraphs>
  <Slides>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PowerPoint Presentation</vt:lpstr>
      <vt:lpstr>What is Information Governance</vt:lpstr>
      <vt:lpstr>PowerPoint Presentation</vt:lpstr>
      <vt:lpstr>Resources </vt:lpstr>
      <vt:lpstr>Resources </vt:lpstr>
      <vt:lpstr>Resources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Elaine Mackey</cp:lastModifiedBy>
  <cp:revision>252</cp:revision>
  <dcterms:created xsi:type="dcterms:W3CDTF">2024-05-29T10:14:52Z</dcterms:created>
  <dcterms:modified xsi:type="dcterms:W3CDTF">2025-07-10T09:43:51Z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0x0101002240962CCB8CA64AB4DAF2C8B7389621</vt:lpwstr>
  </property>
  <property fmtid="{D5CDD505-2E9C-101B-9397-08002B2CF9AE}" pid="3" name="MediaServiceImageTags">
    <vt:lpwstr/>
  </property>
</Properties>
</file>