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webextensions/webextension1.xml" ContentType="application/vnd.ms-office.webextension+xml"/>
  <Override PartName="/ppt/webextensions/taskpanes.xml" ContentType="application/vnd.ms-office.webextensiontaskpan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2" r:id="rId5"/>
    <p:sldId id="572" r:id="rId6"/>
    <p:sldId id="571" r:id="rId7"/>
    <p:sldId id="573" r:id="rId8"/>
    <p:sldId id="57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1189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5666"/>
  </p:normalViewPr>
  <p:slideViewPr>
    <p:cSldViewPr showGuides="1">
      <p:cViewPr varScale="1">
        <p:scale>
          <a:sx n="125" d="100"/>
          <a:sy n="125" d="100"/>
        </p:scale>
        <p:origin x="160" y="56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92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9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9634" y="4723200"/>
            <a:ext cx="54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79634" y="4723200"/>
            <a:ext cx="54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8944-1713-0044-8A9E-2096933DCACF}"/>
              </a:ext>
            </a:extLst>
          </p:cNvPr>
          <p:cNvSpPr txBox="1"/>
          <p:nvPr userDrawn="1"/>
        </p:nvSpPr>
        <p:spPr>
          <a:xfrm>
            <a:off x="1419497" y="478100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29568-CF36-2A48-9C67-0826A6383914}"/>
              </a:ext>
            </a:extLst>
          </p:cNvPr>
          <p:cNvSpPr txBox="1"/>
          <p:nvPr userDrawn="1"/>
        </p:nvSpPr>
        <p:spPr>
          <a:xfrm>
            <a:off x="2333897" y="478971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A99B5-B0E0-D044-AF42-6F63F9A9A587}"/>
              </a:ext>
            </a:extLst>
          </p:cNvPr>
          <p:cNvSpPr txBox="1"/>
          <p:nvPr userDrawn="1"/>
        </p:nvSpPr>
        <p:spPr>
          <a:xfrm>
            <a:off x="1933303" y="478971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79634" y="4723200"/>
            <a:ext cx="54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2000" y="4876006"/>
            <a:ext cx="540000" cy="15280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50" r:id="rId3"/>
    <p:sldLayoutId id="2147483672" r:id="rId4"/>
    <p:sldLayoutId id="2147483663" r:id="rId5"/>
    <p:sldLayoutId id="2147483673" r:id="rId6"/>
    <p:sldLayoutId id="2147483652" r:id="rId7"/>
    <p:sldLayoutId id="2147483657" r:id="rId8"/>
    <p:sldLayoutId id="2147483674" r:id="rId9"/>
    <p:sldLayoutId id="2147483679" r:id="rId10"/>
    <p:sldLayoutId id="2147483670" r:id="rId11"/>
    <p:sldLayoutId id="2147483659" r:id="rId12"/>
    <p:sldLayoutId id="2147483669" r:id="rId13"/>
    <p:sldLayoutId id="2147483676" r:id="rId14"/>
    <p:sldLayoutId id="2147483654" r:id="rId15"/>
    <p:sldLayoutId id="2147483655" r:id="rId16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4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432000" y="1980000"/>
            <a:ext cx="8280000" cy="612000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Perspectives from Funders and Funding Panels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4294967295"/>
          </p:nvPr>
        </p:nvSpPr>
        <p:spPr>
          <a:xfrm>
            <a:off x="432000" y="3134322"/>
            <a:ext cx="8280000" cy="540000"/>
          </a:xfrm>
        </p:spPr>
        <p:txBody>
          <a:bodyPr/>
          <a:lstStyle/>
          <a:p>
            <a:r>
              <a:rPr lang="en-GB" sz="1800" b="1" dirty="0">
                <a:solidFill>
                  <a:schemeClr val="bg1"/>
                </a:solidFill>
              </a:rPr>
              <a:t>Professor Christopher </a:t>
            </a:r>
            <a:r>
              <a:rPr lang="en-GB" sz="1800" b="1" dirty="0" err="1">
                <a:solidFill>
                  <a:schemeClr val="bg1"/>
                </a:solidFill>
              </a:rPr>
              <a:t>Yau</a:t>
            </a:r>
            <a:endParaRPr lang="en-GB" sz="1800" b="1" dirty="0">
              <a:solidFill>
                <a:schemeClr val="bg1"/>
              </a:solidFill>
            </a:endParaRPr>
          </a:p>
          <a:p>
            <a:r>
              <a:rPr lang="en-GB" sz="1800" dirty="0">
                <a:solidFill>
                  <a:schemeClr val="bg1"/>
                </a:solidFill>
              </a:rPr>
              <a:t>University of Oxford</a:t>
            </a:r>
          </a:p>
          <a:p>
            <a:r>
              <a:rPr lang="en-GB" sz="1800" dirty="0">
                <a:solidFill>
                  <a:schemeClr val="bg1"/>
                </a:solidFill>
              </a:rPr>
              <a:t>Health Data Research UK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294967295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pic>
        <p:nvPicPr>
          <p:cNvPr id="8" name="Picture 2" descr="University Of Oxford Logo Text transparent PNG - StickPNG">
            <a:extLst>
              <a:ext uri="{FF2B5EF4-FFF2-40B4-BE49-F238E27FC236}">
                <a16:creationId xmlns:a16="http://schemas.microsoft.com/office/drawing/2014/main" id="{00924459-8888-2090-A183-A0161612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10528" y="4216645"/>
            <a:ext cx="2627832" cy="87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87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E6C7-4B04-67DE-9CDF-B63D7B1F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2038-C261-9394-1225-77DF7C19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9D09-498B-DE67-F0EA-14567C8D44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/>
              <a:t>Medical Research Council:</a:t>
            </a:r>
          </a:p>
          <a:p>
            <a:endParaRPr lang="en-US" sz="1400" dirty="0"/>
          </a:p>
          <a:p>
            <a:r>
              <a:rPr lang="en-US" sz="1400" b="0" dirty="0"/>
              <a:t>Better Methods, Better Research (previously Methodology Research Panel) </a:t>
            </a:r>
            <a:r>
              <a:rPr lang="en-US" sz="1400" b="0" dirty="0">
                <a:solidFill>
                  <a:srgbClr val="002060"/>
                </a:solidFill>
              </a:rPr>
              <a:t>2019-2024</a:t>
            </a:r>
          </a:p>
          <a:p>
            <a:endParaRPr lang="en-US" sz="1400" b="0" dirty="0"/>
          </a:p>
          <a:p>
            <a:r>
              <a:rPr lang="en-US" sz="1400" b="0" dirty="0"/>
              <a:t>Molecular &amp; Cellular Medicine Board </a:t>
            </a:r>
            <a:r>
              <a:rPr lang="en-US" sz="1400" b="0" dirty="0">
                <a:solidFill>
                  <a:srgbClr val="002060"/>
                </a:solidFill>
              </a:rPr>
              <a:t>2022-2025</a:t>
            </a:r>
          </a:p>
          <a:p>
            <a:endParaRPr lang="en-US" sz="1400" b="0" dirty="0">
              <a:solidFill>
                <a:srgbClr val="002060"/>
              </a:solidFill>
            </a:endParaRPr>
          </a:p>
          <a:p>
            <a:r>
              <a:rPr lang="en-US" sz="1400" b="0" dirty="0"/>
              <a:t>Millenium Medal </a:t>
            </a:r>
            <a:r>
              <a:rPr lang="en-US" sz="1400" b="0" dirty="0">
                <a:solidFill>
                  <a:srgbClr val="002060"/>
                </a:solidFill>
              </a:rPr>
              <a:t>2021-2024</a:t>
            </a:r>
          </a:p>
          <a:p>
            <a:endParaRPr lang="en-US" sz="1400" b="0" dirty="0">
              <a:solidFill>
                <a:srgbClr val="002060"/>
              </a:solidFill>
            </a:endParaRPr>
          </a:p>
          <a:p>
            <a:r>
              <a:rPr lang="en-US" sz="1400" b="0" dirty="0"/>
              <a:t>EPSRC, BBSRC, AHRC, CRUK, BHF, NIHR, EU, NIH</a:t>
            </a:r>
          </a:p>
          <a:p>
            <a:endParaRPr lang="en-US" sz="1400" dirty="0"/>
          </a:p>
          <a:p>
            <a:endParaRPr lang="en-US" sz="1400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D467-A426-AA33-F89D-192EB63696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400" dirty="0"/>
              <a:t>Duties:</a:t>
            </a:r>
          </a:p>
          <a:p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Reviewing grant 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Meta-reviews / shortlisting</a:t>
            </a:r>
          </a:p>
          <a:p>
            <a:pPr marL="342900" indent="-342900">
              <a:buFont typeface="+mj-lt"/>
              <a:buAutoNum type="arabicPeriod"/>
            </a:pP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Board attendance and introducing grants / interviews</a:t>
            </a:r>
          </a:p>
          <a:p>
            <a:pPr marL="342900" indent="-342900">
              <a:buFont typeface="+mj-lt"/>
              <a:buAutoNum type="arabicPeriod"/>
            </a:pP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Large investment reviews</a:t>
            </a:r>
          </a:p>
          <a:p>
            <a:pPr marL="342900" indent="-342900">
              <a:buFont typeface="+mj-lt"/>
              <a:buAutoNum type="arabicPeriod"/>
            </a:pPr>
            <a:endParaRPr lang="en-US" sz="1400" b="0" dirty="0"/>
          </a:p>
          <a:p>
            <a:pPr marL="342900" indent="-342900">
              <a:buFont typeface="+mj-lt"/>
              <a:buAutoNum type="arabicPeriod"/>
            </a:pPr>
            <a:r>
              <a:rPr lang="en-US" sz="1400" b="0" dirty="0"/>
              <a:t>Strategy input and advice (cross-UKRI, UK Government and other funders)</a:t>
            </a:r>
          </a:p>
          <a:p>
            <a:endParaRPr lang="en-US" sz="1400" b="0" dirty="0"/>
          </a:p>
          <a:p>
            <a:endParaRPr lang="en-US" sz="1400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E105C-B828-B16A-35FA-8C8087EB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31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38AF-E2C8-8548-1B37-10D9496F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0BEA0-9D19-A72D-E8EA-C217ADB4C6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dirty="0"/>
              <a:t>On funding boards I could be:</a:t>
            </a:r>
          </a:p>
          <a:p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“The Statistician”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“The Bioinformatician”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“The AI Guy”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“The non-white person”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Just one of the Board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78045-8F4B-B0D0-2A21-300AEAD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3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58572-B077-7739-99D0-61766ABF7109}"/>
              </a:ext>
            </a:extLst>
          </p:cNvPr>
          <p:cNvSpPr txBox="1"/>
          <p:nvPr/>
        </p:nvSpPr>
        <p:spPr>
          <a:xfrm>
            <a:off x="1084881" y="728420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B2E585-31FB-73CC-C7C1-6FEFBA9B3A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1400" dirty="0">
              <a:solidFill>
                <a:srgbClr val="002060"/>
              </a:solidFill>
            </a:endParaRP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PhD in Statistics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My research is in computational biology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My job title is Professor of AI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I’m British Born Chinese</a:t>
            </a:r>
          </a:p>
          <a:p>
            <a:endParaRPr lang="en-US" sz="1400" dirty="0">
              <a:solidFill>
                <a:srgbClr val="002060"/>
              </a:solidFill>
            </a:endParaRPr>
          </a:p>
          <a:p>
            <a:r>
              <a:rPr lang="en-US" sz="1400" dirty="0">
                <a:solidFill>
                  <a:srgbClr val="002060"/>
                </a:solidFill>
              </a:rPr>
              <a:t>No specific expertise in the application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C3DF4-278C-2BA6-525F-942C5F4A8B3C}"/>
              </a:ext>
            </a:extLst>
          </p:cNvPr>
          <p:cNvSpPr txBox="1"/>
          <p:nvPr/>
        </p:nvSpPr>
        <p:spPr>
          <a:xfrm>
            <a:off x="432000" y="3829842"/>
            <a:ext cx="8280000" cy="914400"/>
          </a:xfrm>
          <a:prstGeom prst="rect">
            <a:avLst/>
          </a:prstGeom>
          <a:noFill/>
        </p:spPr>
        <p:txBody>
          <a:bodyPr wrap="none" lIns="108000" tIns="108000" rIns="108000" bIns="10800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400" b="1" dirty="0">
                <a:solidFill>
                  <a:prstClr val="black"/>
                </a:solidFill>
              </a:rPr>
              <a:t>F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board members may play different roles in different scenarios and contexts</a:t>
            </a:r>
          </a:p>
        </p:txBody>
      </p:sp>
    </p:spTree>
    <p:extLst>
      <p:ext uri="{BB962C8B-B14F-4D97-AF65-F5344CB8AC3E}">
        <p14:creationId xmlns:p14="http://schemas.microsoft.com/office/powerpoint/2010/main" val="421285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7337-8720-EA41-4E34-162E9E3D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D8E-29A8-EB56-D5F4-57943DB9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top tips (or five really obvious things that are seemingly not that obvious)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77D6-1449-12EA-952D-6A56452BC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Ensure someone other than yourself can understand your application:</a:t>
            </a:r>
          </a:p>
          <a:p>
            <a:pPr marL="774900" lvl="2" indent="-342900">
              <a:buFont typeface="Wingdings" pitchFamily="2" charset="2"/>
              <a:buChar char="§"/>
            </a:pPr>
            <a:r>
              <a:rPr lang="en-US" sz="1400" dirty="0"/>
              <a:t>Application could be read by a wide range of people.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Be wary of overselling and overpromising:</a:t>
            </a:r>
          </a:p>
          <a:p>
            <a:pPr marL="774900" lvl="2" indent="-342900">
              <a:buFont typeface="Wingdings" pitchFamily="2" charset="2"/>
              <a:buChar char="§"/>
            </a:pPr>
            <a:r>
              <a:rPr lang="en-US" sz="1400" dirty="0"/>
              <a:t>Be ambitious but don’t make it easy for reviewers/boards to dismiss you.</a:t>
            </a:r>
          </a:p>
          <a:p>
            <a:pPr lvl="1"/>
            <a:endParaRPr lang="en-US" sz="1400" dirty="0"/>
          </a:p>
          <a:p>
            <a:pPr lvl="1"/>
            <a:r>
              <a:rPr lang="en-US" sz="1400" b="1" dirty="0"/>
              <a:t>Demonstrate evidence of idea development:</a:t>
            </a:r>
          </a:p>
          <a:p>
            <a:pPr marL="717750" lvl="2" indent="-285750">
              <a:buFont typeface="Wingdings" pitchFamily="2" charset="2"/>
              <a:buChar char="§"/>
            </a:pPr>
            <a:r>
              <a:rPr lang="en-US" sz="1400" dirty="0"/>
              <a:t>How have you progressed “an idea” to a defined problem with measurable objectives.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 dirty="0"/>
              <a:t>Enlist genuine support for important aspects of your proposal that you do not understand:</a:t>
            </a:r>
          </a:p>
          <a:p>
            <a:pPr marL="717750" lvl="2" indent="-285750">
              <a:buFont typeface="Wingdings" pitchFamily="2" charset="2"/>
              <a:buChar char="§"/>
            </a:pPr>
            <a:r>
              <a:rPr lang="en-US" sz="1400" b="0" dirty="0"/>
              <a:t>What does the science need? What do you need to learn?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/>
              <a:t>Show consideration </a:t>
            </a:r>
            <a:r>
              <a:rPr lang="en-US" sz="1400" dirty="0"/>
              <a:t>of the environmental context:</a:t>
            </a:r>
          </a:p>
          <a:p>
            <a:pPr marL="717750" lvl="2" indent="-285750">
              <a:buFont typeface="Wingdings" pitchFamily="2" charset="2"/>
              <a:buChar char="§"/>
            </a:pPr>
            <a:r>
              <a:rPr lang="en-US" sz="1400" dirty="0"/>
              <a:t>Is this work aligned with the funding scheme/landscape?</a:t>
            </a:r>
          </a:p>
          <a:p>
            <a:pPr algn="r"/>
            <a:r>
              <a:rPr lang="en-US" sz="1400" dirty="0">
                <a:solidFill>
                  <a:srgbClr val="002060"/>
                </a:solidFill>
              </a:rPr>
              <a:t>Most applications are never funded.</a:t>
            </a:r>
          </a:p>
          <a:p>
            <a:pPr algn="r"/>
            <a:endParaRPr lang="en-US" sz="1400" dirty="0">
              <a:solidFill>
                <a:srgbClr val="002060"/>
              </a:solidFill>
            </a:endParaRPr>
          </a:p>
          <a:p>
            <a:pPr algn="r"/>
            <a:r>
              <a:rPr lang="en-US" sz="1400" dirty="0">
                <a:solidFill>
                  <a:srgbClr val="002060"/>
                </a:solidFill>
              </a:rPr>
              <a:t>Those not funded often have not addressed one or more of these.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C1804-7D81-42E7-981A-716F0C8D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1C131-2D2B-1E07-6197-83626927B8CA}"/>
              </a:ext>
            </a:extLst>
          </p:cNvPr>
          <p:cNvSpPr txBox="1"/>
          <p:nvPr/>
        </p:nvSpPr>
        <p:spPr>
          <a:xfrm>
            <a:off x="1084881" y="728420"/>
            <a:ext cx="0" cy="0"/>
          </a:xfrm>
          <a:prstGeom prst="rect">
            <a:avLst/>
          </a:prstGeom>
          <a:noFill/>
        </p:spPr>
        <p:txBody>
          <a:bodyPr wrap="none" lIns="108000" tIns="108000" rIns="108000" bIns="10800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94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B5C88-BF82-0EF1-43A4-43B73D56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5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67DFD-E5EB-E8C2-027E-EC790BEE7443}"/>
              </a:ext>
            </a:extLst>
          </p:cNvPr>
          <p:cNvSpPr/>
          <p:nvPr/>
        </p:nvSpPr>
        <p:spPr>
          <a:xfrm>
            <a:off x="432392" y="1819012"/>
            <a:ext cx="3995984" cy="936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Background/Motivation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52F6F-588C-487E-3A4F-2B1DFAFBB068}"/>
              </a:ext>
            </a:extLst>
          </p:cNvPr>
          <p:cNvSpPr/>
          <p:nvPr/>
        </p:nvSpPr>
        <p:spPr>
          <a:xfrm>
            <a:off x="432392" y="2827124"/>
            <a:ext cx="3995984" cy="93610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Question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E5B573-4ED1-7705-3489-F977C63C4B51}"/>
              </a:ext>
            </a:extLst>
          </p:cNvPr>
          <p:cNvSpPr/>
          <p:nvPr/>
        </p:nvSpPr>
        <p:spPr>
          <a:xfrm>
            <a:off x="432392" y="3835236"/>
            <a:ext cx="3995984" cy="93610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96D31-D8FD-7E4C-ACB5-82A333CA2A8F}"/>
              </a:ext>
            </a:extLst>
          </p:cNvPr>
          <p:cNvSpPr txBox="1"/>
          <p:nvPr/>
        </p:nvSpPr>
        <p:spPr>
          <a:xfrm>
            <a:off x="415728" y="339502"/>
            <a:ext cx="3995984" cy="432048"/>
          </a:xfrm>
          <a:prstGeom prst="rect">
            <a:avLst/>
          </a:prstGeom>
          <a:noFill/>
        </p:spPr>
        <p:txBody>
          <a:bodyPr wrap="none" lIns="108000" tIns="108000" rIns="108000" bIns="10800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Effort spent (Ideal)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3CC25-E3D7-3E02-8913-4D2D64776736}"/>
              </a:ext>
            </a:extLst>
          </p:cNvPr>
          <p:cNvSpPr/>
          <p:nvPr/>
        </p:nvSpPr>
        <p:spPr>
          <a:xfrm>
            <a:off x="4588664" y="1052870"/>
            <a:ext cx="3995984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Background/Motivation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32110A-98B5-ED57-A1CB-1715BD751207}"/>
              </a:ext>
            </a:extLst>
          </p:cNvPr>
          <p:cNvSpPr/>
          <p:nvPr/>
        </p:nvSpPr>
        <p:spPr>
          <a:xfrm>
            <a:off x="4588664" y="1560860"/>
            <a:ext cx="3995984" cy="4281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Question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72D2B5-21E6-EB91-A72D-880FA1016962}"/>
              </a:ext>
            </a:extLst>
          </p:cNvPr>
          <p:cNvSpPr/>
          <p:nvPr/>
        </p:nvSpPr>
        <p:spPr>
          <a:xfrm>
            <a:off x="4588664" y="2064916"/>
            <a:ext cx="3995984" cy="2706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Approach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9620B8-EC22-66AA-E2B9-AEC3EEB93966}"/>
              </a:ext>
            </a:extLst>
          </p:cNvPr>
          <p:cNvSpPr txBox="1"/>
          <p:nvPr/>
        </p:nvSpPr>
        <p:spPr>
          <a:xfrm>
            <a:off x="4572000" y="339502"/>
            <a:ext cx="3995984" cy="432048"/>
          </a:xfrm>
          <a:prstGeom prst="rect">
            <a:avLst/>
          </a:prstGeom>
          <a:noFill/>
        </p:spPr>
        <p:txBody>
          <a:bodyPr wrap="none" lIns="108000" tIns="108000" rIns="108000" bIns="108000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Effort spent (Reality)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2F1C81-BA98-5577-3784-75B42ACE5777}"/>
              </a:ext>
            </a:extLst>
          </p:cNvPr>
          <p:cNvSpPr/>
          <p:nvPr/>
        </p:nvSpPr>
        <p:spPr>
          <a:xfrm>
            <a:off x="432392" y="771550"/>
            <a:ext cx="3995984" cy="9361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Preparation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97DA1-C1D6-FDC1-0EC7-975A2043085A}"/>
              </a:ext>
            </a:extLst>
          </p:cNvPr>
          <p:cNvSpPr/>
          <p:nvPr/>
        </p:nvSpPr>
        <p:spPr>
          <a:xfrm>
            <a:off x="4588664" y="771550"/>
            <a:ext cx="3995984" cy="216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Preparation</a:t>
            </a:r>
          </a:p>
        </p:txBody>
      </p:sp>
    </p:spTree>
    <p:extLst>
      <p:ext uri="{BB962C8B-B14F-4D97-AF65-F5344CB8AC3E}">
        <p14:creationId xmlns:p14="http://schemas.microsoft.com/office/powerpoint/2010/main" val="65674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 anchor="ctr">
        <a:no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400" b="1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EBDAFED-6A6E-A44A-8497-0163099A409D}">
  <we:reference id="wa200004709" version="1.1.0.1" store="en-GB" storeType="OMEX"/>
  <we:alternateReferences>
    <we:reference id="wa200004709" version="1.1.0.1" store="en-GB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26fe4f-ea1a-43f6-ac45-2d71a1d6365f" xsi:nil="true"/>
    <lcf76f155ced4ddcb4097134ff3c332f xmlns="f90c77d1-93ed-4f71-8f4c-7998a9530f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D768CC-3401-4C12-9DBE-CC552DCFC9EA}"/>
</file>

<file path=customXml/itemProps3.xml><?xml version="1.0" encoding="utf-8"?>
<ds:datastoreItem xmlns:ds="http://schemas.openxmlformats.org/officeDocument/2006/customXml" ds:itemID="{701D6603-7A4F-4E61-9F3B-AA41D2448B94}">
  <ds:schemaRefs>
    <ds:schemaRef ds:uri="http://schemas.microsoft.com/office/2006/documentManagement/types"/>
    <ds:schemaRef ds:uri="ddc16f2e-ac79-420b-bf02-152a3fab2b2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08a1f6fd-e710-4379-a5a2-b3883be714e7"/>
    <ds:schemaRef ds:uri="a2be0bb9-d448-4074-b059-cb7e6b3380a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42264</TotalTime>
  <Words>333</Words>
  <Application>Microsoft Macintosh PowerPoint</Application>
  <PresentationFormat>On-screen Show (16:9)</PresentationFormat>
  <Paragraphs>87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Perspectives from Funders and Funding Panels</vt:lpstr>
      <vt:lpstr>About Me</vt:lpstr>
      <vt:lpstr>My perspective</vt:lpstr>
      <vt:lpstr>My top tips (or five really obvious things that are seemingly not that obvious)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Omics generation</dc:title>
  <dc:creator>Christopher Yau</dc:creator>
  <cp:lastModifiedBy>Christopher Yau</cp:lastModifiedBy>
  <cp:revision>2980</cp:revision>
  <cp:lastPrinted>2021-09-10T15:40:38Z</cp:lastPrinted>
  <dcterms:created xsi:type="dcterms:W3CDTF">2021-05-17T22:50:14Z</dcterms:created>
  <dcterms:modified xsi:type="dcterms:W3CDTF">2025-07-09T12:30:44Z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