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715" r:id="rId3"/>
  </p:sldMasterIdLst>
  <p:sldIdLst>
    <p:sldId id="256" r:id="rId4"/>
    <p:sldId id="262" r:id="rId5"/>
    <p:sldId id="257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A6569-948C-4889-AD3D-A114BA23C83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D6DF8C-FC0E-4A70-A232-0F01BF3115A8}">
      <dgm:prSet/>
      <dgm:spPr/>
      <dgm:t>
        <a:bodyPr/>
        <a:lstStyle/>
        <a:p>
          <a:r>
            <a:rPr lang="en-GB" b="0" i="0"/>
            <a:t>DO be respectful and polite whatever your private thoughts……</a:t>
          </a:r>
          <a:endParaRPr lang="en-US"/>
        </a:p>
      </dgm:t>
    </dgm:pt>
    <dgm:pt modelId="{153617B0-5F20-47BB-AD14-527D12F726F5}" type="parTrans" cxnId="{37852549-2727-4E1F-A953-A4A9516B526F}">
      <dgm:prSet/>
      <dgm:spPr/>
      <dgm:t>
        <a:bodyPr/>
        <a:lstStyle/>
        <a:p>
          <a:endParaRPr lang="en-US"/>
        </a:p>
      </dgm:t>
    </dgm:pt>
    <dgm:pt modelId="{DA3FD487-D97D-4DFB-B3D8-906CC09560E7}" type="sibTrans" cxnId="{37852549-2727-4E1F-A953-A4A9516B526F}">
      <dgm:prSet/>
      <dgm:spPr/>
      <dgm:t>
        <a:bodyPr/>
        <a:lstStyle/>
        <a:p>
          <a:endParaRPr lang="en-US"/>
        </a:p>
      </dgm:t>
    </dgm:pt>
    <dgm:pt modelId="{6210DAC7-6224-499A-B988-0FA40FF8B0D9}">
      <dgm:prSet/>
      <dgm:spPr/>
      <dgm:t>
        <a:bodyPr/>
        <a:lstStyle/>
        <a:p>
          <a:r>
            <a:rPr lang="en-GB" b="0" i="0"/>
            <a:t>DO answer ALL questions raised by ALL reviewers with equal care and consideration</a:t>
          </a:r>
          <a:endParaRPr lang="en-US"/>
        </a:p>
      </dgm:t>
    </dgm:pt>
    <dgm:pt modelId="{640C175C-6284-4180-872F-A11A50492E3A}" type="parTrans" cxnId="{3DC216E0-6B8F-4CD8-88EE-5FE5AB7107B8}">
      <dgm:prSet/>
      <dgm:spPr/>
      <dgm:t>
        <a:bodyPr/>
        <a:lstStyle/>
        <a:p>
          <a:endParaRPr lang="en-US"/>
        </a:p>
      </dgm:t>
    </dgm:pt>
    <dgm:pt modelId="{99F5B04E-E76C-4819-8F64-D831B6607A8C}" type="sibTrans" cxnId="{3DC216E0-6B8F-4CD8-88EE-5FE5AB7107B8}">
      <dgm:prSet/>
      <dgm:spPr/>
      <dgm:t>
        <a:bodyPr/>
        <a:lstStyle/>
        <a:p>
          <a:endParaRPr lang="en-US"/>
        </a:p>
      </dgm:t>
    </dgm:pt>
    <dgm:pt modelId="{F6D21DBA-9409-4860-BB7C-CF5677AA2C2C}">
      <dgm:prSet/>
      <dgm:spPr/>
      <dgm:t>
        <a:bodyPr/>
        <a:lstStyle/>
        <a:p>
          <a:r>
            <a:rPr lang="en-GB" b="0" i="0"/>
            <a:t>DO structure your responses in a  clear and systematic way. </a:t>
          </a:r>
          <a:endParaRPr lang="en-US"/>
        </a:p>
      </dgm:t>
    </dgm:pt>
    <dgm:pt modelId="{25E4E64F-0F23-44CA-A54A-CA7DE9EFB123}" type="parTrans" cxnId="{5BF4DC05-D869-4EEE-8267-EF49E562A702}">
      <dgm:prSet/>
      <dgm:spPr/>
      <dgm:t>
        <a:bodyPr/>
        <a:lstStyle/>
        <a:p>
          <a:endParaRPr lang="en-US"/>
        </a:p>
      </dgm:t>
    </dgm:pt>
    <dgm:pt modelId="{165DD7F4-7AFF-4FF7-A968-C9477DFA5D10}" type="sibTrans" cxnId="{5BF4DC05-D869-4EEE-8267-EF49E562A702}">
      <dgm:prSet/>
      <dgm:spPr/>
      <dgm:t>
        <a:bodyPr/>
        <a:lstStyle/>
        <a:p>
          <a:endParaRPr lang="en-US"/>
        </a:p>
      </dgm:t>
    </dgm:pt>
    <dgm:pt modelId="{C9443F77-31EB-401B-9A1E-515BCE89B821}">
      <dgm:prSet/>
      <dgm:spPr/>
      <dgm:t>
        <a:bodyPr/>
        <a:lstStyle/>
        <a:p>
          <a:r>
            <a:rPr lang="en-GB" b="0" i="0"/>
            <a:t>Where appropriate, you can use a reference to peer reviewed publications to provide background/ clarification.</a:t>
          </a:r>
          <a:endParaRPr lang="en-US"/>
        </a:p>
      </dgm:t>
    </dgm:pt>
    <dgm:pt modelId="{01B81EE2-D98D-4587-93A6-56C8CDECB7E0}" type="parTrans" cxnId="{57407385-080A-4477-BB02-8C4CD83B7B5F}">
      <dgm:prSet/>
      <dgm:spPr/>
      <dgm:t>
        <a:bodyPr/>
        <a:lstStyle/>
        <a:p>
          <a:endParaRPr lang="en-US"/>
        </a:p>
      </dgm:t>
    </dgm:pt>
    <dgm:pt modelId="{F9F9AC05-9576-42CF-B4AE-A92E715813DC}" type="sibTrans" cxnId="{57407385-080A-4477-BB02-8C4CD83B7B5F}">
      <dgm:prSet/>
      <dgm:spPr/>
      <dgm:t>
        <a:bodyPr/>
        <a:lstStyle/>
        <a:p>
          <a:endParaRPr lang="en-US"/>
        </a:p>
      </dgm:t>
    </dgm:pt>
    <dgm:pt modelId="{50B41C08-7FD2-4480-8787-7D5454D68158}">
      <dgm:prSet/>
      <dgm:spPr/>
      <dgm:t>
        <a:bodyPr/>
        <a:lstStyle/>
        <a:p>
          <a:r>
            <a:rPr lang="en-GB" b="0" i="0" dirty="0"/>
            <a:t>DO NOT argue that the strengths of other aspects of the proposal outweigh some of the weaknesses identified by the reviewers. </a:t>
          </a:r>
          <a:endParaRPr lang="en-US" dirty="0"/>
        </a:p>
      </dgm:t>
    </dgm:pt>
    <dgm:pt modelId="{D49AD0A2-B076-4C8C-A178-7A21A74B5D8E}" type="parTrans" cxnId="{E5E02368-43EF-465E-A093-6D4838AFD1DA}">
      <dgm:prSet/>
      <dgm:spPr/>
      <dgm:t>
        <a:bodyPr/>
        <a:lstStyle/>
        <a:p>
          <a:endParaRPr lang="en-US"/>
        </a:p>
      </dgm:t>
    </dgm:pt>
    <dgm:pt modelId="{570C0E0B-7DBF-434D-8557-1086F2645826}" type="sibTrans" cxnId="{E5E02368-43EF-465E-A093-6D4838AFD1DA}">
      <dgm:prSet/>
      <dgm:spPr/>
      <dgm:t>
        <a:bodyPr/>
        <a:lstStyle/>
        <a:p>
          <a:endParaRPr lang="en-US"/>
        </a:p>
      </dgm:t>
    </dgm:pt>
    <dgm:pt modelId="{6125CE07-824E-46FA-B7A0-CF2674D43DDD}" type="pres">
      <dgm:prSet presAssocID="{0B0A6569-948C-4889-AD3D-A114BA23C838}" presName="diagram" presStyleCnt="0">
        <dgm:presLayoutVars>
          <dgm:dir/>
          <dgm:resizeHandles val="exact"/>
        </dgm:presLayoutVars>
      </dgm:prSet>
      <dgm:spPr/>
    </dgm:pt>
    <dgm:pt modelId="{83CE6EA0-193F-43C0-A9E8-224D4D1768EA}" type="pres">
      <dgm:prSet presAssocID="{8FD6DF8C-FC0E-4A70-A232-0F01BF3115A8}" presName="node" presStyleLbl="node1" presStyleIdx="0" presStyleCnt="5">
        <dgm:presLayoutVars>
          <dgm:bulletEnabled val="1"/>
        </dgm:presLayoutVars>
      </dgm:prSet>
      <dgm:spPr/>
    </dgm:pt>
    <dgm:pt modelId="{82336A8F-1857-4716-B104-7E770337C828}" type="pres">
      <dgm:prSet presAssocID="{DA3FD487-D97D-4DFB-B3D8-906CC09560E7}" presName="sibTrans" presStyleCnt="0"/>
      <dgm:spPr/>
    </dgm:pt>
    <dgm:pt modelId="{9E3B9353-443A-4761-AA71-0B6EA9B73211}" type="pres">
      <dgm:prSet presAssocID="{6210DAC7-6224-499A-B988-0FA40FF8B0D9}" presName="node" presStyleLbl="node1" presStyleIdx="1" presStyleCnt="5">
        <dgm:presLayoutVars>
          <dgm:bulletEnabled val="1"/>
        </dgm:presLayoutVars>
      </dgm:prSet>
      <dgm:spPr/>
    </dgm:pt>
    <dgm:pt modelId="{3A438FFC-3312-4F5E-B4CB-337A7064B464}" type="pres">
      <dgm:prSet presAssocID="{99F5B04E-E76C-4819-8F64-D831B6607A8C}" presName="sibTrans" presStyleCnt="0"/>
      <dgm:spPr/>
    </dgm:pt>
    <dgm:pt modelId="{C01020D2-DA06-49E4-BAAA-9121FB093B1A}" type="pres">
      <dgm:prSet presAssocID="{F6D21DBA-9409-4860-BB7C-CF5677AA2C2C}" presName="node" presStyleLbl="node1" presStyleIdx="2" presStyleCnt="5">
        <dgm:presLayoutVars>
          <dgm:bulletEnabled val="1"/>
        </dgm:presLayoutVars>
      </dgm:prSet>
      <dgm:spPr/>
    </dgm:pt>
    <dgm:pt modelId="{C141FBB5-596D-4188-B55E-6A8FCC198AF5}" type="pres">
      <dgm:prSet presAssocID="{165DD7F4-7AFF-4FF7-A968-C9477DFA5D10}" presName="sibTrans" presStyleCnt="0"/>
      <dgm:spPr/>
    </dgm:pt>
    <dgm:pt modelId="{660CAD83-B20A-4144-BEAC-67C532730EE5}" type="pres">
      <dgm:prSet presAssocID="{C9443F77-31EB-401B-9A1E-515BCE89B821}" presName="node" presStyleLbl="node1" presStyleIdx="3" presStyleCnt="5">
        <dgm:presLayoutVars>
          <dgm:bulletEnabled val="1"/>
        </dgm:presLayoutVars>
      </dgm:prSet>
      <dgm:spPr/>
    </dgm:pt>
    <dgm:pt modelId="{8266C150-D0AE-48FB-8C1B-AC663929B956}" type="pres">
      <dgm:prSet presAssocID="{F9F9AC05-9576-42CF-B4AE-A92E715813DC}" presName="sibTrans" presStyleCnt="0"/>
      <dgm:spPr/>
    </dgm:pt>
    <dgm:pt modelId="{31CFDAC2-8596-4875-9BDC-D8FD622ED875}" type="pres">
      <dgm:prSet presAssocID="{50B41C08-7FD2-4480-8787-7D5454D68158}" presName="node" presStyleLbl="node1" presStyleIdx="4" presStyleCnt="5">
        <dgm:presLayoutVars>
          <dgm:bulletEnabled val="1"/>
        </dgm:presLayoutVars>
      </dgm:prSet>
      <dgm:spPr/>
    </dgm:pt>
  </dgm:ptLst>
  <dgm:cxnLst>
    <dgm:cxn modelId="{5BF4DC05-D869-4EEE-8267-EF49E562A702}" srcId="{0B0A6569-948C-4889-AD3D-A114BA23C838}" destId="{F6D21DBA-9409-4860-BB7C-CF5677AA2C2C}" srcOrd="2" destOrd="0" parTransId="{25E4E64F-0F23-44CA-A54A-CA7DE9EFB123}" sibTransId="{165DD7F4-7AFF-4FF7-A968-C9477DFA5D10}"/>
    <dgm:cxn modelId="{EF83B720-A4C5-4027-987A-315B02F2F9FD}" type="presOf" srcId="{6210DAC7-6224-499A-B988-0FA40FF8B0D9}" destId="{9E3B9353-443A-4761-AA71-0B6EA9B73211}" srcOrd="0" destOrd="0" presId="urn:microsoft.com/office/officeart/2005/8/layout/default"/>
    <dgm:cxn modelId="{192C1761-469F-4434-9188-0AE436979A73}" type="presOf" srcId="{F6D21DBA-9409-4860-BB7C-CF5677AA2C2C}" destId="{C01020D2-DA06-49E4-BAAA-9121FB093B1A}" srcOrd="0" destOrd="0" presId="urn:microsoft.com/office/officeart/2005/8/layout/default"/>
    <dgm:cxn modelId="{6E68F366-CF4F-4EAE-B5DB-22F540C1E92B}" type="presOf" srcId="{C9443F77-31EB-401B-9A1E-515BCE89B821}" destId="{660CAD83-B20A-4144-BEAC-67C532730EE5}" srcOrd="0" destOrd="0" presId="urn:microsoft.com/office/officeart/2005/8/layout/default"/>
    <dgm:cxn modelId="{E5E02368-43EF-465E-A093-6D4838AFD1DA}" srcId="{0B0A6569-948C-4889-AD3D-A114BA23C838}" destId="{50B41C08-7FD2-4480-8787-7D5454D68158}" srcOrd="4" destOrd="0" parTransId="{D49AD0A2-B076-4C8C-A178-7A21A74B5D8E}" sibTransId="{570C0E0B-7DBF-434D-8557-1086F2645826}"/>
    <dgm:cxn modelId="{37852549-2727-4E1F-A953-A4A9516B526F}" srcId="{0B0A6569-948C-4889-AD3D-A114BA23C838}" destId="{8FD6DF8C-FC0E-4A70-A232-0F01BF3115A8}" srcOrd="0" destOrd="0" parTransId="{153617B0-5F20-47BB-AD14-527D12F726F5}" sibTransId="{DA3FD487-D97D-4DFB-B3D8-906CC09560E7}"/>
    <dgm:cxn modelId="{57407385-080A-4477-BB02-8C4CD83B7B5F}" srcId="{0B0A6569-948C-4889-AD3D-A114BA23C838}" destId="{C9443F77-31EB-401B-9A1E-515BCE89B821}" srcOrd="3" destOrd="0" parTransId="{01B81EE2-D98D-4587-93A6-56C8CDECB7E0}" sibTransId="{F9F9AC05-9576-42CF-B4AE-A92E715813DC}"/>
    <dgm:cxn modelId="{660EBDBE-632E-4ADE-A970-D1BD09DD1988}" type="presOf" srcId="{50B41C08-7FD2-4480-8787-7D5454D68158}" destId="{31CFDAC2-8596-4875-9BDC-D8FD622ED875}" srcOrd="0" destOrd="0" presId="urn:microsoft.com/office/officeart/2005/8/layout/default"/>
    <dgm:cxn modelId="{5B4C1AD5-9089-4FD9-B89D-517D81F1F8B9}" type="presOf" srcId="{8FD6DF8C-FC0E-4A70-A232-0F01BF3115A8}" destId="{83CE6EA0-193F-43C0-A9E8-224D4D1768EA}" srcOrd="0" destOrd="0" presId="urn:microsoft.com/office/officeart/2005/8/layout/default"/>
    <dgm:cxn modelId="{3DC216E0-6B8F-4CD8-88EE-5FE5AB7107B8}" srcId="{0B0A6569-948C-4889-AD3D-A114BA23C838}" destId="{6210DAC7-6224-499A-B988-0FA40FF8B0D9}" srcOrd="1" destOrd="0" parTransId="{640C175C-6284-4180-872F-A11A50492E3A}" sibTransId="{99F5B04E-E76C-4819-8F64-D831B6607A8C}"/>
    <dgm:cxn modelId="{C21CC7E1-7C4D-4823-88EC-95742A4A45F6}" type="presOf" srcId="{0B0A6569-948C-4889-AD3D-A114BA23C838}" destId="{6125CE07-824E-46FA-B7A0-CF2674D43DDD}" srcOrd="0" destOrd="0" presId="urn:microsoft.com/office/officeart/2005/8/layout/default"/>
    <dgm:cxn modelId="{B161412F-8389-4844-9C78-199E6E8E340A}" type="presParOf" srcId="{6125CE07-824E-46FA-B7A0-CF2674D43DDD}" destId="{83CE6EA0-193F-43C0-A9E8-224D4D1768EA}" srcOrd="0" destOrd="0" presId="urn:microsoft.com/office/officeart/2005/8/layout/default"/>
    <dgm:cxn modelId="{9F73BC1B-9BDE-4235-8A7F-740C476918B0}" type="presParOf" srcId="{6125CE07-824E-46FA-B7A0-CF2674D43DDD}" destId="{82336A8F-1857-4716-B104-7E770337C828}" srcOrd="1" destOrd="0" presId="urn:microsoft.com/office/officeart/2005/8/layout/default"/>
    <dgm:cxn modelId="{A322383D-7B8E-4D76-80AA-FB33B70AB725}" type="presParOf" srcId="{6125CE07-824E-46FA-B7A0-CF2674D43DDD}" destId="{9E3B9353-443A-4761-AA71-0B6EA9B73211}" srcOrd="2" destOrd="0" presId="urn:microsoft.com/office/officeart/2005/8/layout/default"/>
    <dgm:cxn modelId="{C46F0876-85CB-4B2D-A475-39EB375B7ADF}" type="presParOf" srcId="{6125CE07-824E-46FA-B7A0-CF2674D43DDD}" destId="{3A438FFC-3312-4F5E-B4CB-337A7064B464}" srcOrd="3" destOrd="0" presId="urn:microsoft.com/office/officeart/2005/8/layout/default"/>
    <dgm:cxn modelId="{CB59E188-0547-4FE3-B76A-6C41D307B01E}" type="presParOf" srcId="{6125CE07-824E-46FA-B7A0-CF2674D43DDD}" destId="{C01020D2-DA06-49E4-BAAA-9121FB093B1A}" srcOrd="4" destOrd="0" presId="urn:microsoft.com/office/officeart/2005/8/layout/default"/>
    <dgm:cxn modelId="{D7F03152-A9E5-4DCF-9D78-2C2D0E0D5FDF}" type="presParOf" srcId="{6125CE07-824E-46FA-B7A0-CF2674D43DDD}" destId="{C141FBB5-596D-4188-B55E-6A8FCC198AF5}" srcOrd="5" destOrd="0" presId="urn:microsoft.com/office/officeart/2005/8/layout/default"/>
    <dgm:cxn modelId="{EC9B01D5-E0F2-424B-9C24-42CA4D83BF57}" type="presParOf" srcId="{6125CE07-824E-46FA-B7A0-CF2674D43DDD}" destId="{660CAD83-B20A-4144-BEAC-67C532730EE5}" srcOrd="6" destOrd="0" presId="urn:microsoft.com/office/officeart/2005/8/layout/default"/>
    <dgm:cxn modelId="{016FCDEA-65BF-4FDD-9BB4-B9A1DCC879FF}" type="presParOf" srcId="{6125CE07-824E-46FA-B7A0-CF2674D43DDD}" destId="{8266C150-D0AE-48FB-8C1B-AC663929B956}" srcOrd="7" destOrd="0" presId="urn:microsoft.com/office/officeart/2005/8/layout/default"/>
    <dgm:cxn modelId="{B0A81E42-F776-4B5B-8615-1C2A09C11184}" type="presParOf" srcId="{6125CE07-824E-46FA-B7A0-CF2674D43DDD}" destId="{31CFDAC2-8596-4875-9BDC-D8FD622ED87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E6EA0-193F-43C0-A9E8-224D4D1768EA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DO be respectful and polite whatever your private thoughts……</a:t>
          </a:r>
          <a:endParaRPr lang="en-US" sz="2100" kern="1200"/>
        </a:p>
      </dsp:txBody>
      <dsp:txXfrm>
        <a:off x="0" y="40290"/>
        <a:ext cx="3286125" cy="1971675"/>
      </dsp:txXfrm>
    </dsp:sp>
    <dsp:sp modelId="{9E3B9353-443A-4761-AA71-0B6EA9B73211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DO answer ALL questions raised by ALL reviewers with equal care and consideration</a:t>
          </a:r>
          <a:endParaRPr lang="en-US" sz="2100" kern="1200"/>
        </a:p>
      </dsp:txBody>
      <dsp:txXfrm>
        <a:off x="3614737" y="40290"/>
        <a:ext cx="3286125" cy="1971675"/>
      </dsp:txXfrm>
    </dsp:sp>
    <dsp:sp modelId="{C01020D2-DA06-49E4-BAAA-9121FB093B1A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DO structure your responses in a  clear and systematic way. </a:t>
          </a:r>
          <a:endParaRPr lang="en-US" sz="2100" kern="1200"/>
        </a:p>
      </dsp:txBody>
      <dsp:txXfrm>
        <a:off x="7229475" y="40290"/>
        <a:ext cx="3286125" cy="1971675"/>
      </dsp:txXfrm>
    </dsp:sp>
    <dsp:sp modelId="{660CAD83-B20A-4144-BEAC-67C532730EE5}">
      <dsp:nvSpPr>
        <dsp:cNvPr id="0" name=""/>
        <dsp:cNvSpPr/>
      </dsp:nvSpPr>
      <dsp:spPr>
        <a:xfrm>
          <a:off x="1807368" y="2340578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/>
            <a:t>Where appropriate, you can use a reference to peer reviewed publications to provide background/ clarification.</a:t>
          </a:r>
          <a:endParaRPr lang="en-US" sz="2100" kern="1200"/>
        </a:p>
      </dsp:txBody>
      <dsp:txXfrm>
        <a:off x="1807368" y="2340578"/>
        <a:ext cx="3286125" cy="1971675"/>
      </dsp:txXfrm>
    </dsp:sp>
    <dsp:sp modelId="{31CFDAC2-8596-4875-9BDC-D8FD622ED875}">
      <dsp:nvSpPr>
        <dsp:cNvPr id="0" name=""/>
        <dsp:cNvSpPr/>
      </dsp:nvSpPr>
      <dsp:spPr>
        <a:xfrm>
          <a:off x="5422106" y="2340578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dirty="0"/>
            <a:t>DO NOT argue that the strengths of other aspects of the proposal outweigh some of the weaknesses identified by the reviewers. </a:t>
          </a:r>
          <a:endParaRPr lang="en-US" sz="2100" kern="1200" dirty="0"/>
        </a:p>
      </dsp:txBody>
      <dsp:txXfrm>
        <a:off x="5422106" y="234057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8EAF-63E6-14C2-CD3B-A3DA30C8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89E9-B48B-79D3-C472-766F700F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7531-A14E-8610-78F1-1A4BF8F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DAED-4AF2-42BC-BE38-B96916B8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1492-6210-9DA8-056A-CF981738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704C-48A7-4DF8-5241-DFEE857C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A100-7B63-6B15-A8C0-7425FDC79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CBE5-F48C-6D79-9B32-FFB3DA92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C87D2-C9B0-96E2-7083-C0E2365F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5295-4B4B-1FBE-BBE4-42ED063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23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4AE52-7335-847F-4D8F-0CBFFC4F6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3CC4E-CE88-E15C-27E2-EF41661E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C416-3DA9-2642-372D-1D263F02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E5470-DEA9-E86A-764C-1D91FB17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A2DBF-C25D-EDCE-27E8-1F3FA315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76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xfrm>
            <a:off x="1793184" y="365125"/>
            <a:ext cx="8652842" cy="1325564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59595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xfrm>
            <a:off x="1793184" y="6423344"/>
            <a:ext cx="237343" cy="231141"/>
          </a:xfrm>
          <a:prstGeom prst="rect">
            <a:avLst/>
          </a:prstGeom>
        </p:spPr>
        <p:txBody>
          <a:bodyPr/>
          <a:lstStyle>
            <a:lvl1pPr algn="l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85457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6200-E70B-4314-BA6A-05B6F2991639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6DFED-E89A-41D9-8B87-6D3DD80B9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37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E136-33D4-3DE8-C284-34CB42E8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D6C4-7590-117C-6BF9-5F7ADA51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7580-F3C1-DF78-A162-A3EC1228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7E8E-4440-A7F5-27FB-CF226B59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45F1-E1CE-4EEE-0F1B-6A9B7612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3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FA84-C57C-CE5C-CB3D-4333E6F5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F646C-51C3-4086-E707-BA8BC666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7A91-DFC9-1555-0993-48C102D8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9D9-7AE4-71CC-29CC-4DBA4438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189B3-5567-356D-379C-51139C28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4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6694-5EE6-CABC-C50B-D9D32A34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23A2-CF33-04CA-0D6D-4F98F9B50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4E538-B893-FA15-6B0F-25F7686D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B3A7-683B-F483-E22E-D23ACCD8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A7F8-0957-E1C5-CC5B-51FCC4B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E888-98E3-4CF5-7713-69BD0394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191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133E-BBCA-0C52-69F9-86A30137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A89C-5FCF-4E93-6380-FADB7A44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91356-881D-45E6-D8DE-431358B1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0A1E9-D7BB-9E61-83BE-1C652271E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F957B-9AAC-F360-E3DD-D7CA002E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43FB0-807B-9764-DB7A-468998F9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01B29-D943-2F0D-B10B-5BEBAB3F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9BBA2-DBD7-798B-E82D-EE90256F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46F1-D61F-41A5-FEE6-2C428E4C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EF5F7-DABF-E386-307B-F7E495E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FC116-F195-86F8-3FE5-DDA73AE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A08F8-CF36-BC42-6411-C363A9ED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79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9A73A-4DF4-1F4D-765E-A5A831F1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544B5-89A5-132E-7FD0-8423C7BC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D5ADC-E024-9746-770A-AF64805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1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2E4-B0A1-77C6-116E-E124BE61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4838-8F63-3A67-9487-E78BA1400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1DB1F-54B9-EAE0-A856-33623665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ECA6C-232D-9649-386D-3C38C33F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7623-9683-3A2C-F8A2-182A04A0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F8E75-6912-AC98-B9C4-7C29F775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AAA2-D537-C688-C01D-6B0FF80C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58F0-2383-3E64-F836-8E03F19E2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42F0-9926-5ED8-2E2D-379F94071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3245E-ACCD-F428-64F7-79EC036F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9357-6D41-AD5B-FC3F-4AC05D65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E1296-BBB3-7FD4-7BD0-E1259932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2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4D5C7-C6C5-7CDE-FA60-8C35333A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9956-8C9A-34C2-6561-27E7D7B8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F7D1-2169-CDD7-04EF-113401CDA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FFADE-9528-4C84-A1BC-338C7F2B0A17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28CE-F0A2-799E-E5C8-EE99DE190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6EB8-39C2-00EF-FBC4-FFFFDA056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D4015-2FEF-44F8-B6EB-D680A1C19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0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68D9B-ED25-404F-BCD7-F46B0D58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6168C-B779-3249-9F80-F5F0D48A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5F1E-CA4A-2D48-AD50-8D9DDEC46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4FC05-15A2-6B4D-B245-BCD426F826A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6174-2FEE-584F-93B5-83F7C848C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64496-5F2E-334E-9849-DC7AD6B7A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AFA6-06C0-AE45-AEEC-F3AFB89A0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2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6200-E70B-4314-BA6A-05B6F2991639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DFED-E89A-41D9-8B87-6D3DD80B9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9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336E8-630E-2379-CC24-396551B0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Funders and Funding Panels.</a:t>
            </a:r>
            <a:br>
              <a:rPr lang="en-GB" sz="4800">
                <a:solidFill>
                  <a:srgbClr val="FFFFFF"/>
                </a:solidFill>
              </a:rPr>
            </a:br>
            <a:r>
              <a:rPr lang="en-GB" sz="4800">
                <a:solidFill>
                  <a:srgbClr val="FFFFFF"/>
                </a:solidFill>
              </a:rPr>
              <a:t>Some thoughts…..</a:t>
            </a:r>
            <a:br>
              <a:rPr lang="en-GB" sz="4800">
                <a:solidFill>
                  <a:srgbClr val="FFFFFF"/>
                </a:solidFill>
              </a:rPr>
            </a:b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FE351-85C8-9BD9-B9EC-FDF1D8EDE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sz="3600" dirty="0"/>
              <a:t>Jane Taylor.</a:t>
            </a:r>
          </a:p>
        </p:txBody>
      </p:sp>
    </p:spTree>
    <p:extLst>
      <p:ext uri="{BB962C8B-B14F-4D97-AF65-F5344CB8AC3E}">
        <p14:creationId xmlns:p14="http://schemas.microsoft.com/office/powerpoint/2010/main" val="239677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sitting at a table with papers&#10;&#10;AI-generated content may be incorrect.">
            <a:extLst>
              <a:ext uri="{FF2B5EF4-FFF2-40B4-BE49-F238E27FC236}">
                <a16:creationId xmlns:a16="http://schemas.microsoft.com/office/drawing/2014/main" id="{512CEAFA-466D-EA91-0FFF-C804EF470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57200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8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D14D9-A4B5-BB4E-659B-880D19A0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What will the impact of this be for patients/carers, directly or indirectly?</a:t>
            </a:r>
          </a:p>
          <a:p>
            <a:r>
              <a:rPr lang="en-GB" dirty="0"/>
              <a:t>Is there evidence that this application fills an unmet need? </a:t>
            </a:r>
          </a:p>
          <a:p>
            <a:r>
              <a:rPr lang="en-GB" dirty="0"/>
              <a:t>Is the PPI section  appropriate and realistic for the size and type of project?</a:t>
            </a:r>
          </a:p>
          <a:p>
            <a:r>
              <a:rPr lang="en-GB" dirty="0"/>
              <a:t>Is there clear evidence of having involved patients/carers/ public members in the shaping of the research and  writing the bid?  Has the researcher shown how their proposal changed as a result of this?</a:t>
            </a:r>
          </a:p>
          <a:p>
            <a:r>
              <a:rPr lang="en-GB" dirty="0"/>
              <a:t>Has the researcher shown how patients/carers will be involved in steering /implementing the research?</a:t>
            </a:r>
          </a:p>
          <a:p>
            <a:r>
              <a:rPr lang="en-GB" dirty="0"/>
              <a:t>Does the PPI budget accurately reflect the PPI activities?  Is there evidence  the researchers have done  costings?</a:t>
            </a:r>
          </a:p>
          <a:p>
            <a:r>
              <a:rPr lang="en-GB" dirty="0"/>
              <a:t>Often PPI budget requests don’t match the  cost of the activities- - most are too low.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DFB482-F9F8-F6D1-0C5D-6053F197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Funding panel: PPI evaluation</a:t>
            </a:r>
          </a:p>
        </p:txBody>
      </p:sp>
    </p:spTree>
    <p:extLst>
      <p:ext uri="{BB962C8B-B14F-4D97-AF65-F5344CB8AC3E}">
        <p14:creationId xmlns:p14="http://schemas.microsoft.com/office/powerpoint/2010/main" val="394072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defTabSz="868680">
              <a:defRPr sz="4180"/>
            </a:lvl1pPr>
          </a:lstStyle>
          <a:p>
            <a:pPr defTabSz="914400"/>
            <a:r>
              <a:rPr lang="en-US" sz="4400" kern="1200">
                <a:solidFill>
                  <a:srgbClr val="FFFFFF"/>
                </a:solidFill>
                <a:latin typeface="Aptos Display" panose="020B0004020202020204" pitchFamily="34" charset="0"/>
              </a:rPr>
              <a:t>The Importance of Inclusive Language.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Avoid unnecessary jargon and undefined acronyms.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Make sure your language reflects current Equity, Diversity and Inclusion Practice.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Proofread carefully.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19" name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40081"/>
            <a:ext cx="5846392" cy="523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662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BD95E-B42F-855C-4B34-E24881A7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200" dirty="0"/>
              <a:t>Funding panel: Your response to reviewers</a:t>
            </a:r>
          </a:p>
        </p:txBody>
      </p: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66591787-20C1-5068-8C5E-57EE9EF91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9307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52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CBC2-65B0-63E5-2B2A-C4AA337E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3400" dirty="0">
                <a:solidFill>
                  <a:srgbClr val="FFFFFF"/>
                </a:solidFill>
              </a:rPr>
              <a:t>Communicating your proposal to a funding committee.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F7F6-2FF6-8765-91D3-104CA311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129883"/>
            <a:ext cx="10636280" cy="3871672"/>
          </a:xfrm>
        </p:spPr>
        <p:txBody>
          <a:bodyPr anchor="ctr">
            <a:noAutofit/>
          </a:bodyPr>
          <a:lstStyle/>
          <a:p>
            <a:r>
              <a:rPr lang="en-GB" dirty="0"/>
              <a:t>Create the narrative of your research – tell a story.</a:t>
            </a:r>
          </a:p>
          <a:p>
            <a:r>
              <a:rPr lang="en-GB" b="1" dirty="0"/>
              <a:t>What</a:t>
            </a:r>
            <a:r>
              <a:rPr lang="en-GB" dirty="0"/>
              <a:t> is the research idea?</a:t>
            </a:r>
          </a:p>
          <a:p>
            <a:r>
              <a:rPr lang="en-GB" b="1" dirty="0"/>
              <a:t>What</a:t>
            </a:r>
            <a:r>
              <a:rPr lang="en-GB" dirty="0"/>
              <a:t> is the background?</a:t>
            </a:r>
          </a:p>
          <a:p>
            <a:r>
              <a:rPr lang="en-GB" b="1" dirty="0"/>
              <a:t>Who</a:t>
            </a:r>
            <a:r>
              <a:rPr lang="en-GB" dirty="0"/>
              <a:t> will benefit?</a:t>
            </a:r>
          </a:p>
          <a:p>
            <a:r>
              <a:rPr lang="en-GB" b="1" dirty="0"/>
              <a:t>Why</a:t>
            </a:r>
            <a:r>
              <a:rPr lang="en-GB" dirty="0"/>
              <a:t> is it needed? (Very important)</a:t>
            </a:r>
          </a:p>
          <a:p>
            <a:r>
              <a:rPr lang="en-GB" b="1" dirty="0"/>
              <a:t>Why</a:t>
            </a:r>
            <a:r>
              <a:rPr lang="en-GB" dirty="0"/>
              <a:t> now?</a:t>
            </a:r>
          </a:p>
          <a:p>
            <a:r>
              <a:rPr lang="en-GB" b="1" dirty="0"/>
              <a:t>How</a:t>
            </a:r>
            <a:r>
              <a:rPr lang="en-GB" dirty="0"/>
              <a:t> will your research make a difference? </a:t>
            </a:r>
            <a:r>
              <a:rPr lang="en-GB" b="1" dirty="0"/>
              <a:t>Where</a:t>
            </a:r>
            <a:r>
              <a:rPr lang="en-GB" dirty="0"/>
              <a:t> will it take </a:t>
            </a:r>
            <a:r>
              <a:rPr lang="en-GB" err="1"/>
              <a:t>you</a:t>
            </a:r>
            <a:r>
              <a:rPr lang="en-GB"/>
              <a:t>, the </a:t>
            </a:r>
            <a:r>
              <a:rPr lang="en-GB" dirty="0"/>
              <a:t>patients and research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315253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Props1.xml><?xml version="1.0" encoding="utf-8"?>
<ds:datastoreItem xmlns:ds="http://schemas.openxmlformats.org/officeDocument/2006/customXml" ds:itemID="{BAA99BBA-B19A-4B89-80A0-C86470A60E38}"/>
</file>

<file path=customXml/itemProps2.xml><?xml version="1.0" encoding="utf-8"?>
<ds:datastoreItem xmlns:ds="http://schemas.openxmlformats.org/officeDocument/2006/customXml" ds:itemID="{1C5F4F75-D832-4124-9495-A7978BC5C48E}"/>
</file>

<file path=customXml/itemProps3.xml><?xml version="1.0" encoding="utf-8"?>
<ds:datastoreItem xmlns:ds="http://schemas.openxmlformats.org/officeDocument/2006/customXml" ds:itemID="{69B4CDFD-506D-441D-A32C-C0D5219F067E}"/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336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Light</vt:lpstr>
      <vt:lpstr>Office Theme</vt:lpstr>
      <vt:lpstr>Office Theme</vt:lpstr>
      <vt:lpstr>Office Theme</vt:lpstr>
      <vt:lpstr>Funders and Funding Panels. Some thoughts….. </vt:lpstr>
      <vt:lpstr>PowerPoint Presentation</vt:lpstr>
      <vt:lpstr>Funding panel: PPI evaluation</vt:lpstr>
      <vt:lpstr>The Importance of Inclusive Language.  Avoid unnecessary jargon and undefined acronyms.  Make sure your language reflects current Equity, Diversity and Inclusion Practice.  Proofread carefully.</vt:lpstr>
      <vt:lpstr>Funding panel: Your response to reviewers</vt:lpstr>
      <vt:lpstr>Communicating your proposal to a funding committee.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Taylor</dc:creator>
  <cp:lastModifiedBy>Jane Taylor</cp:lastModifiedBy>
  <cp:revision>8</cp:revision>
  <dcterms:created xsi:type="dcterms:W3CDTF">2025-07-08T17:28:55Z</dcterms:created>
  <dcterms:modified xsi:type="dcterms:W3CDTF">2025-07-09T13:03:40Z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