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nva Sans" panose="020B0604020202020204" charset="0"/>
      <p:regular r:id="rId10"/>
    </p:embeddedFont>
    <p:embeddedFont>
      <p:font typeface="Canva Sans Bold" panose="020B0604020202020204" charset="0"/>
      <p:regular r:id="rId11"/>
    </p:embeddedFont>
    <p:embeddedFont>
      <p:font typeface="Canva Sans Italics" panose="020B0604020202020204" charset="0"/>
      <p:regular r:id="rId12"/>
    </p:embeddedFont>
    <p:embeddedFont>
      <p:font typeface="Montserrat" panose="00000500000000000000" pitchFamily="2" charset="0"/>
      <p:regular r:id="rId13"/>
    </p:embeddedFont>
    <p:embeddedFont>
      <p:font typeface="Montserrat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424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18" Type="http://schemas.openxmlformats.org/officeDocument/2006/relationships/image" Target="../media/image26.jpeg"/><Relationship Id="rId3" Type="http://schemas.openxmlformats.org/officeDocument/2006/relationships/image" Target="../media/image11.png"/><Relationship Id="rId21" Type="http://schemas.openxmlformats.org/officeDocument/2006/relationships/image" Target="../media/image29.jpe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jpeg"/><Relationship Id="rId16" Type="http://schemas.openxmlformats.org/officeDocument/2006/relationships/image" Target="../media/image24.pn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689826" y="458519"/>
            <a:ext cx="3882064" cy="5698442"/>
          </a:xfrm>
          <a:custGeom>
            <a:avLst/>
            <a:gdLst/>
            <a:ahLst/>
            <a:cxnLst/>
            <a:rect l="l" t="t" r="r" b="b"/>
            <a:pathLst>
              <a:path w="3882064" h="5698442">
                <a:moveTo>
                  <a:pt x="0" y="0"/>
                </a:moveTo>
                <a:lnTo>
                  <a:pt x="3882064" y="0"/>
                </a:lnTo>
                <a:lnTo>
                  <a:pt x="3882064" y="5698442"/>
                </a:lnTo>
                <a:lnTo>
                  <a:pt x="0" y="5698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1127988" y="6563854"/>
            <a:ext cx="13293587" cy="2720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Pregnancy as a window to women's heart health: </a:t>
            </a:r>
          </a:p>
          <a:p>
            <a:pPr algn="l">
              <a:lnSpc>
                <a:spcPts val="5460"/>
              </a:lnSpc>
            </a:pPr>
            <a:r>
              <a:rPr lang="en-US" sz="39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AI-Powered digital cardiovascular care across the life course</a:t>
            </a:r>
          </a:p>
          <a:p>
            <a:pPr algn="l">
              <a:lnSpc>
                <a:spcPts val="5460"/>
              </a:lnSpc>
            </a:pPr>
            <a:endParaRPr lang="en-US" sz="3900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27988" y="4396751"/>
            <a:ext cx="5646897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50A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Megi</a:t>
            </a:r>
            <a:r>
              <a:rPr lang="en-US" sz="9200" b="1">
                <a:solidFill>
                  <a:srgbClr val="D11F4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98899" y="3936921"/>
            <a:ext cx="595879" cy="1508553"/>
          </a:xfrm>
          <a:custGeom>
            <a:avLst/>
            <a:gdLst/>
            <a:ahLst/>
            <a:cxnLst/>
            <a:rect l="l" t="t" r="r" b="b"/>
            <a:pathLst>
              <a:path w="595879" h="1508553">
                <a:moveTo>
                  <a:pt x="0" y="0"/>
                </a:moveTo>
                <a:lnTo>
                  <a:pt x="595879" y="0"/>
                </a:lnTo>
                <a:lnTo>
                  <a:pt x="595879" y="1508553"/>
                </a:lnTo>
                <a:lnTo>
                  <a:pt x="0" y="15085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3657433" y="3936921"/>
            <a:ext cx="595879" cy="1508553"/>
          </a:xfrm>
          <a:custGeom>
            <a:avLst/>
            <a:gdLst/>
            <a:ahLst/>
            <a:cxnLst/>
            <a:rect l="l" t="t" r="r" b="b"/>
            <a:pathLst>
              <a:path w="595879" h="1508553">
                <a:moveTo>
                  <a:pt x="0" y="0"/>
                </a:moveTo>
                <a:lnTo>
                  <a:pt x="595879" y="0"/>
                </a:lnTo>
                <a:lnTo>
                  <a:pt x="595879" y="1508553"/>
                </a:lnTo>
                <a:lnTo>
                  <a:pt x="0" y="15085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4413729" y="3936921"/>
            <a:ext cx="595879" cy="1508553"/>
          </a:xfrm>
          <a:custGeom>
            <a:avLst/>
            <a:gdLst/>
            <a:ahLst/>
            <a:cxnLst/>
            <a:rect l="l" t="t" r="r" b="b"/>
            <a:pathLst>
              <a:path w="595879" h="1508553">
                <a:moveTo>
                  <a:pt x="0" y="0"/>
                </a:moveTo>
                <a:lnTo>
                  <a:pt x="595878" y="0"/>
                </a:lnTo>
                <a:lnTo>
                  <a:pt x="595878" y="1508553"/>
                </a:lnTo>
                <a:lnTo>
                  <a:pt x="0" y="15085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2898899" y="5576874"/>
            <a:ext cx="595879" cy="1508553"/>
          </a:xfrm>
          <a:custGeom>
            <a:avLst/>
            <a:gdLst/>
            <a:ahLst/>
            <a:cxnLst/>
            <a:rect l="l" t="t" r="r" b="b"/>
            <a:pathLst>
              <a:path w="595879" h="1508553">
                <a:moveTo>
                  <a:pt x="0" y="0"/>
                </a:moveTo>
                <a:lnTo>
                  <a:pt x="595879" y="0"/>
                </a:lnTo>
                <a:lnTo>
                  <a:pt x="595879" y="1508553"/>
                </a:lnTo>
                <a:lnTo>
                  <a:pt x="0" y="15085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3657433" y="5576874"/>
            <a:ext cx="595879" cy="1508553"/>
          </a:xfrm>
          <a:custGeom>
            <a:avLst/>
            <a:gdLst/>
            <a:ahLst/>
            <a:cxnLst/>
            <a:rect l="l" t="t" r="r" b="b"/>
            <a:pathLst>
              <a:path w="595879" h="1508553">
                <a:moveTo>
                  <a:pt x="0" y="0"/>
                </a:moveTo>
                <a:lnTo>
                  <a:pt x="595879" y="0"/>
                </a:lnTo>
                <a:lnTo>
                  <a:pt x="595879" y="1508553"/>
                </a:lnTo>
                <a:lnTo>
                  <a:pt x="0" y="15085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>
            <a:off x="4413729" y="5576874"/>
            <a:ext cx="595879" cy="1508553"/>
          </a:xfrm>
          <a:custGeom>
            <a:avLst/>
            <a:gdLst/>
            <a:ahLst/>
            <a:cxnLst/>
            <a:rect l="l" t="t" r="r" b="b"/>
            <a:pathLst>
              <a:path w="595879" h="1508553">
                <a:moveTo>
                  <a:pt x="0" y="0"/>
                </a:moveTo>
                <a:lnTo>
                  <a:pt x="595878" y="0"/>
                </a:lnTo>
                <a:lnTo>
                  <a:pt x="595878" y="1508553"/>
                </a:lnTo>
                <a:lnTo>
                  <a:pt x="0" y="15085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5171532" y="3936921"/>
            <a:ext cx="595879" cy="1508553"/>
          </a:xfrm>
          <a:custGeom>
            <a:avLst/>
            <a:gdLst/>
            <a:ahLst/>
            <a:cxnLst/>
            <a:rect l="l" t="t" r="r" b="b"/>
            <a:pathLst>
              <a:path w="595879" h="1508553">
                <a:moveTo>
                  <a:pt x="0" y="0"/>
                </a:moveTo>
                <a:lnTo>
                  <a:pt x="595879" y="0"/>
                </a:lnTo>
                <a:lnTo>
                  <a:pt x="595879" y="1508553"/>
                </a:lnTo>
                <a:lnTo>
                  <a:pt x="0" y="15085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>
            <a:off x="5171532" y="5576874"/>
            <a:ext cx="595879" cy="1508553"/>
          </a:xfrm>
          <a:custGeom>
            <a:avLst/>
            <a:gdLst/>
            <a:ahLst/>
            <a:cxnLst/>
            <a:rect l="l" t="t" r="r" b="b"/>
            <a:pathLst>
              <a:path w="595879" h="1508553">
                <a:moveTo>
                  <a:pt x="0" y="0"/>
                </a:moveTo>
                <a:lnTo>
                  <a:pt x="595879" y="0"/>
                </a:lnTo>
                <a:lnTo>
                  <a:pt x="595879" y="1508553"/>
                </a:lnTo>
                <a:lnTo>
                  <a:pt x="0" y="15085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5929336" y="3936921"/>
            <a:ext cx="595879" cy="1508553"/>
          </a:xfrm>
          <a:custGeom>
            <a:avLst/>
            <a:gdLst/>
            <a:ahLst/>
            <a:cxnLst/>
            <a:rect l="l" t="t" r="r" b="b"/>
            <a:pathLst>
              <a:path w="595879" h="1508553">
                <a:moveTo>
                  <a:pt x="0" y="0"/>
                </a:moveTo>
                <a:lnTo>
                  <a:pt x="595878" y="0"/>
                </a:lnTo>
                <a:lnTo>
                  <a:pt x="595878" y="1508553"/>
                </a:lnTo>
                <a:lnTo>
                  <a:pt x="0" y="15085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5929336" y="5576874"/>
            <a:ext cx="595879" cy="1508553"/>
          </a:xfrm>
          <a:custGeom>
            <a:avLst/>
            <a:gdLst/>
            <a:ahLst/>
            <a:cxnLst/>
            <a:rect l="l" t="t" r="r" b="b"/>
            <a:pathLst>
              <a:path w="595879" h="1508553">
                <a:moveTo>
                  <a:pt x="0" y="0"/>
                </a:moveTo>
                <a:lnTo>
                  <a:pt x="595878" y="0"/>
                </a:lnTo>
                <a:lnTo>
                  <a:pt x="595878" y="1508553"/>
                </a:lnTo>
                <a:lnTo>
                  <a:pt x="0" y="15085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12" name="AutoShape 12"/>
          <p:cNvSpPr/>
          <p:nvPr/>
        </p:nvSpPr>
        <p:spPr>
          <a:xfrm>
            <a:off x="8099345" y="3292744"/>
            <a:ext cx="0" cy="456826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grpSp>
        <p:nvGrpSpPr>
          <p:cNvPr id="13" name="Group 13"/>
          <p:cNvGrpSpPr/>
          <p:nvPr/>
        </p:nvGrpSpPr>
        <p:grpSpPr>
          <a:xfrm>
            <a:off x="0" y="0"/>
            <a:ext cx="18288000" cy="1282824"/>
            <a:chOff x="0" y="0"/>
            <a:chExt cx="3321143" cy="23296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321143" cy="232964"/>
            </a:xfrm>
            <a:custGeom>
              <a:avLst/>
              <a:gdLst/>
              <a:ahLst/>
              <a:cxnLst/>
              <a:rect l="l" t="t" r="r" b="b"/>
              <a:pathLst>
                <a:path w="3321143" h="232964">
                  <a:moveTo>
                    <a:pt x="0" y="0"/>
                  </a:moveTo>
                  <a:lnTo>
                    <a:pt x="3321143" y="0"/>
                  </a:lnTo>
                  <a:lnTo>
                    <a:pt x="3321143" y="232964"/>
                  </a:lnTo>
                  <a:lnTo>
                    <a:pt x="0" y="232964"/>
                  </a:lnTo>
                  <a:close/>
                </a:path>
              </a:pathLst>
            </a:custGeom>
            <a:solidFill>
              <a:srgbClr val="02315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3321143" cy="261539"/>
            </a:xfrm>
            <a:prstGeom prst="rect">
              <a:avLst/>
            </a:prstGeom>
          </p:spPr>
          <p:txBody>
            <a:bodyPr lIns="50819" tIns="50819" rIns="50819" bIns="50819" rtlCol="0" anchor="ctr"/>
            <a:lstStyle/>
            <a:p>
              <a:pPr algn="ctr">
                <a:lnSpc>
                  <a:spcPts val="156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9583807" y="3345992"/>
            <a:ext cx="2711231" cy="1219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39"/>
              </a:lnSpc>
            </a:pPr>
            <a:r>
              <a:rPr lang="en-US" sz="7099" b="1">
                <a:solidFill>
                  <a:srgbClr val="D11F4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16%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000826" y="2461159"/>
            <a:ext cx="2711231" cy="1219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39"/>
              </a:lnSpc>
            </a:pPr>
            <a:r>
              <a:rPr lang="en-US" sz="7099" b="1">
                <a:solidFill>
                  <a:srgbClr val="D11F4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10%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414118" y="2546884"/>
            <a:ext cx="3348499" cy="1047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27"/>
              </a:lnSpc>
              <a:spcBef>
                <a:spcPct val="0"/>
              </a:spcBef>
            </a:pPr>
            <a:r>
              <a:rPr lang="en-US" sz="301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of pregnant women in the UK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152965" y="7371177"/>
            <a:ext cx="5609651" cy="513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27"/>
              </a:lnSpc>
              <a:spcBef>
                <a:spcPct val="0"/>
              </a:spcBef>
            </a:pPr>
            <a:r>
              <a:rPr lang="en-US" sz="301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significant ethnic disparities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605751" y="3532117"/>
            <a:ext cx="2752151" cy="1047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27"/>
              </a:lnSpc>
              <a:spcBef>
                <a:spcPct val="0"/>
              </a:spcBef>
            </a:pPr>
            <a:r>
              <a:rPr lang="en-US" sz="301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of maternal death globally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612382" y="4875142"/>
            <a:ext cx="2711231" cy="1219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39"/>
              </a:lnSpc>
            </a:pPr>
            <a:r>
              <a:rPr lang="en-US" sz="70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4X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022082" y="4960867"/>
            <a:ext cx="4155225" cy="1047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27"/>
              </a:lnSpc>
              <a:spcBef>
                <a:spcPct val="0"/>
              </a:spcBef>
            </a:pPr>
            <a:r>
              <a:rPr lang="en-US" sz="301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long-term risk of  hypertension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612382" y="6313751"/>
            <a:ext cx="2711231" cy="1219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39"/>
              </a:lnSpc>
            </a:pPr>
            <a:r>
              <a:rPr lang="en-US" sz="70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2X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022082" y="6389617"/>
            <a:ext cx="4364521" cy="1047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27"/>
              </a:lnSpc>
              <a:spcBef>
                <a:spcPct val="0"/>
              </a:spcBef>
            </a:pPr>
            <a:r>
              <a:rPr lang="en-US" sz="301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long-term risk of  heart attack and stroke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719640" y="342565"/>
            <a:ext cx="14867770" cy="531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1"/>
              </a:lnSpc>
              <a:spcBef>
                <a:spcPct val="0"/>
              </a:spcBef>
            </a:pPr>
            <a:r>
              <a:rPr lang="en-US" sz="3093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Hypertensive disorders of pregnancy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6739" y="9711056"/>
            <a:ext cx="12358465" cy="280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O'Kelly AC, Pregnancy and Reproductive Risk Factors for Cardiovascular Disease in Women. Circ Res. 2022 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282824"/>
            <a:chOff x="0" y="0"/>
            <a:chExt cx="3321143" cy="2329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21143" cy="232964"/>
            </a:xfrm>
            <a:custGeom>
              <a:avLst/>
              <a:gdLst/>
              <a:ahLst/>
              <a:cxnLst/>
              <a:rect l="l" t="t" r="r" b="b"/>
              <a:pathLst>
                <a:path w="3321143" h="232964">
                  <a:moveTo>
                    <a:pt x="0" y="0"/>
                  </a:moveTo>
                  <a:lnTo>
                    <a:pt x="3321143" y="0"/>
                  </a:lnTo>
                  <a:lnTo>
                    <a:pt x="3321143" y="232964"/>
                  </a:lnTo>
                  <a:lnTo>
                    <a:pt x="0" y="232964"/>
                  </a:lnTo>
                  <a:close/>
                </a:path>
              </a:pathLst>
            </a:custGeom>
            <a:solidFill>
              <a:srgbClr val="02315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321143" cy="261539"/>
            </a:xfrm>
            <a:prstGeom prst="rect">
              <a:avLst/>
            </a:prstGeom>
          </p:spPr>
          <p:txBody>
            <a:bodyPr lIns="50819" tIns="50819" rIns="50819" bIns="50819" rtlCol="0" anchor="ctr"/>
            <a:lstStyle/>
            <a:p>
              <a:pPr algn="ctr">
                <a:lnSpc>
                  <a:spcPts val="156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991821" y="2844835"/>
            <a:ext cx="10304359" cy="4597329"/>
          </a:xfrm>
          <a:custGeom>
            <a:avLst/>
            <a:gdLst/>
            <a:ahLst/>
            <a:cxnLst/>
            <a:rect l="l" t="t" r="r" b="b"/>
            <a:pathLst>
              <a:path w="10304359" h="4597329">
                <a:moveTo>
                  <a:pt x="0" y="0"/>
                </a:moveTo>
                <a:lnTo>
                  <a:pt x="10304358" y="0"/>
                </a:lnTo>
                <a:lnTo>
                  <a:pt x="10304358" y="4597330"/>
                </a:lnTo>
                <a:lnTo>
                  <a:pt x="0" y="45973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8700685" y="7643352"/>
            <a:ext cx="886629" cy="1330776"/>
          </a:xfrm>
          <a:custGeom>
            <a:avLst/>
            <a:gdLst/>
            <a:ahLst/>
            <a:cxnLst/>
            <a:rect l="l" t="t" r="r" b="b"/>
            <a:pathLst>
              <a:path w="886629" h="1330776">
                <a:moveTo>
                  <a:pt x="0" y="0"/>
                </a:moveTo>
                <a:lnTo>
                  <a:pt x="886630" y="0"/>
                </a:lnTo>
                <a:lnTo>
                  <a:pt x="886630" y="1330775"/>
                </a:lnTo>
                <a:lnTo>
                  <a:pt x="0" y="13307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1710115" y="342565"/>
            <a:ext cx="14867770" cy="531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1"/>
              </a:lnSpc>
              <a:spcBef>
                <a:spcPct val="0"/>
              </a:spcBef>
            </a:pPr>
            <a:r>
              <a:rPr lang="en-US" sz="3093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Pregnancy: A missed opportunity for screening and treatment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6739" y="9711056"/>
            <a:ext cx="13949833" cy="280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Conti-Ramsden F, Bramham K, de Marvao A. </a:t>
            </a:r>
            <a:r>
              <a:rPr lang="en-US" sz="1700" i="1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Commentary, European Heart Journal - Quality of care and clinical outcomes, 2024.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282824"/>
            <a:chOff x="0" y="0"/>
            <a:chExt cx="3321143" cy="2329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21143" cy="232964"/>
            </a:xfrm>
            <a:custGeom>
              <a:avLst/>
              <a:gdLst/>
              <a:ahLst/>
              <a:cxnLst/>
              <a:rect l="l" t="t" r="r" b="b"/>
              <a:pathLst>
                <a:path w="3321143" h="232964">
                  <a:moveTo>
                    <a:pt x="0" y="0"/>
                  </a:moveTo>
                  <a:lnTo>
                    <a:pt x="3321143" y="0"/>
                  </a:lnTo>
                  <a:lnTo>
                    <a:pt x="3321143" y="232964"/>
                  </a:lnTo>
                  <a:lnTo>
                    <a:pt x="0" y="232964"/>
                  </a:lnTo>
                  <a:close/>
                </a:path>
              </a:pathLst>
            </a:custGeom>
            <a:solidFill>
              <a:srgbClr val="02315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321143" cy="261539"/>
            </a:xfrm>
            <a:prstGeom prst="rect">
              <a:avLst/>
            </a:prstGeom>
          </p:spPr>
          <p:txBody>
            <a:bodyPr lIns="50819" tIns="50819" rIns="50819" bIns="50819" rtlCol="0" anchor="ctr"/>
            <a:lstStyle/>
            <a:p>
              <a:pPr algn="ctr">
                <a:lnSpc>
                  <a:spcPts val="156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10115" y="342565"/>
            <a:ext cx="14867770" cy="531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1"/>
              </a:lnSpc>
              <a:spcBef>
                <a:spcPct val="0"/>
              </a:spcBef>
            </a:pPr>
            <a:r>
              <a:rPr lang="en-US" sz="3093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clinical need: A recent MEGI focus group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6739" y="9711056"/>
            <a:ext cx="14830768" cy="280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Quotations from women with lived experience of pre-eclampsia, MEGI focus group January 2025 via Action on Pre-eclampsia charity.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2676401"/>
            <a:ext cx="17946993" cy="1047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27"/>
              </a:lnSpc>
              <a:spcBef>
                <a:spcPct val="0"/>
              </a:spcBef>
            </a:pPr>
            <a:r>
              <a:rPr lang="en-US" sz="301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“I had to go out of my way to make sure that I got postpartum care...my GP wasn't doing anything. My consultant...wasn't doing anything."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20447" y="5523870"/>
            <a:ext cx="14657438" cy="513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27"/>
              </a:lnSpc>
              <a:spcBef>
                <a:spcPct val="0"/>
              </a:spcBef>
            </a:pPr>
            <a:r>
              <a:rPr lang="en-US" sz="301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“Nobody believed in postpartum preeclampsia. And I had every symptom of it.”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282824"/>
            <a:chOff x="0" y="0"/>
            <a:chExt cx="3321143" cy="2329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21143" cy="232964"/>
            </a:xfrm>
            <a:custGeom>
              <a:avLst/>
              <a:gdLst/>
              <a:ahLst/>
              <a:cxnLst/>
              <a:rect l="l" t="t" r="r" b="b"/>
              <a:pathLst>
                <a:path w="3321143" h="232964">
                  <a:moveTo>
                    <a:pt x="0" y="0"/>
                  </a:moveTo>
                  <a:lnTo>
                    <a:pt x="3321143" y="0"/>
                  </a:lnTo>
                  <a:lnTo>
                    <a:pt x="3321143" y="232964"/>
                  </a:lnTo>
                  <a:lnTo>
                    <a:pt x="0" y="232964"/>
                  </a:lnTo>
                  <a:close/>
                </a:path>
              </a:pathLst>
            </a:custGeom>
            <a:solidFill>
              <a:srgbClr val="02315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321143" cy="261539"/>
            </a:xfrm>
            <a:prstGeom prst="rect">
              <a:avLst/>
            </a:prstGeom>
          </p:spPr>
          <p:txBody>
            <a:bodyPr lIns="50819" tIns="50819" rIns="50819" bIns="50819" rtlCol="0" anchor="ctr"/>
            <a:lstStyle/>
            <a:p>
              <a:pPr algn="ctr">
                <a:lnSpc>
                  <a:spcPts val="156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909701" y="3723702"/>
            <a:ext cx="4135793" cy="2910565"/>
          </a:xfrm>
          <a:custGeom>
            <a:avLst/>
            <a:gdLst/>
            <a:ahLst/>
            <a:cxnLst/>
            <a:rect l="l" t="t" r="r" b="b"/>
            <a:pathLst>
              <a:path w="4135793" h="2910565">
                <a:moveTo>
                  <a:pt x="0" y="0"/>
                </a:moveTo>
                <a:lnTo>
                  <a:pt x="4135794" y="0"/>
                </a:lnTo>
                <a:lnTo>
                  <a:pt x="4135794" y="2910564"/>
                </a:lnTo>
                <a:lnTo>
                  <a:pt x="0" y="29105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8016599" y="3519022"/>
            <a:ext cx="2254803" cy="3680808"/>
          </a:xfrm>
          <a:custGeom>
            <a:avLst/>
            <a:gdLst/>
            <a:ahLst/>
            <a:cxnLst/>
            <a:rect l="l" t="t" r="r" b="b"/>
            <a:pathLst>
              <a:path w="2254803" h="3680808">
                <a:moveTo>
                  <a:pt x="0" y="0"/>
                </a:moveTo>
                <a:lnTo>
                  <a:pt x="2254802" y="0"/>
                </a:lnTo>
                <a:lnTo>
                  <a:pt x="2254802" y="3680808"/>
                </a:lnTo>
                <a:lnTo>
                  <a:pt x="0" y="36808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957" b="-4957"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7" name="Group 7"/>
          <p:cNvGrpSpPr/>
          <p:nvPr/>
        </p:nvGrpSpPr>
        <p:grpSpPr>
          <a:xfrm>
            <a:off x="1404348" y="7329242"/>
            <a:ext cx="5954702" cy="2139139"/>
            <a:chOff x="0" y="0"/>
            <a:chExt cx="1215419" cy="43662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15419" cy="436621"/>
            </a:xfrm>
            <a:custGeom>
              <a:avLst/>
              <a:gdLst/>
              <a:ahLst/>
              <a:cxnLst/>
              <a:rect l="l" t="t" r="r" b="b"/>
              <a:pathLst>
                <a:path w="1215419" h="436621">
                  <a:moveTo>
                    <a:pt x="0" y="0"/>
                  </a:moveTo>
                  <a:lnTo>
                    <a:pt x="1215419" y="0"/>
                  </a:lnTo>
                  <a:lnTo>
                    <a:pt x="1215419" y="436621"/>
                  </a:lnTo>
                  <a:lnTo>
                    <a:pt x="0" y="436621"/>
                  </a:ln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1215419" cy="465196"/>
            </a:xfrm>
            <a:prstGeom prst="rect">
              <a:avLst/>
            </a:prstGeom>
          </p:spPr>
          <p:txBody>
            <a:bodyPr lIns="19529" tIns="19529" rIns="19529" bIns="19529" rtlCol="0" anchor="ctr"/>
            <a:lstStyle/>
            <a:p>
              <a:pPr algn="ctr">
                <a:lnSpc>
                  <a:spcPts val="1560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3964192" y="8780456"/>
            <a:ext cx="620361" cy="545918"/>
          </a:xfrm>
          <a:custGeom>
            <a:avLst/>
            <a:gdLst/>
            <a:ahLst/>
            <a:cxnLst/>
            <a:rect l="l" t="t" r="r" b="b"/>
            <a:pathLst>
              <a:path w="620361" h="545918">
                <a:moveTo>
                  <a:pt x="0" y="0"/>
                </a:moveTo>
                <a:lnTo>
                  <a:pt x="620362" y="0"/>
                </a:lnTo>
                <a:lnTo>
                  <a:pt x="620362" y="545918"/>
                </a:lnTo>
                <a:lnTo>
                  <a:pt x="0" y="5459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3108065" y="8739130"/>
            <a:ext cx="579903" cy="587243"/>
          </a:xfrm>
          <a:custGeom>
            <a:avLst/>
            <a:gdLst/>
            <a:ahLst/>
            <a:cxnLst/>
            <a:rect l="l" t="t" r="r" b="b"/>
            <a:pathLst>
              <a:path w="579903" h="587243">
                <a:moveTo>
                  <a:pt x="0" y="0"/>
                </a:moveTo>
                <a:lnTo>
                  <a:pt x="579902" y="0"/>
                </a:lnTo>
                <a:lnTo>
                  <a:pt x="579902" y="587244"/>
                </a:lnTo>
                <a:lnTo>
                  <a:pt x="0" y="5872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Freeform 12"/>
          <p:cNvSpPr/>
          <p:nvPr/>
        </p:nvSpPr>
        <p:spPr>
          <a:xfrm>
            <a:off x="4859612" y="8589008"/>
            <a:ext cx="891077" cy="737366"/>
          </a:xfrm>
          <a:custGeom>
            <a:avLst/>
            <a:gdLst/>
            <a:ahLst/>
            <a:cxnLst/>
            <a:rect l="l" t="t" r="r" b="b"/>
            <a:pathLst>
              <a:path w="891077" h="737366">
                <a:moveTo>
                  <a:pt x="0" y="0"/>
                </a:moveTo>
                <a:lnTo>
                  <a:pt x="891077" y="0"/>
                </a:lnTo>
                <a:lnTo>
                  <a:pt x="891077" y="737366"/>
                </a:lnTo>
                <a:lnTo>
                  <a:pt x="0" y="7373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3" name="Group 13"/>
          <p:cNvGrpSpPr/>
          <p:nvPr/>
        </p:nvGrpSpPr>
        <p:grpSpPr>
          <a:xfrm>
            <a:off x="11069027" y="7312984"/>
            <a:ext cx="6190273" cy="2155397"/>
            <a:chOff x="0" y="0"/>
            <a:chExt cx="8253697" cy="2873863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8253697" cy="2873863"/>
              <a:chOff x="0" y="0"/>
              <a:chExt cx="1263501" cy="43994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263501" cy="439940"/>
              </a:xfrm>
              <a:custGeom>
                <a:avLst/>
                <a:gdLst/>
                <a:ahLst/>
                <a:cxnLst/>
                <a:rect l="l" t="t" r="r" b="b"/>
                <a:pathLst>
                  <a:path w="1263501" h="439940">
                    <a:moveTo>
                      <a:pt x="0" y="0"/>
                    </a:moveTo>
                    <a:lnTo>
                      <a:pt x="1263501" y="0"/>
                    </a:lnTo>
                    <a:lnTo>
                      <a:pt x="1263501" y="439940"/>
                    </a:lnTo>
                    <a:lnTo>
                      <a:pt x="0" y="439940"/>
                    </a:lnTo>
                    <a:close/>
                  </a:path>
                </a:pathLst>
              </a:custGeom>
              <a:solidFill>
                <a:srgbClr val="E9EAF6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28575"/>
                <a:ext cx="1263501" cy="468515"/>
              </a:xfrm>
              <a:prstGeom prst="rect">
                <a:avLst/>
              </a:prstGeom>
            </p:spPr>
            <p:txBody>
              <a:bodyPr lIns="19529" tIns="19529" rIns="19529" bIns="19529" rtlCol="0" anchor="ctr"/>
              <a:lstStyle/>
              <a:p>
                <a:pPr algn="ctr">
                  <a:lnSpc>
                    <a:spcPts val="1560"/>
                  </a:lnSpc>
                </a:pPr>
                <a:endParaRPr/>
              </a:p>
            </p:txBody>
          </p:sp>
        </p:grpSp>
        <p:sp>
          <p:nvSpPr>
            <p:cNvPr id="17" name="Freeform 17"/>
            <p:cNvSpPr/>
            <p:nvPr/>
          </p:nvSpPr>
          <p:spPr>
            <a:xfrm>
              <a:off x="1920571" y="1938529"/>
              <a:ext cx="954348" cy="595275"/>
            </a:xfrm>
            <a:custGeom>
              <a:avLst/>
              <a:gdLst/>
              <a:ahLst/>
              <a:cxnLst/>
              <a:rect l="l" t="t" r="r" b="b"/>
              <a:pathLst>
                <a:path w="954348" h="595275">
                  <a:moveTo>
                    <a:pt x="0" y="0"/>
                  </a:moveTo>
                  <a:lnTo>
                    <a:pt x="954348" y="0"/>
                  </a:lnTo>
                  <a:lnTo>
                    <a:pt x="954348" y="595275"/>
                  </a:lnTo>
                  <a:lnTo>
                    <a:pt x="0" y="5952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3037798" y="1873490"/>
              <a:ext cx="662750" cy="647839"/>
            </a:xfrm>
            <a:custGeom>
              <a:avLst/>
              <a:gdLst/>
              <a:ahLst/>
              <a:cxnLst/>
              <a:rect l="l" t="t" r="r" b="b"/>
              <a:pathLst>
                <a:path w="662750" h="647839">
                  <a:moveTo>
                    <a:pt x="0" y="0"/>
                  </a:moveTo>
                  <a:lnTo>
                    <a:pt x="662750" y="0"/>
                  </a:lnTo>
                  <a:lnTo>
                    <a:pt x="662750" y="647838"/>
                  </a:lnTo>
                  <a:lnTo>
                    <a:pt x="0" y="6478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3903748" y="1609971"/>
              <a:ext cx="924989" cy="923833"/>
            </a:xfrm>
            <a:custGeom>
              <a:avLst/>
              <a:gdLst/>
              <a:ahLst/>
              <a:cxnLst/>
              <a:rect l="l" t="t" r="r" b="b"/>
              <a:pathLst>
                <a:path w="924989" h="923833">
                  <a:moveTo>
                    <a:pt x="0" y="0"/>
                  </a:moveTo>
                  <a:lnTo>
                    <a:pt x="924989" y="0"/>
                  </a:lnTo>
                  <a:lnTo>
                    <a:pt x="924989" y="923833"/>
                  </a:lnTo>
                  <a:lnTo>
                    <a:pt x="0" y="9238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4941201" y="1447770"/>
              <a:ext cx="1493629" cy="1172499"/>
            </a:xfrm>
            <a:custGeom>
              <a:avLst/>
              <a:gdLst/>
              <a:ahLst/>
              <a:cxnLst/>
              <a:rect l="l" t="t" r="r" b="b"/>
              <a:pathLst>
                <a:path w="1493629" h="1172499">
                  <a:moveTo>
                    <a:pt x="0" y="0"/>
                  </a:moveTo>
                  <a:lnTo>
                    <a:pt x="1493629" y="0"/>
                  </a:lnTo>
                  <a:lnTo>
                    <a:pt x="1493629" y="1172499"/>
                  </a:lnTo>
                  <a:lnTo>
                    <a:pt x="0" y="11724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35470" y="60670"/>
              <a:ext cx="7884461" cy="12850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11"/>
                </a:lnSpc>
                <a:spcBef>
                  <a:spcPct val="0"/>
                </a:spcBef>
              </a:pPr>
              <a:r>
                <a:rPr lang="en-US" sz="1865" u="none" strike="noStrike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Engages women and offers advice to self-manage their </a:t>
              </a:r>
              <a:r>
                <a:rPr lang="en-US" sz="1865" b="1" u="none" strike="noStrik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health, medictation  </a:t>
              </a:r>
              <a:r>
                <a:rPr lang="en-US" sz="1865" u="none" strike="noStrike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and </a:t>
              </a:r>
              <a:r>
                <a:rPr lang="en-US" sz="1865" b="1" u="none" strike="noStrik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behaviour </a:t>
              </a:r>
              <a:r>
                <a:rPr lang="en-US" sz="1865" u="none" strike="noStrike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to manage </a:t>
              </a:r>
              <a:r>
                <a:rPr lang="en-US" sz="1865" b="1" u="none" strike="noStrik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hypertensive disorder of pregnancy (HDP) 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2172398" y="3851891"/>
            <a:ext cx="4203950" cy="2782375"/>
          </a:xfrm>
          <a:custGeom>
            <a:avLst/>
            <a:gdLst/>
            <a:ahLst/>
            <a:cxnLst/>
            <a:rect l="l" t="t" r="r" b="b"/>
            <a:pathLst>
              <a:path w="4203950" h="2782375">
                <a:moveTo>
                  <a:pt x="0" y="0"/>
                </a:moveTo>
                <a:lnTo>
                  <a:pt x="4203950" y="0"/>
                </a:lnTo>
                <a:lnTo>
                  <a:pt x="4203950" y="2782375"/>
                </a:lnTo>
                <a:lnTo>
                  <a:pt x="0" y="2782375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-12625" r="-12843"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23" name="Group 23"/>
          <p:cNvGrpSpPr/>
          <p:nvPr/>
        </p:nvGrpSpPr>
        <p:grpSpPr>
          <a:xfrm>
            <a:off x="7130929" y="1585716"/>
            <a:ext cx="4026141" cy="1426136"/>
            <a:chOff x="0" y="0"/>
            <a:chExt cx="5368188" cy="190151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368188" cy="1207842"/>
            </a:xfrm>
            <a:custGeom>
              <a:avLst/>
              <a:gdLst/>
              <a:ahLst/>
              <a:cxnLst/>
              <a:rect l="l" t="t" r="r" b="b"/>
              <a:pathLst>
                <a:path w="5368188" h="1207842">
                  <a:moveTo>
                    <a:pt x="0" y="0"/>
                  </a:moveTo>
                  <a:lnTo>
                    <a:pt x="5368188" y="0"/>
                  </a:lnTo>
                  <a:lnTo>
                    <a:pt x="5368188" y="1207842"/>
                  </a:lnTo>
                  <a:lnTo>
                    <a:pt x="0" y="12078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266401" y="910759"/>
              <a:ext cx="2835386" cy="7071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92"/>
                </a:lnSpc>
              </a:pPr>
              <a:r>
                <a:rPr lang="en-US" sz="3208" b="1">
                  <a:solidFill>
                    <a:srgbClr val="100F0D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Megi-</a:t>
              </a:r>
              <a:r>
                <a:rPr lang="en-US" sz="3208" b="1">
                  <a:solidFill>
                    <a:srgbClr val="D11F42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Mum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24563" y="1576356"/>
              <a:ext cx="5319062" cy="325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45"/>
                </a:lnSpc>
              </a:pPr>
              <a:r>
                <a:rPr lang="en-US" sz="1621" b="1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serves as a bridge</a:t>
              </a:r>
            </a:p>
          </p:txBody>
        </p:sp>
      </p:grpSp>
      <p:sp>
        <p:nvSpPr>
          <p:cNvPr id="27" name="Freeform 27"/>
          <p:cNvSpPr/>
          <p:nvPr/>
        </p:nvSpPr>
        <p:spPr>
          <a:xfrm>
            <a:off x="7853807" y="7428067"/>
            <a:ext cx="2747066" cy="1830233"/>
          </a:xfrm>
          <a:custGeom>
            <a:avLst/>
            <a:gdLst/>
            <a:ahLst/>
            <a:cxnLst/>
            <a:rect l="l" t="t" r="r" b="b"/>
            <a:pathLst>
              <a:path w="2747066" h="1830233">
                <a:moveTo>
                  <a:pt x="0" y="0"/>
                </a:moveTo>
                <a:lnTo>
                  <a:pt x="2747066" y="0"/>
                </a:lnTo>
                <a:lnTo>
                  <a:pt x="2747066" y="1830233"/>
                </a:lnTo>
                <a:lnTo>
                  <a:pt x="0" y="1830233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8" name="TextBox 28"/>
          <p:cNvSpPr txBox="1"/>
          <p:nvPr/>
        </p:nvSpPr>
        <p:spPr>
          <a:xfrm>
            <a:off x="1512000" y="7346580"/>
            <a:ext cx="5593585" cy="975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1"/>
              </a:lnSpc>
            </a:pPr>
            <a:r>
              <a:rPr lang="en-US" sz="186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Two-way smartphone communication facilitated by advanced large language models, collects patient data </a:t>
            </a:r>
            <a:r>
              <a:rPr lang="en-US" sz="1865" i="1" dirty="0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via </a:t>
            </a:r>
            <a:r>
              <a:rPr lang="en-US" sz="186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text and camera.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71131" y="186928"/>
            <a:ext cx="18112418" cy="1073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1"/>
              </a:lnSpc>
              <a:spcBef>
                <a:spcPct val="0"/>
              </a:spcBef>
            </a:pPr>
            <a:r>
              <a:rPr lang="en-US" sz="3093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MEGIMum Empowers women to take control of their blood pressure for a safer pregnancy and optimisation of their long-term cardiovascular health 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458248" y="1538091"/>
            <a:ext cx="1846902" cy="53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4"/>
              </a:lnSpc>
            </a:pPr>
            <a:r>
              <a:rPr lang="en-US" sz="3203" b="1" dirty="0">
                <a:solidFill>
                  <a:srgbClr val="100F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WOMEN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985871" y="1538091"/>
            <a:ext cx="1870883" cy="53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4"/>
              </a:lnSpc>
            </a:pPr>
            <a:r>
              <a:rPr lang="en-US" sz="3203" b="1">
                <a:solidFill>
                  <a:srgbClr val="100F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DOCTOR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387051" y="2181439"/>
            <a:ext cx="3989296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45"/>
              </a:lnSpc>
            </a:pPr>
            <a:r>
              <a:rPr lang="en-US" sz="1621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Provides 24/7 education and support </a:t>
            </a:r>
            <a:r>
              <a:rPr lang="en-US" sz="162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through seamless omnichannel communication.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1909546" y="2181439"/>
            <a:ext cx="4112274" cy="975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45"/>
              </a:lnSpc>
            </a:pPr>
            <a:r>
              <a:rPr lang="en-US" sz="1621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Ensures women receives the right information, diagnosis and  treatment, </a:t>
            </a:r>
            <a:r>
              <a:rPr lang="en-US" sz="1621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saving time for the care team and improving health outcomes.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5820852" cy="10287000"/>
          </a:xfrm>
          <a:prstGeom prst="rect">
            <a:avLst/>
          </a:prstGeom>
          <a:solidFill>
            <a:srgbClr val="D11F42"/>
          </a:solid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16348092" y="3902110"/>
            <a:ext cx="911208" cy="7009004"/>
            <a:chOff x="0" y="0"/>
            <a:chExt cx="1281436" cy="985679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81436" cy="9856795"/>
            </a:xfrm>
            <a:custGeom>
              <a:avLst/>
              <a:gdLst/>
              <a:ahLst/>
              <a:cxnLst/>
              <a:rect l="l" t="t" r="r" b="b"/>
              <a:pathLst>
                <a:path w="1281436" h="9856795">
                  <a:moveTo>
                    <a:pt x="1156976" y="9856795"/>
                  </a:moveTo>
                  <a:lnTo>
                    <a:pt x="124460" y="9856795"/>
                  </a:lnTo>
                  <a:cubicBezTo>
                    <a:pt x="55880" y="9856795"/>
                    <a:pt x="0" y="9800915"/>
                    <a:pt x="0" y="973233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56976" y="0"/>
                  </a:lnTo>
                  <a:cubicBezTo>
                    <a:pt x="1225556" y="0"/>
                    <a:pt x="1281436" y="55880"/>
                    <a:pt x="1281436" y="124460"/>
                  </a:cubicBezTo>
                  <a:lnTo>
                    <a:pt x="1281436" y="9732335"/>
                  </a:lnTo>
                  <a:cubicBezTo>
                    <a:pt x="1281436" y="9800915"/>
                    <a:pt x="1225556" y="9856795"/>
                    <a:pt x="1156976" y="9856795"/>
                  </a:cubicBezTo>
                  <a:close/>
                </a:path>
              </a:pathLst>
            </a:custGeom>
            <a:solidFill>
              <a:srgbClr val="042049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5" name="Freeform 5"/>
          <p:cNvSpPr/>
          <p:nvPr/>
        </p:nvSpPr>
        <p:spPr>
          <a:xfrm>
            <a:off x="2011507" y="2128279"/>
            <a:ext cx="12541277" cy="2616418"/>
          </a:xfrm>
          <a:custGeom>
            <a:avLst/>
            <a:gdLst/>
            <a:ahLst/>
            <a:cxnLst/>
            <a:rect l="l" t="t" r="r" b="b"/>
            <a:pathLst>
              <a:path w="12541277" h="2616418">
                <a:moveTo>
                  <a:pt x="0" y="0"/>
                </a:moveTo>
                <a:lnTo>
                  <a:pt x="12541277" y="0"/>
                </a:lnTo>
                <a:lnTo>
                  <a:pt x="12541277" y="2616418"/>
                </a:lnTo>
                <a:lnTo>
                  <a:pt x="0" y="26164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518" t="-206725" r="-93915" b="-257141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15952987" y="2128279"/>
            <a:ext cx="1701419" cy="1701419"/>
          </a:xfrm>
          <a:custGeom>
            <a:avLst/>
            <a:gdLst/>
            <a:ahLst/>
            <a:cxnLst/>
            <a:rect l="l" t="t" r="r" b="b"/>
            <a:pathLst>
              <a:path w="1701419" h="1701419">
                <a:moveTo>
                  <a:pt x="0" y="0"/>
                </a:moveTo>
                <a:lnTo>
                  <a:pt x="1701418" y="0"/>
                </a:lnTo>
                <a:lnTo>
                  <a:pt x="1701418" y="1701418"/>
                </a:lnTo>
                <a:lnTo>
                  <a:pt x="0" y="1701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>
            <a:off x="2416320" y="5143500"/>
            <a:ext cx="4567180" cy="4460078"/>
          </a:xfrm>
          <a:custGeom>
            <a:avLst/>
            <a:gdLst/>
            <a:ahLst/>
            <a:cxnLst/>
            <a:rect l="l" t="t" r="r" b="b"/>
            <a:pathLst>
              <a:path w="4567180" h="4460078">
                <a:moveTo>
                  <a:pt x="0" y="0"/>
                </a:moveTo>
                <a:lnTo>
                  <a:pt x="4567180" y="0"/>
                </a:lnTo>
                <a:lnTo>
                  <a:pt x="4567180" y="4460078"/>
                </a:lnTo>
                <a:lnTo>
                  <a:pt x="0" y="44600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32117" t="-97048" r="-184247" b="-29678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TextBox 8"/>
          <p:cNvSpPr txBox="1"/>
          <p:nvPr/>
        </p:nvSpPr>
        <p:spPr>
          <a:xfrm>
            <a:off x="6529887" y="262890"/>
            <a:ext cx="8717448" cy="1455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CE153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Clinically validated effectiveness on more than 8,000 patients.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38550" y="5897447"/>
            <a:ext cx="8908652" cy="1012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EFFECTIVELY REDUCES BLOOD PRESSURE</a:t>
            </a:r>
          </a:p>
          <a:p>
            <a:pPr algn="l">
              <a:lnSpc>
                <a:spcPts val="4060"/>
              </a:lnSpc>
            </a:pPr>
            <a:r>
              <a:rPr lang="en-US" sz="29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by an average of 10 mmHg.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638550" y="7667846"/>
            <a:ext cx="7040440" cy="1012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20% LOWER RISK OF HEART ATTACK AND STROKE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0" y="0"/>
            <a:ext cx="5820852" cy="1410301"/>
            <a:chOff x="0" y="0"/>
            <a:chExt cx="5060343" cy="122604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060343" cy="1226042"/>
            </a:xfrm>
            <a:custGeom>
              <a:avLst/>
              <a:gdLst/>
              <a:ahLst/>
              <a:cxnLst/>
              <a:rect l="l" t="t" r="r" b="b"/>
              <a:pathLst>
                <a:path w="5060343" h="1226042">
                  <a:moveTo>
                    <a:pt x="0" y="0"/>
                  </a:moveTo>
                  <a:lnTo>
                    <a:pt x="5060343" y="0"/>
                  </a:lnTo>
                  <a:lnTo>
                    <a:pt x="5060343" y="1226042"/>
                  </a:lnTo>
                  <a:lnTo>
                    <a:pt x="0" y="1226042"/>
                  </a:lnTo>
                  <a:close/>
                </a:path>
              </a:pathLst>
            </a:custGeom>
            <a:solidFill>
              <a:srgbClr val="042049"/>
            </a:solid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80519" y="61562"/>
            <a:ext cx="4737920" cy="1348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3900" i="1">
                <a:solidFill>
                  <a:srgbClr val="FFFFFF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Existing Megi Health Platform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282824"/>
            <a:chOff x="0" y="0"/>
            <a:chExt cx="3321143" cy="2329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21143" cy="232964"/>
            </a:xfrm>
            <a:custGeom>
              <a:avLst/>
              <a:gdLst/>
              <a:ahLst/>
              <a:cxnLst/>
              <a:rect l="l" t="t" r="r" b="b"/>
              <a:pathLst>
                <a:path w="3321143" h="232964">
                  <a:moveTo>
                    <a:pt x="0" y="0"/>
                  </a:moveTo>
                  <a:lnTo>
                    <a:pt x="3321143" y="0"/>
                  </a:lnTo>
                  <a:lnTo>
                    <a:pt x="3321143" y="232964"/>
                  </a:lnTo>
                  <a:lnTo>
                    <a:pt x="0" y="232964"/>
                  </a:lnTo>
                  <a:close/>
                </a:path>
              </a:pathLst>
            </a:custGeom>
            <a:solidFill>
              <a:srgbClr val="02315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321143" cy="261539"/>
            </a:xfrm>
            <a:prstGeom prst="rect">
              <a:avLst/>
            </a:prstGeom>
          </p:spPr>
          <p:txBody>
            <a:bodyPr lIns="50819" tIns="50819" rIns="50819" bIns="50819" rtlCol="0" anchor="ctr"/>
            <a:lstStyle/>
            <a:p>
              <a:pPr algn="ctr">
                <a:lnSpc>
                  <a:spcPts val="156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068096" y="2799933"/>
            <a:ext cx="12693058" cy="8885141"/>
          </a:xfrm>
          <a:custGeom>
            <a:avLst/>
            <a:gdLst/>
            <a:ahLst/>
            <a:cxnLst/>
            <a:rect l="l" t="t" r="r" b="b"/>
            <a:pathLst>
              <a:path w="12693058" h="8885141">
                <a:moveTo>
                  <a:pt x="0" y="0"/>
                </a:moveTo>
                <a:lnTo>
                  <a:pt x="12693058" y="0"/>
                </a:lnTo>
                <a:lnTo>
                  <a:pt x="12693058" y="8885140"/>
                </a:lnTo>
                <a:lnTo>
                  <a:pt x="0" y="88851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6" name="Group 6"/>
          <p:cNvGrpSpPr/>
          <p:nvPr/>
        </p:nvGrpSpPr>
        <p:grpSpPr>
          <a:xfrm>
            <a:off x="2017726" y="1645111"/>
            <a:ext cx="14764059" cy="2309643"/>
            <a:chOff x="0" y="0"/>
            <a:chExt cx="3013503" cy="47142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13503" cy="471423"/>
            </a:xfrm>
            <a:custGeom>
              <a:avLst/>
              <a:gdLst/>
              <a:ahLst/>
              <a:cxnLst/>
              <a:rect l="l" t="t" r="r" b="b"/>
              <a:pathLst>
                <a:path w="3013503" h="471423">
                  <a:moveTo>
                    <a:pt x="0" y="0"/>
                  </a:moveTo>
                  <a:lnTo>
                    <a:pt x="3013503" y="0"/>
                  </a:lnTo>
                  <a:lnTo>
                    <a:pt x="3013503" y="471423"/>
                  </a:lnTo>
                  <a:lnTo>
                    <a:pt x="0" y="471423"/>
                  </a:ln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3013503" cy="499998"/>
            </a:xfrm>
            <a:prstGeom prst="rect">
              <a:avLst/>
            </a:prstGeom>
          </p:spPr>
          <p:txBody>
            <a:bodyPr lIns="19529" tIns="19529" rIns="19529" bIns="19529" rtlCol="0" anchor="ctr"/>
            <a:lstStyle/>
            <a:p>
              <a:pPr algn="ctr">
                <a:lnSpc>
                  <a:spcPts val="156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710115" y="342565"/>
            <a:ext cx="14867770" cy="531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1"/>
              </a:lnSpc>
              <a:spcBef>
                <a:spcPct val="0"/>
              </a:spcBef>
            </a:pPr>
            <a:r>
              <a:rPr lang="en-US" sz="3093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Postnatal research priority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301899" y="1225674"/>
            <a:ext cx="14225453" cy="3196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27"/>
              </a:lnSpc>
            </a:pPr>
            <a:endParaRPr dirty="0"/>
          </a:p>
          <a:p>
            <a:pPr algn="ctr">
              <a:lnSpc>
                <a:spcPts val="4227"/>
              </a:lnSpc>
            </a:pPr>
            <a:r>
              <a:rPr lang="en-US" sz="3019" i="1" dirty="0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Can clinician-overseen self-management of hypertension during pregnancy and the postpartum period leveraging the MEGI-Mum platform reduce progression to chronic hypertension and cardiovascular disease in women who have experienced a hypertensive disorder of pregnancy? </a:t>
            </a:r>
          </a:p>
          <a:p>
            <a:pPr algn="l">
              <a:lnSpc>
                <a:spcPts val="4227"/>
              </a:lnSpc>
              <a:spcBef>
                <a:spcPct val="0"/>
              </a:spcBef>
            </a:pPr>
            <a:endParaRPr lang="en-US" sz="3019" i="1" dirty="0">
              <a:solidFill>
                <a:srgbClr val="000000"/>
              </a:solidFill>
              <a:latin typeface="Canva Sans Italics"/>
              <a:ea typeface="Canva Sans Italics"/>
              <a:cs typeface="Canva Sans Italics"/>
              <a:sym typeface="Canva Sans Italic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870740" y="8971795"/>
            <a:ext cx="13058031" cy="1047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27"/>
              </a:lnSpc>
            </a:pPr>
            <a:r>
              <a:rPr lang="en-US" sz="301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SCALABLE, ACCESSIBLE, PERSONALISED DIGITAL HEALTH SOLUTION</a:t>
            </a:r>
          </a:p>
          <a:p>
            <a:pPr algn="ctr">
              <a:lnSpc>
                <a:spcPts val="4227"/>
              </a:lnSpc>
              <a:spcBef>
                <a:spcPct val="0"/>
              </a:spcBef>
            </a:pPr>
            <a:r>
              <a:rPr lang="en-US" sz="301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LIFECOURSE APPROACH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0448" y="1842770"/>
            <a:ext cx="6959510" cy="5952853"/>
          </a:xfrm>
          <a:custGeom>
            <a:avLst/>
            <a:gdLst/>
            <a:ahLst/>
            <a:cxnLst/>
            <a:rect l="l" t="t" r="r" b="b"/>
            <a:pathLst>
              <a:path w="6959510" h="5952853">
                <a:moveTo>
                  <a:pt x="0" y="0"/>
                </a:moveTo>
                <a:lnTo>
                  <a:pt x="6959509" y="0"/>
                </a:lnTo>
                <a:lnTo>
                  <a:pt x="6959509" y="5952853"/>
                </a:lnTo>
                <a:lnTo>
                  <a:pt x="0" y="59528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98343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AutoShape 3"/>
          <p:cNvSpPr/>
          <p:nvPr/>
        </p:nvSpPr>
        <p:spPr>
          <a:xfrm rot="5400000">
            <a:off x="8212010" y="-8233221"/>
            <a:ext cx="1863981" cy="18288000"/>
          </a:xfrm>
          <a:prstGeom prst="rect">
            <a:avLst/>
          </a:prstGeom>
          <a:solidFill>
            <a:srgbClr val="D11F42"/>
          </a:solidFill>
        </p:spPr>
        <p:txBody>
          <a:bodyPr/>
          <a:lstStyle/>
          <a:p>
            <a:endParaRPr lang="en-GB"/>
          </a:p>
        </p:txBody>
      </p:sp>
      <p:sp>
        <p:nvSpPr>
          <p:cNvPr id="4" name="AutoShape 4"/>
          <p:cNvSpPr/>
          <p:nvPr/>
        </p:nvSpPr>
        <p:spPr>
          <a:xfrm>
            <a:off x="7615232" y="4287181"/>
            <a:ext cx="0" cy="456826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8072432" y="5016118"/>
            <a:ext cx="1692419" cy="1692419"/>
          </a:xfrm>
          <a:custGeom>
            <a:avLst/>
            <a:gdLst/>
            <a:ahLst/>
            <a:cxnLst/>
            <a:rect l="l" t="t" r="r" b="b"/>
            <a:pathLst>
              <a:path w="1692419" h="1692419">
                <a:moveTo>
                  <a:pt x="0" y="0"/>
                </a:moveTo>
                <a:lnTo>
                  <a:pt x="1692420" y="0"/>
                </a:lnTo>
                <a:lnTo>
                  <a:pt x="1692420" y="1692419"/>
                </a:lnTo>
                <a:lnTo>
                  <a:pt x="0" y="16924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12063102" y="6192330"/>
            <a:ext cx="993430" cy="757635"/>
          </a:xfrm>
          <a:custGeom>
            <a:avLst/>
            <a:gdLst/>
            <a:ahLst/>
            <a:cxnLst/>
            <a:rect l="l" t="t" r="r" b="b"/>
            <a:pathLst>
              <a:path w="993430" h="757635">
                <a:moveTo>
                  <a:pt x="0" y="0"/>
                </a:moveTo>
                <a:lnTo>
                  <a:pt x="993430" y="0"/>
                </a:lnTo>
                <a:lnTo>
                  <a:pt x="993430" y="757636"/>
                </a:lnTo>
                <a:lnTo>
                  <a:pt x="0" y="7576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>
            <a:off x="10094183" y="6233870"/>
            <a:ext cx="1869807" cy="716096"/>
          </a:xfrm>
          <a:custGeom>
            <a:avLst/>
            <a:gdLst/>
            <a:ahLst/>
            <a:cxnLst/>
            <a:rect l="l" t="t" r="r" b="b"/>
            <a:pathLst>
              <a:path w="1869807" h="716096">
                <a:moveTo>
                  <a:pt x="0" y="0"/>
                </a:moveTo>
                <a:lnTo>
                  <a:pt x="1869806" y="0"/>
                </a:lnTo>
                <a:lnTo>
                  <a:pt x="1869806" y="716096"/>
                </a:lnTo>
                <a:lnTo>
                  <a:pt x="0" y="7160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544" t="-41234" r="-22814" b="-58029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>
            <a:off x="13153032" y="6221621"/>
            <a:ext cx="699055" cy="699055"/>
          </a:xfrm>
          <a:custGeom>
            <a:avLst/>
            <a:gdLst/>
            <a:ahLst/>
            <a:cxnLst/>
            <a:rect l="l" t="t" r="r" b="b"/>
            <a:pathLst>
              <a:path w="699055" h="699055">
                <a:moveTo>
                  <a:pt x="0" y="0"/>
                </a:moveTo>
                <a:lnTo>
                  <a:pt x="699055" y="0"/>
                </a:lnTo>
                <a:lnTo>
                  <a:pt x="699055" y="699055"/>
                </a:lnTo>
                <a:lnTo>
                  <a:pt x="0" y="6990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>
            <a:off x="804387" y="7736089"/>
            <a:ext cx="6353645" cy="1611894"/>
          </a:xfrm>
          <a:custGeom>
            <a:avLst/>
            <a:gdLst/>
            <a:ahLst/>
            <a:cxnLst/>
            <a:rect l="l" t="t" r="r" b="b"/>
            <a:pathLst>
              <a:path w="6353645" h="1611894">
                <a:moveTo>
                  <a:pt x="0" y="0"/>
                </a:moveTo>
                <a:lnTo>
                  <a:pt x="6353645" y="0"/>
                </a:lnTo>
                <a:lnTo>
                  <a:pt x="6353645" y="1611894"/>
                </a:lnTo>
                <a:lnTo>
                  <a:pt x="0" y="1611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2499" r="-627" b="-279286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8157561" y="7054741"/>
            <a:ext cx="1595703" cy="1595703"/>
          </a:xfrm>
          <a:custGeom>
            <a:avLst/>
            <a:gdLst/>
            <a:ahLst/>
            <a:cxnLst/>
            <a:rect l="l" t="t" r="r" b="b"/>
            <a:pathLst>
              <a:path w="1595703" h="1595703">
                <a:moveTo>
                  <a:pt x="0" y="0"/>
                </a:moveTo>
                <a:lnTo>
                  <a:pt x="1595702" y="0"/>
                </a:lnTo>
                <a:lnTo>
                  <a:pt x="1595702" y="1595703"/>
                </a:lnTo>
                <a:lnTo>
                  <a:pt x="0" y="159570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10020002" y="7007116"/>
            <a:ext cx="8144173" cy="968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5"/>
              </a:lnSpc>
            </a:pPr>
            <a:r>
              <a:rPr lang="en-US" sz="2225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Prof Richard Dobson, </a:t>
            </a:r>
          </a:p>
          <a:p>
            <a:pPr algn="l">
              <a:lnSpc>
                <a:spcPts val="2290"/>
              </a:lnSpc>
            </a:pPr>
            <a:r>
              <a:rPr lang="en-US" sz="1636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Professor of Medical  Bioinformatics, with research focus on machine learning and multimodality. </a:t>
            </a:r>
          </a:p>
        </p:txBody>
      </p:sp>
      <p:sp>
        <p:nvSpPr>
          <p:cNvPr id="12" name="Freeform 12"/>
          <p:cNvSpPr/>
          <p:nvPr/>
        </p:nvSpPr>
        <p:spPr>
          <a:xfrm>
            <a:off x="11040737" y="8089302"/>
            <a:ext cx="993430" cy="757635"/>
          </a:xfrm>
          <a:custGeom>
            <a:avLst/>
            <a:gdLst/>
            <a:ahLst/>
            <a:cxnLst/>
            <a:rect l="l" t="t" r="r" b="b"/>
            <a:pathLst>
              <a:path w="993430" h="757635">
                <a:moveTo>
                  <a:pt x="0" y="0"/>
                </a:moveTo>
                <a:lnTo>
                  <a:pt x="993430" y="0"/>
                </a:lnTo>
                <a:lnTo>
                  <a:pt x="993430" y="757636"/>
                </a:lnTo>
                <a:lnTo>
                  <a:pt x="0" y="7576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>
            <a:off x="10108669" y="8080798"/>
            <a:ext cx="774643" cy="774643"/>
          </a:xfrm>
          <a:custGeom>
            <a:avLst/>
            <a:gdLst/>
            <a:ahLst/>
            <a:cxnLst/>
            <a:rect l="l" t="t" r="r" b="b"/>
            <a:pathLst>
              <a:path w="774643" h="774643">
                <a:moveTo>
                  <a:pt x="0" y="0"/>
                </a:moveTo>
                <a:lnTo>
                  <a:pt x="774643" y="0"/>
                </a:lnTo>
                <a:lnTo>
                  <a:pt x="774643" y="774643"/>
                </a:lnTo>
                <a:lnTo>
                  <a:pt x="0" y="77464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4" name="TextBox 14"/>
          <p:cNvSpPr txBox="1"/>
          <p:nvPr/>
        </p:nvSpPr>
        <p:spPr>
          <a:xfrm>
            <a:off x="90452" y="516445"/>
            <a:ext cx="17168848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90169" y="9422189"/>
            <a:ext cx="7300068" cy="763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... and a team of 10, including AI experts, full stack developers, customer success, psychologists and UX.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104823" y="4871030"/>
            <a:ext cx="7717137" cy="1257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5"/>
              </a:lnSpc>
            </a:pPr>
            <a:r>
              <a:rPr lang="en-US" sz="2225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Dr Frances Conti-Ramsden</a:t>
            </a:r>
          </a:p>
          <a:p>
            <a:pPr algn="l">
              <a:lnSpc>
                <a:spcPts val="2290"/>
              </a:lnSpc>
            </a:pPr>
            <a:r>
              <a:rPr lang="en-US" sz="1636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Obstetrics &amp; Gynaecology Registrar and Clinical Research Fellow. Her research interests are high-risk pregnancy, particularly Hypertensive disorders of pregnancy, and equity and inclusion in research.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40962CCB8CA64AB4DAF2C8B7389621" ma:contentTypeVersion="13" ma:contentTypeDescription="Create a new document." ma:contentTypeScope="" ma:versionID="50ab9a366842309f336ed61c5be2973d">
  <xsd:schema xmlns:xsd="http://www.w3.org/2001/XMLSchema" xmlns:xs="http://www.w3.org/2001/XMLSchema" xmlns:p="http://schemas.microsoft.com/office/2006/metadata/properties" xmlns:ns2="f90c77d1-93ed-4f71-8f4c-7998a9530f63" xmlns:ns3="e126fe4f-ea1a-43f6-ac45-2d71a1d6365f" targetNamespace="http://schemas.microsoft.com/office/2006/metadata/properties" ma:root="true" ma:fieldsID="2d131221133a372bb21dcfd9d63ff8a2" ns2:_="" ns3:_="">
    <xsd:import namespace="f90c77d1-93ed-4f71-8f4c-7998a9530f63"/>
    <xsd:import namespace="e126fe4f-ea1a-43f6-ac45-2d71a1d636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c77d1-93ed-4f71-8f4c-7998a9530f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6d63537c-d192-4dc4-bb87-a5632b1c76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6fe4f-ea1a-43f6-ac45-2d71a1d6365f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f469578-d4c4-43e6-9f3e-6d981ab352b3}" ma:internalName="TaxCatchAll" ma:showField="CatchAllData" ma:web="e126fe4f-ea1a-43f6-ac45-2d71a1d6365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90c77d1-93ed-4f71-8f4c-7998a9530f63">
      <Terms xmlns="http://schemas.microsoft.com/office/infopath/2007/PartnerControls"/>
    </lcf76f155ced4ddcb4097134ff3c332f>
    <TaxCatchAll xmlns="e126fe4f-ea1a-43f6-ac45-2d71a1d6365f" xsi:nil="true"/>
  </documentManagement>
</p:properties>
</file>

<file path=customXml/itemProps1.xml><?xml version="1.0" encoding="utf-8"?>
<ds:datastoreItem xmlns:ds="http://schemas.openxmlformats.org/officeDocument/2006/customXml" ds:itemID="{7120DD8F-15C6-41EB-B944-628A4473ED5C}"/>
</file>

<file path=customXml/itemProps2.xml><?xml version="1.0" encoding="utf-8"?>
<ds:datastoreItem xmlns:ds="http://schemas.openxmlformats.org/officeDocument/2006/customXml" ds:itemID="{26B15CA3-9FA4-410B-A207-FEBC971FA8EF}"/>
</file>

<file path=customXml/itemProps3.xml><?xml version="1.0" encoding="utf-8"?>
<ds:datastoreItem xmlns:ds="http://schemas.openxmlformats.org/officeDocument/2006/customXml" ds:itemID="{8CD2ED35-0C6B-42EC-844A-B0817C72157C}"/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435</Words>
  <Application>Microsoft Office PowerPoint</Application>
  <PresentationFormat>Custom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Canva Sans Bold</vt:lpstr>
      <vt:lpstr>Calibri</vt:lpstr>
      <vt:lpstr>Arial</vt:lpstr>
      <vt:lpstr>Canva Sans Italics</vt:lpstr>
      <vt:lpstr>Canva Sans</vt:lpstr>
      <vt:lpstr>Montserrat Bold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Women's Health -pitch</dc:title>
  <dc:creator>Fran Conti-Ramsden</dc:creator>
  <cp:lastModifiedBy>Fran Conti-Ramsden</cp:lastModifiedBy>
  <cp:revision>3</cp:revision>
  <dcterms:created xsi:type="dcterms:W3CDTF">2006-08-16T00:00:00Z</dcterms:created>
  <dcterms:modified xsi:type="dcterms:W3CDTF">2025-01-31T10:34:15Z</dcterms:modified>
  <dc:identifier>DAGdkCtKKJ0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0x0101002240962CCB8CA64AB4DAF2C8B7389621</vt:lpwstr>
  </property>
</Properties>
</file>