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8"/>
  </p:notesMasterIdLst>
  <p:sldIdLst>
    <p:sldId id="257" r:id="rId5"/>
    <p:sldId id="258" r:id="rId6"/>
    <p:sldId id="259" r:id="rId7"/>
    <p:sldId id="260" r:id="rId8"/>
    <p:sldId id="261" r:id="rId9"/>
    <p:sldId id="262" r:id="rId10"/>
    <p:sldId id="264" r:id="rId11"/>
    <p:sldId id="265" r:id="rId12"/>
    <p:sldId id="273" r:id="rId13"/>
    <p:sldId id="274" r:id="rId14"/>
    <p:sldId id="275" r:id="rId15"/>
    <p:sldId id="277" r:id="rId16"/>
    <p:sldId id="279" r:id="rId17"/>
  </p:sldIdLst>
  <p:sldSz cx="18288000" cy="10287000"/>
  <p:notesSz cx="6858000" cy="9144000"/>
  <p:embeddedFontLst>
    <p:embeddedFont>
      <p:font typeface="Canva Sans" panose="020B0604020202020204" charset="0"/>
      <p:regular r:id="rId19"/>
    </p:embeddedFont>
    <p:embeddedFont>
      <p:font typeface="Lato Black" panose="020F0502020204030203" pitchFamily="34" charset="0"/>
      <p:bold r:id="rId20"/>
      <p:boldItalic r:id="rId21"/>
    </p:embeddedFont>
    <p:embeddedFont>
      <p:font typeface="Lovelo" panose="020B0604020202020204" charset="0"/>
      <p:regular r:id="rId22"/>
    </p:embeddedFont>
    <p:embeddedFont>
      <p:font typeface="Poppins" panose="00000500000000000000" pitchFamily="2" charset="0"/>
      <p:regular r:id="rId23"/>
      <p:bold r:id="rId24"/>
      <p:italic r:id="rId25"/>
      <p:boldItalic r:id="rId26"/>
    </p:embeddedFont>
    <p:embeddedFont>
      <p:font typeface="Poppins Bold" panose="00000800000000000000" charset="0"/>
      <p:regular r:id="rId27"/>
    </p:embeddedFont>
    <p:embeddedFont>
      <p:font typeface="Poppins Bold Italics" panose="020B0604020202020204" charset="0"/>
      <p:regular r:id="rId28"/>
    </p:embeddedFont>
    <p:embeddedFont>
      <p:font typeface="Poppins Italics"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2238" autoAdjust="0"/>
  </p:normalViewPr>
  <p:slideViewPr>
    <p:cSldViewPr>
      <p:cViewPr varScale="1">
        <p:scale>
          <a:sx n="88" d="100"/>
          <a:sy n="88" d="100"/>
        </p:scale>
        <p:origin x="1374"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Fifield" userId="ea69df1d-7159-48b4-8e71-e1701a8aeae4" providerId="ADAL" clId="{59739518-95B2-499C-B19F-CD7CCE03D059}"/>
    <pc:docChg chg="modSld">
      <pc:chgData name="Kate Fifield" userId="ea69df1d-7159-48b4-8e71-e1701a8aeae4" providerId="ADAL" clId="{59739518-95B2-499C-B19F-CD7CCE03D059}" dt="2025-01-28T17:22:56.817" v="1" actId="732"/>
      <pc:docMkLst>
        <pc:docMk/>
      </pc:docMkLst>
      <pc:sldChg chg="modSp mod">
        <pc:chgData name="Kate Fifield" userId="ea69df1d-7159-48b4-8e71-e1701a8aeae4" providerId="ADAL" clId="{59739518-95B2-499C-B19F-CD7CCE03D059}" dt="2025-01-28T17:22:56.817" v="1" actId="732"/>
        <pc:sldMkLst>
          <pc:docMk/>
          <pc:sldMk cId="4015171872" sldId="275"/>
        </pc:sldMkLst>
        <pc:spChg chg="mod modCrop">
          <ac:chgData name="Kate Fifield" userId="ea69df1d-7159-48b4-8e71-e1701a8aeae4" providerId="ADAL" clId="{59739518-95B2-499C-B19F-CD7CCE03D059}" dt="2025-01-28T17:22:56.817" v="1" actId="732"/>
          <ac:spMkLst>
            <pc:docMk/>
            <pc:sldMk cId="4015171872" sldId="275"/>
            <ac:spMk id="2" creationId="{16E192A7-3431-467E-6A52-A9A76ADA8629}"/>
          </ac:spMkLst>
        </pc:spChg>
      </pc:sldChg>
      <pc:sldChg chg="modSp mod">
        <pc:chgData name="Kate Fifield" userId="ea69df1d-7159-48b4-8e71-e1701a8aeae4" providerId="ADAL" clId="{59739518-95B2-499C-B19F-CD7CCE03D059}" dt="2025-01-28T17:22:43.401" v="0" actId="732"/>
        <pc:sldMkLst>
          <pc:docMk/>
          <pc:sldMk cId="1002385430" sldId="277"/>
        </pc:sldMkLst>
        <pc:spChg chg="mod modCrop">
          <ac:chgData name="Kate Fifield" userId="ea69df1d-7159-48b4-8e71-e1701a8aeae4" providerId="ADAL" clId="{59739518-95B2-499C-B19F-CD7CCE03D059}" dt="2025-01-28T17:22:43.401" v="0" actId="732"/>
          <ac:spMkLst>
            <pc:docMk/>
            <pc:sldMk cId="1002385430" sldId="277"/>
            <ac:spMk id="2" creationId="{C08E9C90-9FF2-4673-E3E9-F71644BAEB2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mckclac.sharepoint.com/sites/MT-IOPPN-TS2000/Shared%20Documents/Study%201%20-%20systematic%20review/2.%202nd%20Resubmit/Graphs%20re%20do%202nd%20submi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 (2)'!$D$1</c:f>
              <c:strCache>
                <c:ptCount val="1"/>
                <c:pt idx="0">
                  <c:v>Neurodevelopmental</c:v>
                </c:pt>
              </c:strCache>
            </c:strRef>
          </c:tx>
          <c:spPr>
            <a:solidFill>
              <a:srgbClr val="1E88E5"/>
            </a:solidFill>
            <a:ln>
              <a:noFill/>
            </a:ln>
            <a:effectLst/>
          </c:spPr>
          <c:invertIfNegative val="0"/>
          <c:cat>
            <c:strRef>
              <c:f>'Sheet1 (2)'!$C$2:$C$8</c:f>
              <c:strCache>
                <c:ptCount val="7"/>
                <c:pt idx="0">
                  <c:v>31-40</c:v>
                </c:pt>
                <c:pt idx="1">
                  <c:v>41-50</c:v>
                </c:pt>
                <c:pt idx="2">
                  <c:v>51-60</c:v>
                </c:pt>
                <c:pt idx="3">
                  <c:v>61-70</c:v>
                </c:pt>
                <c:pt idx="4">
                  <c:v>71-80</c:v>
                </c:pt>
                <c:pt idx="5">
                  <c:v>81-90</c:v>
                </c:pt>
                <c:pt idx="6">
                  <c:v>91-100</c:v>
                </c:pt>
              </c:strCache>
            </c:strRef>
          </c:cat>
          <c:val>
            <c:numRef>
              <c:f>'Sheet1 (2)'!$D$2:$D$8</c:f>
              <c:numCache>
                <c:formatCode>General</c:formatCode>
                <c:ptCount val="7"/>
                <c:pt idx="0">
                  <c:v>1</c:v>
                </c:pt>
                <c:pt idx="1">
                  <c:v>1</c:v>
                </c:pt>
                <c:pt idx="2">
                  <c:v>1</c:v>
                </c:pt>
                <c:pt idx="3">
                  <c:v>3</c:v>
                </c:pt>
                <c:pt idx="4">
                  <c:v>7</c:v>
                </c:pt>
                <c:pt idx="5">
                  <c:v>4</c:v>
                </c:pt>
                <c:pt idx="6">
                  <c:v>1</c:v>
                </c:pt>
              </c:numCache>
            </c:numRef>
          </c:val>
          <c:extLst>
            <c:ext xmlns:c16="http://schemas.microsoft.com/office/drawing/2014/chart" uri="{C3380CC4-5D6E-409C-BE32-E72D297353CC}">
              <c16:uniqueId val="{00000000-B9CD-461D-B963-D175404F8850}"/>
            </c:ext>
          </c:extLst>
        </c:ser>
        <c:ser>
          <c:idx val="1"/>
          <c:order val="1"/>
          <c:tx>
            <c:strRef>
              <c:f>'Sheet1 (2)'!$E$1</c:f>
              <c:strCache>
                <c:ptCount val="1"/>
                <c:pt idx="0">
                  <c:v>Neurological</c:v>
                </c:pt>
              </c:strCache>
            </c:strRef>
          </c:tx>
          <c:spPr>
            <a:solidFill>
              <a:srgbClr val="D81B60"/>
            </a:solidFill>
            <a:ln>
              <a:noFill/>
            </a:ln>
            <a:effectLst/>
          </c:spPr>
          <c:invertIfNegative val="0"/>
          <c:cat>
            <c:strRef>
              <c:f>'Sheet1 (2)'!$C$2:$C$8</c:f>
              <c:strCache>
                <c:ptCount val="7"/>
                <c:pt idx="0">
                  <c:v>31-40</c:v>
                </c:pt>
                <c:pt idx="1">
                  <c:v>41-50</c:v>
                </c:pt>
                <c:pt idx="2">
                  <c:v>51-60</c:v>
                </c:pt>
                <c:pt idx="3">
                  <c:v>61-70</c:v>
                </c:pt>
                <c:pt idx="4">
                  <c:v>71-80</c:v>
                </c:pt>
                <c:pt idx="5">
                  <c:v>81-90</c:v>
                </c:pt>
                <c:pt idx="6">
                  <c:v>91-100</c:v>
                </c:pt>
              </c:strCache>
            </c:strRef>
          </c:cat>
          <c:val>
            <c:numRef>
              <c:f>'Sheet1 (2)'!$E$2:$E$8</c:f>
              <c:numCache>
                <c:formatCode>General</c:formatCode>
                <c:ptCount val="7"/>
                <c:pt idx="0">
                  <c:v>1</c:v>
                </c:pt>
                <c:pt idx="1">
                  <c:v>2</c:v>
                </c:pt>
                <c:pt idx="2">
                  <c:v>0</c:v>
                </c:pt>
                <c:pt idx="3">
                  <c:v>4</c:v>
                </c:pt>
                <c:pt idx="4">
                  <c:v>10</c:v>
                </c:pt>
                <c:pt idx="5">
                  <c:v>7</c:v>
                </c:pt>
                <c:pt idx="6">
                  <c:v>3</c:v>
                </c:pt>
              </c:numCache>
            </c:numRef>
          </c:val>
          <c:extLst>
            <c:ext xmlns:c16="http://schemas.microsoft.com/office/drawing/2014/chart" uri="{C3380CC4-5D6E-409C-BE32-E72D297353CC}">
              <c16:uniqueId val="{00000001-B9CD-461D-B963-D175404F8850}"/>
            </c:ext>
          </c:extLst>
        </c:ser>
        <c:ser>
          <c:idx val="2"/>
          <c:order val="2"/>
          <c:tx>
            <c:strRef>
              <c:f>'Sheet1 (2)'!$F$1</c:f>
              <c:strCache>
                <c:ptCount val="1"/>
                <c:pt idx="0">
                  <c:v>Neurogenetic</c:v>
                </c:pt>
              </c:strCache>
            </c:strRef>
          </c:tx>
          <c:spPr>
            <a:solidFill>
              <a:srgbClr val="FFC107"/>
            </a:solidFill>
            <a:ln>
              <a:noFill/>
            </a:ln>
            <a:effectLst/>
          </c:spPr>
          <c:invertIfNegative val="0"/>
          <c:cat>
            <c:strRef>
              <c:f>'Sheet1 (2)'!$C$2:$C$8</c:f>
              <c:strCache>
                <c:ptCount val="7"/>
                <c:pt idx="0">
                  <c:v>31-40</c:v>
                </c:pt>
                <c:pt idx="1">
                  <c:v>41-50</c:v>
                </c:pt>
                <c:pt idx="2">
                  <c:v>51-60</c:v>
                </c:pt>
                <c:pt idx="3">
                  <c:v>61-70</c:v>
                </c:pt>
                <c:pt idx="4">
                  <c:v>71-80</c:v>
                </c:pt>
                <c:pt idx="5">
                  <c:v>81-90</c:v>
                </c:pt>
                <c:pt idx="6">
                  <c:v>91-100</c:v>
                </c:pt>
              </c:strCache>
            </c:strRef>
          </c:cat>
          <c:val>
            <c:numRef>
              <c:f>'Sheet1 (2)'!$F$2:$F$8</c:f>
              <c:numCache>
                <c:formatCode>General</c:formatCode>
                <c:ptCount val="7"/>
                <c:pt idx="3">
                  <c:v>3</c:v>
                </c:pt>
              </c:numCache>
            </c:numRef>
          </c:val>
          <c:extLst>
            <c:ext xmlns:c16="http://schemas.microsoft.com/office/drawing/2014/chart" uri="{C3380CC4-5D6E-409C-BE32-E72D297353CC}">
              <c16:uniqueId val="{00000002-B9CD-461D-B963-D175404F8850}"/>
            </c:ext>
          </c:extLst>
        </c:ser>
        <c:dLbls>
          <c:showLegendKey val="0"/>
          <c:showVal val="0"/>
          <c:showCatName val="0"/>
          <c:showSerName val="0"/>
          <c:showPercent val="0"/>
          <c:showBubbleSize val="0"/>
        </c:dLbls>
        <c:gapWidth val="20"/>
        <c:overlap val="100"/>
        <c:axId val="373769456"/>
        <c:axId val="373749488"/>
      </c:barChart>
      <c:catAx>
        <c:axId val="373769456"/>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GB"/>
                  <a:t>Completion rates (%)</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373749488"/>
        <c:crosses val="autoZero"/>
        <c:auto val="1"/>
        <c:lblAlgn val="ctr"/>
        <c:lblOffset val="100"/>
        <c:noMultiLvlLbl val="0"/>
      </c:catAx>
      <c:valAx>
        <c:axId val="373749488"/>
        <c:scaling>
          <c:orientation val="minMax"/>
        </c:scaling>
        <c:delete val="0"/>
        <c:axPos val="l"/>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r>
                  <a:rPr lang="en-GB"/>
                  <a:t>Number of Published Cohorts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crossAx val="373769456"/>
        <c:crosses val="autoZero"/>
        <c:crossBetween val="between"/>
      </c:valAx>
      <c:spPr>
        <a:noFill/>
        <a:ln cmpd="dbl">
          <a:solidFill>
            <a:schemeClr val="bg1"/>
          </a:solidFill>
          <a:prstDash val="sysDash"/>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Poppins" panose="00000500000000000000" pitchFamily="2" charset="0"/>
              <a:ea typeface="+mn-ea"/>
              <a:cs typeface="Poppins" panose="00000500000000000000" pitchFamily="2" charset="0"/>
            </a:defRPr>
          </a:pPr>
          <a:endParaRPr lang="en-US"/>
        </a:p>
      </c:txPr>
    </c:legend>
    <c:plotVisOnly val="1"/>
    <c:dispBlanksAs val="gap"/>
    <c:showDLblsOverMax val="0"/>
  </c:chart>
  <c:spPr>
    <a:noFill/>
    <a:ln>
      <a:noFill/>
    </a:ln>
    <a:effectLst/>
  </c:spPr>
  <c:txPr>
    <a:bodyPr/>
    <a:lstStyle/>
    <a:p>
      <a:pPr>
        <a:defRPr sz="2000">
          <a:latin typeface="Poppins" panose="00000500000000000000" pitchFamily="2" charset="0"/>
          <a:cs typeface="Poppins" panose="00000500000000000000"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Hi, everyone. My name </a:t>
            </a:r>
            <a:r>
              <a:rPr lang="en-US"/>
              <a:t>is Kate, </a:t>
            </a:r>
            <a:r>
              <a:rPr lang="en-US" dirty="0"/>
              <a:t>and I am going to be talking to you today about how I engaged young adults with a rare neurogenetic disease in smartphone research that aims to provide better support for their everyday experiences. </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8DFE8-74A0-3365-32F0-C2A95990D0ED}"/>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B24498-D6EE-7F06-1A1E-EC162BAE2F47}"/>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764B4E6-D0D1-1AD4-AB9B-6D24F11A29F7}"/>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6C2B41EA-F1B1-65FD-95E6-77CC61A41834}"/>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84BEDEAD-0ADC-892C-9B97-11CC8C5C14C0}"/>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define stage. This is where you let your potential participants immerse themselves in the methodology and see what ideas they come up with for the challenges they might face. </a:t>
            </a:r>
          </a:p>
          <a:p>
            <a:endParaRPr lang="en-US"/>
          </a:p>
          <a:p>
            <a:r>
              <a:rPr lang="en-US" dirty="0"/>
              <a:t>So </a:t>
            </a:r>
            <a:r>
              <a:rPr lang="en-US"/>
              <a:t>I ran focus groups with </a:t>
            </a:r>
            <a:r>
              <a:rPr lang="en-US" dirty="0"/>
              <a:t>the </a:t>
            </a:r>
            <a:r>
              <a:rPr lang="en-US"/>
              <a:t>young adults with the rare disease and their parents</a:t>
            </a:r>
            <a:r>
              <a:rPr lang="en-US" dirty="0"/>
              <a:t>. And if there was ever a quote that demonstrates why this stage is so important this is it</a:t>
            </a:r>
            <a:r>
              <a:rPr lang="en-US"/>
              <a:t>. </a:t>
            </a:r>
          </a:p>
        </p:txBody>
      </p:sp>
      <p:sp>
        <p:nvSpPr>
          <p:cNvPr id="6" name="Footer Placeholder 5">
            <a:extLst>
              <a:ext uri="{FF2B5EF4-FFF2-40B4-BE49-F238E27FC236}">
                <a16:creationId xmlns:a16="http://schemas.microsoft.com/office/drawing/2014/main" id="{6E317ECF-5427-05DC-73BD-C452A318C6DB}"/>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AD88DC32-A4CF-8DB9-0188-27AAE5BB5E0A}"/>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48960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FD418-EEC4-FFB2-FECB-D8209D8281ED}"/>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E0031A-FAD3-1B6A-680C-93A1084E77FA}"/>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3DE6B02-8CB3-CDFB-9EA2-992D2C3079AB}"/>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07E234FD-CD4C-4B09-A694-D10DA6FA333C}"/>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78769253-C64D-BF6F-882D-26C77B7E893A}"/>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 develop stage. To me this was about seeking help to answer the questions from the previous stages. I did this by hiring two young adults with the rare disease to act as advisors throughout my study. </a:t>
            </a:r>
          </a:p>
        </p:txBody>
      </p:sp>
      <p:sp>
        <p:nvSpPr>
          <p:cNvPr id="6" name="Footer Placeholder 5">
            <a:extLst>
              <a:ext uri="{FF2B5EF4-FFF2-40B4-BE49-F238E27FC236}">
                <a16:creationId xmlns:a16="http://schemas.microsoft.com/office/drawing/2014/main" id="{18215505-A0ED-D859-F0E2-C184BFA0BAA1}"/>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ED6CEAC6-E614-EC0E-ED9A-4BF9F74BB729}"/>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019508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9C54A-BDE7-6EB0-BE2C-7A383C701B9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B5D118-FF8A-B671-9DB3-EBC4461E4F7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0409D1B3-DDFF-7287-C1DC-A808E6990138}"/>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3F89FC29-802E-2F07-EEF3-9189D7A6B358}"/>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8AA5C934-65DB-A276-597B-15876E78AF55}"/>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Deliver stage. This is about testing the study </a:t>
            </a:r>
            <a:r>
              <a:rPr lang="en-US" dirty="0"/>
              <a:t>and </a:t>
            </a:r>
            <a:r>
              <a:rPr lang="en-US"/>
              <a:t>gaining feedback</a:t>
            </a:r>
          </a:p>
          <a:p>
            <a:r>
              <a:rPr lang="en-US"/>
              <a:t>I am currently running a </a:t>
            </a:r>
            <a:r>
              <a:rPr lang="en-GB" dirty="0"/>
              <a:t>two-week smart EMA protocol, and completion rates are at about 91% so far,</a:t>
            </a:r>
            <a:r>
              <a:rPr lang="en-US" dirty="0"/>
              <a:t> demonstrating </a:t>
            </a:r>
            <a:r>
              <a:rPr lang="en-US"/>
              <a:t>its</a:t>
            </a:r>
            <a:r>
              <a:rPr lang="en-US" dirty="0"/>
              <a:t> feasibility. </a:t>
            </a:r>
            <a:endParaRPr lang="en-US"/>
          </a:p>
          <a:p>
            <a:r>
              <a:rPr lang="en-US"/>
              <a:t>This is a </a:t>
            </a:r>
            <a:r>
              <a:rPr lang="en-US" dirty="0"/>
              <a:t>post-interview </a:t>
            </a:r>
            <a:r>
              <a:rPr lang="en-US"/>
              <a:t>quote </a:t>
            </a:r>
            <a:r>
              <a:rPr lang="en-US" dirty="0"/>
              <a:t>demonstrating its acceptability.</a:t>
            </a:r>
            <a:r>
              <a:rPr lang="en-US"/>
              <a:t> </a:t>
            </a:r>
          </a:p>
        </p:txBody>
      </p:sp>
      <p:sp>
        <p:nvSpPr>
          <p:cNvPr id="6" name="Footer Placeholder 5">
            <a:extLst>
              <a:ext uri="{FF2B5EF4-FFF2-40B4-BE49-F238E27FC236}">
                <a16:creationId xmlns:a16="http://schemas.microsoft.com/office/drawing/2014/main" id="{50A4DF97-1979-F35F-4596-2B5FACBC71F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5007CFBE-877C-D0B4-C155-F2B34EC8F111}"/>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51984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algn="l"/>
            <a:r>
              <a:rPr lang="en-GB" dirty="0"/>
              <a:t>So I am confident I can prove smart EMA is feasible and acceptable for young adults with the rare neurogenetic disease who use smartphones. And now, with the use of AI that is able to analyse these large EMA data sets, we will start to better understand their complex everyday experiences leading to personalised support and improved long-term quality of life. Thank you </a:t>
            </a:r>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99043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If I asked this question to everyone in the room I would probably get this answer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dreaded response for any parent or psychologist </a:t>
            </a:r>
          </a:p>
          <a:p>
            <a:endParaRPr lang="en-US"/>
          </a:p>
          <a:p>
            <a:endParaRPr lang="en-US"/>
          </a:p>
          <a:p>
            <a:r>
              <a:rPr lang="en-US"/>
              <a:t>But </a:t>
            </a:r>
            <a:r>
              <a:rPr lang="en-US" dirty="0"/>
              <a:t>there is </a:t>
            </a:r>
            <a:r>
              <a:rPr lang="en-US"/>
              <a:t>a solution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Smartphone </a:t>
            </a:r>
            <a:r>
              <a:rPr lang="en-US"/>
              <a:t>Ecological Momentary Assessment (EMA) is a way of collecting information on thoughts, feelings, </a:t>
            </a:r>
            <a:r>
              <a:rPr lang="en-US" dirty="0" err="1"/>
              <a:t>behaviour</a:t>
            </a:r>
            <a:r>
              <a:rPr lang="en-US"/>
              <a:t> and context by repeatedly sending questionnaires via smartphones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if you used smart EMA to answer this question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would get this! </a:t>
            </a:r>
          </a:p>
          <a:p>
            <a:endParaRPr lang="en-US"/>
          </a:p>
          <a:p>
            <a:r>
              <a:rPr lang="en-US" dirty="0"/>
              <a:t>Now this is information we </a:t>
            </a:r>
            <a:r>
              <a:rPr lang="en-US"/>
              <a:t>can </a:t>
            </a:r>
            <a:r>
              <a:rPr lang="en-US" dirty="0"/>
              <a:t>work </a:t>
            </a:r>
            <a:r>
              <a:rPr lang="en-US"/>
              <a:t>with</a:t>
            </a:r>
            <a:r>
              <a:rPr lang="en-US" dirty="0"/>
              <a:t>. But there is a downside to this methodology </a:t>
            </a:r>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Burden. EMA is a lot of effort for participants or service users.</a:t>
            </a:r>
          </a:p>
          <a:p>
            <a:endParaRPr lang="en-US" dirty="0"/>
          </a:p>
          <a:p>
            <a:r>
              <a:rPr lang="en-US" dirty="0"/>
              <a:t>It can be very off-putting, especially </a:t>
            </a:r>
            <a:r>
              <a:rPr lang="en-GB" dirty="0"/>
              <a:t>for young adults with rare neurogenetic diseases who are having to manage new responsibilities, along with long term complex physical and mental health needs. </a:t>
            </a:r>
          </a:p>
          <a:p>
            <a:endParaRPr lang="en-GB"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Which makes it even more important that we design smart EMA in a way that is acceptable and feasible. As there has been less than 5 studies using smart EMA on individuals with rare neurogenetic diseases. I applied the double-diamond framework to my smart EMA development.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C8476-93E3-9DFA-6C99-D5B99BCD1AD5}"/>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490DC8-6B37-DEF8-5181-B5A694A52E3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5AC8AC91-591F-7E71-ED59-FA4D8558F4CA}"/>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C875502C-FEBE-2E33-0E57-223D969FB5B6}"/>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AFB34BDA-A347-3281-A097-DF69ADFD9B17}"/>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 discover phase</a:t>
            </a:r>
          </a:p>
          <a:p>
            <a:endParaRPr lang="en-US" dirty="0"/>
          </a:p>
          <a:p>
            <a:r>
              <a:rPr lang="en-US" dirty="0"/>
              <a:t>TO me this was all about immersing myself in the literature. What has been done before, what did they learn, what could I improve on. </a:t>
            </a:r>
          </a:p>
          <a:p>
            <a:endParaRPr lang="en-US" dirty="0"/>
          </a:p>
          <a:p>
            <a:r>
              <a:rPr lang="en-US" dirty="0"/>
              <a:t>I did a systematic review and meta-analysis on completion rates in smart EMA in populations similar to my neurogenetic disease </a:t>
            </a:r>
          </a:p>
          <a:p>
            <a:endParaRPr lang="en-US" dirty="0"/>
          </a:p>
        </p:txBody>
      </p:sp>
      <p:sp>
        <p:nvSpPr>
          <p:cNvPr id="6" name="Footer Placeholder 5">
            <a:extLst>
              <a:ext uri="{FF2B5EF4-FFF2-40B4-BE49-F238E27FC236}">
                <a16:creationId xmlns:a16="http://schemas.microsoft.com/office/drawing/2014/main" id="{DB4D13E2-1CFB-1DBD-157F-ECD5E4850E8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8E798943-6FEE-322E-95EA-B239C8F32B48}"/>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042882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2" name="TextBox 2"/>
          <p:cNvSpPr txBox="1"/>
          <p:nvPr/>
        </p:nvSpPr>
        <p:spPr>
          <a:xfrm>
            <a:off x="1712007" y="3619500"/>
            <a:ext cx="14863985" cy="6117509"/>
          </a:xfrm>
          <a:prstGeom prst="rect">
            <a:avLst/>
          </a:prstGeom>
        </p:spPr>
        <p:txBody>
          <a:bodyPr wrap="square" lIns="0" tIns="0" rIns="0" bIns="0" rtlCol="0" anchor="t">
            <a:spAutoFit/>
          </a:bodyPr>
          <a:lstStyle/>
          <a:p>
            <a:pPr algn="ctr">
              <a:lnSpc>
                <a:spcPts val="6019"/>
              </a:lnSpc>
            </a:pPr>
            <a:r>
              <a:rPr lang="en-US" sz="4299" dirty="0">
                <a:solidFill>
                  <a:srgbClr val="000000"/>
                </a:solidFill>
                <a:latin typeface="Poppins"/>
                <a:ea typeface="Poppins"/>
                <a:cs typeface="Poppins"/>
                <a:sym typeface="Poppins"/>
              </a:rPr>
              <a:t>Assessing the feasibility and acceptability of smart EMA in young adults with a rare neurogenetic disease. </a:t>
            </a:r>
          </a:p>
          <a:p>
            <a:pPr algn="ctr">
              <a:lnSpc>
                <a:spcPts val="6019"/>
              </a:lnSpc>
            </a:pPr>
            <a:endParaRPr lang="en-US" sz="4299" dirty="0">
              <a:solidFill>
                <a:srgbClr val="000000"/>
              </a:solidFill>
              <a:latin typeface="Poppins"/>
              <a:ea typeface="Poppins"/>
              <a:cs typeface="Poppins"/>
              <a:sym typeface="Poppins"/>
            </a:endParaRPr>
          </a:p>
          <a:p>
            <a:pPr algn="ctr">
              <a:lnSpc>
                <a:spcPts val="6019"/>
              </a:lnSpc>
            </a:pPr>
            <a:r>
              <a:rPr lang="en-US" sz="4299" dirty="0">
                <a:solidFill>
                  <a:srgbClr val="E12726"/>
                </a:solidFill>
                <a:latin typeface="Poppins"/>
                <a:ea typeface="Poppins"/>
                <a:cs typeface="Poppins"/>
                <a:sym typeface="Poppins"/>
              </a:rPr>
              <a:t>A Double Diamond Approach. </a:t>
            </a:r>
          </a:p>
          <a:p>
            <a:pPr algn="ctr">
              <a:lnSpc>
                <a:spcPts val="6019"/>
              </a:lnSpc>
            </a:pPr>
            <a:endParaRPr lang="en-US" sz="4299" dirty="0">
              <a:solidFill>
                <a:srgbClr val="E12726"/>
              </a:solidFill>
              <a:latin typeface="Poppins"/>
              <a:ea typeface="Poppins"/>
              <a:cs typeface="Poppins"/>
              <a:sym typeface="Poppins"/>
            </a:endParaRPr>
          </a:p>
          <a:p>
            <a:pPr algn="ctr">
              <a:lnSpc>
                <a:spcPts val="6019"/>
              </a:lnSpc>
            </a:pPr>
            <a:endParaRPr lang="en-US" sz="4299" dirty="0">
              <a:solidFill>
                <a:srgbClr val="E12726"/>
              </a:solidFill>
              <a:latin typeface="Poppins"/>
              <a:ea typeface="Poppins"/>
              <a:cs typeface="Poppins"/>
              <a:sym typeface="Poppins"/>
            </a:endParaRPr>
          </a:p>
          <a:p>
            <a:pPr algn="ctr">
              <a:lnSpc>
                <a:spcPts val="6019"/>
              </a:lnSpc>
            </a:pPr>
            <a:r>
              <a:rPr lang="en-US" sz="4299" dirty="0">
                <a:latin typeface="Poppins"/>
                <a:ea typeface="Poppins"/>
                <a:cs typeface="Poppins"/>
                <a:sym typeface="Poppins"/>
              </a:rPr>
              <a:t>Kate Fifield (PhD Student)</a:t>
            </a:r>
          </a:p>
          <a:p>
            <a:pPr algn="ctr">
              <a:lnSpc>
                <a:spcPts val="6019"/>
              </a:lnSpc>
              <a:spcBef>
                <a:spcPct val="0"/>
              </a:spcBef>
            </a:pPr>
            <a:endParaRPr lang="en-US" sz="4299" dirty="0">
              <a:solidFill>
                <a:srgbClr val="E12726"/>
              </a:solidFill>
              <a:latin typeface="Poppins"/>
              <a:ea typeface="Poppins"/>
              <a:cs typeface="Poppins"/>
              <a:sym typeface="Poppins"/>
            </a:endParaRPr>
          </a:p>
        </p:txBody>
      </p:sp>
      <p:sp>
        <p:nvSpPr>
          <p:cNvPr id="3" name="Freeform 3"/>
          <p:cNvSpPr/>
          <p:nvPr/>
        </p:nvSpPr>
        <p:spPr>
          <a:xfrm>
            <a:off x="16303015" y="0"/>
            <a:ext cx="1984985" cy="1512000"/>
          </a:xfrm>
          <a:custGeom>
            <a:avLst/>
            <a:gdLst/>
            <a:ahLst/>
            <a:cxnLst/>
            <a:rect l="l" t="t" r="r" b="b"/>
            <a:pathLst>
              <a:path w="1984985" h="1512000">
                <a:moveTo>
                  <a:pt x="0" y="0"/>
                </a:moveTo>
                <a:lnTo>
                  <a:pt x="1984985" y="0"/>
                </a:lnTo>
                <a:lnTo>
                  <a:pt x="1984985" y="1512000"/>
                </a:lnTo>
                <a:lnTo>
                  <a:pt x="0" y="1512000"/>
                </a:lnTo>
                <a:lnTo>
                  <a:pt x="0" y="0"/>
                </a:lnTo>
                <a:close/>
              </a:path>
            </a:pathLst>
          </a:custGeom>
          <a:blipFill>
            <a:blip r:embed="rId3"/>
            <a:stretch>
              <a:fillRect/>
            </a:stretch>
          </a:blipFill>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a:extLst>
            <a:ext uri="{FF2B5EF4-FFF2-40B4-BE49-F238E27FC236}">
              <a16:creationId xmlns:a16="http://schemas.microsoft.com/office/drawing/2014/main" id="{B300D7BF-6EBD-8C91-A469-8B1E5652E73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A8E396B-6EB3-B000-4F71-C639BAA57A40}"/>
              </a:ext>
            </a:extLst>
          </p:cNvPr>
          <p:cNvSpPr/>
          <p:nvPr/>
        </p:nvSpPr>
        <p:spPr>
          <a:xfrm>
            <a:off x="-76200" y="1943099"/>
            <a:ext cx="6877103" cy="6653597"/>
          </a:xfrm>
          <a:custGeom>
            <a:avLst/>
            <a:gdLst/>
            <a:ahLst/>
            <a:cxnLst/>
            <a:rect l="l" t="t" r="r" b="b"/>
            <a:pathLst>
              <a:path w="6877103" h="6653597">
                <a:moveTo>
                  <a:pt x="0" y="0"/>
                </a:moveTo>
                <a:lnTo>
                  <a:pt x="6877103" y="0"/>
                </a:lnTo>
                <a:lnTo>
                  <a:pt x="6877103" y="6653598"/>
                </a:lnTo>
                <a:lnTo>
                  <a:pt x="0" y="6653598"/>
                </a:lnTo>
                <a:lnTo>
                  <a:pt x="0" y="0"/>
                </a:lnTo>
                <a:close/>
              </a:path>
            </a:pathLst>
          </a:custGeom>
          <a:blipFill>
            <a:blip r:embed="rId3"/>
            <a:stretch>
              <a:fillRect r="-100000"/>
            </a:stretch>
          </a:blipFill>
        </p:spPr>
        <p:txBody>
          <a:bodyPr/>
          <a:lstStyle/>
          <a:p>
            <a:endParaRPr lang="en-GB"/>
          </a:p>
        </p:txBody>
      </p:sp>
      <p:sp>
        <p:nvSpPr>
          <p:cNvPr id="3" name="TextBox 3">
            <a:extLst>
              <a:ext uri="{FF2B5EF4-FFF2-40B4-BE49-F238E27FC236}">
                <a16:creationId xmlns:a16="http://schemas.microsoft.com/office/drawing/2014/main" id="{C2BF0431-08A4-3756-65D7-DA676B734BFE}"/>
              </a:ext>
            </a:extLst>
          </p:cNvPr>
          <p:cNvSpPr txBox="1"/>
          <p:nvPr/>
        </p:nvSpPr>
        <p:spPr>
          <a:xfrm>
            <a:off x="2674702" y="466725"/>
            <a:ext cx="12938595" cy="651510"/>
          </a:xfrm>
          <a:prstGeom prst="rect">
            <a:avLst/>
          </a:prstGeom>
        </p:spPr>
        <p:txBody>
          <a:bodyPr lIns="0" tIns="0" rIns="0" bIns="0" rtlCol="0" anchor="t">
            <a:spAutoFit/>
          </a:bodyPr>
          <a:lstStyle/>
          <a:p>
            <a:pPr algn="ctr">
              <a:lnSpc>
                <a:spcPts val="5039"/>
              </a:lnSpc>
              <a:spcBef>
                <a:spcPct val="0"/>
              </a:spcBef>
            </a:pPr>
            <a:r>
              <a:rPr lang="en-US" sz="3599" b="1">
                <a:solidFill>
                  <a:srgbClr val="000000"/>
                </a:solidFill>
                <a:latin typeface="Poppins Bold"/>
                <a:ea typeface="Poppins Bold"/>
                <a:cs typeface="Poppins Bold"/>
                <a:sym typeface="Poppins Bold"/>
              </a:rPr>
              <a:t>Let the participants explain the challenge</a:t>
            </a:r>
          </a:p>
        </p:txBody>
      </p:sp>
      <p:sp>
        <p:nvSpPr>
          <p:cNvPr id="4" name="TextBox 4">
            <a:extLst>
              <a:ext uri="{FF2B5EF4-FFF2-40B4-BE49-F238E27FC236}">
                <a16:creationId xmlns:a16="http://schemas.microsoft.com/office/drawing/2014/main" id="{2A750BBA-45EA-4BB8-ED25-82F56541DDCA}"/>
              </a:ext>
            </a:extLst>
          </p:cNvPr>
          <p:cNvSpPr txBox="1"/>
          <p:nvPr/>
        </p:nvSpPr>
        <p:spPr>
          <a:xfrm>
            <a:off x="5803295" y="8452232"/>
            <a:ext cx="11367608" cy="1627177"/>
          </a:xfrm>
          <a:prstGeom prst="rect">
            <a:avLst/>
          </a:prstGeom>
        </p:spPr>
        <p:txBody>
          <a:bodyPr wrap="square" lIns="0" tIns="0" rIns="0" bIns="0" rtlCol="0" anchor="t">
            <a:spAutoFit/>
          </a:bodyPr>
          <a:lstStyle/>
          <a:p>
            <a:pPr algn="ctr">
              <a:lnSpc>
                <a:spcPts val="4318"/>
              </a:lnSpc>
              <a:spcBef>
                <a:spcPct val="0"/>
              </a:spcBef>
            </a:pPr>
            <a:r>
              <a:rPr lang="en-US" sz="3084" b="1" dirty="0">
                <a:solidFill>
                  <a:srgbClr val="E31F25"/>
                </a:solidFill>
                <a:latin typeface="Poppins Bold"/>
                <a:ea typeface="Poppins Bold"/>
                <a:cs typeface="Poppins Bold"/>
                <a:sym typeface="Poppins Bold"/>
              </a:rPr>
              <a:t>Exploring the use of smartphone monitoring for young adults with Tuberous Sclerosis Complex (TSC): A qualitative analysis.</a:t>
            </a:r>
          </a:p>
        </p:txBody>
      </p:sp>
      <p:sp>
        <p:nvSpPr>
          <p:cNvPr id="5" name="Freeform 2">
            <a:extLst>
              <a:ext uri="{FF2B5EF4-FFF2-40B4-BE49-F238E27FC236}">
                <a16:creationId xmlns:a16="http://schemas.microsoft.com/office/drawing/2014/main" id="{EDC20339-9C20-DDC4-3475-571BFF0F6AF2}"/>
              </a:ext>
            </a:extLst>
          </p:cNvPr>
          <p:cNvSpPr/>
          <p:nvPr/>
        </p:nvSpPr>
        <p:spPr>
          <a:xfrm>
            <a:off x="7696200" y="1834768"/>
            <a:ext cx="10058400" cy="6126866"/>
          </a:xfrm>
          <a:custGeom>
            <a:avLst/>
            <a:gdLst/>
            <a:ahLst/>
            <a:cxnLst/>
            <a:rect l="l" t="t" r="r" b="b"/>
            <a:pathLst>
              <a:path w="10129310" h="7477273">
                <a:moveTo>
                  <a:pt x="0" y="0"/>
                </a:moveTo>
                <a:lnTo>
                  <a:pt x="10129310" y="0"/>
                </a:lnTo>
                <a:lnTo>
                  <a:pt x="10129310" y="7477272"/>
                </a:lnTo>
                <a:lnTo>
                  <a:pt x="0" y="74772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6" name="TextBox 3">
            <a:extLst>
              <a:ext uri="{FF2B5EF4-FFF2-40B4-BE49-F238E27FC236}">
                <a16:creationId xmlns:a16="http://schemas.microsoft.com/office/drawing/2014/main" id="{4CF44317-895C-58AC-B84A-203F86B8A4D8}"/>
              </a:ext>
            </a:extLst>
          </p:cNvPr>
          <p:cNvSpPr txBox="1"/>
          <p:nvPr/>
        </p:nvSpPr>
        <p:spPr>
          <a:xfrm>
            <a:off x="9075849" y="2876762"/>
            <a:ext cx="7299101" cy="3816942"/>
          </a:xfrm>
          <a:prstGeom prst="rect">
            <a:avLst/>
          </a:prstGeom>
        </p:spPr>
        <p:txBody>
          <a:bodyPr wrap="square" lIns="0" tIns="0" rIns="0" bIns="0" rtlCol="0" anchor="t">
            <a:spAutoFit/>
          </a:bodyPr>
          <a:lstStyle/>
          <a:p>
            <a:pPr algn="ctr">
              <a:lnSpc>
                <a:spcPct val="150000"/>
              </a:lnSpc>
            </a:pPr>
            <a:r>
              <a:rPr lang="en-US" sz="2800" i="1" dirty="0">
                <a:solidFill>
                  <a:srgbClr val="000000"/>
                </a:solidFill>
                <a:latin typeface="Poppins Italics"/>
                <a:ea typeface="Poppins Italics"/>
                <a:cs typeface="Poppins Italics"/>
                <a:sym typeface="Poppins Italics"/>
              </a:rPr>
              <a:t>Can I be honest? It's been prepared by a scholar. The idea to have it five times a day? I think...my daughter will get bored and I’m not trying to be rude, I just mean you’ve got to </a:t>
            </a:r>
            <a:r>
              <a:rPr lang="en-US" sz="2800" i="1" dirty="0" err="1">
                <a:solidFill>
                  <a:srgbClr val="000000"/>
                </a:solidFill>
                <a:latin typeface="Poppins Italics"/>
                <a:ea typeface="Poppins Italics"/>
                <a:cs typeface="Poppins Italics"/>
                <a:sym typeface="Poppins Italics"/>
              </a:rPr>
              <a:t>realise</a:t>
            </a:r>
            <a:r>
              <a:rPr lang="en-US" sz="2800" i="1" dirty="0">
                <a:solidFill>
                  <a:srgbClr val="000000"/>
                </a:solidFill>
                <a:latin typeface="Poppins Italics"/>
                <a:ea typeface="Poppins Italics"/>
                <a:cs typeface="Poppins Italics"/>
                <a:sym typeface="Poppins Italics"/>
              </a:rPr>
              <a:t> how people like her think, how they operate. </a:t>
            </a:r>
          </a:p>
        </p:txBody>
      </p:sp>
    </p:spTree>
    <p:extLst>
      <p:ext uri="{BB962C8B-B14F-4D97-AF65-F5344CB8AC3E}">
        <p14:creationId xmlns:p14="http://schemas.microsoft.com/office/powerpoint/2010/main" val="377864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a:extLst>
            <a:ext uri="{FF2B5EF4-FFF2-40B4-BE49-F238E27FC236}">
              <a16:creationId xmlns:a16="http://schemas.microsoft.com/office/drawing/2014/main" id="{8A23232F-D3E0-5E44-8A21-A58297EA4FB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E192A7-3431-467E-6A52-A9A76ADA8629}"/>
              </a:ext>
            </a:extLst>
          </p:cNvPr>
          <p:cNvSpPr/>
          <p:nvPr/>
        </p:nvSpPr>
        <p:spPr>
          <a:xfrm>
            <a:off x="0" y="1943098"/>
            <a:ext cx="3603352" cy="6653597"/>
          </a:xfrm>
          <a:custGeom>
            <a:avLst/>
            <a:gdLst/>
            <a:ahLst/>
            <a:cxnLst/>
            <a:rect l="l" t="t" r="r" b="b"/>
            <a:pathLst>
              <a:path w="10156552" h="6653597">
                <a:moveTo>
                  <a:pt x="0" y="0"/>
                </a:moveTo>
                <a:lnTo>
                  <a:pt x="10156552" y="0"/>
                </a:lnTo>
                <a:lnTo>
                  <a:pt x="10156552" y="6653598"/>
                </a:lnTo>
                <a:lnTo>
                  <a:pt x="0" y="6653598"/>
                </a:lnTo>
                <a:lnTo>
                  <a:pt x="0" y="0"/>
                </a:lnTo>
                <a:close/>
              </a:path>
            </a:pathLst>
          </a:custGeom>
          <a:blipFill>
            <a:blip r:embed="rId3"/>
            <a:stretch>
              <a:fillRect l="-181864" r="-99842"/>
            </a:stretch>
          </a:blipFill>
        </p:spPr>
        <p:txBody>
          <a:bodyPr/>
          <a:lstStyle/>
          <a:p>
            <a:endParaRPr lang="en-GB"/>
          </a:p>
        </p:txBody>
      </p:sp>
      <p:sp>
        <p:nvSpPr>
          <p:cNvPr id="4" name="TextBox 4">
            <a:extLst>
              <a:ext uri="{FF2B5EF4-FFF2-40B4-BE49-F238E27FC236}">
                <a16:creationId xmlns:a16="http://schemas.microsoft.com/office/drawing/2014/main" id="{9B3CA45B-86AE-F277-D27E-63F63902B704}"/>
              </a:ext>
            </a:extLst>
          </p:cNvPr>
          <p:cNvSpPr txBox="1"/>
          <p:nvPr/>
        </p:nvSpPr>
        <p:spPr>
          <a:xfrm>
            <a:off x="3048000" y="495300"/>
            <a:ext cx="12938595" cy="596895"/>
          </a:xfrm>
          <a:prstGeom prst="rect">
            <a:avLst/>
          </a:prstGeom>
        </p:spPr>
        <p:txBody>
          <a:bodyPr lIns="0" tIns="0" rIns="0" bIns="0" rtlCol="0" anchor="t">
            <a:spAutoFit/>
          </a:bodyPr>
          <a:lstStyle/>
          <a:p>
            <a:pPr algn="ctr">
              <a:lnSpc>
                <a:spcPts val="4899"/>
              </a:lnSpc>
              <a:spcBef>
                <a:spcPct val="0"/>
              </a:spcBef>
            </a:pPr>
            <a:r>
              <a:rPr lang="en-US" sz="3499" b="1" dirty="0">
                <a:solidFill>
                  <a:srgbClr val="000000"/>
                </a:solidFill>
                <a:latin typeface="Poppins Bold"/>
                <a:ea typeface="Poppins Bold"/>
                <a:cs typeface="Poppins Bold"/>
                <a:sym typeface="Poppins Bold"/>
              </a:rPr>
              <a:t>Seeking answers by co-designing</a:t>
            </a:r>
          </a:p>
        </p:txBody>
      </p:sp>
      <p:sp>
        <p:nvSpPr>
          <p:cNvPr id="5" name="TextBox 3">
            <a:extLst>
              <a:ext uri="{FF2B5EF4-FFF2-40B4-BE49-F238E27FC236}">
                <a16:creationId xmlns:a16="http://schemas.microsoft.com/office/drawing/2014/main" id="{41F74067-40A2-CCCA-2529-00EFD9C164E8}"/>
              </a:ext>
            </a:extLst>
          </p:cNvPr>
          <p:cNvSpPr txBox="1"/>
          <p:nvPr/>
        </p:nvSpPr>
        <p:spPr>
          <a:xfrm>
            <a:off x="4800600" y="1733791"/>
            <a:ext cx="11734800" cy="738664"/>
          </a:xfrm>
          <a:prstGeom prst="rect">
            <a:avLst/>
          </a:prstGeom>
        </p:spPr>
        <p:txBody>
          <a:bodyPr wrap="square" lIns="0" tIns="0" rIns="0" bIns="0" rtlCol="0" anchor="t">
            <a:spAutoFit/>
          </a:bodyPr>
          <a:lstStyle/>
          <a:p>
            <a:pPr algn="ctr">
              <a:spcBef>
                <a:spcPct val="0"/>
              </a:spcBef>
            </a:pPr>
            <a:r>
              <a:rPr lang="en-US" sz="4800" b="1" dirty="0">
                <a:solidFill>
                  <a:schemeClr val="accent5"/>
                </a:solidFill>
                <a:latin typeface="Poppins Bold" panose="00000800000000000000" charset="0"/>
                <a:ea typeface="Poppins Bold"/>
                <a:cs typeface="Poppins Bold" panose="00000800000000000000" charset="0"/>
                <a:sym typeface="Poppins Bold"/>
              </a:rPr>
              <a:t>Navida			    Poppy </a:t>
            </a:r>
          </a:p>
        </p:txBody>
      </p:sp>
      <p:sp>
        <p:nvSpPr>
          <p:cNvPr id="7" name="TextBox 4">
            <a:extLst>
              <a:ext uri="{FF2B5EF4-FFF2-40B4-BE49-F238E27FC236}">
                <a16:creationId xmlns:a16="http://schemas.microsoft.com/office/drawing/2014/main" id="{D612EFFC-F721-A667-23C5-5213F9BF825C}"/>
              </a:ext>
            </a:extLst>
          </p:cNvPr>
          <p:cNvSpPr txBox="1"/>
          <p:nvPr/>
        </p:nvSpPr>
        <p:spPr>
          <a:xfrm>
            <a:off x="5167792" y="8420100"/>
            <a:ext cx="11367608" cy="1075744"/>
          </a:xfrm>
          <a:prstGeom prst="rect">
            <a:avLst/>
          </a:prstGeom>
        </p:spPr>
        <p:txBody>
          <a:bodyPr wrap="square" lIns="0" tIns="0" rIns="0" bIns="0" rtlCol="0" anchor="t">
            <a:spAutoFit/>
          </a:bodyPr>
          <a:lstStyle/>
          <a:p>
            <a:pPr algn="ctr">
              <a:lnSpc>
                <a:spcPts val="4318"/>
              </a:lnSpc>
              <a:spcBef>
                <a:spcPct val="0"/>
              </a:spcBef>
            </a:pPr>
            <a:r>
              <a:rPr lang="en-GB" sz="3084" b="1" dirty="0">
                <a:solidFill>
                  <a:srgbClr val="E31F25"/>
                </a:solidFill>
                <a:latin typeface="Poppins Bold"/>
                <a:ea typeface="Poppins Bold"/>
                <a:cs typeface="Poppins Bold"/>
                <a:sym typeface="Poppins Bold"/>
              </a:rPr>
              <a:t>How to run a smartphone EMA study for young adults with a rare genetic condition: Co-designed guidelines. </a:t>
            </a:r>
            <a:endParaRPr lang="en-US" sz="3084" b="1" dirty="0">
              <a:solidFill>
                <a:srgbClr val="E31F25"/>
              </a:solidFill>
              <a:latin typeface="Poppins Bold"/>
              <a:ea typeface="Poppins Bold"/>
              <a:cs typeface="Poppins Bold"/>
              <a:sym typeface="Poppins Bold"/>
            </a:endParaRPr>
          </a:p>
        </p:txBody>
      </p:sp>
      <p:sp>
        <p:nvSpPr>
          <p:cNvPr id="6" name="Freeform 3">
            <a:extLst>
              <a:ext uri="{FF2B5EF4-FFF2-40B4-BE49-F238E27FC236}">
                <a16:creationId xmlns:a16="http://schemas.microsoft.com/office/drawing/2014/main" id="{B81A68CE-A028-D446-BBA2-CBDDE0F3C1A3}"/>
              </a:ext>
            </a:extLst>
          </p:cNvPr>
          <p:cNvSpPr>
            <a:spLocks noChangeAspect="1"/>
          </p:cNvSpPr>
          <p:nvPr/>
        </p:nvSpPr>
        <p:spPr>
          <a:xfrm>
            <a:off x="5829300" y="2705100"/>
            <a:ext cx="9677400" cy="5381791"/>
          </a:xfrm>
          <a:custGeom>
            <a:avLst/>
            <a:gdLst/>
            <a:ahLst/>
            <a:cxnLst/>
            <a:rect l="l" t="t" r="r" b="b"/>
            <a:pathLst>
              <a:path w="10158239" h="4481889">
                <a:moveTo>
                  <a:pt x="0" y="0"/>
                </a:moveTo>
                <a:lnTo>
                  <a:pt x="10158239" y="0"/>
                </a:lnTo>
                <a:lnTo>
                  <a:pt x="10158239" y="4481890"/>
                </a:lnTo>
                <a:lnTo>
                  <a:pt x="0" y="4481890"/>
                </a:lnTo>
                <a:lnTo>
                  <a:pt x="0" y="0"/>
                </a:lnTo>
                <a:close/>
              </a:path>
            </a:pathLst>
          </a:custGeom>
          <a:blipFill>
            <a:blip r:embed="rId4"/>
            <a:stretch>
              <a:fillRect t="-51182" r="-51489" b="-2"/>
            </a:stretch>
          </a:blipFill>
        </p:spPr>
        <p:txBody>
          <a:bodyPr/>
          <a:lstStyle/>
          <a:p>
            <a:endParaRPr lang="en-GB"/>
          </a:p>
        </p:txBody>
      </p:sp>
    </p:spTree>
    <p:extLst>
      <p:ext uri="{BB962C8B-B14F-4D97-AF65-F5344CB8AC3E}">
        <p14:creationId xmlns:p14="http://schemas.microsoft.com/office/powerpoint/2010/main" val="401517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a:extLst>
            <a:ext uri="{FF2B5EF4-FFF2-40B4-BE49-F238E27FC236}">
              <a16:creationId xmlns:a16="http://schemas.microsoft.com/office/drawing/2014/main" id="{70CAF482-1345-EB1D-89F1-362ED476B4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08E9C90-9FF2-4673-E3E9-F71644BAEB2F}"/>
              </a:ext>
            </a:extLst>
          </p:cNvPr>
          <p:cNvSpPr/>
          <p:nvPr/>
        </p:nvSpPr>
        <p:spPr>
          <a:xfrm>
            <a:off x="-1" y="1943098"/>
            <a:ext cx="7181913" cy="6653597"/>
          </a:xfrm>
          <a:custGeom>
            <a:avLst/>
            <a:gdLst/>
            <a:ahLst/>
            <a:cxnLst/>
            <a:rect l="l" t="t" r="r" b="b"/>
            <a:pathLst>
              <a:path w="13754206" h="6653597">
                <a:moveTo>
                  <a:pt x="0" y="0"/>
                </a:moveTo>
                <a:lnTo>
                  <a:pt x="13754206" y="0"/>
                </a:lnTo>
                <a:lnTo>
                  <a:pt x="13754206" y="6653598"/>
                </a:lnTo>
                <a:lnTo>
                  <a:pt x="0" y="6653598"/>
                </a:lnTo>
                <a:lnTo>
                  <a:pt x="0" y="0"/>
                </a:lnTo>
                <a:close/>
              </a:path>
            </a:pathLst>
          </a:custGeom>
          <a:blipFill>
            <a:blip r:embed="rId3"/>
            <a:stretch>
              <a:fillRect l="-91512"/>
            </a:stretch>
          </a:blipFill>
        </p:spPr>
        <p:txBody>
          <a:bodyPr/>
          <a:lstStyle/>
          <a:p>
            <a:endParaRPr lang="en-GB" dirty="0"/>
          </a:p>
        </p:txBody>
      </p:sp>
      <p:sp>
        <p:nvSpPr>
          <p:cNvPr id="3" name="TextBox 3">
            <a:extLst>
              <a:ext uri="{FF2B5EF4-FFF2-40B4-BE49-F238E27FC236}">
                <a16:creationId xmlns:a16="http://schemas.microsoft.com/office/drawing/2014/main" id="{A14A639D-4CF5-9C2C-2F5F-2E1025B6B202}"/>
              </a:ext>
            </a:extLst>
          </p:cNvPr>
          <p:cNvSpPr txBox="1"/>
          <p:nvPr/>
        </p:nvSpPr>
        <p:spPr>
          <a:xfrm>
            <a:off x="2985075" y="476250"/>
            <a:ext cx="12938595" cy="1244600"/>
          </a:xfrm>
          <a:prstGeom prst="rect">
            <a:avLst/>
          </a:prstGeom>
        </p:spPr>
        <p:txBody>
          <a:bodyPr lIns="0" tIns="0" rIns="0" bIns="0" rtlCol="0" anchor="t">
            <a:spAutoFit/>
          </a:bodyPr>
          <a:lstStyle/>
          <a:p>
            <a:pPr algn="ctr">
              <a:lnSpc>
                <a:spcPts val="4899"/>
              </a:lnSpc>
              <a:spcBef>
                <a:spcPct val="0"/>
              </a:spcBef>
            </a:pPr>
            <a:r>
              <a:rPr lang="en-US" sz="3499" b="1">
                <a:solidFill>
                  <a:srgbClr val="000000"/>
                </a:solidFill>
                <a:latin typeface="Poppins Bold"/>
                <a:ea typeface="Poppins Bold"/>
                <a:cs typeface="Poppins Bold"/>
                <a:sym typeface="Poppins Bold"/>
              </a:rPr>
              <a:t> Testing at a small-scale with feedback and documenting experience.</a:t>
            </a:r>
          </a:p>
        </p:txBody>
      </p:sp>
      <p:sp>
        <p:nvSpPr>
          <p:cNvPr id="4" name="Freeform 4">
            <a:extLst>
              <a:ext uri="{FF2B5EF4-FFF2-40B4-BE49-F238E27FC236}">
                <a16:creationId xmlns:a16="http://schemas.microsoft.com/office/drawing/2014/main" id="{2830C593-7F00-778C-FFE4-A3D6085EE086}"/>
              </a:ext>
            </a:extLst>
          </p:cNvPr>
          <p:cNvSpPr/>
          <p:nvPr/>
        </p:nvSpPr>
        <p:spPr>
          <a:xfrm>
            <a:off x="8153400" y="5143500"/>
            <a:ext cx="7248156" cy="4667250"/>
          </a:xfrm>
          <a:custGeom>
            <a:avLst/>
            <a:gdLst/>
            <a:ahLst/>
            <a:cxnLst/>
            <a:rect l="l" t="t" r="r" b="b"/>
            <a:pathLst>
              <a:path w="5800402" h="4281752">
                <a:moveTo>
                  <a:pt x="0" y="0"/>
                </a:moveTo>
                <a:lnTo>
                  <a:pt x="5800403" y="0"/>
                </a:lnTo>
                <a:lnTo>
                  <a:pt x="5800403" y="4281751"/>
                </a:lnTo>
                <a:lnTo>
                  <a:pt x="0" y="42817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5" name="TextBox 5">
            <a:extLst>
              <a:ext uri="{FF2B5EF4-FFF2-40B4-BE49-F238E27FC236}">
                <a16:creationId xmlns:a16="http://schemas.microsoft.com/office/drawing/2014/main" id="{5945C24A-2EE1-720A-1206-360EA547D7BA}"/>
              </a:ext>
            </a:extLst>
          </p:cNvPr>
          <p:cNvSpPr txBox="1"/>
          <p:nvPr/>
        </p:nvSpPr>
        <p:spPr>
          <a:xfrm>
            <a:off x="9180574" y="5918460"/>
            <a:ext cx="5126163" cy="2462213"/>
          </a:xfrm>
          <a:prstGeom prst="rect">
            <a:avLst/>
          </a:prstGeom>
        </p:spPr>
        <p:txBody>
          <a:bodyPr wrap="square" lIns="0" tIns="0" rIns="0" bIns="0" rtlCol="0" anchor="t">
            <a:spAutoFit/>
          </a:bodyPr>
          <a:lstStyle/>
          <a:p>
            <a:pPr algn="ctr">
              <a:spcBef>
                <a:spcPct val="0"/>
              </a:spcBef>
            </a:pPr>
            <a:r>
              <a:rPr lang="en-US" sz="3200" i="1" dirty="0">
                <a:solidFill>
                  <a:srgbClr val="000000"/>
                </a:solidFill>
                <a:latin typeface="Poppins Italics"/>
                <a:ea typeface="Poppins Italics"/>
                <a:cs typeface="Poppins Italics"/>
                <a:sym typeface="Poppins Italics"/>
              </a:rPr>
              <a:t>When I was explaining my emotions, it made me feel happy. Even when I was sad. I miss the routine of the survey. </a:t>
            </a:r>
          </a:p>
        </p:txBody>
      </p:sp>
      <p:sp>
        <p:nvSpPr>
          <p:cNvPr id="6" name="TextBox 6">
            <a:extLst>
              <a:ext uri="{FF2B5EF4-FFF2-40B4-BE49-F238E27FC236}">
                <a16:creationId xmlns:a16="http://schemas.microsoft.com/office/drawing/2014/main" id="{65A42F08-5A24-59BC-AD5C-99A690D9FD2C}"/>
              </a:ext>
            </a:extLst>
          </p:cNvPr>
          <p:cNvSpPr txBox="1"/>
          <p:nvPr/>
        </p:nvSpPr>
        <p:spPr>
          <a:xfrm rot="-1133261">
            <a:off x="9279726" y="2936933"/>
            <a:ext cx="4651329" cy="1414746"/>
          </a:xfrm>
          <a:prstGeom prst="rect">
            <a:avLst/>
          </a:prstGeom>
        </p:spPr>
        <p:txBody>
          <a:bodyPr wrap="square" lIns="0" tIns="0" rIns="0" bIns="0" rtlCol="0" anchor="t">
            <a:spAutoFit/>
          </a:bodyPr>
          <a:lstStyle/>
          <a:p>
            <a:pPr algn="ctr">
              <a:lnSpc>
                <a:spcPts val="5588"/>
              </a:lnSpc>
              <a:spcBef>
                <a:spcPct val="0"/>
              </a:spcBef>
            </a:pPr>
            <a:r>
              <a:rPr lang="en-US" sz="4400" dirty="0">
                <a:solidFill>
                  <a:srgbClr val="FF0000"/>
                </a:solidFill>
                <a:latin typeface="Poppins Bold" panose="00000800000000000000" charset="0"/>
                <a:ea typeface="Bobby Jones"/>
                <a:cs typeface="Poppins Bold" panose="00000800000000000000" charset="0"/>
                <a:sym typeface="Bobby Jones"/>
              </a:rPr>
              <a:t>91% </a:t>
            </a:r>
            <a:r>
              <a:rPr lang="en-US" sz="4400" dirty="0">
                <a:solidFill>
                  <a:srgbClr val="000000"/>
                </a:solidFill>
                <a:latin typeface="Poppins Bold" panose="00000800000000000000" charset="0"/>
                <a:ea typeface="Bobby Jones"/>
                <a:cs typeface="Poppins Bold" panose="00000800000000000000" charset="0"/>
                <a:sym typeface="Bobby Jones"/>
              </a:rPr>
              <a:t>Completion rate</a:t>
            </a:r>
          </a:p>
        </p:txBody>
      </p:sp>
    </p:spTree>
    <p:extLst>
      <p:ext uri="{BB962C8B-B14F-4D97-AF65-F5344CB8AC3E}">
        <p14:creationId xmlns:p14="http://schemas.microsoft.com/office/powerpoint/2010/main" val="1002385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1D11AA1-15D0-AD7B-4320-BF584F99FD07}"/>
              </a:ext>
            </a:extLst>
          </p:cNvPr>
          <p:cNvGrpSpPr/>
          <p:nvPr/>
        </p:nvGrpSpPr>
        <p:grpSpPr>
          <a:xfrm>
            <a:off x="1" y="1066799"/>
            <a:ext cx="18287999" cy="8229602"/>
            <a:chOff x="1" y="1066799"/>
            <a:chExt cx="18287999" cy="8229602"/>
          </a:xfrm>
        </p:grpSpPr>
        <p:grpSp>
          <p:nvGrpSpPr>
            <p:cNvPr id="4" name="Group 3">
              <a:extLst>
                <a:ext uri="{FF2B5EF4-FFF2-40B4-BE49-F238E27FC236}">
                  <a16:creationId xmlns:a16="http://schemas.microsoft.com/office/drawing/2014/main" id="{336333E4-C9EB-FA00-38FB-7E001D44EC24}"/>
                </a:ext>
              </a:extLst>
            </p:cNvPr>
            <p:cNvGrpSpPr/>
            <p:nvPr/>
          </p:nvGrpSpPr>
          <p:grpSpPr>
            <a:xfrm>
              <a:off x="1" y="1257300"/>
              <a:ext cx="18264116" cy="8039101"/>
              <a:chOff x="-15987" y="1295400"/>
              <a:chExt cx="18303987" cy="8039101"/>
            </a:xfrm>
          </p:grpSpPr>
          <p:pic>
            <p:nvPicPr>
              <p:cNvPr id="5" name="Picture 4">
                <a:extLst>
                  <a:ext uri="{FF2B5EF4-FFF2-40B4-BE49-F238E27FC236}">
                    <a16:creationId xmlns:a16="http://schemas.microsoft.com/office/drawing/2014/main" id="{5960C5BB-6C16-5FBC-902B-BB7A20E37886}"/>
                  </a:ext>
                </a:extLst>
              </p:cNvPr>
              <p:cNvPicPr>
                <a:picLocks noChangeAspect="1"/>
              </p:cNvPicPr>
              <p:nvPr/>
            </p:nvPicPr>
            <p:blipFill>
              <a:blip r:embed="rId3"/>
              <a:srcRect t="3235"/>
              <a:stretch/>
            </p:blipFill>
            <p:spPr>
              <a:xfrm>
                <a:off x="-15987" y="1295400"/>
                <a:ext cx="18303987" cy="8039100"/>
              </a:xfrm>
              <a:prstGeom prst="rect">
                <a:avLst/>
              </a:prstGeom>
            </p:spPr>
          </p:pic>
          <p:pic>
            <p:nvPicPr>
              <p:cNvPr id="3" name="Picture 2">
                <a:extLst>
                  <a:ext uri="{FF2B5EF4-FFF2-40B4-BE49-F238E27FC236}">
                    <a16:creationId xmlns:a16="http://schemas.microsoft.com/office/drawing/2014/main" id="{D4FEB2CB-368F-9507-3ED6-508F5972852C}"/>
                  </a:ext>
                </a:extLst>
              </p:cNvPr>
              <p:cNvPicPr>
                <a:picLocks noChangeAspect="1"/>
              </p:cNvPicPr>
              <p:nvPr/>
            </p:nvPicPr>
            <p:blipFill>
              <a:blip r:embed="rId4"/>
              <a:srcRect r="29237"/>
              <a:stretch/>
            </p:blipFill>
            <p:spPr>
              <a:xfrm>
                <a:off x="15793018" y="6983949"/>
                <a:ext cx="2494982" cy="2350552"/>
              </a:xfrm>
              <a:prstGeom prst="rect">
                <a:avLst/>
              </a:prstGeom>
            </p:spPr>
          </p:pic>
        </p:grpSp>
        <p:sp>
          <p:nvSpPr>
            <p:cNvPr id="6" name="Rectangle 5">
              <a:extLst>
                <a:ext uri="{FF2B5EF4-FFF2-40B4-BE49-F238E27FC236}">
                  <a16:creationId xmlns:a16="http://schemas.microsoft.com/office/drawing/2014/main" id="{4A1F5DEF-D44D-8829-AAE4-1C5E9B817DAE}"/>
                </a:ext>
              </a:extLst>
            </p:cNvPr>
            <p:cNvSpPr/>
            <p:nvPr/>
          </p:nvSpPr>
          <p:spPr>
            <a:xfrm>
              <a:off x="18185641" y="7277100"/>
              <a:ext cx="102359" cy="381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E3A762E4-B770-AC2C-B9CD-F70DFBE055F7}"/>
                </a:ext>
              </a:extLst>
            </p:cNvPr>
            <p:cNvSpPr/>
            <p:nvPr/>
          </p:nvSpPr>
          <p:spPr>
            <a:xfrm>
              <a:off x="14400663" y="1066799"/>
              <a:ext cx="3783841" cy="381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66656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2" name="Freeform 2"/>
          <p:cNvSpPr/>
          <p:nvPr/>
        </p:nvSpPr>
        <p:spPr>
          <a:xfrm>
            <a:off x="845450" y="450394"/>
            <a:ext cx="7346278" cy="6117446"/>
          </a:xfrm>
          <a:custGeom>
            <a:avLst/>
            <a:gdLst/>
            <a:ahLst/>
            <a:cxnLst/>
            <a:rect l="l" t="t" r="r" b="b"/>
            <a:pathLst>
              <a:path w="7346278" h="6117446">
                <a:moveTo>
                  <a:pt x="0" y="0"/>
                </a:moveTo>
                <a:lnTo>
                  <a:pt x="7346278" y="0"/>
                </a:lnTo>
                <a:lnTo>
                  <a:pt x="7346278" y="6117446"/>
                </a:lnTo>
                <a:lnTo>
                  <a:pt x="0" y="61174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TextBox 3"/>
          <p:cNvSpPr txBox="1"/>
          <p:nvPr/>
        </p:nvSpPr>
        <p:spPr>
          <a:xfrm>
            <a:off x="1737761" y="1896704"/>
            <a:ext cx="5102319" cy="2608623"/>
          </a:xfrm>
          <a:prstGeom prst="rect">
            <a:avLst/>
          </a:prstGeom>
        </p:spPr>
        <p:txBody>
          <a:bodyPr lIns="0" tIns="0" rIns="0" bIns="0" rtlCol="0" anchor="t">
            <a:spAutoFit/>
          </a:bodyPr>
          <a:lstStyle/>
          <a:p>
            <a:pPr algn="ctr">
              <a:lnSpc>
                <a:spcPts val="6892"/>
              </a:lnSpc>
              <a:spcBef>
                <a:spcPct val="0"/>
              </a:spcBef>
            </a:pPr>
            <a:r>
              <a:rPr lang="en-US" sz="4923" b="1">
                <a:solidFill>
                  <a:srgbClr val="000000"/>
                </a:solidFill>
                <a:latin typeface="Poppins Bold"/>
                <a:ea typeface="Poppins Bold"/>
                <a:cs typeface="Poppins Bold"/>
                <a:sym typeface="Poppins Bold"/>
              </a:rPr>
              <a:t>How did you feel last Tuesday?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2" name="Freeform 2"/>
          <p:cNvSpPr/>
          <p:nvPr/>
        </p:nvSpPr>
        <p:spPr>
          <a:xfrm>
            <a:off x="845450" y="450394"/>
            <a:ext cx="7346278" cy="6117446"/>
          </a:xfrm>
          <a:custGeom>
            <a:avLst/>
            <a:gdLst/>
            <a:ahLst/>
            <a:cxnLst/>
            <a:rect l="l" t="t" r="r" b="b"/>
            <a:pathLst>
              <a:path w="7346278" h="6117446">
                <a:moveTo>
                  <a:pt x="0" y="0"/>
                </a:moveTo>
                <a:lnTo>
                  <a:pt x="7346278" y="0"/>
                </a:lnTo>
                <a:lnTo>
                  <a:pt x="7346278" y="6117446"/>
                </a:lnTo>
                <a:lnTo>
                  <a:pt x="0" y="61174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TextBox 3"/>
          <p:cNvSpPr txBox="1"/>
          <p:nvPr/>
        </p:nvSpPr>
        <p:spPr>
          <a:xfrm>
            <a:off x="1737761" y="1896704"/>
            <a:ext cx="5102319" cy="2602547"/>
          </a:xfrm>
          <a:prstGeom prst="rect">
            <a:avLst/>
          </a:prstGeom>
        </p:spPr>
        <p:txBody>
          <a:bodyPr lIns="0" tIns="0" rIns="0" bIns="0" rtlCol="0" anchor="t">
            <a:spAutoFit/>
          </a:bodyPr>
          <a:lstStyle/>
          <a:p>
            <a:pPr algn="ctr">
              <a:lnSpc>
                <a:spcPts val="6892"/>
              </a:lnSpc>
              <a:spcBef>
                <a:spcPct val="0"/>
              </a:spcBef>
            </a:pPr>
            <a:r>
              <a:rPr lang="en-US" sz="4923" b="1">
                <a:solidFill>
                  <a:srgbClr val="000000"/>
                </a:solidFill>
                <a:latin typeface="Poppins Bold"/>
                <a:ea typeface="Poppins Bold"/>
                <a:cs typeface="Poppins Bold"/>
                <a:sym typeface="Poppins Bold"/>
              </a:rPr>
              <a:t>How did you feel last Tuesday?</a:t>
            </a:r>
          </a:p>
        </p:txBody>
      </p:sp>
      <p:sp>
        <p:nvSpPr>
          <p:cNvPr id="4" name="Freeform 4"/>
          <p:cNvSpPr/>
          <p:nvPr/>
        </p:nvSpPr>
        <p:spPr>
          <a:xfrm flipH="1">
            <a:off x="13821728" y="6730017"/>
            <a:ext cx="3036148" cy="2528283"/>
          </a:xfrm>
          <a:custGeom>
            <a:avLst/>
            <a:gdLst/>
            <a:ahLst/>
            <a:cxnLst/>
            <a:rect l="l" t="t" r="r" b="b"/>
            <a:pathLst>
              <a:path w="3036148" h="2528283">
                <a:moveTo>
                  <a:pt x="3036147" y="0"/>
                </a:moveTo>
                <a:lnTo>
                  <a:pt x="0" y="0"/>
                </a:lnTo>
                <a:lnTo>
                  <a:pt x="0" y="2528283"/>
                </a:lnTo>
                <a:lnTo>
                  <a:pt x="3036147" y="2528283"/>
                </a:lnTo>
                <a:lnTo>
                  <a:pt x="3036147"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5" name="TextBox 5"/>
          <p:cNvSpPr txBox="1"/>
          <p:nvPr/>
        </p:nvSpPr>
        <p:spPr>
          <a:xfrm>
            <a:off x="14529848" y="7329176"/>
            <a:ext cx="1812188" cy="873047"/>
          </a:xfrm>
          <a:prstGeom prst="rect">
            <a:avLst/>
          </a:prstGeom>
        </p:spPr>
        <p:txBody>
          <a:bodyPr lIns="0" tIns="0" rIns="0" bIns="0" rtlCol="0" anchor="t">
            <a:spAutoFit/>
          </a:bodyPr>
          <a:lstStyle/>
          <a:p>
            <a:pPr algn="ctr">
              <a:lnSpc>
                <a:spcPts val="6892"/>
              </a:lnSpc>
              <a:spcBef>
                <a:spcPct val="0"/>
              </a:spcBef>
            </a:pPr>
            <a:r>
              <a:rPr lang="en-US" sz="4923" b="1">
                <a:solidFill>
                  <a:srgbClr val="000000"/>
                </a:solidFill>
                <a:latin typeface="Poppins Bold"/>
                <a:ea typeface="Poppins Bold"/>
                <a:cs typeface="Poppins Bold"/>
                <a:sym typeface="Poppins Bold"/>
              </a:rPr>
              <a:t>Fine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3" name="Freeform 3"/>
          <p:cNvSpPr/>
          <p:nvPr/>
        </p:nvSpPr>
        <p:spPr>
          <a:xfrm>
            <a:off x="7346665" y="5721776"/>
            <a:ext cx="2849272" cy="4367986"/>
          </a:xfrm>
          <a:custGeom>
            <a:avLst/>
            <a:gdLst/>
            <a:ahLst/>
            <a:cxnLst/>
            <a:rect l="l" t="t" r="r" b="b"/>
            <a:pathLst>
              <a:path w="2328885" h="3807560">
                <a:moveTo>
                  <a:pt x="0" y="0"/>
                </a:moveTo>
                <a:lnTo>
                  <a:pt x="2328884" y="0"/>
                </a:lnTo>
                <a:lnTo>
                  <a:pt x="2328884" y="3807560"/>
                </a:lnTo>
                <a:lnTo>
                  <a:pt x="0" y="3807560"/>
                </a:lnTo>
                <a:lnTo>
                  <a:pt x="0" y="0"/>
                </a:lnTo>
                <a:close/>
              </a:path>
            </a:pathLst>
          </a:custGeom>
          <a:blipFill>
            <a:blip r:embed="rId3"/>
            <a:stretch>
              <a:fillRect b="-15405"/>
            </a:stretch>
          </a:blipFill>
        </p:spPr>
        <p:txBody>
          <a:bodyPr/>
          <a:lstStyle/>
          <a:p>
            <a:endParaRPr lang="en-GB"/>
          </a:p>
        </p:txBody>
      </p:sp>
      <p:grpSp>
        <p:nvGrpSpPr>
          <p:cNvPr id="4" name="Group 4"/>
          <p:cNvGrpSpPr/>
          <p:nvPr/>
        </p:nvGrpSpPr>
        <p:grpSpPr>
          <a:xfrm>
            <a:off x="1224648" y="2801636"/>
            <a:ext cx="15838705" cy="2533255"/>
            <a:chOff x="0" y="-76200"/>
            <a:chExt cx="21118273" cy="3377671"/>
          </a:xfrm>
        </p:grpSpPr>
        <p:grpSp>
          <p:nvGrpSpPr>
            <p:cNvPr id="5" name="Group 5"/>
            <p:cNvGrpSpPr/>
            <p:nvPr/>
          </p:nvGrpSpPr>
          <p:grpSpPr>
            <a:xfrm>
              <a:off x="1010665" y="1274718"/>
              <a:ext cx="20107608" cy="1269802"/>
              <a:chOff x="0" y="-47625"/>
              <a:chExt cx="3971873" cy="250825"/>
            </a:xfrm>
          </p:grpSpPr>
          <p:sp>
            <p:nvSpPr>
              <p:cNvPr id="6" name="Freeform 6"/>
              <p:cNvSpPr/>
              <p:nvPr/>
            </p:nvSpPr>
            <p:spPr>
              <a:xfrm>
                <a:off x="0" y="0"/>
                <a:ext cx="3971873" cy="203200"/>
              </a:xfrm>
              <a:custGeom>
                <a:avLst/>
                <a:gdLst/>
                <a:ahLst/>
                <a:cxnLst/>
                <a:rect l="l" t="t" r="r" b="b"/>
                <a:pathLst>
                  <a:path w="3971873" h="203200">
                    <a:moveTo>
                      <a:pt x="3768673" y="0"/>
                    </a:moveTo>
                    <a:lnTo>
                      <a:pt x="0" y="0"/>
                    </a:lnTo>
                    <a:lnTo>
                      <a:pt x="0" y="203200"/>
                    </a:lnTo>
                    <a:lnTo>
                      <a:pt x="3768673" y="203200"/>
                    </a:lnTo>
                    <a:lnTo>
                      <a:pt x="3971873" y="101600"/>
                    </a:lnTo>
                    <a:lnTo>
                      <a:pt x="3768673" y="0"/>
                    </a:lnTo>
                    <a:close/>
                  </a:path>
                </a:pathLst>
              </a:custGeom>
              <a:solidFill>
                <a:srgbClr val="8F8F8F"/>
              </a:solidFill>
            </p:spPr>
            <p:txBody>
              <a:bodyPr/>
              <a:lstStyle/>
              <a:p>
                <a:endParaRPr lang="en-GB"/>
              </a:p>
            </p:txBody>
          </p:sp>
          <p:sp>
            <p:nvSpPr>
              <p:cNvPr id="7" name="TextBox 7"/>
              <p:cNvSpPr txBox="1"/>
              <p:nvPr/>
            </p:nvSpPr>
            <p:spPr>
              <a:xfrm>
                <a:off x="0" y="-47625"/>
                <a:ext cx="3857573" cy="250825"/>
              </a:xfrm>
              <a:prstGeom prst="rect">
                <a:avLst/>
              </a:prstGeom>
            </p:spPr>
            <p:txBody>
              <a:bodyPr lIns="50800" tIns="50800" rIns="50800" bIns="50800" rtlCol="0" anchor="ctr"/>
              <a:lstStyle/>
              <a:p>
                <a:pPr algn="ctr">
                  <a:lnSpc>
                    <a:spcPts val="2716"/>
                  </a:lnSpc>
                </a:pPr>
                <a:r>
                  <a:rPr lang="en-US" sz="1940">
                    <a:solidFill>
                      <a:srgbClr val="000000"/>
                    </a:solidFill>
                    <a:latin typeface="Canva Sans"/>
                    <a:ea typeface="Canva Sans"/>
                    <a:cs typeface="Canva Sans"/>
                    <a:sym typeface="Canva Sans"/>
                  </a:rPr>
                  <a:t>6.00     12.00    18.00    24.00     6.00    12.00    18.00    24.00    6.00    12.00    18.00    24.00    6.00    12.00    18.00    24.00</a:t>
                </a:r>
              </a:p>
            </p:txBody>
          </p:sp>
        </p:grpSp>
        <p:grpSp>
          <p:nvGrpSpPr>
            <p:cNvPr id="8" name="Group 8"/>
            <p:cNvGrpSpPr/>
            <p:nvPr/>
          </p:nvGrpSpPr>
          <p:grpSpPr>
            <a:xfrm>
              <a:off x="0" y="758870"/>
              <a:ext cx="6081637" cy="2542601"/>
              <a:chOff x="0" y="0"/>
              <a:chExt cx="2280296" cy="953342"/>
            </a:xfrm>
          </p:grpSpPr>
          <p:sp>
            <p:nvSpPr>
              <p:cNvPr id="9" name="Freeform 9"/>
              <p:cNvSpPr/>
              <p:nvPr/>
            </p:nvSpPr>
            <p:spPr>
              <a:xfrm>
                <a:off x="0" y="0"/>
                <a:ext cx="2280296" cy="953342"/>
              </a:xfrm>
              <a:custGeom>
                <a:avLst/>
                <a:gdLst/>
                <a:ahLst/>
                <a:cxnLst/>
                <a:rect l="l" t="t" r="r" b="b"/>
                <a:pathLst>
                  <a:path w="2280296" h="953342">
                    <a:moveTo>
                      <a:pt x="2280296" y="476671"/>
                    </a:moveTo>
                    <a:lnTo>
                      <a:pt x="1873896" y="0"/>
                    </a:lnTo>
                    <a:lnTo>
                      <a:pt x="1873896" y="203200"/>
                    </a:lnTo>
                    <a:lnTo>
                      <a:pt x="0" y="203200"/>
                    </a:lnTo>
                    <a:lnTo>
                      <a:pt x="0" y="750142"/>
                    </a:lnTo>
                    <a:lnTo>
                      <a:pt x="1873896" y="750142"/>
                    </a:lnTo>
                    <a:lnTo>
                      <a:pt x="1873896" y="953342"/>
                    </a:lnTo>
                    <a:lnTo>
                      <a:pt x="2280296" y="476671"/>
                    </a:lnTo>
                    <a:close/>
                  </a:path>
                </a:pathLst>
              </a:custGeom>
              <a:solidFill>
                <a:srgbClr val="000000">
                  <a:alpha val="0"/>
                </a:srgbClr>
              </a:solidFill>
              <a:ln w="47625" cap="sq">
                <a:solidFill>
                  <a:srgbClr val="FDF9F9"/>
                </a:solidFill>
                <a:prstDash val="solid"/>
                <a:miter/>
              </a:ln>
            </p:spPr>
            <p:txBody>
              <a:bodyPr/>
              <a:lstStyle/>
              <a:p>
                <a:endParaRPr lang="en-GB"/>
              </a:p>
            </p:txBody>
          </p:sp>
          <p:sp>
            <p:nvSpPr>
              <p:cNvPr id="10" name="TextBox 10"/>
              <p:cNvSpPr txBox="1"/>
              <p:nvPr/>
            </p:nvSpPr>
            <p:spPr>
              <a:xfrm>
                <a:off x="0" y="174625"/>
                <a:ext cx="2178696" cy="575517"/>
              </a:xfrm>
              <a:prstGeom prst="rect">
                <a:avLst/>
              </a:prstGeom>
            </p:spPr>
            <p:txBody>
              <a:bodyPr lIns="50800" tIns="50800" rIns="50800" bIns="50800" rtlCol="0" anchor="ctr"/>
              <a:lstStyle/>
              <a:p>
                <a:pPr algn="ctr">
                  <a:lnSpc>
                    <a:spcPts val="2016"/>
                  </a:lnSpc>
                </a:pPr>
                <a:endParaRPr/>
              </a:p>
            </p:txBody>
          </p:sp>
        </p:grpSp>
        <p:grpSp>
          <p:nvGrpSpPr>
            <p:cNvPr id="11" name="Group 11"/>
            <p:cNvGrpSpPr/>
            <p:nvPr/>
          </p:nvGrpSpPr>
          <p:grpSpPr>
            <a:xfrm>
              <a:off x="0" y="758870"/>
              <a:ext cx="10926681" cy="2542601"/>
              <a:chOff x="0" y="0"/>
              <a:chExt cx="4096934" cy="953342"/>
            </a:xfrm>
          </p:grpSpPr>
          <p:sp>
            <p:nvSpPr>
              <p:cNvPr id="12" name="Freeform 12"/>
              <p:cNvSpPr/>
              <p:nvPr/>
            </p:nvSpPr>
            <p:spPr>
              <a:xfrm>
                <a:off x="0" y="0"/>
                <a:ext cx="4096934" cy="953342"/>
              </a:xfrm>
              <a:custGeom>
                <a:avLst/>
                <a:gdLst/>
                <a:ahLst/>
                <a:cxnLst/>
                <a:rect l="l" t="t" r="r" b="b"/>
                <a:pathLst>
                  <a:path w="4096934" h="953342">
                    <a:moveTo>
                      <a:pt x="4096934" y="476671"/>
                    </a:moveTo>
                    <a:lnTo>
                      <a:pt x="3690534" y="0"/>
                    </a:lnTo>
                    <a:lnTo>
                      <a:pt x="3690534" y="203200"/>
                    </a:lnTo>
                    <a:lnTo>
                      <a:pt x="0" y="203200"/>
                    </a:lnTo>
                    <a:lnTo>
                      <a:pt x="0" y="750142"/>
                    </a:lnTo>
                    <a:lnTo>
                      <a:pt x="3690534" y="750142"/>
                    </a:lnTo>
                    <a:lnTo>
                      <a:pt x="3690534" y="953342"/>
                    </a:lnTo>
                    <a:lnTo>
                      <a:pt x="4096934" y="476671"/>
                    </a:lnTo>
                    <a:close/>
                  </a:path>
                </a:pathLst>
              </a:custGeom>
              <a:solidFill>
                <a:srgbClr val="000000">
                  <a:alpha val="0"/>
                </a:srgbClr>
              </a:solidFill>
              <a:ln w="47625" cap="sq">
                <a:solidFill>
                  <a:srgbClr val="FDF9F9"/>
                </a:solidFill>
                <a:prstDash val="solid"/>
                <a:miter/>
              </a:ln>
            </p:spPr>
            <p:txBody>
              <a:bodyPr/>
              <a:lstStyle/>
              <a:p>
                <a:endParaRPr lang="en-GB"/>
              </a:p>
            </p:txBody>
          </p:sp>
          <p:sp>
            <p:nvSpPr>
              <p:cNvPr id="13" name="TextBox 13"/>
              <p:cNvSpPr txBox="1"/>
              <p:nvPr/>
            </p:nvSpPr>
            <p:spPr>
              <a:xfrm>
                <a:off x="0" y="174625"/>
                <a:ext cx="3995334" cy="575517"/>
              </a:xfrm>
              <a:prstGeom prst="rect">
                <a:avLst/>
              </a:prstGeom>
            </p:spPr>
            <p:txBody>
              <a:bodyPr lIns="50800" tIns="50800" rIns="50800" bIns="50800" rtlCol="0" anchor="ctr"/>
              <a:lstStyle/>
              <a:p>
                <a:pPr algn="ctr">
                  <a:lnSpc>
                    <a:spcPts val="2016"/>
                  </a:lnSpc>
                </a:pPr>
                <a:endParaRPr/>
              </a:p>
            </p:txBody>
          </p:sp>
        </p:grpSp>
        <p:grpSp>
          <p:nvGrpSpPr>
            <p:cNvPr id="14" name="Group 14"/>
            <p:cNvGrpSpPr/>
            <p:nvPr/>
          </p:nvGrpSpPr>
          <p:grpSpPr>
            <a:xfrm>
              <a:off x="0" y="758870"/>
              <a:ext cx="15730073" cy="2542601"/>
              <a:chOff x="0" y="0"/>
              <a:chExt cx="5897955" cy="953342"/>
            </a:xfrm>
          </p:grpSpPr>
          <p:sp>
            <p:nvSpPr>
              <p:cNvPr id="15" name="Freeform 15"/>
              <p:cNvSpPr/>
              <p:nvPr/>
            </p:nvSpPr>
            <p:spPr>
              <a:xfrm>
                <a:off x="0" y="0"/>
                <a:ext cx="5897955" cy="953342"/>
              </a:xfrm>
              <a:custGeom>
                <a:avLst/>
                <a:gdLst/>
                <a:ahLst/>
                <a:cxnLst/>
                <a:rect l="l" t="t" r="r" b="b"/>
                <a:pathLst>
                  <a:path w="5897955" h="953342">
                    <a:moveTo>
                      <a:pt x="5897955" y="476671"/>
                    </a:moveTo>
                    <a:lnTo>
                      <a:pt x="5491555" y="0"/>
                    </a:lnTo>
                    <a:lnTo>
                      <a:pt x="5491555" y="203200"/>
                    </a:lnTo>
                    <a:lnTo>
                      <a:pt x="0" y="203200"/>
                    </a:lnTo>
                    <a:lnTo>
                      <a:pt x="0" y="750142"/>
                    </a:lnTo>
                    <a:lnTo>
                      <a:pt x="5491555" y="750142"/>
                    </a:lnTo>
                    <a:lnTo>
                      <a:pt x="5491555" y="953342"/>
                    </a:lnTo>
                    <a:lnTo>
                      <a:pt x="5897955" y="476671"/>
                    </a:lnTo>
                    <a:close/>
                  </a:path>
                </a:pathLst>
              </a:custGeom>
              <a:solidFill>
                <a:srgbClr val="000000">
                  <a:alpha val="0"/>
                </a:srgbClr>
              </a:solidFill>
              <a:ln w="47625" cap="sq">
                <a:solidFill>
                  <a:srgbClr val="FDF9F9"/>
                </a:solidFill>
                <a:prstDash val="solid"/>
                <a:miter/>
              </a:ln>
            </p:spPr>
            <p:txBody>
              <a:bodyPr/>
              <a:lstStyle/>
              <a:p>
                <a:endParaRPr lang="en-GB"/>
              </a:p>
            </p:txBody>
          </p:sp>
          <p:sp>
            <p:nvSpPr>
              <p:cNvPr id="16" name="TextBox 16"/>
              <p:cNvSpPr txBox="1"/>
              <p:nvPr/>
            </p:nvSpPr>
            <p:spPr>
              <a:xfrm>
                <a:off x="0" y="174625"/>
                <a:ext cx="5796356" cy="575517"/>
              </a:xfrm>
              <a:prstGeom prst="rect">
                <a:avLst/>
              </a:prstGeom>
            </p:spPr>
            <p:txBody>
              <a:bodyPr lIns="50800" tIns="50800" rIns="50800" bIns="50800" rtlCol="0" anchor="ctr"/>
              <a:lstStyle/>
              <a:p>
                <a:pPr algn="ctr">
                  <a:lnSpc>
                    <a:spcPts val="2016"/>
                  </a:lnSpc>
                </a:pPr>
                <a:endParaRPr/>
              </a:p>
            </p:txBody>
          </p:sp>
        </p:grpSp>
        <p:sp>
          <p:nvSpPr>
            <p:cNvPr id="17" name="Freeform 17"/>
            <p:cNvSpPr/>
            <p:nvPr/>
          </p:nvSpPr>
          <p:spPr>
            <a:xfrm>
              <a:off x="1723656" y="266022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8" name="Freeform 18"/>
            <p:cNvSpPr/>
            <p:nvPr/>
          </p:nvSpPr>
          <p:spPr>
            <a:xfrm>
              <a:off x="1218841" y="266022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9" name="Freeform 19"/>
            <p:cNvSpPr/>
            <p:nvPr/>
          </p:nvSpPr>
          <p:spPr>
            <a:xfrm>
              <a:off x="3712677" y="266022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0" name="Freeform 20"/>
            <p:cNvSpPr/>
            <p:nvPr/>
          </p:nvSpPr>
          <p:spPr>
            <a:xfrm>
              <a:off x="2921863" y="2660226"/>
              <a:ext cx="299413" cy="502065"/>
            </a:xfrm>
            <a:custGeom>
              <a:avLst/>
              <a:gdLst/>
              <a:ahLst/>
              <a:cxnLst/>
              <a:rect l="l" t="t" r="r" b="b"/>
              <a:pathLst>
                <a:path w="299413" h="502065">
                  <a:moveTo>
                    <a:pt x="0" y="0"/>
                  </a:moveTo>
                  <a:lnTo>
                    <a:pt x="299414" y="0"/>
                  </a:lnTo>
                  <a:lnTo>
                    <a:pt x="299414"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1" name="Freeform 21"/>
            <p:cNvSpPr/>
            <p:nvPr/>
          </p:nvSpPr>
          <p:spPr>
            <a:xfrm>
              <a:off x="4215290" y="2660226"/>
              <a:ext cx="299413" cy="502065"/>
            </a:xfrm>
            <a:custGeom>
              <a:avLst/>
              <a:gdLst/>
              <a:ahLst/>
              <a:cxnLst/>
              <a:rect l="l" t="t" r="r" b="b"/>
              <a:pathLst>
                <a:path w="299413" h="502065">
                  <a:moveTo>
                    <a:pt x="0" y="0"/>
                  </a:moveTo>
                  <a:lnTo>
                    <a:pt x="299414" y="0"/>
                  </a:lnTo>
                  <a:lnTo>
                    <a:pt x="299414"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2" name="Freeform 22"/>
            <p:cNvSpPr/>
            <p:nvPr/>
          </p:nvSpPr>
          <p:spPr>
            <a:xfrm>
              <a:off x="4905348" y="2660226"/>
              <a:ext cx="299413" cy="502065"/>
            </a:xfrm>
            <a:custGeom>
              <a:avLst/>
              <a:gdLst/>
              <a:ahLst/>
              <a:cxnLst/>
              <a:rect l="l" t="t" r="r" b="b"/>
              <a:pathLst>
                <a:path w="299413" h="502065">
                  <a:moveTo>
                    <a:pt x="0" y="0"/>
                  </a:moveTo>
                  <a:lnTo>
                    <a:pt x="299414" y="0"/>
                  </a:lnTo>
                  <a:lnTo>
                    <a:pt x="299414"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3" name="Freeform 23"/>
            <p:cNvSpPr/>
            <p:nvPr/>
          </p:nvSpPr>
          <p:spPr>
            <a:xfrm>
              <a:off x="6732735" y="266098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4" name="Freeform 24"/>
            <p:cNvSpPr/>
            <p:nvPr/>
          </p:nvSpPr>
          <p:spPr>
            <a:xfrm rot="60000">
              <a:off x="7313297" y="2661230"/>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5" name="Freeform 25"/>
            <p:cNvSpPr/>
            <p:nvPr/>
          </p:nvSpPr>
          <p:spPr>
            <a:xfrm>
              <a:off x="6191831" y="266022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6" name="Freeform 26"/>
            <p:cNvSpPr/>
            <p:nvPr/>
          </p:nvSpPr>
          <p:spPr>
            <a:xfrm>
              <a:off x="8213742" y="266022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7" name="Freeform 27"/>
            <p:cNvSpPr/>
            <p:nvPr/>
          </p:nvSpPr>
          <p:spPr>
            <a:xfrm>
              <a:off x="9025959" y="266022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8" name="Freeform 28"/>
            <p:cNvSpPr/>
            <p:nvPr/>
          </p:nvSpPr>
          <p:spPr>
            <a:xfrm>
              <a:off x="9944617" y="266022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9" name="Freeform 29"/>
            <p:cNvSpPr/>
            <p:nvPr/>
          </p:nvSpPr>
          <p:spPr>
            <a:xfrm>
              <a:off x="12191180" y="2655016"/>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0" name="Freeform 30"/>
            <p:cNvSpPr/>
            <p:nvPr/>
          </p:nvSpPr>
          <p:spPr>
            <a:xfrm>
              <a:off x="12667126" y="2665434"/>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1" name="Freeform 31"/>
            <p:cNvSpPr/>
            <p:nvPr/>
          </p:nvSpPr>
          <p:spPr>
            <a:xfrm>
              <a:off x="11358099" y="2665437"/>
              <a:ext cx="299413" cy="502065"/>
            </a:xfrm>
            <a:custGeom>
              <a:avLst/>
              <a:gdLst/>
              <a:ahLst/>
              <a:cxnLst/>
              <a:rect l="l" t="t" r="r" b="b"/>
              <a:pathLst>
                <a:path w="299413" h="502065">
                  <a:moveTo>
                    <a:pt x="0" y="0"/>
                  </a:moveTo>
                  <a:lnTo>
                    <a:pt x="299413" y="0"/>
                  </a:lnTo>
                  <a:lnTo>
                    <a:pt x="299413" y="502064"/>
                  </a:lnTo>
                  <a:lnTo>
                    <a:pt x="0" y="5020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2" name="Freeform 32"/>
            <p:cNvSpPr/>
            <p:nvPr/>
          </p:nvSpPr>
          <p:spPr>
            <a:xfrm>
              <a:off x="13391432" y="2665437"/>
              <a:ext cx="299413" cy="502065"/>
            </a:xfrm>
            <a:custGeom>
              <a:avLst/>
              <a:gdLst/>
              <a:ahLst/>
              <a:cxnLst/>
              <a:rect l="l" t="t" r="r" b="b"/>
              <a:pathLst>
                <a:path w="299413" h="502065">
                  <a:moveTo>
                    <a:pt x="0" y="0"/>
                  </a:moveTo>
                  <a:lnTo>
                    <a:pt x="299414" y="0"/>
                  </a:lnTo>
                  <a:lnTo>
                    <a:pt x="299414" y="502064"/>
                  </a:lnTo>
                  <a:lnTo>
                    <a:pt x="0" y="5020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3" name="Freeform 33"/>
            <p:cNvSpPr/>
            <p:nvPr/>
          </p:nvSpPr>
          <p:spPr>
            <a:xfrm>
              <a:off x="14179527" y="2665437"/>
              <a:ext cx="299413" cy="502065"/>
            </a:xfrm>
            <a:custGeom>
              <a:avLst/>
              <a:gdLst/>
              <a:ahLst/>
              <a:cxnLst/>
              <a:rect l="l" t="t" r="r" b="b"/>
              <a:pathLst>
                <a:path w="299413" h="502065">
                  <a:moveTo>
                    <a:pt x="0" y="0"/>
                  </a:moveTo>
                  <a:lnTo>
                    <a:pt x="299413" y="0"/>
                  </a:lnTo>
                  <a:lnTo>
                    <a:pt x="299413" y="502064"/>
                  </a:lnTo>
                  <a:lnTo>
                    <a:pt x="0" y="5020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4" name="Freeform 34"/>
            <p:cNvSpPr/>
            <p:nvPr/>
          </p:nvSpPr>
          <p:spPr>
            <a:xfrm>
              <a:off x="14793385" y="2665437"/>
              <a:ext cx="299413" cy="502065"/>
            </a:xfrm>
            <a:custGeom>
              <a:avLst/>
              <a:gdLst/>
              <a:ahLst/>
              <a:cxnLst/>
              <a:rect l="l" t="t" r="r" b="b"/>
              <a:pathLst>
                <a:path w="299413" h="502065">
                  <a:moveTo>
                    <a:pt x="0" y="0"/>
                  </a:moveTo>
                  <a:lnTo>
                    <a:pt x="299413" y="0"/>
                  </a:lnTo>
                  <a:lnTo>
                    <a:pt x="299413" y="502064"/>
                  </a:lnTo>
                  <a:lnTo>
                    <a:pt x="0" y="50206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5" name="Freeform 35"/>
            <p:cNvSpPr/>
            <p:nvPr/>
          </p:nvSpPr>
          <p:spPr>
            <a:xfrm>
              <a:off x="16836748" y="2670647"/>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6" name="Freeform 36"/>
            <p:cNvSpPr/>
            <p:nvPr/>
          </p:nvSpPr>
          <p:spPr>
            <a:xfrm rot="60000">
              <a:off x="17454056" y="2671651"/>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7" name="Freeform 37"/>
            <p:cNvSpPr/>
            <p:nvPr/>
          </p:nvSpPr>
          <p:spPr>
            <a:xfrm>
              <a:off x="15889368" y="2670647"/>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8" name="Freeform 38"/>
            <p:cNvSpPr/>
            <p:nvPr/>
          </p:nvSpPr>
          <p:spPr>
            <a:xfrm>
              <a:off x="17911279" y="2670647"/>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39" name="Freeform 39"/>
            <p:cNvSpPr/>
            <p:nvPr/>
          </p:nvSpPr>
          <p:spPr>
            <a:xfrm>
              <a:off x="18506843" y="2670647"/>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40" name="Freeform 40"/>
            <p:cNvSpPr/>
            <p:nvPr/>
          </p:nvSpPr>
          <p:spPr>
            <a:xfrm>
              <a:off x="19285801" y="2675857"/>
              <a:ext cx="299413" cy="502065"/>
            </a:xfrm>
            <a:custGeom>
              <a:avLst/>
              <a:gdLst/>
              <a:ahLst/>
              <a:cxnLst/>
              <a:rect l="l" t="t" r="r" b="b"/>
              <a:pathLst>
                <a:path w="299413" h="502065">
                  <a:moveTo>
                    <a:pt x="0" y="0"/>
                  </a:moveTo>
                  <a:lnTo>
                    <a:pt x="299413" y="0"/>
                  </a:lnTo>
                  <a:lnTo>
                    <a:pt x="299413" y="502065"/>
                  </a:lnTo>
                  <a:lnTo>
                    <a:pt x="0" y="5020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41" name="Freeform 41"/>
            <p:cNvSpPr/>
            <p:nvPr/>
          </p:nvSpPr>
          <p:spPr>
            <a:xfrm>
              <a:off x="3179753" y="648286"/>
              <a:ext cx="740111" cy="740111"/>
            </a:xfrm>
            <a:custGeom>
              <a:avLst/>
              <a:gdLst/>
              <a:ahLst/>
              <a:cxnLst/>
              <a:rect l="l" t="t" r="r" b="b"/>
              <a:pathLst>
                <a:path w="740111" h="740111">
                  <a:moveTo>
                    <a:pt x="0" y="0"/>
                  </a:moveTo>
                  <a:lnTo>
                    <a:pt x="740110" y="0"/>
                  </a:lnTo>
                  <a:lnTo>
                    <a:pt x="740110" y="740110"/>
                  </a:lnTo>
                  <a:lnTo>
                    <a:pt x="0" y="7401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42" name="Freeform 42"/>
            <p:cNvSpPr/>
            <p:nvPr/>
          </p:nvSpPr>
          <p:spPr>
            <a:xfrm>
              <a:off x="7922578" y="648286"/>
              <a:ext cx="740111" cy="740111"/>
            </a:xfrm>
            <a:custGeom>
              <a:avLst/>
              <a:gdLst/>
              <a:ahLst/>
              <a:cxnLst/>
              <a:rect l="l" t="t" r="r" b="b"/>
              <a:pathLst>
                <a:path w="740111" h="740111">
                  <a:moveTo>
                    <a:pt x="0" y="0"/>
                  </a:moveTo>
                  <a:lnTo>
                    <a:pt x="740110" y="0"/>
                  </a:lnTo>
                  <a:lnTo>
                    <a:pt x="740110" y="740110"/>
                  </a:lnTo>
                  <a:lnTo>
                    <a:pt x="0" y="7401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43" name="Freeform 43"/>
            <p:cNvSpPr/>
            <p:nvPr/>
          </p:nvSpPr>
          <p:spPr>
            <a:xfrm>
              <a:off x="12762582" y="648286"/>
              <a:ext cx="740111" cy="740111"/>
            </a:xfrm>
            <a:custGeom>
              <a:avLst/>
              <a:gdLst/>
              <a:ahLst/>
              <a:cxnLst/>
              <a:rect l="l" t="t" r="r" b="b"/>
              <a:pathLst>
                <a:path w="740111" h="740111">
                  <a:moveTo>
                    <a:pt x="0" y="0"/>
                  </a:moveTo>
                  <a:lnTo>
                    <a:pt x="740110" y="0"/>
                  </a:lnTo>
                  <a:lnTo>
                    <a:pt x="740110" y="740110"/>
                  </a:lnTo>
                  <a:lnTo>
                    <a:pt x="0" y="7401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44" name="Freeform 44"/>
            <p:cNvSpPr/>
            <p:nvPr/>
          </p:nvSpPr>
          <p:spPr>
            <a:xfrm>
              <a:off x="17602336" y="648286"/>
              <a:ext cx="740111" cy="740111"/>
            </a:xfrm>
            <a:custGeom>
              <a:avLst/>
              <a:gdLst/>
              <a:ahLst/>
              <a:cxnLst/>
              <a:rect l="l" t="t" r="r" b="b"/>
              <a:pathLst>
                <a:path w="740111" h="740111">
                  <a:moveTo>
                    <a:pt x="0" y="0"/>
                  </a:moveTo>
                  <a:lnTo>
                    <a:pt x="740110" y="0"/>
                  </a:lnTo>
                  <a:lnTo>
                    <a:pt x="740110" y="740110"/>
                  </a:lnTo>
                  <a:lnTo>
                    <a:pt x="0" y="7401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45" name="Freeform 45"/>
            <p:cNvSpPr/>
            <p:nvPr/>
          </p:nvSpPr>
          <p:spPr>
            <a:xfrm>
              <a:off x="5421204" y="758870"/>
              <a:ext cx="536814" cy="629526"/>
            </a:xfrm>
            <a:custGeom>
              <a:avLst/>
              <a:gdLst/>
              <a:ahLst/>
              <a:cxnLst/>
              <a:rect l="l" t="t" r="r" b="b"/>
              <a:pathLst>
                <a:path w="536814" h="629526">
                  <a:moveTo>
                    <a:pt x="0" y="0"/>
                  </a:moveTo>
                  <a:lnTo>
                    <a:pt x="536814" y="0"/>
                  </a:lnTo>
                  <a:lnTo>
                    <a:pt x="536814" y="629526"/>
                  </a:lnTo>
                  <a:lnTo>
                    <a:pt x="0" y="6295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46" name="Freeform 46"/>
            <p:cNvSpPr/>
            <p:nvPr/>
          </p:nvSpPr>
          <p:spPr>
            <a:xfrm>
              <a:off x="10333757" y="758870"/>
              <a:ext cx="536814" cy="629526"/>
            </a:xfrm>
            <a:custGeom>
              <a:avLst/>
              <a:gdLst/>
              <a:ahLst/>
              <a:cxnLst/>
              <a:rect l="l" t="t" r="r" b="b"/>
              <a:pathLst>
                <a:path w="536814" h="629526">
                  <a:moveTo>
                    <a:pt x="0" y="0"/>
                  </a:moveTo>
                  <a:lnTo>
                    <a:pt x="536814" y="0"/>
                  </a:lnTo>
                  <a:lnTo>
                    <a:pt x="536814" y="629526"/>
                  </a:lnTo>
                  <a:lnTo>
                    <a:pt x="0" y="6295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47" name="Freeform 47"/>
            <p:cNvSpPr/>
            <p:nvPr/>
          </p:nvSpPr>
          <p:spPr>
            <a:xfrm>
              <a:off x="15160255" y="758870"/>
              <a:ext cx="536814" cy="629526"/>
            </a:xfrm>
            <a:custGeom>
              <a:avLst/>
              <a:gdLst/>
              <a:ahLst/>
              <a:cxnLst/>
              <a:rect l="l" t="t" r="r" b="b"/>
              <a:pathLst>
                <a:path w="536814" h="629526">
                  <a:moveTo>
                    <a:pt x="0" y="0"/>
                  </a:moveTo>
                  <a:lnTo>
                    <a:pt x="536814" y="0"/>
                  </a:lnTo>
                  <a:lnTo>
                    <a:pt x="536814" y="629526"/>
                  </a:lnTo>
                  <a:lnTo>
                    <a:pt x="0" y="62952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48" name="TextBox 48"/>
            <p:cNvSpPr txBox="1"/>
            <p:nvPr/>
          </p:nvSpPr>
          <p:spPr>
            <a:xfrm>
              <a:off x="2554274" y="-76200"/>
              <a:ext cx="1991068" cy="565055"/>
            </a:xfrm>
            <a:prstGeom prst="rect">
              <a:avLst/>
            </a:prstGeom>
          </p:spPr>
          <p:txBody>
            <a:bodyPr lIns="0" tIns="0" rIns="0" bIns="0" rtlCol="0" anchor="t">
              <a:spAutoFit/>
            </a:bodyPr>
            <a:lstStyle/>
            <a:p>
              <a:pPr algn="ctr">
                <a:lnSpc>
                  <a:spcPts val="3416"/>
                </a:lnSpc>
                <a:spcBef>
                  <a:spcPct val="0"/>
                </a:spcBef>
              </a:pPr>
              <a:r>
                <a:rPr lang="en-US" sz="2440" b="1">
                  <a:solidFill>
                    <a:srgbClr val="000000"/>
                  </a:solidFill>
                  <a:latin typeface="Poppins Bold"/>
                  <a:ea typeface="Poppins Bold"/>
                  <a:cs typeface="Poppins Bold"/>
                  <a:sym typeface="Poppins Bold"/>
                </a:rPr>
                <a:t>TUESDAY</a:t>
              </a:r>
            </a:p>
          </p:txBody>
        </p:sp>
        <p:sp>
          <p:nvSpPr>
            <p:cNvPr id="49" name="TextBox 49"/>
            <p:cNvSpPr txBox="1"/>
            <p:nvPr/>
          </p:nvSpPr>
          <p:spPr>
            <a:xfrm>
              <a:off x="6892646" y="-76200"/>
              <a:ext cx="2799973" cy="565055"/>
            </a:xfrm>
            <a:prstGeom prst="rect">
              <a:avLst/>
            </a:prstGeom>
          </p:spPr>
          <p:txBody>
            <a:bodyPr lIns="0" tIns="0" rIns="0" bIns="0" rtlCol="0" anchor="t">
              <a:spAutoFit/>
            </a:bodyPr>
            <a:lstStyle/>
            <a:p>
              <a:pPr algn="ctr">
                <a:lnSpc>
                  <a:spcPts val="3416"/>
                </a:lnSpc>
                <a:spcBef>
                  <a:spcPct val="0"/>
                </a:spcBef>
              </a:pPr>
              <a:r>
                <a:rPr lang="en-US" sz="2440" b="1">
                  <a:solidFill>
                    <a:srgbClr val="000000"/>
                  </a:solidFill>
                  <a:latin typeface="Poppins Bold"/>
                  <a:ea typeface="Poppins Bold"/>
                  <a:cs typeface="Poppins Bold"/>
                  <a:sym typeface="Poppins Bold"/>
                </a:rPr>
                <a:t>WEDNESDAY</a:t>
              </a:r>
            </a:p>
          </p:txBody>
        </p:sp>
        <p:sp>
          <p:nvSpPr>
            <p:cNvPr id="50" name="TextBox 50"/>
            <p:cNvSpPr txBox="1"/>
            <p:nvPr/>
          </p:nvSpPr>
          <p:spPr>
            <a:xfrm>
              <a:off x="11961718" y="-76200"/>
              <a:ext cx="2341837" cy="565055"/>
            </a:xfrm>
            <a:prstGeom prst="rect">
              <a:avLst/>
            </a:prstGeom>
          </p:spPr>
          <p:txBody>
            <a:bodyPr lIns="0" tIns="0" rIns="0" bIns="0" rtlCol="0" anchor="t">
              <a:spAutoFit/>
            </a:bodyPr>
            <a:lstStyle/>
            <a:p>
              <a:pPr algn="ctr">
                <a:lnSpc>
                  <a:spcPts val="3416"/>
                </a:lnSpc>
                <a:spcBef>
                  <a:spcPct val="0"/>
                </a:spcBef>
              </a:pPr>
              <a:r>
                <a:rPr lang="en-US" sz="2440" b="1">
                  <a:solidFill>
                    <a:srgbClr val="000000"/>
                  </a:solidFill>
                  <a:latin typeface="Poppins Bold"/>
                  <a:ea typeface="Poppins Bold"/>
                  <a:cs typeface="Poppins Bold"/>
                  <a:sym typeface="Poppins Bold"/>
                </a:rPr>
                <a:t>THURSDAY</a:t>
              </a:r>
            </a:p>
          </p:txBody>
        </p:sp>
        <p:sp>
          <p:nvSpPr>
            <p:cNvPr id="51" name="TextBox 51"/>
            <p:cNvSpPr txBox="1"/>
            <p:nvPr/>
          </p:nvSpPr>
          <p:spPr>
            <a:xfrm>
              <a:off x="16976857" y="-76200"/>
              <a:ext cx="1991068" cy="565055"/>
            </a:xfrm>
            <a:prstGeom prst="rect">
              <a:avLst/>
            </a:prstGeom>
          </p:spPr>
          <p:txBody>
            <a:bodyPr lIns="0" tIns="0" rIns="0" bIns="0" rtlCol="0" anchor="t">
              <a:spAutoFit/>
            </a:bodyPr>
            <a:lstStyle/>
            <a:p>
              <a:pPr algn="ctr">
                <a:lnSpc>
                  <a:spcPts val="3416"/>
                </a:lnSpc>
                <a:spcBef>
                  <a:spcPct val="0"/>
                </a:spcBef>
              </a:pPr>
              <a:r>
                <a:rPr lang="en-US" sz="2440" b="1">
                  <a:solidFill>
                    <a:srgbClr val="000000"/>
                  </a:solidFill>
                  <a:latin typeface="Poppins Bold"/>
                  <a:ea typeface="Poppins Bold"/>
                  <a:cs typeface="Poppins Bold"/>
                  <a:sym typeface="Poppins Bold"/>
                </a:rPr>
                <a:t>FRIDAY</a:t>
              </a:r>
            </a:p>
          </p:txBody>
        </p:sp>
      </p:grpSp>
      <p:sp>
        <p:nvSpPr>
          <p:cNvPr id="53" name="TextBox 53"/>
          <p:cNvSpPr txBox="1"/>
          <p:nvPr/>
        </p:nvSpPr>
        <p:spPr>
          <a:xfrm>
            <a:off x="1060710" y="383035"/>
            <a:ext cx="16166580" cy="1976054"/>
          </a:xfrm>
          <a:prstGeom prst="rect">
            <a:avLst/>
          </a:prstGeom>
        </p:spPr>
        <p:txBody>
          <a:bodyPr lIns="0" tIns="0" rIns="0" bIns="0" rtlCol="0" anchor="t">
            <a:spAutoFit/>
          </a:bodyPr>
          <a:lstStyle/>
          <a:p>
            <a:pPr algn="ctr">
              <a:lnSpc>
                <a:spcPts val="5232"/>
              </a:lnSpc>
            </a:pPr>
            <a:r>
              <a:rPr lang="en-US" sz="4800" spc="115">
                <a:solidFill>
                  <a:srgbClr val="000000"/>
                </a:solidFill>
                <a:latin typeface="Lovelo"/>
                <a:ea typeface="Lovelo"/>
                <a:cs typeface="Lovelo"/>
                <a:sym typeface="Lovelo"/>
              </a:rPr>
              <a:t>SMARTPHONE ECOLOGICAL MOMENTARY ASSESSMENT</a:t>
            </a:r>
          </a:p>
          <a:p>
            <a:pPr algn="ctr">
              <a:lnSpc>
                <a:spcPts val="6048"/>
              </a:lnSpc>
            </a:pPr>
            <a:r>
              <a:rPr lang="en-US" sz="4800" spc="115" dirty="0">
                <a:latin typeface="Lato Black" panose="020F0502020204030203" pitchFamily="34" charset="0"/>
                <a:ea typeface="Lato Black" panose="020F0502020204030203" pitchFamily="34" charset="0"/>
                <a:cs typeface="Lato Black" panose="020F0502020204030203" pitchFamily="34" charset="0"/>
                <a:sym typeface="Lovelo"/>
              </a:rPr>
              <a:t>(</a:t>
            </a:r>
            <a:r>
              <a:rPr lang="en-US" sz="4800" spc="115" dirty="0">
                <a:latin typeface="Lovelo"/>
                <a:ea typeface="Lovelo"/>
                <a:cs typeface="Lovelo"/>
                <a:sym typeface="Lovelo"/>
              </a:rPr>
              <a:t>SMART EMA</a:t>
            </a:r>
            <a:r>
              <a:rPr lang="en-US" sz="4800" spc="115" dirty="0">
                <a:latin typeface="Lato Black" panose="020F0502020204030203" pitchFamily="34" charset="0"/>
                <a:ea typeface="Lato Black" panose="020F0502020204030203" pitchFamily="34" charset="0"/>
                <a:cs typeface="Lato Black" panose="020F0502020204030203" pitchFamily="34" charset="0"/>
                <a:sym typeface="Lovelo"/>
              </a:rPr>
              <a:t>)</a:t>
            </a:r>
          </a:p>
          <a:p>
            <a:pPr algn="ctr">
              <a:lnSpc>
                <a:spcPts val="3780"/>
              </a:lnSpc>
            </a:pPr>
            <a:endParaRPr lang="en-US" sz="4800" spc="115">
              <a:solidFill>
                <a:srgbClr val="000000"/>
              </a:solidFill>
              <a:latin typeface="Lovelo"/>
              <a:ea typeface="Lovelo"/>
              <a:cs typeface="Lovelo"/>
              <a:sym typeface="Lovel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2" name="Freeform 2"/>
          <p:cNvSpPr/>
          <p:nvPr/>
        </p:nvSpPr>
        <p:spPr>
          <a:xfrm>
            <a:off x="845450" y="450394"/>
            <a:ext cx="7346278" cy="6117446"/>
          </a:xfrm>
          <a:custGeom>
            <a:avLst/>
            <a:gdLst/>
            <a:ahLst/>
            <a:cxnLst/>
            <a:rect l="l" t="t" r="r" b="b"/>
            <a:pathLst>
              <a:path w="7346278" h="6117446">
                <a:moveTo>
                  <a:pt x="0" y="0"/>
                </a:moveTo>
                <a:lnTo>
                  <a:pt x="7346278" y="0"/>
                </a:lnTo>
                <a:lnTo>
                  <a:pt x="7346278" y="6117446"/>
                </a:lnTo>
                <a:lnTo>
                  <a:pt x="0" y="61174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TextBox 3"/>
          <p:cNvSpPr txBox="1"/>
          <p:nvPr/>
        </p:nvSpPr>
        <p:spPr>
          <a:xfrm>
            <a:off x="1737761" y="1896704"/>
            <a:ext cx="5102319" cy="2602547"/>
          </a:xfrm>
          <a:prstGeom prst="rect">
            <a:avLst/>
          </a:prstGeom>
        </p:spPr>
        <p:txBody>
          <a:bodyPr lIns="0" tIns="0" rIns="0" bIns="0" rtlCol="0" anchor="t">
            <a:spAutoFit/>
          </a:bodyPr>
          <a:lstStyle/>
          <a:p>
            <a:pPr algn="ctr">
              <a:lnSpc>
                <a:spcPts val="6892"/>
              </a:lnSpc>
              <a:spcBef>
                <a:spcPct val="0"/>
              </a:spcBef>
            </a:pPr>
            <a:r>
              <a:rPr lang="en-US" sz="4923" b="1">
                <a:solidFill>
                  <a:srgbClr val="000000"/>
                </a:solidFill>
                <a:latin typeface="Poppins Bold"/>
                <a:ea typeface="Poppins Bold"/>
                <a:cs typeface="Poppins Bold"/>
                <a:sym typeface="Poppins Bold"/>
              </a:rPr>
              <a:t>How did you feel last Tuesday?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2" name="Freeform 2"/>
          <p:cNvSpPr/>
          <p:nvPr/>
        </p:nvSpPr>
        <p:spPr>
          <a:xfrm>
            <a:off x="845450" y="450394"/>
            <a:ext cx="7346278" cy="6117446"/>
          </a:xfrm>
          <a:custGeom>
            <a:avLst/>
            <a:gdLst/>
            <a:ahLst/>
            <a:cxnLst/>
            <a:rect l="l" t="t" r="r" b="b"/>
            <a:pathLst>
              <a:path w="7346278" h="6117446">
                <a:moveTo>
                  <a:pt x="0" y="0"/>
                </a:moveTo>
                <a:lnTo>
                  <a:pt x="7346278" y="0"/>
                </a:lnTo>
                <a:lnTo>
                  <a:pt x="7346278" y="6117446"/>
                </a:lnTo>
                <a:lnTo>
                  <a:pt x="0" y="611744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3" name="Freeform 3"/>
          <p:cNvSpPr/>
          <p:nvPr/>
        </p:nvSpPr>
        <p:spPr>
          <a:xfrm>
            <a:off x="8110792" y="3811353"/>
            <a:ext cx="9905650" cy="6265324"/>
          </a:xfrm>
          <a:custGeom>
            <a:avLst/>
            <a:gdLst/>
            <a:ahLst/>
            <a:cxnLst/>
            <a:rect l="l" t="t" r="r" b="b"/>
            <a:pathLst>
              <a:path w="9905650" h="6265324">
                <a:moveTo>
                  <a:pt x="0" y="0"/>
                </a:moveTo>
                <a:lnTo>
                  <a:pt x="9905650" y="0"/>
                </a:lnTo>
                <a:lnTo>
                  <a:pt x="9905650" y="6265324"/>
                </a:lnTo>
                <a:lnTo>
                  <a:pt x="0" y="6265324"/>
                </a:lnTo>
                <a:lnTo>
                  <a:pt x="0" y="0"/>
                </a:lnTo>
                <a:close/>
              </a:path>
            </a:pathLst>
          </a:custGeom>
          <a:blipFill>
            <a:blip r:embed="rId5"/>
            <a:stretch>
              <a:fillRect/>
            </a:stretch>
          </a:blipFill>
        </p:spPr>
        <p:txBody>
          <a:bodyPr/>
          <a:lstStyle/>
          <a:p>
            <a:endParaRPr lang="en-GB"/>
          </a:p>
        </p:txBody>
      </p:sp>
      <p:sp>
        <p:nvSpPr>
          <p:cNvPr id="4" name="TextBox 4"/>
          <p:cNvSpPr txBox="1"/>
          <p:nvPr/>
        </p:nvSpPr>
        <p:spPr>
          <a:xfrm>
            <a:off x="1737761" y="1896704"/>
            <a:ext cx="5102319" cy="2602547"/>
          </a:xfrm>
          <a:prstGeom prst="rect">
            <a:avLst/>
          </a:prstGeom>
        </p:spPr>
        <p:txBody>
          <a:bodyPr lIns="0" tIns="0" rIns="0" bIns="0" rtlCol="0" anchor="t">
            <a:spAutoFit/>
          </a:bodyPr>
          <a:lstStyle/>
          <a:p>
            <a:pPr algn="ctr">
              <a:lnSpc>
                <a:spcPts val="6892"/>
              </a:lnSpc>
              <a:spcBef>
                <a:spcPct val="0"/>
              </a:spcBef>
            </a:pPr>
            <a:r>
              <a:rPr lang="en-US" sz="4923" b="1">
                <a:solidFill>
                  <a:srgbClr val="000000"/>
                </a:solidFill>
                <a:latin typeface="Poppins Bold"/>
                <a:ea typeface="Poppins Bold"/>
                <a:cs typeface="Poppins Bold"/>
                <a:sym typeface="Poppins Bold"/>
              </a:rPr>
              <a:t>How did you feel last Tuesday?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4" name="TextBox 4"/>
          <p:cNvSpPr txBox="1"/>
          <p:nvPr/>
        </p:nvSpPr>
        <p:spPr>
          <a:xfrm>
            <a:off x="3581399" y="8115300"/>
            <a:ext cx="10557801" cy="954428"/>
          </a:xfrm>
          <a:prstGeom prst="rect">
            <a:avLst/>
          </a:prstGeom>
        </p:spPr>
        <p:txBody>
          <a:bodyPr lIns="0" tIns="0" rIns="0" bIns="0" rtlCol="0" anchor="t">
            <a:spAutoFit/>
          </a:bodyPr>
          <a:lstStyle/>
          <a:p>
            <a:pPr algn="ctr">
              <a:lnSpc>
                <a:spcPts val="6321"/>
              </a:lnSpc>
            </a:pPr>
            <a:r>
              <a:rPr lang="en-US" sz="9600" spc="139" dirty="0">
                <a:solidFill>
                  <a:srgbClr val="FF0000"/>
                </a:solidFill>
                <a:latin typeface="Lovelo"/>
                <a:ea typeface="Lovelo"/>
                <a:cs typeface="Lovelo"/>
                <a:sym typeface="Lovelo"/>
              </a:rPr>
              <a:t>BURDEN</a:t>
            </a:r>
          </a:p>
        </p:txBody>
      </p:sp>
      <p:sp>
        <p:nvSpPr>
          <p:cNvPr id="5" name="Freeform 2">
            <a:extLst>
              <a:ext uri="{FF2B5EF4-FFF2-40B4-BE49-F238E27FC236}">
                <a16:creationId xmlns:a16="http://schemas.microsoft.com/office/drawing/2014/main" id="{0D6FE4E4-3BED-A500-F89D-049713628483}"/>
              </a:ext>
            </a:extLst>
          </p:cNvPr>
          <p:cNvSpPr/>
          <p:nvPr/>
        </p:nvSpPr>
        <p:spPr>
          <a:xfrm>
            <a:off x="5682001" y="952500"/>
            <a:ext cx="6356598" cy="6350032"/>
          </a:xfrm>
          <a:custGeom>
            <a:avLst/>
            <a:gdLst/>
            <a:ahLst/>
            <a:cxnLst/>
            <a:rect l="l" t="t" r="r" b="b"/>
            <a:pathLst>
              <a:path w="5093196" h="5203776">
                <a:moveTo>
                  <a:pt x="0" y="0"/>
                </a:moveTo>
                <a:lnTo>
                  <a:pt x="5093196" y="0"/>
                </a:lnTo>
                <a:lnTo>
                  <a:pt x="5093196" y="5203776"/>
                </a:lnTo>
                <a:lnTo>
                  <a:pt x="0" y="52037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p:cNvGrpSpPr/>
        <p:nvPr/>
      </p:nvGrpSpPr>
      <p:grpSpPr>
        <a:xfrm>
          <a:off x="0" y="0"/>
          <a:ext cx="0" cy="0"/>
          <a:chOff x="0" y="0"/>
          <a:chExt cx="0" cy="0"/>
        </a:xfrm>
      </p:grpSpPr>
      <p:sp>
        <p:nvSpPr>
          <p:cNvPr id="2" name="Freeform 2"/>
          <p:cNvSpPr/>
          <p:nvPr/>
        </p:nvSpPr>
        <p:spPr>
          <a:xfrm>
            <a:off x="3200899" y="3619500"/>
            <a:ext cx="11601503" cy="5512395"/>
          </a:xfrm>
          <a:custGeom>
            <a:avLst/>
            <a:gdLst/>
            <a:ahLst/>
            <a:cxnLst/>
            <a:rect l="l" t="t" r="r" b="b"/>
            <a:pathLst>
              <a:path w="13754206" h="6653597">
                <a:moveTo>
                  <a:pt x="0" y="0"/>
                </a:moveTo>
                <a:lnTo>
                  <a:pt x="13754206" y="0"/>
                </a:lnTo>
                <a:lnTo>
                  <a:pt x="13754206" y="6653598"/>
                </a:lnTo>
                <a:lnTo>
                  <a:pt x="0" y="6653598"/>
                </a:lnTo>
                <a:lnTo>
                  <a:pt x="0" y="0"/>
                </a:lnTo>
                <a:close/>
              </a:path>
            </a:pathLst>
          </a:custGeom>
          <a:blipFill>
            <a:blip r:embed="rId3"/>
            <a:stretch>
              <a:fillRect/>
            </a:stretch>
          </a:blipFill>
        </p:spPr>
        <p:txBody>
          <a:bodyPr/>
          <a:lstStyle/>
          <a:p>
            <a:endParaRPr lang="en-GB"/>
          </a:p>
        </p:txBody>
      </p:sp>
      <p:sp>
        <p:nvSpPr>
          <p:cNvPr id="3" name="TextBox 3"/>
          <p:cNvSpPr txBox="1"/>
          <p:nvPr/>
        </p:nvSpPr>
        <p:spPr>
          <a:xfrm>
            <a:off x="9250491" y="9925091"/>
            <a:ext cx="9059921" cy="244041"/>
          </a:xfrm>
          <a:prstGeom prst="rect">
            <a:avLst/>
          </a:prstGeom>
        </p:spPr>
        <p:txBody>
          <a:bodyPr wrap="square" lIns="0" tIns="0" rIns="0" bIns="0" rtlCol="0" anchor="t">
            <a:spAutoFit/>
          </a:bodyPr>
          <a:lstStyle/>
          <a:p>
            <a:pPr algn="ctr">
              <a:lnSpc>
                <a:spcPts val="2016"/>
              </a:lnSpc>
              <a:spcBef>
                <a:spcPct val="0"/>
              </a:spcBef>
            </a:pPr>
            <a:r>
              <a:rPr lang="en-US" sz="1440">
                <a:solidFill>
                  <a:srgbClr val="000000"/>
                </a:solidFill>
                <a:latin typeface="Poppins"/>
                <a:ea typeface="Poppins"/>
                <a:cs typeface="Poppins"/>
                <a:sym typeface="Poppins"/>
              </a:rPr>
              <a:t> Design Council. The ‘double </a:t>
            </a:r>
            <a:r>
              <a:rPr lang="en-US" sz="1440" dirty="0" err="1">
                <a:solidFill>
                  <a:srgbClr val="000000"/>
                </a:solidFill>
                <a:latin typeface="Poppins"/>
                <a:ea typeface="Poppins"/>
                <a:cs typeface="Poppins"/>
                <a:sym typeface="Poppins"/>
              </a:rPr>
              <a:t>diamond’design</a:t>
            </a:r>
            <a:r>
              <a:rPr lang="en-US" sz="1440">
                <a:solidFill>
                  <a:srgbClr val="000000"/>
                </a:solidFill>
                <a:latin typeface="Poppins"/>
                <a:ea typeface="Poppins"/>
                <a:cs typeface="Poppins"/>
                <a:sym typeface="Poppins"/>
              </a:rPr>
              <a:t> process model. London: Design Council; 2005.</a:t>
            </a:r>
          </a:p>
        </p:txBody>
      </p:sp>
      <p:sp>
        <p:nvSpPr>
          <p:cNvPr id="4" name="TextBox 4"/>
          <p:cNvSpPr txBox="1"/>
          <p:nvPr/>
        </p:nvSpPr>
        <p:spPr>
          <a:xfrm>
            <a:off x="533400" y="1647096"/>
            <a:ext cx="16230600" cy="1802376"/>
          </a:xfrm>
          <a:prstGeom prst="rect">
            <a:avLst/>
          </a:prstGeom>
        </p:spPr>
        <p:txBody>
          <a:bodyPr lIns="0" tIns="0" rIns="0" bIns="0" rtlCol="0" anchor="t">
            <a:spAutoFit/>
          </a:bodyPr>
          <a:lstStyle/>
          <a:p>
            <a:pPr algn="ctr">
              <a:lnSpc>
                <a:spcPts val="3556"/>
              </a:lnSpc>
              <a:spcBef>
                <a:spcPct val="0"/>
              </a:spcBef>
            </a:pPr>
            <a:r>
              <a:rPr lang="en-US" sz="2540" b="1" i="1">
                <a:solidFill>
                  <a:srgbClr val="000000"/>
                </a:solidFill>
                <a:latin typeface="Poppins Bold Italics"/>
                <a:ea typeface="Poppins Bold Italics"/>
                <a:cs typeface="Poppins Bold Italics"/>
                <a:sym typeface="Poppins Bold Italics"/>
              </a:rPr>
              <a:t>The Double Diamond is a visual representation of the design and innovation process. It’s a simple way to describe the steps taken in any design and innovation project, irrespective of methods and tools used.</a:t>
            </a:r>
          </a:p>
          <a:p>
            <a:pPr algn="ctr">
              <a:lnSpc>
                <a:spcPts val="3556"/>
              </a:lnSpc>
              <a:spcBef>
                <a:spcPct val="0"/>
              </a:spcBef>
            </a:pPr>
            <a:endParaRPr lang="en-US" sz="2540" b="1" i="1">
              <a:solidFill>
                <a:srgbClr val="000000"/>
              </a:solidFill>
              <a:latin typeface="Poppins Bold Italics"/>
              <a:ea typeface="Poppins Bold Italics"/>
              <a:cs typeface="Poppins Bold Italics"/>
              <a:sym typeface="Poppins Bold Italics"/>
            </a:endParaRPr>
          </a:p>
        </p:txBody>
      </p:sp>
      <p:sp>
        <p:nvSpPr>
          <p:cNvPr id="5" name="TextBox 4">
            <a:extLst>
              <a:ext uri="{FF2B5EF4-FFF2-40B4-BE49-F238E27FC236}">
                <a16:creationId xmlns:a16="http://schemas.microsoft.com/office/drawing/2014/main" id="{68729B21-8A39-B78E-9966-53F41C16069D}"/>
              </a:ext>
            </a:extLst>
          </p:cNvPr>
          <p:cNvSpPr txBox="1"/>
          <p:nvPr/>
        </p:nvSpPr>
        <p:spPr>
          <a:xfrm>
            <a:off x="886351" y="709916"/>
            <a:ext cx="16230600" cy="937180"/>
          </a:xfrm>
          <a:prstGeom prst="rect">
            <a:avLst/>
          </a:prstGeom>
        </p:spPr>
        <p:txBody>
          <a:bodyPr lIns="0" tIns="0" rIns="0" bIns="0" rtlCol="0" anchor="t">
            <a:spAutoFit/>
          </a:bodyPr>
          <a:lstStyle/>
          <a:p>
            <a:pPr algn="ctr">
              <a:lnSpc>
                <a:spcPts val="3556"/>
              </a:lnSpc>
              <a:spcBef>
                <a:spcPct val="0"/>
              </a:spcBef>
            </a:pPr>
            <a:r>
              <a:rPr lang="en-US" sz="3600" b="1" dirty="0">
                <a:solidFill>
                  <a:srgbClr val="000000"/>
                </a:solidFill>
                <a:latin typeface="Poppins Bold Italics"/>
                <a:ea typeface="Poppins Bold Italics"/>
                <a:cs typeface="Poppins Bold Italics"/>
                <a:sym typeface="Poppins Bold Italics"/>
              </a:rPr>
              <a:t>Adapted Methodology – Double Diamond  </a:t>
            </a:r>
          </a:p>
          <a:p>
            <a:pPr algn="ctr">
              <a:lnSpc>
                <a:spcPts val="3556"/>
              </a:lnSpc>
              <a:spcBef>
                <a:spcPct val="0"/>
              </a:spcBef>
            </a:pPr>
            <a:endParaRPr lang="en-US" sz="3600" b="1" dirty="0">
              <a:solidFill>
                <a:srgbClr val="000000"/>
              </a:solidFill>
              <a:latin typeface="Poppins Bold Italics"/>
              <a:ea typeface="Poppins Bold Italics"/>
              <a:cs typeface="Poppins Bold Italics"/>
              <a:sym typeface="Poppins Bold Itali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9F9"/>
        </a:solidFill>
        <a:effectLst/>
      </p:bgPr>
    </p:bg>
    <p:spTree>
      <p:nvGrpSpPr>
        <p:cNvPr id="1" name="">
          <a:extLst>
            <a:ext uri="{FF2B5EF4-FFF2-40B4-BE49-F238E27FC236}">
              <a16:creationId xmlns:a16="http://schemas.microsoft.com/office/drawing/2014/main" id="{6EEFCAA9-6458-ABB4-25FC-6EB8668E77C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C940927-6EEF-3F90-CF4A-7FE44BB82A95}"/>
              </a:ext>
            </a:extLst>
          </p:cNvPr>
          <p:cNvSpPr/>
          <p:nvPr/>
        </p:nvSpPr>
        <p:spPr>
          <a:xfrm>
            <a:off x="-76200" y="1943100"/>
            <a:ext cx="3619019" cy="6653597"/>
          </a:xfrm>
          <a:custGeom>
            <a:avLst/>
            <a:gdLst/>
            <a:ahLst/>
            <a:cxnLst/>
            <a:rect l="l" t="t" r="r" b="b"/>
            <a:pathLst>
              <a:path w="3619019" h="6653597">
                <a:moveTo>
                  <a:pt x="0" y="0"/>
                </a:moveTo>
                <a:lnTo>
                  <a:pt x="3619019" y="0"/>
                </a:lnTo>
                <a:lnTo>
                  <a:pt x="3619019" y="6653598"/>
                </a:lnTo>
                <a:lnTo>
                  <a:pt x="0" y="6653598"/>
                </a:lnTo>
                <a:lnTo>
                  <a:pt x="0" y="0"/>
                </a:lnTo>
                <a:close/>
              </a:path>
            </a:pathLst>
          </a:custGeom>
          <a:blipFill>
            <a:blip r:embed="rId3"/>
            <a:stretch>
              <a:fillRect r="-280053"/>
            </a:stretch>
          </a:blipFill>
        </p:spPr>
        <p:txBody>
          <a:bodyPr/>
          <a:lstStyle/>
          <a:p>
            <a:endParaRPr lang="en-GB"/>
          </a:p>
        </p:txBody>
      </p:sp>
      <p:sp>
        <p:nvSpPr>
          <p:cNvPr id="3" name="TextBox 3">
            <a:extLst>
              <a:ext uri="{FF2B5EF4-FFF2-40B4-BE49-F238E27FC236}">
                <a16:creationId xmlns:a16="http://schemas.microsoft.com/office/drawing/2014/main" id="{3125E1DF-010B-B7DA-3DCE-A78166612957}"/>
              </a:ext>
            </a:extLst>
          </p:cNvPr>
          <p:cNvSpPr txBox="1"/>
          <p:nvPr/>
        </p:nvSpPr>
        <p:spPr>
          <a:xfrm>
            <a:off x="13639800" y="3082825"/>
            <a:ext cx="4333164" cy="4374146"/>
          </a:xfrm>
          <a:prstGeom prst="rect">
            <a:avLst/>
          </a:prstGeom>
        </p:spPr>
        <p:txBody>
          <a:bodyPr wrap="square" lIns="0" tIns="0" rIns="0" bIns="0" rtlCol="0" anchor="t">
            <a:spAutoFit/>
          </a:bodyPr>
          <a:lstStyle/>
          <a:p>
            <a:pPr algn="ctr">
              <a:lnSpc>
                <a:spcPts val="4318"/>
              </a:lnSpc>
              <a:spcBef>
                <a:spcPct val="0"/>
              </a:spcBef>
              <a:spcAft>
                <a:spcPts val="1200"/>
              </a:spcAft>
            </a:pPr>
            <a:r>
              <a:rPr lang="en-US" sz="2800" b="1" dirty="0">
                <a:solidFill>
                  <a:srgbClr val="E31F25"/>
                </a:solidFill>
                <a:latin typeface="Poppins" panose="00000500000000000000" pitchFamily="2" charset="0"/>
                <a:ea typeface="Poppins Bold"/>
                <a:cs typeface="Poppins" panose="00000500000000000000" pitchFamily="2" charset="0"/>
                <a:sym typeface="Poppins Bold"/>
              </a:rPr>
              <a:t>Completion rates of smart technology ecological momentary assessment (EMA) in populations at risk of cognitive impairment: A systematic review and meta-analysis.</a:t>
            </a:r>
          </a:p>
        </p:txBody>
      </p:sp>
      <p:sp>
        <p:nvSpPr>
          <p:cNvPr id="4" name="TextBox 4">
            <a:extLst>
              <a:ext uri="{FF2B5EF4-FFF2-40B4-BE49-F238E27FC236}">
                <a16:creationId xmlns:a16="http://schemas.microsoft.com/office/drawing/2014/main" id="{999C85C3-37B1-A98E-ED52-49ABB7D6D31E}"/>
              </a:ext>
            </a:extLst>
          </p:cNvPr>
          <p:cNvSpPr txBox="1"/>
          <p:nvPr/>
        </p:nvSpPr>
        <p:spPr>
          <a:xfrm>
            <a:off x="3809999" y="800100"/>
            <a:ext cx="12938595" cy="625475"/>
          </a:xfrm>
          <a:prstGeom prst="rect">
            <a:avLst/>
          </a:prstGeom>
        </p:spPr>
        <p:txBody>
          <a:bodyPr lIns="0" tIns="0" rIns="0" bIns="0" rtlCol="0" anchor="t">
            <a:spAutoFit/>
          </a:bodyPr>
          <a:lstStyle/>
          <a:p>
            <a:pPr algn="ctr">
              <a:lnSpc>
                <a:spcPts val="4899"/>
              </a:lnSpc>
              <a:spcBef>
                <a:spcPct val="0"/>
              </a:spcBef>
            </a:pPr>
            <a:r>
              <a:rPr lang="en-US" sz="3499" b="1">
                <a:solidFill>
                  <a:srgbClr val="000000"/>
                </a:solidFill>
                <a:latin typeface="Poppins Bold"/>
                <a:ea typeface="Poppins Bold"/>
                <a:cs typeface="Poppins Bold"/>
                <a:sym typeface="Poppins Bold"/>
              </a:rPr>
              <a:t>Understanding (not assuming) what is the problem?</a:t>
            </a:r>
          </a:p>
        </p:txBody>
      </p:sp>
      <p:graphicFrame>
        <p:nvGraphicFramePr>
          <p:cNvPr id="5" name="Chart 4">
            <a:extLst>
              <a:ext uri="{FF2B5EF4-FFF2-40B4-BE49-F238E27FC236}">
                <a16:creationId xmlns:a16="http://schemas.microsoft.com/office/drawing/2014/main" id="{6E83524C-F4B9-449B-8505-C9B389F892D6}"/>
              </a:ext>
            </a:extLst>
          </p:cNvPr>
          <p:cNvGraphicFramePr>
            <a:graphicFrameLocks/>
          </p:cNvGraphicFramePr>
          <p:nvPr>
            <p:extLst>
              <p:ext uri="{D42A27DB-BD31-4B8C-83A1-F6EECF244321}">
                <p14:modId xmlns:p14="http://schemas.microsoft.com/office/powerpoint/2010/main" val="3118462054"/>
              </p:ext>
            </p:extLst>
          </p:nvPr>
        </p:nvGraphicFramePr>
        <p:xfrm>
          <a:off x="4724400" y="2933700"/>
          <a:ext cx="8229600" cy="605708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7232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40962CCB8CA64AB4DAF2C8B7389621" ma:contentTypeVersion="13" ma:contentTypeDescription="Create a new document." ma:contentTypeScope="" ma:versionID="50ab9a366842309f336ed61c5be2973d">
  <xsd:schema xmlns:xsd="http://www.w3.org/2001/XMLSchema" xmlns:xs="http://www.w3.org/2001/XMLSchema" xmlns:p="http://schemas.microsoft.com/office/2006/metadata/properties" xmlns:ns2="f90c77d1-93ed-4f71-8f4c-7998a9530f63" xmlns:ns3="e126fe4f-ea1a-43f6-ac45-2d71a1d6365f" targetNamespace="http://schemas.microsoft.com/office/2006/metadata/properties" ma:root="true" ma:fieldsID="2d131221133a372bb21dcfd9d63ff8a2" ns2:_="" ns3:_="">
    <xsd:import namespace="f90c77d1-93ed-4f71-8f4c-7998a9530f63"/>
    <xsd:import namespace="e126fe4f-ea1a-43f6-ac45-2d71a1d6365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90c77d1-93ed-4f71-8f4c-7998a9530f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d63537c-d192-4dc4-bb87-a5632b1c7687"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126fe4f-ea1a-43f6-ac45-2d71a1d6365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af469578-d4c4-43e6-9f3e-6d981ab352b3}" ma:internalName="TaxCatchAll" ma:showField="CatchAllData" ma:web="e126fe4f-ea1a-43f6-ac45-2d71a1d636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126fe4f-ea1a-43f6-ac45-2d71a1d6365f" xsi:nil="true"/>
    <lcf76f155ced4ddcb4097134ff3c332f xmlns="f90c77d1-93ed-4f71-8f4c-7998a9530f6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C56EA45-A9C3-4BF8-AD87-404DCD1E0A3D}"/>
</file>

<file path=customXml/itemProps2.xml><?xml version="1.0" encoding="utf-8"?>
<ds:datastoreItem xmlns:ds="http://schemas.openxmlformats.org/officeDocument/2006/customXml" ds:itemID="{04C43863-9E4A-45B5-AB88-DA425C9DE039}">
  <ds:schemaRefs>
    <ds:schemaRef ds:uri="http://schemas.microsoft.com/sharepoint/v3/contenttype/forms"/>
  </ds:schemaRefs>
</ds:datastoreItem>
</file>

<file path=customXml/itemProps3.xml><?xml version="1.0" encoding="utf-8"?>
<ds:datastoreItem xmlns:ds="http://schemas.openxmlformats.org/officeDocument/2006/customXml" ds:itemID="{DDC4032B-2F25-4AD6-9098-A1D1F51742B6}">
  <ds:schemaRefs>
    <ds:schemaRef ds:uri="http://www.w3.org/XML/1998/namespace"/>
    <ds:schemaRef ds:uri="http://purl.org/dc/elements/1.1/"/>
    <ds:schemaRef ds:uri="03b62ef1-efb5-4b2e-a02b-32de9a93cbc9"/>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242e9bb1-a62b-4f25-95a4-e7c0b50eead6"/>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120</TotalTime>
  <Words>867</Words>
  <Application>Microsoft Office PowerPoint</Application>
  <PresentationFormat>Custom</PresentationFormat>
  <Paragraphs>88</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Poppins Bold</vt:lpstr>
      <vt:lpstr>Calibri</vt:lpstr>
      <vt:lpstr>Arial</vt:lpstr>
      <vt:lpstr>Canva Sans</vt:lpstr>
      <vt:lpstr>Poppins Italics</vt:lpstr>
      <vt:lpstr>Lato Black</vt:lpstr>
      <vt:lpstr>Lovelo</vt:lpstr>
      <vt:lpstr>Poppins Bold Italics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HrF presentation</dc:title>
  <cp:lastModifiedBy>Kate Fifield</cp:lastModifiedBy>
  <cp:revision>3</cp:revision>
  <dcterms:created xsi:type="dcterms:W3CDTF">2006-08-16T00:00:00Z</dcterms:created>
  <dcterms:modified xsi:type="dcterms:W3CDTF">2025-01-28T17:23:09Z</dcterms:modified>
  <dc:identifier>DAGcLP1CWLU</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0x0101002240962CCB8CA64AB4DAF2C8B7389621</vt:lpwstr>
  </property>
  <property fmtid="{D5CDD505-2E9C-101B-9397-08002B2CF9AE}" pid="3" name="MediaServiceImageTags">
    <vt:lpwstr/>
  </property>
</Properties>
</file>