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43" r:id="rId4"/>
    <p:sldId id="347" r:id="rId5"/>
    <p:sldId id="339" r:id="rId6"/>
    <p:sldId id="338" r:id="rId7"/>
    <p:sldId id="324" r:id="rId8"/>
    <p:sldId id="341" r:id="rId9"/>
    <p:sldId id="331" r:id="rId10"/>
    <p:sldId id="271" r:id="rId11"/>
    <p:sldId id="34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D9A"/>
    <a:srgbClr val="9267AE"/>
    <a:srgbClr val="EBC1F5"/>
    <a:srgbClr val="E5ACF2"/>
    <a:srgbClr val="DC92EE"/>
    <a:srgbClr val="F2F2F2"/>
    <a:srgbClr val="E7EAED"/>
    <a:srgbClr val="FFFFFF"/>
    <a:srgbClr val="CCD2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5349" autoAdjust="0"/>
  </p:normalViewPr>
  <p:slideViewPr>
    <p:cSldViewPr snapToGrid="0">
      <p:cViewPr varScale="1">
        <p:scale>
          <a:sx n="54" d="100"/>
          <a:sy n="54" d="100"/>
        </p:scale>
        <p:origin x="11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40742ma\Dropbox\REMORA\IM%20steroid%20work\Data\FOR%20MANUSCRIPT%20REMORA%20steroid%20data-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40742ma\Dropbox\REMORA\IM%20steroid%20work\Data\FOR%20MANUSCRIPT%20REMORA%20steroid%20data-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'IM Injection 8'!$B$1</c:f>
              <c:strCache>
                <c:ptCount val="1"/>
                <c:pt idx="0">
                  <c:v>Pain score inputted on REMORA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'IM Injection 8'!$A$2:$A$69</c:f>
              <c:numCache>
                <c:formatCode>General</c:formatCode>
                <c:ptCount val="68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-8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</c:numCache>
            </c:numRef>
          </c:cat>
          <c:val>
            <c:numRef>
              <c:f>'IM Injection 8'!$B$2:$B$69</c:f>
              <c:numCache>
                <c:formatCode>General</c:formatCode>
                <c:ptCount val="68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6">
                  <c:v>7</c:v>
                </c:pt>
                <c:pt idx="8">
                  <c:v>7</c:v>
                </c:pt>
                <c:pt idx="9">
                  <c:v>8</c:v>
                </c:pt>
                <c:pt idx="12">
                  <c:v>5</c:v>
                </c:pt>
                <c:pt idx="13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7">
                  <c:v>3</c:v>
                </c:pt>
                <c:pt idx="49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9">
                  <c:v>2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9</c:v>
                </c:pt>
                <c:pt idx="6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D-4BF4-9AE4-01B6EB169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0082552"/>
        <c:axId val="520083192"/>
      </c:lineChart>
      <c:catAx>
        <c:axId val="520082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dirty="0">
                    <a:latin typeface="Bahnschrift" panose="020B0502040204020203" pitchFamily="34" charset="0"/>
                  </a:rPr>
                  <a:t>Days</a:t>
                </a:r>
                <a:r>
                  <a:rPr lang="en-GB" sz="1050" baseline="0" dirty="0">
                    <a:latin typeface="Bahnschrift" panose="020B0502040204020203" pitchFamily="34" charset="0"/>
                  </a:rPr>
                  <a:t> since steroid injection</a:t>
                </a:r>
                <a:endParaRPr lang="en-GB" sz="1050" dirty="0">
                  <a:latin typeface="Bahnschrift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20083192"/>
        <c:crosses val="autoZero"/>
        <c:auto val="1"/>
        <c:lblAlgn val="ctr"/>
        <c:lblOffset val="100"/>
        <c:noMultiLvlLbl val="0"/>
      </c:catAx>
      <c:valAx>
        <c:axId val="520083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50" dirty="0">
                    <a:latin typeface="Bahnschrift" panose="020B0502040204020203" pitchFamily="34" charset="0"/>
                  </a:rPr>
                  <a:t>Pain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0825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'IM Injection 7'!$B$1</c:f>
              <c:strCache>
                <c:ptCount val="1"/>
                <c:pt idx="0">
                  <c:v>Pain score inputted on REMORA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'IM Injection 7'!$A$2:$A$69</c:f>
              <c:numCache>
                <c:formatCode>General</c:formatCode>
                <c:ptCount val="68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-8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32</c:v>
                </c:pt>
                <c:pt idx="43">
                  <c:v>33</c:v>
                </c:pt>
                <c:pt idx="44">
                  <c:v>34</c:v>
                </c:pt>
                <c:pt idx="45">
                  <c:v>35</c:v>
                </c:pt>
                <c:pt idx="46">
                  <c:v>36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40</c:v>
                </c:pt>
                <c:pt idx="51">
                  <c:v>41</c:v>
                </c:pt>
                <c:pt idx="52">
                  <c:v>42</c:v>
                </c:pt>
                <c:pt idx="53">
                  <c:v>43</c:v>
                </c:pt>
                <c:pt idx="54">
                  <c:v>44</c:v>
                </c:pt>
                <c:pt idx="55">
                  <c:v>45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49</c:v>
                </c:pt>
                <c:pt idx="60">
                  <c:v>50</c:v>
                </c:pt>
                <c:pt idx="61">
                  <c:v>51</c:v>
                </c:pt>
                <c:pt idx="62">
                  <c:v>52</c:v>
                </c:pt>
                <c:pt idx="63">
                  <c:v>53</c:v>
                </c:pt>
                <c:pt idx="64">
                  <c:v>54</c:v>
                </c:pt>
                <c:pt idx="65">
                  <c:v>55</c:v>
                </c:pt>
                <c:pt idx="66">
                  <c:v>56</c:v>
                </c:pt>
              </c:numCache>
            </c:numRef>
          </c:cat>
          <c:val>
            <c:numRef>
              <c:f>'IM Injection 7'!$B$2:$B$69</c:f>
              <c:numCache>
                <c:formatCode>General</c:formatCode>
                <c:ptCount val="68"/>
                <c:pt idx="0">
                  <c:v>4</c:v>
                </c:pt>
                <c:pt idx="1">
                  <c:v>5</c:v>
                </c:pt>
                <c:pt idx="3">
                  <c:v>7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8">
                  <c:v>2</c:v>
                </c:pt>
                <c:pt idx="19">
                  <c:v>1</c:v>
                </c:pt>
                <c:pt idx="21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9">
                  <c:v>1</c:v>
                </c:pt>
                <c:pt idx="30">
                  <c:v>1</c:v>
                </c:pt>
                <c:pt idx="37">
                  <c:v>2</c:v>
                </c:pt>
                <c:pt idx="38">
                  <c:v>1</c:v>
                </c:pt>
                <c:pt idx="40">
                  <c:v>2</c:v>
                </c:pt>
                <c:pt idx="42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4</c:v>
                </c:pt>
                <c:pt idx="47">
                  <c:v>3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7">
                  <c:v>3</c:v>
                </c:pt>
                <c:pt idx="58">
                  <c:v>2</c:v>
                </c:pt>
                <c:pt idx="60">
                  <c:v>2</c:v>
                </c:pt>
                <c:pt idx="61">
                  <c:v>1</c:v>
                </c:pt>
                <c:pt idx="63">
                  <c:v>3</c:v>
                </c:pt>
                <c:pt idx="65">
                  <c:v>2</c:v>
                </c:pt>
                <c:pt idx="6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DB-4A85-901F-0575B28B0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0082552"/>
        <c:axId val="520083192"/>
      </c:lineChart>
      <c:catAx>
        <c:axId val="520082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20083192"/>
        <c:crosses val="autoZero"/>
        <c:auto val="1"/>
        <c:lblAlgn val="ctr"/>
        <c:lblOffset val="100"/>
        <c:noMultiLvlLbl val="0"/>
      </c:catAx>
      <c:valAx>
        <c:axId val="520083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0825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50BF-4BE2-4B2D-9828-114F49492FED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0DA2-3B0D-4290-B285-5EABB70D9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name’s Mariam, and today I’m presenting a novel approach to assessing treatment response using daily symptoms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 start with a simple question, which you can answer in your 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1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were our results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summarise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7/9 patients responded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duration between 1-54 days, and average pain score improvement of 3.3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92BA-A8A9-4110-6503-B64B95C2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EE795-3483-6FA9-6AB4-FBB4F7F64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DBAB3-A98D-C0FE-4798-EFB0F3EA8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demonstrates proof-of-concept for a promising methodology, and provides previously unseen, detailed insights into steroid injection response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We’ve learnt lessons form this to shape future, large-scale work, but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Importantly, this method gives a better understanding of patient perspective in treatment response, surfacing information which could otherwise be missed, so we can avoid what was described by a patient as “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constant battle with different rheumatologists who were really keen to say that I was in remission…but I actually felt really bad."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D66C3-AC24-3FD5-C4EA-DEB90F7D5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7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daily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PGHD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collected via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 data from NHS electronic records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 response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transformative potential for people living with long-term conditions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53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you doing today?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fun (hopefully). You might be tired, or hungry.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question shouldn’t be difficult to answer.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72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6EC07-B59B-838B-DA25-EBD0328DD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1BF0D-E22F-012F-1942-D0FB8F98A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8CFD3-17A8-9477-B5C3-456099921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next question then, is : How have you been over the last six months?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might be harder to answer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have likely been ups and downs – what will you remember?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summarise 6 months of information?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5B809-60F5-0D41-B6DF-83F46D8DB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5E0BA-E2D0-8298-DFC9-F48A88DC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85628-3946-10FD-643C-1131107E6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36C1B-B34C-1F93-569F-764BF2922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6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Recalling and summarising events over time is a challenge we regularly pose to patients with long-term conditions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imagine you administer a treatment, like a steroid injection, and let’s say it works for 8 weeks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months later you ask them – how long did it last for?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answer is not likely to be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8AAE-4693-9E60-DC77-E03E5E804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2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E702-FEA8-3C04-EA16-312F33B8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3712F-3418-A858-C52F-F41C1ECB9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A6A82-979B-EA2D-133C-94B439CCE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bias leads to poor understanding of treatment response, impacting clinical care for people with LTCs by influencing future treatment decisions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95AE-E0E3-4EC6-D29F-AE1D9C47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07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Smartphones present new opportunities to collect frequent patient-generated health data in the period following an intervention, through which we could gain accurate, patient-centred insights into treatment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2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aimed to demonstrate proof-of-concept for the use of daily symptom data, combined with medication data, to analyse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8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C0EA-30DD-F6C8-BF32-1A715DBA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93DC9-2942-0FAE-7AEA-90E91D978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223D9-BBF4-26A7-55EC-0E3729EF4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data from the REMORA trial, a prospective study where patients with rheumatoid arthritis used a smartphone-app to track daily symptom data, which was deidentified for research, but also pulled into their NHS records.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FABC-0049-DC02-AF3F-FC10CE9BB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34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treatment response definitions based on changes from baseline pre-injection pain scores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the red line indicates the injection, after which, the pain score drops, indicating response, which was maintained for 54 days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applied these definitions to a series of 9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0DA2-3B0D-4290-B285-5EABB70D96D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85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0E77-7429-BCE1-178D-815E8FEA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18091-6D8F-A002-807B-E66324ECF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A609-FEF7-87B4-B7E8-D19CCD3A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C85-5EB4-B821-C81E-DFD8623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24B2-5F52-5D73-00C7-2820FAEF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2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852-B7AE-8E74-7CF5-C89C5C28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B54E-FA13-0EFF-D440-791BCF28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3566-2737-8739-5D82-380EDC7B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BD45-388D-74F9-BE34-1854A301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81D7-020A-3C14-B8AF-8656929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3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2924F-74BF-E360-32EC-D32D21FA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CDF5-5416-D575-1DB8-C3A9D816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5D9E-8942-62BA-0546-EE5DF536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1631-766B-6B36-1AA8-A8817455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7F45-D589-C2F6-5FCC-7969A13B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8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25A2-6FF1-1EEB-B5B5-BE70A44A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F030-1734-A7C7-0D5E-E16DBF7A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51DD-37E4-51C9-9E10-0E8C9170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A837-75B1-2F11-7FE0-0C5C27C4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C6DB-81B7-5580-7E28-17680F43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C412-E7AA-92CC-C41B-23A55B3F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24A4-CFDC-126E-6189-B9F0767A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63C-EB65-0C57-C407-1044A2A2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32A7-9C68-F79E-7B75-5B77CD7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4324-C378-F1DE-1D88-17550B2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9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33A7-280D-2D4C-920C-762491A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EB81-72FB-8C04-15F1-C3F00FF2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CE9C-4E95-6250-F67B-3C1E8569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2062-B5B0-0516-1DB8-0807DD8D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D2F32-E6CC-220B-3A07-A6DC85AC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09A4-18B5-0718-1DAA-21CB2375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351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9EB2-D79C-3286-4D3C-92914F5C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36FB-F22D-F405-3B7D-5A35D884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E7305-7D12-CCA4-65D9-37A9316DF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A8CA0-1D49-201F-C028-B68A4AA9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ADBFB-7410-D67E-3B25-D6E295C42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DAB6D-B077-BEB8-E641-55732D2F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C9915-6752-183B-F138-AA9426C2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35362-5748-2321-329E-08ACF88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7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6654-9516-3E40-7831-66BE97F7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AE887-4D4F-3EC8-F098-11ADD935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9EC74-33B2-9C5B-0CDE-D0ECE778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8361-55F3-4C14-B650-811A6FF6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36847-F75B-DEFC-B43F-A39954E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799D8-C2B9-1EDD-07EA-7AC0B8F9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EA5D8-018F-758E-614F-ED42D07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2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E16A-C09A-5F80-F140-F23AAA4F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DA32-8C50-7E79-FC0F-C4796670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678C-83B4-1273-3AEC-D2AFC261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74CB-DA5E-553C-838F-EBEB3CA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3F0D-5C57-49FA-7047-DEC45B8E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F026-7884-4244-CB07-B9A812F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7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06A-B553-3D32-9C59-7B6A2633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33B74-608A-C18C-EAF3-FA3DB180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67156-A833-8FA1-0842-6DBA4A86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6EF3-4A6B-AE41-F260-C4D10B27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59D4-8E43-0693-239F-8C3196C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395B6-6B22-5460-93CD-53B37418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9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DCD66-9FC9-5ED2-BBA9-2BF31EDD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78C05-F3F9-8522-5B60-D886802D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945D-FD09-5909-CD83-EA52CA11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509EC-6E49-4F7A-9196-34DC36A579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CB95-168A-A0FD-DF8E-A56DDF416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87A-A870-4590-C604-A9C341D9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DACE5-D196-4B50-88EC-78B374AB5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1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21.sv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1F7DA-584C-01E4-6B74-488DD8095718}"/>
              </a:ext>
            </a:extLst>
          </p:cNvPr>
          <p:cNvSpPr/>
          <p:nvPr/>
        </p:nvSpPr>
        <p:spPr>
          <a:xfrm>
            <a:off x="143219" y="660400"/>
            <a:ext cx="11909234" cy="30352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31C1-938D-934E-CCF2-DFDF83D1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1664"/>
            <a:ext cx="12192000" cy="1785535"/>
          </a:xfrm>
        </p:spPr>
        <p:txBody>
          <a:bodyPr>
            <a:noAutofit/>
          </a:bodyPr>
          <a:lstStyle/>
          <a:p>
            <a:r>
              <a:rPr lang="en-GB" sz="4400" b="1" dirty="0">
                <a:latin typeface="Bahnschrift SemiBold" panose="020B0502040204020203" pitchFamily="34" charset="0"/>
              </a:rPr>
              <a:t>“How long will this steroid injection last for?”</a:t>
            </a:r>
            <a:br>
              <a:rPr lang="en-GB" sz="4000" b="1" dirty="0">
                <a:latin typeface="Bahnschrift SemiBold" panose="020B0502040204020203" pitchFamily="34" charset="0"/>
              </a:rPr>
            </a:br>
            <a:r>
              <a:rPr lang="en-US" sz="3600" dirty="0">
                <a:latin typeface="Bahnschrift SemiBold" panose="020B0502040204020203" pitchFamily="34" charset="0"/>
              </a:rPr>
              <a:t>An exploratory analysis of treatment response using</a:t>
            </a:r>
            <a:br>
              <a:rPr lang="en-US" sz="3600" dirty="0">
                <a:latin typeface="Bahnschrift SemiBold" panose="020B0502040204020203" pitchFamily="34" charset="0"/>
              </a:rPr>
            </a:br>
            <a:r>
              <a:rPr lang="en-US" sz="3600" dirty="0">
                <a:latin typeface="Bahnschrift SemiBold" panose="020B0502040204020203" pitchFamily="34" charset="0"/>
              </a:rPr>
              <a:t>daily symptom data collected via smartphone app</a:t>
            </a:r>
            <a:endParaRPr lang="en-GB" sz="4000" dirty="0">
              <a:latin typeface="Bahnschrift SemiBol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CBBDD-C398-7A5E-551C-719A8921109D}"/>
              </a:ext>
            </a:extLst>
          </p:cNvPr>
          <p:cNvSpPr/>
          <p:nvPr/>
        </p:nvSpPr>
        <p:spPr>
          <a:xfrm>
            <a:off x="4488180" y="3289299"/>
            <a:ext cx="3215640" cy="812800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50535-A3C3-12EA-9476-9FA4EF749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489960"/>
            <a:ext cx="12192001" cy="3429001"/>
          </a:xfrm>
        </p:spPr>
        <p:txBody>
          <a:bodyPr>
            <a:normAutofit/>
          </a:bodyPr>
          <a:lstStyle/>
          <a:p>
            <a:r>
              <a:rPr lang="en-GB" sz="2500" b="1" dirty="0">
                <a:solidFill>
                  <a:schemeClr val="bg1"/>
                </a:solidFill>
              </a:rPr>
              <a:t>Dr Mariam Al-Attar </a:t>
            </a:r>
          </a:p>
          <a:p>
            <a:endParaRPr lang="en-GB" sz="2000" dirty="0"/>
          </a:p>
          <a:p>
            <a:r>
              <a:rPr lang="en-GB" sz="2000" dirty="0"/>
              <a:t>ST5 Rheumatology Registrar / Clinical Research Fellow </a:t>
            </a:r>
            <a:br>
              <a:rPr lang="en-GB" sz="2000" dirty="0"/>
            </a:br>
            <a:r>
              <a:rPr lang="en-GB" sz="2000" dirty="0"/>
              <a:t>Royal Bolton Hospital / Division of Informatics, Imaging and Data Science, UoM</a:t>
            </a:r>
          </a:p>
          <a:p>
            <a:br>
              <a:rPr lang="en-GB" sz="2000" dirty="0"/>
            </a:br>
            <a:r>
              <a:rPr lang="en-GB" sz="2000" dirty="0"/>
              <a:t>Supervisors: </a:t>
            </a:r>
            <a:r>
              <a:rPr lang="en-GB" sz="2000" b="1" dirty="0"/>
              <a:t>Prof Will Dixon &amp; Dr Sabine van der Veer</a:t>
            </a:r>
          </a:p>
        </p:txBody>
      </p:sp>
      <p:pic>
        <p:nvPicPr>
          <p:cNvPr id="7" name="Picture 10" descr="REMORA project | The University of Manchester">
            <a:extLst>
              <a:ext uri="{FF2B5EF4-FFF2-40B4-BE49-F238E27FC236}">
                <a16:creationId xmlns:a16="http://schemas.microsoft.com/office/drawing/2014/main" id="{F658BA5C-08AF-C4B3-E921-D9E60EAB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65" y="5712201"/>
            <a:ext cx="2626862" cy="97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versity logo | University brand | StaffNet | The University of Manchester">
            <a:extLst>
              <a:ext uri="{FF2B5EF4-FFF2-40B4-BE49-F238E27FC236}">
                <a16:creationId xmlns:a16="http://schemas.microsoft.com/office/drawing/2014/main" id="{978BBEB7-A3F7-914A-D262-67EC310B1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6" t="20750" r="18906" b="35742"/>
          <a:stretch/>
        </p:blipFill>
        <p:spPr bwMode="auto">
          <a:xfrm>
            <a:off x="4697725" y="276732"/>
            <a:ext cx="2796541" cy="8843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6786F9-3F57-C99E-7DCF-5622F2305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37454"/>
              </p:ext>
            </p:extLst>
          </p:nvPr>
        </p:nvGraphicFramePr>
        <p:xfrm>
          <a:off x="79249" y="2032126"/>
          <a:ext cx="12033502" cy="3374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49">
                  <a:extLst>
                    <a:ext uri="{9D8B030D-6E8A-4147-A177-3AD203B41FA5}">
                      <a16:colId xmlns:a16="http://schemas.microsoft.com/office/drawing/2014/main" val="285797122"/>
                    </a:ext>
                  </a:extLst>
                </a:gridCol>
                <a:gridCol w="759907">
                  <a:extLst>
                    <a:ext uri="{9D8B030D-6E8A-4147-A177-3AD203B41FA5}">
                      <a16:colId xmlns:a16="http://schemas.microsoft.com/office/drawing/2014/main" val="827687242"/>
                    </a:ext>
                  </a:extLst>
                </a:gridCol>
                <a:gridCol w="758735">
                  <a:extLst>
                    <a:ext uri="{9D8B030D-6E8A-4147-A177-3AD203B41FA5}">
                      <a16:colId xmlns:a16="http://schemas.microsoft.com/office/drawing/2014/main" val="3740274638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val="1653176530"/>
                    </a:ext>
                  </a:extLst>
                </a:gridCol>
                <a:gridCol w="1008887">
                  <a:extLst>
                    <a:ext uri="{9D8B030D-6E8A-4147-A177-3AD203B41FA5}">
                      <a16:colId xmlns:a16="http://schemas.microsoft.com/office/drawing/2014/main" val="2229598283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30884106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5656298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69418222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090704629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49536979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4167540"/>
                    </a:ext>
                  </a:extLst>
                </a:gridCol>
                <a:gridCol w="1130807">
                  <a:extLst>
                    <a:ext uri="{9D8B030D-6E8A-4147-A177-3AD203B41FA5}">
                      <a16:colId xmlns:a16="http://schemas.microsoft.com/office/drawing/2014/main" val="609021472"/>
                    </a:ext>
                  </a:extLst>
                </a:gridCol>
              </a:tblGrid>
              <a:tr h="63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Injection number (patient number)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Age (years)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Sex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Disease-modifying medications during period of analysis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Intramuscular steroid dose (mg)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Response?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Response duration (days)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Pre-injection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pain-score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Average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pain-score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response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Nadir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pain-score response 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Average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pain-score improvement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Maximum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pain-score improvement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00104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1 (1)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9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7.33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4.00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3.33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4.33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14118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2 (1)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MTX, SSZ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10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8.00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2.67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5.33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922819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3 (1)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180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9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5.40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1.80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3.60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4.40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6238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4 (2)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Female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MTX, HCQ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3.33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0.14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0.14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35648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5 (3)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52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160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5.75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1.67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1.67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5229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6 (3)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52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SSZ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160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No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9.29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97886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7 (4)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41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4.56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2.21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2.35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3.56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64232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8 (5)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65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SSZ, HCQ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Yes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7.00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2.56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4.44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6.00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132032"/>
                  </a:ext>
                </a:extLst>
              </a:tr>
              <a:tr h="254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9 (6)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Female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MTX, SSZ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120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No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5.56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082679"/>
                  </a:ext>
                </a:extLst>
              </a:tr>
              <a:tr h="438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Range (Median) </a:t>
                      </a:r>
                      <a:endParaRPr lang="en-GB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D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30-65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(52)</a:t>
                      </a: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1-54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(9)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3.33-9.29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(5.75)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1.80-4.00 (2.67)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1.00-4.00 (1)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0.14-5.33 (3.33)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0.14-7.00 (4.33)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46" marR="635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564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C736C2-BE10-AFB8-FE06-A55633B5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7076-F882-95BF-C017-9EC17CFE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51"/>
            <a:ext cx="10515600" cy="4324206"/>
          </a:xfrm>
          <a:solidFill>
            <a:srgbClr val="9267AE"/>
          </a:solidFill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3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Pre-injection pain scores: </a:t>
            </a:r>
            <a:r>
              <a:rPr lang="en-GB" sz="36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3.3-9.3</a:t>
            </a:r>
            <a:r>
              <a:rPr lang="en-GB" sz="3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(mean </a:t>
            </a:r>
            <a:r>
              <a:rPr lang="en-GB" sz="3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5.8</a:t>
            </a:r>
            <a:r>
              <a:rPr lang="en-GB" sz="3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GB" sz="36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7</a:t>
            </a:r>
            <a:r>
              <a:rPr lang="en-GB" sz="36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responders 		    2 non-responders</a:t>
            </a:r>
          </a:p>
          <a:p>
            <a:endParaRPr lang="en-GB" sz="36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6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responders:</a:t>
            </a:r>
          </a:p>
          <a:p>
            <a:pPr lvl="1"/>
            <a:r>
              <a:rPr lang="en-GB" sz="3200" b="1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esponse duration </a:t>
            </a:r>
            <a:r>
              <a:rPr lang="en-GB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1-54 days </a:t>
            </a:r>
            <a:r>
              <a:rPr lang="en-GB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(median </a:t>
            </a:r>
            <a:r>
              <a:rPr lang="en-GB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GB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 score improvement </a:t>
            </a:r>
            <a:r>
              <a:rPr lang="en-GB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0.1-5.3</a:t>
            </a:r>
            <a:r>
              <a:rPr lang="en-GB" sz="32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(mean </a:t>
            </a:r>
            <a:r>
              <a:rPr lang="en-GB" sz="3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</a:t>
            </a:r>
            <a:r>
              <a:rPr lang="en-GB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79CF-DD0A-52E0-D464-AD05A1CD017F}"/>
              </a:ext>
            </a:extLst>
          </p:cNvPr>
          <p:cNvSpPr txBox="1"/>
          <p:nvPr/>
        </p:nvSpPr>
        <p:spPr>
          <a:xfrm>
            <a:off x="7565734" y="6488668"/>
            <a:ext cx="462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Al-Attar et al 2024 (JMIR Formative Research)</a:t>
            </a:r>
          </a:p>
        </p:txBody>
      </p:sp>
      <p:pic>
        <p:nvPicPr>
          <p:cNvPr id="6" name="Graphic 5" descr="Shield Tick with solid fill">
            <a:extLst>
              <a:ext uri="{FF2B5EF4-FFF2-40B4-BE49-F238E27FC236}">
                <a16:creationId xmlns:a16="http://schemas.microsoft.com/office/drawing/2014/main" id="{5046962A-5759-9DDB-76A8-EF8C2758B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2692400"/>
            <a:ext cx="914400" cy="914400"/>
          </a:xfrm>
          <a:prstGeom prst="rect">
            <a:avLst/>
          </a:prstGeom>
        </p:spPr>
      </p:pic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01B7CEBD-ED81-CCAA-2DA7-7C45857F9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2425" y="269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6D0F-E02A-D674-9694-9623D47E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9D0E1-7E66-52E2-274C-9642323069EF}"/>
              </a:ext>
            </a:extLst>
          </p:cNvPr>
          <p:cNvSpPr/>
          <p:nvPr/>
        </p:nvSpPr>
        <p:spPr>
          <a:xfrm>
            <a:off x="571499" y="1080654"/>
            <a:ext cx="11049000" cy="565034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190AD-55CD-7EB5-F724-E317ACAFF712}"/>
              </a:ext>
            </a:extLst>
          </p:cNvPr>
          <p:cNvSpPr/>
          <p:nvPr/>
        </p:nvSpPr>
        <p:spPr>
          <a:xfrm>
            <a:off x="285008" y="1282535"/>
            <a:ext cx="11637818" cy="5242642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A35-1A02-98F6-1C0A-B2E52FF4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35" y="1377535"/>
            <a:ext cx="10710553" cy="518326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study:</a:t>
            </a:r>
          </a:p>
          <a:p>
            <a:pPr lvl="1"/>
            <a:r>
              <a:rPr lang="en-GB" sz="2800" dirty="0"/>
              <a:t>Demonstrates </a:t>
            </a:r>
            <a:r>
              <a:rPr lang="en-GB" sz="2800" b="1" dirty="0"/>
              <a:t>proof-of-concept </a:t>
            </a:r>
            <a:r>
              <a:rPr lang="en-GB" sz="2800" dirty="0"/>
              <a:t>for a promising new method</a:t>
            </a:r>
          </a:p>
          <a:p>
            <a:pPr lvl="1"/>
            <a:r>
              <a:rPr lang="en-GB" sz="2800" dirty="0"/>
              <a:t>Provides previously </a:t>
            </a:r>
            <a:r>
              <a:rPr lang="en-GB" sz="2800" b="1" dirty="0"/>
              <a:t>unseen insights into steroid injection treatment response</a:t>
            </a:r>
          </a:p>
          <a:p>
            <a:endParaRPr lang="en-GB" dirty="0"/>
          </a:p>
          <a:p>
            <a:r>
              <a:rPr lang="en-GB" dirty="0"/>
              <a:t>From this, we learned lessons to shape </a:t>
            </a:r>
            <a:r>
              <a:rPr lang="en-GB" b="1" dirty="0"/>
              <a:t>future, population analyses</a:t>
            </a:r>
          </a:p>
          <a:p>
            <a:pPr lvl="1"/>
            <a:r>
              <a:rPr lang="en-GB" sz="2800" dirty="0"/>
              <a:t>e.g. treatment response </a:t>
            </a:r>
            <a:r>
              <a:rPr lang="en-GB" sz="2800" b="1" dirty="0"/>
              <a:t>trajectory prediction </a:t>
            </a:r>
            <a:r>
              <a:rPr lang="en-GB" sz="2800" dirty="0"/>
              <a:t>using daily PGHD</a:t>
            </a:r>
          </a:p>
          <a:p>
            <a:endParaRPr lang="en-GB" b="1" dirty="0"/>
          </a:p>
          <a:p>
            <a:r>
              <a:rPr lang="en-GB" dirty="0"/>
              <a:t>Importantly, for our patients, this method gives us a </a:t>
            </a:r>
            <a:r>
              <a:rPr lang="en-GB" b="1" dirty="0"/>
              <a:t>better understanding of patient perspective in treatment response</a:t>
            </a:r>
            <a:r>
              <a:rPr lang="en-GB" dirty="0"/>
              <a:t>, surfacing information which could otherwise be missed in usual consultations:</a:t>
            </a:r>
          </a:p>
          <a:p>
            <a:pPr marL="457200" lvl="1" indent="0">
              <a:buNone/>
            </a:pPr>
            <a:br>
              <a:rPr lang="en-GB" sz="600" i="1" dirty="0">
                <a:solidFill>
                  <a:schemeClr val="bg1"/>
                </a:solidFill>
              </a:rPr>
            </a:br>
            <a:r>
              <a:rPr lang="en-GB" sz="2800" i="1" dirty="0">
                <a:solidFill>
                  <a:schemeClr val="bg1"/>
                </a:solidFill>
              </a:rPr>
              <a:t>Patient quote (PPIE Meeting): “</a:t>
            </a:r>
            <a:r>
              <a:rPr lang="en-US" sz="2800" i="1" dirty="0">
                <a:solidFill>
                  <a:schemeClr val="bg1"/>
                </a:solidFill>
              </a:rPr>
              <a:t>It was a constant battle with different rheumatologists who were really keen to say that I was in remission…but I actually felt really bad."</a:t>
            </a:r>
            <a:r>
              <a:rPr lang="en-GB" sz="28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6CED52-76DF-D8D1-05FC-9C49BD8D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latin typeface="Bahnschrift SemiBold" panose="020B0502040204020203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354403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2DD330-DB28-1AB7-5D35-E7595B816D18}"/>
              </a:ext>
            </a:extLst>
          </p:cNvPr>
          <p:cNvSpPr/>
          <p:nvPr/>
        </p:nvSpPr>
        <p:spPr>
          <a:xfrm>
            <a:off x="99151" y="1234523"/>
            <a:ext cx="11997369" cy="307753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017F-24C1-FE96-02BA-84F9A2815DAF}"/>
              </a:ext>
            </a:extLst>
          </p:cNvPr>
          <p:cNvSpPr txBox="1"/>
          <p:nvPr/>
        </p:nvSpPr>
        <p:spPr>
          <a:xfrm>
            <a:off x="242371" y="1602594"/>
            <a:ext cx="11721947" cy="244316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GB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Combining </a:t>
            </a:r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en-GB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PGHD </a:t>
            </a:r>
            <a:r>
              <a:rPr lang="en-GB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collected via </a:t>
            </a:r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smartphone-app</a:t>
            </a:r>
            <a:br>
              <a:rPr lang="en-GB" sz="36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treatment data from NHS electronic records</a:t>
            </a:r>
            <a:b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600" dirty="0">
                <a:ea typeface="Calibri" panose="020F0502020204030204" pitchFamily="34" charset="0"/>
                <a:cs typeface="Times New Roman" panose="02020603050405020304" pitchFamily="18" charset="0"/>
              </a:rPr>
              <a:t>to understand </a:t>
            </a:r>
            <a:r>
              <a:rPr lang="en-GB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treatment response </a:t>
            </a:r>
            <a:r>
              <a:rPr lang="en-GB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 transformative potential for </a:t>
            </a:r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living with long-term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88116-FC1A-171C-1754-FC90852A6FF0}"/>
              </a:ext>
            </a:extLst>
          </p:cNvPr>
          <p:cNvSpPr/>
          <p:nvPr/>
        </p:nvSpPr>
        <p:spPr>
          <a:xfrm>
            <a:off x="4057650" y="776177"/>
            <a:ext cx="4076700" cy="791684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20009-A9A1-A602-D90C-20816395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2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Key message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7106B89-BF42-4F39-B7AB-73B58E046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253508"/>
              </p:ext>
            </p:extLst>
          </p:nvPr>
        </p:nvGraphicFramePr>
        <p:xfrm>
          <a:off x="2609887" y="4433247"/>
          <a:ext cx="8013700" cy="213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FBBB64A-2DBB-0A53-30E2-806F71E7AD48}"/>
              </a:ext>
            </a:extLst>
          </p:cNvPr>
          <p:cNvGrpSpPr/>
          <p:nvPr/>
        </p:nvGrpSpPr>
        <p:grpSpPr>
          <a:xfrm>
            <a:off x="572655" y="4503231"/>
            <a:ext cx="3072245" cy="1818576"/>
            <a:chOff x="-892434" y="3886200"/>
            <a:chExt cx="4458053" cy="2806995"/>
          </a:xfrm>
        </p:grpSpPr>
        <p:pic>
          <p:nvPicPr>
            <p:cNvPr id="14" name="Picture 2" descr="Illustration Hand Holding Smartphone Graphic by ngabeivector · Creative  Fabrica">
              <a:extLst>
                <a:ext uri="{FF2B5EF4-FFF2-40B4-BE49-F238E27FC236}">
                  <a16:creationId xmlns:a16="http://schemas.microsoft.com/office/drawing/2014/main" id="{615AAD07-05A1-0901-EAA1-93F8799BB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6" b="98221" l="9973" r="89973">
                          <a14:foregroundMark x1="42418" y1="90627" x2="42418" y2="90627"/>
                          <a14:foregroundMark x1="37653" y1="98221" x2="37653" y2="98221"/>
                          <a14:foregroundMark x1="52267" y1="96443" x2="52267" y2="964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2434" y="3886200"/>
              <a:ext cx="4458053" cy="280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550269E6-2699-90D6-27D9-FD2190C1F6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16321" r="6930" b="13637"/>
            <a:stretch/>
          </p:blipFill>
          <p:spPr bwMode="auto">
            <a:xfrm>
              <a:off x="1086915" y="4608947"/>
              <a:ext cx="678811" cy="102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01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000D6-2728-C89C-C844-D1C88D348F35}"/>
              </a:ext>
            </a:extLst>
          </p:cNvPr>
          <p:cNvSpPr/>
          <p:nvPr/>
        </p:nvSpPr>
        <p:spPr>
          <a:xfrm>
            <a:off x="571500" y="2075907"/>
            <a:ext cx="11049000" cy="270618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6E1B5-8A41-B807-A468-BCE8DFCCA638}"/>
              </a:ext>
            </a:extLst>
          </p:cNvPr>
          <p:cNvSpPr/>
          <p:nvPr/>
        </p:nvSpPr>
        <p:spPr>
          <a:xfrm>
            <a:off x="132202" y="2417618"/>
            <a:ext cx="11909234" cy="2022764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93899-2F77-ABF0-E6F7-90FF719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How are you doing today?</a:t>
            </a:r>
          </a:p>
        </p:txBody>
      </p:sp>
    </p:spTree>
    <p:extLst>
      <p:ext uri="{BB962C8B-B14F-4D97-AF65-F5344CB8AC3E}">
        <p14:creationId xmlns:p14="http://schemas.microsoft.com/office/powerpoint/2010/main" val="218294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06775-D464-D769-FA39-51358454A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1ABE9-A28A-F51D-E2EF-A0CEBA0749A6}"/>
              </a:ext>
            </a:extLst>
          </p:cNvPr>
          <p:cNvSpPr/>
          <p:nvPr/>
        </p:nvSpPr>
        <p:spPr>
          <a:xfrm>
            <a:off x="571500" y="2075907"/>
            <a:ext cx="11049000" cy="270618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3ED60-2420-AD29-9E90-98F3B5CD8D91}"/>
              </a:ext>
            </a:extLst>
          </p:cNvPr>
          <p:cNvSpPr/>
          <p:nvPr/>
        </p:nvSpPr>
        <p:spPr>
          <a:xfrm>
            <a:off x="110168" y="2417618"/>
            <a:ext cx="11964319" cy="2022764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30EE0-4293-B381-F423-23776FFB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How have you been over the last 6 months?</a:t>
            </a:r>
          </a:p>
        </p:txBody>
      </p:sp>
    </p:spTree>
    <p:extLst>
      <p:ext uri="{BB962C8B-B14F-4D97-AF65-F5344CB8AC3E}">
        <p14:creationId xmlns:p14="http://schemas.microsoft.com/office/powerpoint/2010/main" val="237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173EB-C50E-1F03-29ED-E53C971E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E491EE-A1B6-87FC-AFDD-F879F1A26AED}"/>
              </a:ext>
            </a:extLst>
          </p:cNvPr>
          <p:cNvSpPr/>
          <p:nvPr/>
        </p:nvSpPr>
        <p:spPr>
          <a:xfrm>
            <a:off x="459937" y="144581"/>
            <a:ext cx="7009500" cy="325282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08935-F585-0DB6-CD05-64B0E0FDC415}"/>
              </a:ext>
            </a:extLst>
          </p:cNvPr>
          <p:cNvSpPr/>
          <p:nvPr/>
        </p:nvSpPr>
        <p:spPr>
          <a:xfrm>
            <a:off x="155439" y="327327"/>
            <a:ext cx="7663410" cy="2852446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D447C-7242-E578-5CBC-B4ED3A02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9" y="193822"/>
            <a:ext cx="7592898" cy="308244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Recalling and summarising events over time is a challenge we regularly pose to patients with long-term conditions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786A20-575A-7208-8804-1AE4744CD036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712357" y="5368428"/>
            <a:ext cx="8533116" cy="123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F1A3F1-067B-B0E4-BEDB-AC1B48EDE0B0}"/>
              </a:ext>
            </a:extLst>
          </p:cNvPr>
          <p:cNvSpPr txBox="1"/>
          <p:nvPr/>
        </p:nvSpPr>
        <p:spPr>
          <a:xfrm>
            <a:off x="1345863" y="538080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D9ED8-EF2B-FF52-D23B-39D8A5595A03}"/>
              </a:ext>
            </a:extLst>
          </p:cNvPr>
          <p:cNvSpPr txBox="1"/>
          <p:nvPr/>
        </p:nvSpPr>
        <p:spPr>
          <a:xfrm>
            <a:off x="9675445" y="53684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6 months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16F4D0-8E56-A288-C1E4-DE4C3E37504E}"/>
              </a:ext>
            </a:extLst>
          </p:cNvPr>
          <p:cNvCxnSpPr/>
          <p:nvPr/>
        </p:nvCxnSpPr>
        <p:spPr>
          <a:xfrm flipV="1">
            <a:off x="1751970" y="5192495"/>
            <a:ext cx="0" cy="1933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E0132E-A027-D7A3-D2FA-64DF93F470FD}"/>
              </a:ext>
            </a:extLst>
          </p:cNvPr>
          <p:cNvCxnSpPr/>
          <p:nvPr/>
        </p:nvCxnSpPr>
        <p:spPr>
          <a:xfrm flipV="1">
            <a:off x="10208823" y="5195743"/>
            <a:ext cx="0" cy="1933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Needle with solid fill">
            <a:extLst>
              <a:ext uri="{FF2B5EF4-FFF2-40B4-BE49-F238E27FC236}">
                <a16:creationId xmlns:a16="http://schemas.microsoft.com/office/drawing/2014/main" id="{E85027FA-D078-6837-A1B0-73C5BDF7F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1144" y="4653045"/>
            <a:ext cx="665826" cy="665826"/>
          </a:xfrm>
          <a:prstGeom prst="rect">
            <a:avLst/>
          </a:prstGeom>
        </p:spPr>
      </p:pic>
      <p:pic>
        <p:nvPicPr>
          <p:cNvPr id="16" name="Graphic 15" descr="Doctor female with solid fill">
            <a:extLst>
              <a:ext uri="{FF2B5EF4-FFF2-40B4-BE49-F238E27FC236}">
                <a16:creationId xmlns:a16="http://schemas.microsoft.com/office/drawing/2014/main" id="{C9B39FF7-B097-1638-E39D-C2D0DC2B6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6082" y="4338931"/>
            <a:ext cx="875920" cy="87592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77FCF-6468-3023-7C86-737E233E58CA}"/>
              </a:ext>
            </a:extLst>
          </p:cNvPr>
          <p:cNvCxnSpPr>
            <a:cxnSpLocks/>
          </p:cNvCxnSpPr>
          <p:nvPr/>
        </p:nvCxnSpPr>
        <p:spPr>
          <a:xfrm>
            <a:off x="1951653" y="5188973"/>
            <a:ext cx="290773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DACD53-305E-846E-788F-25BEF29E7B38}"/>
              </a:ext>
            </a:extLst>
          </p:cNvPr>
          <p:cNvSpPr txBox="1"/>
          <p:nvPr/>
        </p:nvSpPr>
        <p:spPr>
          <a:xfrm>
            <a:off x="8727367" y="5826946"/>
            <a:ext cx="2934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i="1" dirty="0">
                <a:latin typeface="Bahnschrift" panose="020B0502040204020203" pitchFamily="34" charset="0"/>
              </a:rPr>
              <a:t>“Erm… maybe just a couple of weeks?” </a:t>
            </a:r>
          </a:p>
        </p:txBody>
      </p:sp>
      <p:pic>
        <p:nvPicPr>
          <p:cNvPr id="22" name="Graphic 21" descr="Confused person with solid fill">
            <a:extLst>
              <a:ext uri="{FF2B5EF4-FFF2-40B4-BE49-F238E27FC236}">
                <a16:creationId xmlns:a16="http://schemas.microsoft.com/office/drawing/2014/main" id="{62EC96A9-9E0C-2FCC-CA5F-7887774AE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7491" y="5750141"/>
            <a:ext cx="883210" cy="8832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24F10A-CA09-8761-8C6E-FB66B1E71A15}"/>
              </a:ext>
            </a:extLst>
          </p:cNvPr>
          <p:cNvSpPr txBox="1"/>
          <p:nvPr/>
        </p:nvSpPr>
        <p:spPr>
          <a:xfrm>
            <a:off x="2884381" y="483974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8 weeks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9C84E-DF42-331C-A1F6-4EEF80E672A6}"/>
              </a:ext>
            </a:extLst>
          </p:cNvPr>
          <p:cNvGrpSpPr/>
          <p:nvPr/>
        </p:nvGrpSpPr>
        <p:grpSpPr>
          <a:xfrm>
            <a:off x="5132377" y="3393503"/>
            <a:ext cx="6883400" cy="1286888"/>
            <a:chOff x="5022207" y="3085032"/>
            <a:chExt cx="6883400" cy="12868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7F099A-299E-E799-4B4A-E7309E6099DE}"/>
                </a:ext>
              </a:extLst>
            </p:cNvPr>
            <p:cNvSpPr txBox="1"/>
            <p:nvPr/>
          </p:nvSpPr>
          <p:spPr>
            <a:xfrm>
              <a:off x="6048381" y="3434340"/>
              <a:ext cx="468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i="1" dirty="0">
                  <a:latin typeface="Bahnschrift" panose="020B0502040204020203" pitchFamily="34" charset="0"/>
                </a:rPr>
                <a:t>“How long did the steroid injection last for?”</a:t>
              </a:r>
            </a:p>
          </p:txBody>
        </p:sp>
        <p:pic>
          <p:nvPicPr>
            <p:cNvPr id="29" name="Graphic 28" descr="Speech outline">
              <a:extLst>
                <a:ext uri="{FF2B5EF4-FFF2-40B4-BE49-F238E27FC236}">
                  <a16:creationId xmlns:a16="http://schemas.microsoft.com/office/drawing/2014/main" id="{1CC9D9D4-8B61-5EFB-49B8-3E8DD8DA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2207" y="3085032"/>
              <a:ext cx="6883400" cy="128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1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E0BFD-3896-93BD-8D77-0923695B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F2130-C0ED-5DF8-8129-B64EC33C210E}"/>
              </a:ext>
            </a:extLst>
          </p:cNvPr>
          <p:cNvSpPr/>
          <p:nvPr/>
        </p:nvSpPr>
        <p:spPr>
          <a:xfrm>
            <a:off x="571499" y="1314450"/>
            <a:ext cx="11049000" cy="424338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BC919-6002-0960-14B5-FEC5DBDD278F}"/>
              </a:ext>
            </a:extLst>
          </p:cNvPr>
          <p:cNvSpPr/>
          <p:nvPr/>
        </p:nvSpPr>
        <p:spPr>
          <a:xfrm>
            <a:off x="88134" y="1757363"/>
            <a:ext cx="12008387" cy="3300412"/>
          </a:xfrm>
          <a:prstGeom prst="rect">
            <a:avLst/>
          </a:prstGeom>
          <a:solidFill>
            <a:srgbClr val="9267A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2534F-1E5D-2093-D769-2ACC4FF17EF1}"/>
              </a:ext>
            </a:extLst>
          </p:cNvPr>
          <p:cNvSpPr txBox="1"/>
          <p:nvPr/>
        </p:nvSpPr>
        <p:spPr>
          <a:xfrm>
            <a:off x="271461" y="2131112"/>
            <a:ext cx="11772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4000" u="sng" dirty="0">
                <a:solidFill>
                  <a:schemeClr val="bg1"/>
                </a:solidFill>
                <a:latin typeface="Bahnschrift" panose="020B0502040204020203" pitchFamily="34" charset="0"/>
              </a:rPr>
              <a:t>Recall bias</a:t>
            </a: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 leads to poor understanding of treatment response</a:t>
            </a:r>
            <a:endParaRPr lang="en-GB" sz="4000" dirty="0">
              <a:solidFill>
                <a:schemeClr val="bg1"/>
              </a:solidFill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This impacts the care of people living with LTCs by </a:t>
            </a:r>
            <a:r>
              <a:rPr lang="en-GB" sz="4000" u="sng" dirty="0">
                <a:solidFill>
                  <a:schemeClr val="bg1"/>
                </a:solidFill>
                <a:latin typeface="Bahnschrift" panose="020B0502040204020203" pitchFamily="34" charset="0"/>
              </a:rPr>
              <a:t>influencing future treatment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670519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49F13-06C4-C838-91AF-267BDED58BBA}"/>
              </a:ext>
            </a:extLst>
          </p:cNvPr>
          <p:cNvSpPr/>
          <p:nvPr/>
        </p:nvSpPr>
        <p:spPr>
          <a:xfrm>
            <a:off x="457200" y="371475"/>
            <a:ext cx="11272838" cy="6086476"/>
          </a:xfrm>
          <a:prstGeom prst="rect">
            <a:avLst/>
          </a:prstGeom>
          <a:solidFill>
            <a:srgbClr val="783D9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FF009-4586-CC8C-CD11-6EEA26C849EA}"/>
              </a:ext>
            </a:extLst>
          </p:cNvPr>
          <p:cNvSpPr/>
          <p:nvPr/>
        </p:nvSpPr>
        <p:spPr>
          <a:xfrm>
            <a:off x="645352" y="540692"/>
            <a:ext cx="10901295" cy="574963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6DEE-43B6-05CD-AFFA-3E66D197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2" y="1066800"/>
            <a:ext cx="6697556" cy="4838700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Bahnschrift SemiBold" panose="020B0502040204020203" pitchFamily="34" charset="0"/>
              </a:rPr>
              <a:t>New opportunities for understanding treatment response:</a:t>
            </a:r>
            <a:br>
              <a:rPr lang="en-GB" sz="4800" b="1" dirty="0">
                <a:latin typeface="Bahnschrift SemiBold" panose="020B0502040204020203" pitchFamily="34" charset="0"/>
              </a:rPr>
            </a:br>
            <a:br>
              <a:rPr lang="en-GB" sz="4800" b="1" dirty="0">
                <a:latin typeface="Bahnschrift SemiBold" panose="020B0502040204020203" pitchFamily="34" charset="0"/>
              </a:rPr>
            </a:br>
            <a:r>
              <a:rPr lang="en-GB" sz="4800" b="1" i="1" dirty="0">
                <a:latin typeface="Bahnschrift SemiBold" panose="020B0502040204020203" pitchFamily="34" charset="0"/>
              </a:rPr>
              <a:t>Patient-Generated Health Data (PGHD)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AA70F6-75E5-D8CB-8902-00190D66D510}"/>
              </a:ext>
            </a:extLst>
          </p:cNvPr>
          <p:cNvGrpSpPr/>
          <p:nvPr/>
        </p:nvGrpSpPr>
        <p:grpSpPr>
          <a:xfrm>
            <a:off x="-1817530" y="155864"/>
            <a:ext cx="9587346" cy="5749636"/>
            <a:chOff x="-892434" y="3886200"/>
            <a:chExt cx="4458053" cy="2806995"/>
          </a:xfrm>
        </p:grpSpPr>
        <p:pic>
          <p:nvPicPr>
            <p:cNvPr id="9" name="Picture 2" descr="Illustration Hand Holding Smartphone Graphic by ngabeivector · Creative  Fabrica">
              <a:extLst>
                <a:ext uri="{FF2B5EF4-FFF2-40B4-BE49-F238E27FC236}">
                  <a16:creationId xmlns:a16="http://schemas.microsoft.com/office/drawing/2014/main" id="{F575F87D-2A7C-6643-66E2-F18D3F780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6" b="98221" l="9973" r="89973">
                          <a14:foregroundMark x1="42418" y1="90627" x2="42418" y2="90627"/>
                          <a14:foregroundMark x1="37653" y1="98221" x2="37653" y2="98221"/>
                          <a14:foregroundMark x1="52267" y1="96443" x2="52267" y2="964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2434" y="3886200"/>
              <a:ext cx="4458053" cy="280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2766971D-DECD-E58C-6288-51316E1A6B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16321" r="6930" b="13637"/>
            <a:stretch/>
          </p:blipFill>
          <p:spPr bwMode="auto">
            <a:xfrm>
              <a:off x="1086915" y="4608947"/>
              <a:ext cx="678811" cy="102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38450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6856F8-E712-DE95-21B8-DB8883253625}"/>
              </a:ext>
            </a:extLst>
          </p:cNvPr>
          <p:cNvSpPr/>
          <p:nvPr/>
        </p:nvSpPr>
        <p:spPr>
          <a:xfrm>
            <a:off x="1017690" y="1785929"/>
            <a:ext cx="10840938" cy="437198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20009-A9A1-A602-D90C-20816395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latin typeface="Bahnschrift SemiBold" panose="020B0502040204020203" pitchFamily="34" charset="0"/>
              </a:rPr>
              <a:t>This study aimed to: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89348-5127-56B6-6D9A-D6D843571D28}"/>
              </a:ext>
            </a:extLst>
          </p:cNvPr>
          <p:cNvSpPr txBox="1"/>
          <p:nvPr/>
        </p:nvSpPr>
        <p:spPr>
          <a:xfrm>
            <a:off x="1185633" y="1951869"/>
            <a:ext cx="10505052" cy="4031873"/>
          </a:xfrm>
          <a:prstGeom prst="rect">
            <a:avLst/>
          </a:prstGeom>
          <a:solidFill>
            <a:srgbClr val="9267AE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1. Demonstrate </a:t>
            </a:r>
            <a:r>
              <a:rPr lang="en-GB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proof-of-concept</a:t>
            </a:r>
            <a:r>
              <a:rPr lang="en-GB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a </a:t>
            </a:r>
            <a:r>
              <a:rPr lang="en-GB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novel</a:t>
            </a:r>
            <a:r>
              <a:rPr lang="en-GB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way of evaluating </a:t>
            </a:r>
            <a:r>
              <a:rPr lang="en-GB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treatment response </a:t>
            </a:r>
            <a:r>
              <a:rPr lang="en-GB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long-term conditions</a:t>
            </a:r>
            <a:endParaRPr lang="en-GB" sz="3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3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3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2. Demonstrate the </a:t>
            </a:r>
            <a: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combining smartphone data with NHS EHR data </a:t>
            </a:r>
            <a:r>
              <a:rPr lang="en-GB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population health research</a:t>
            </a:r>
          </a:p>
          <a:p>
            <a:endParaRPr lang="en-GB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 descr="Needle with solid fill">
            <a:extLst>
              <a:ext uri="{FF2B5EF4-FFF2-40B4-BE49-F238E27FC236}">
                <a16:creationId xmlns:a16="http://schemas.microsoft.com/office/drawing/2014/main" id="{26F67774-1491-3958-3CA6-D1AB96A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2" y="2588123"/>
            <a:ext cx="914400" cy="914400"/>
          </a:xfrm>
          <a:prstGeom prst="rect">
            <a:avLst/>
          </a:prstGeom>
        </p:spPr>
      </p:pic>
      <p:pic>
        <p:nvPicPr>
          <p:cNvPr id="16" name="Graphic 15" descr="Downward trend graph with solid fill">
            <a:extLst>
              <a:ext uri="{FF2B5EF4-FFF2-40B4-BE49-F238E27FC236}">
                <a16:creationId xmlns:a16="http://schemas.microsoft.com/office/drawing/2014/main" id="{34741187-7913-06E7-F19B-D449B93F4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305" y="4504303"/>
            <a:ext cx="921385" cy="9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01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4BE0E-BB9E-3638-E84B-A5B803B6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2EEB-CF9C-B0DD-9E73-724A953E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03"/>
            <a:ext cx="6132387" cy="20332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latin typeface="Bahnschrift SemiBold" panose="020B0502040204020203" pitchFamily="34" charset="0"/>
              </a:rPr>
              <a:t>Study context:</a:t>
            </a:r>
            <a:br>
              <a:rPr lang="en-GB" sz="4800" b="1" dirty="0">
                <a:latin typeface="Bahnschrift SemiBold" panose="020B0502040204020203" pitchFamily="34" charset="0"/>
              </a:rPr>
            </a:br>
            <a:r>
              <a:rPr lang="en-GB" sz="4800" b="1" dirty="0">
                <a:latin typeface="Bahnschrift SemiBold" panose="020B0502040204020203" pitchFamily="34" charset="0"/>
              </a:rPr>
              <a:t>REMORA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01D1A-76F1-4242-F9D6-7D731559E4D9}"/>
              </a:ext>
            </a:extLst>
          </p:cNvPr>
          <p:cNvSpPr/>
          <p:nvPr/>
        </p:nvSpPr>
        <p:spPr>
          <a:xfrm>
            <a:off x="6268136" y="4413549"/>
            <a:ext cx="5711821" cy="227833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D46B2-BF5F-70C4-5AC0-4EF573934FDE}"/>
              </a:ext>
            </a:extLst>
          </p:cNvPr>
          <p:cNvSpPr/>
          <p:nvPr/>
        </p:nvSpPr>
        <p:spPr>
          <a:xfrm>
            <a:off x="6268137" y="122483"/>
            <a:ext cx="5711822" cy="2004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NHS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DB5B0-F884-ED26-1673-1C6B8ECC4448}"/>
              </a:ext>
            </a:extLst>
          </p:cNvPr>
          <p:cNvSpPr/>
          <p:nvPr/>
        </p:nvSpPr>
        <p:spPr>
          <a:xfrm>
            <a:off x="6268136" y="2263418"/>
            <a:ext cx="5711821" cy="2004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Community</a:t>
            </a:r>
          </a:p>
        </p:txBody>
      </p:sp>
      <p:pic>
        <p:nvPicPr>
          <p:cNvPr id="8" name="Picture 2" descr="download icons app store google play svg eps png psd ai - el fonts vectors">
            <a:extLst>
              <a:ext uri="{FF2B5EF4-FFF2-40B4-BE49-F238E27FC236}">
                <a16:creationId xmlns:a16="http://schemas.microsoft.com/office/drawing/2014/main" id="{07A005F4-2E1F-BAAC-B1E0-037FCF339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4115" y="3116129"/>
            <a:ext cx="848589" cy="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4556A-E20F-D650-4B77-0E811603C74C}"/>
              </a:ext>
            </a:extLst>
          </p:cNvPr>
          <p:cNvSpPr txBox="1"/>
          <p:nvPr/>
        </p:nvSpPr>
        <p:spPr>
          <a:xfrm>
            <a:off x="8543790" y="1260556"/>
            <a:ext cx="1160512" cy="338554"/>
          </a:xfrm>
          <a:prstGeom prst="rect">
            <a:avLst/>
          </a:prstGeom>
          <a:solidFill>
            <a:srgbClr val="F0F4F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NHS 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F9751-EC6B-EB0A-CCD3-90040A67D502}"/>
              </a:ext>
            </a:extLst>
          </p:cNvPr>
          <p:cNvSpPr/>
          <p:nvPr/>
        </p:nvSpPr>
        <p:spPr>
          <a:xfrm>
            <a:off x="206755" y="4413549"/>
            <a:ext cx="5889245" cy="2272995"/>
          </a:xfrm>
          <a:prstGeom prst="rect">
            <a:avLst/>
          </a:prstGeom>
          <a:solidFill>
            <a:srgbClr val="EBC1F5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endParaRPr lang="en-US" sz="1200" i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63FA14-E157-4B26-B5BC-60791DAE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8" y="4795609"/>
            <a:ext cx="1483996" cy="833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90C12-2199-ECF7-4533-FAAF62849A35}"/>
              </a:ext>
            </a:extLst>
          </p:cNvPr>
          <p:cNvSpPr txBox="1"/>
          <p:nvPr/>
        </p:nvSpPr>
        <p:spPr>
          <a:xfrm>
            <a:off x="595633" y="5679815"/>
            <a:ext cx="14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REMORA dashboard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27C3E-A5B8-9162-240F-B7841060D17C}"/>
              </a:ext>
            </a:extLst>
          </p:cNvPr>
          <p:cNvCxnSpPr>
            <a:cxnSpLocks/>
          </p:cNvCxnSpPr>
          <p:nvPr/>
        </p:nvCxnSpPr>
        <p:spPr>
          <a:xfrm>
            <a:off x="9153014" y="4268117"/>
            <a:ext cx="0" cy="5932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A135CB-08CE-28B8-9A1B-AE2D37ACA3D9}"/>
              </a:ext>
            </a:extLst>
          </p:cNvPr>
          <p:cNvCxnSpPr>
            <a:cxnSpLocks/>
          </p:cNvCxnSpPr>
          <p:nvPr/>
        </p:nvCxnSpPr>
        <p:spPr>
          <a:xfrm>
            <a:off x="9153014" y="5572609"/>
            <a:ext cx="0" cy="329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880D6D-B9E6-451B-C338-4625CDB7CF28}"/>
              </a:ext>
            </a:extLst>
          </p:cNvPr>
          <p:cNvSpPr txBox="1"/>
          <p:nvPr/>
        </p:nvSpPr>
        <p:spPr>
          <a:xfrm>
            <a:off x="9221419" y="5594054"/>
            <a:ext cx="2038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 deidentified for research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356AFF-A0B1-EAC5-8F6B-339C08E82F60}"/>
              </a:ext>
            </a:extLst>
          </p:cNvPr>
          <p:cNvCxnSpPr>
            <a:cxnSpLocks/>
          </p:cNvCxnSpPr>
          <p:nvPr/>
        </p:nvCxnSpPr>
        <p:spPr>
          <a:xfrm flipH="1">
            <a:off x="2042952" y="5243579"/>
            <a:ext cx="7849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171DA-6475-60C7-3E66-863B50BF8257}"/>
              </a:ext>
            </a:extLst>
          </p:cNvPr>
          <p:cNvCxnSpPr>
            <a:cxnSpLocks/>
          </p:cNvCxnSpPr>
          <p:nvPr/>
        </p:nvCxnSpPr>
        <p:spPr>
          <a:xfrm>
            <a:off x="9150964" y="1663273"/>
            <a:ext cx="0" cy="9610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ealth Education England | AELP">
            <a:extLst>
              <a:ext uri="{FF2B5EF4-FFF2-40B4-BE49-F238E27FC236}">
                <a16:creationId xmlns:a16="http://schemas.microsoft.com/office/drawing/2014/main" id="{F0E857BF-863B-9154-1918-341780F9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90" y="381685"/>
            <a:ext cx="1160512" cy="7232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University logo | University brand | StaffNet | The University of Manchester">
            <a:extLst>
              <a:ext uri="{FF2B5EF4-FFF2-40B4-BE49-F238E27FC236}">
                <a16:creationId xmlns:a16="http://schemas.microsoft.com/office/drawing/2014/main" id="{BA31BA9F-4A54-C961-504B-433151E59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 t="17820" r="17066" b="20833"/>
          <a:stretch/>
        </p:blipFill>
        <p:spPr bwMode="auto">
          <a:xfrm>
            <a:off x="6776490" y="5784460"/>
            <a:ext cx="1396501" cy="594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75658E-6731-8097-257C-086F4C00FA6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9718" y="2857194"/>
            <a:ext cx="550563" cy="10423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9202FC-7216-A123-84F9-95FAF8811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9672" y="3500351"/>
            <a:ext cx="550563" cy="198260"/>
          </a:xfrm>
          <a:prstGeom prst="rect">
            <a:avLst/>
          </a:prstGeom>
        </p:spPr>
      </p:pic>
      <p:pic>
        <p:nvPicPr>
          <p:cNvPr id="25" name="Graphic 24" descr="Home with solid fill">
            <a:extLst>
              <a:ext uri="{FF2B5EF4-FFF2-40B4-BE49-F238E27FC236}">
                <a16:creationId xmlns:a16="http://schemas.microsoft.com/office/drawing/2014/main" id="{E3B9F2CE-2B07-B091-2D0B-F303CD3C2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4284" y="2829723"/>
            <a:ext cx="914400" cy="914400"/>
          </a:xfrm>
          <a:prstGeom prst="rect">
            <a:avLst/>
          </a:prstGeom>
        </p:spPr>
      </p:pic>
      <p:pic>
        <p:nvPicPr>
          <p:cNvPr id="26" name="Graphic 25" descr="Smart Phone with solid fill">
            <a:extLst>
              <a:ext uri="{FF2B5EF4-FFF2-40B4-BE49-F238E27FC236}">
                <a16:creationId xmlns:a16="http://schemas.microsoft.com/office/drawing/2014/main" id="{28F0C85A-8874-6977-BE78-86D327669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9917" y="2647507"/>
            <a:ext cx="1402593" cy="14025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F76E98-DC82-346F-5B11-C457DD1A0258}"/>
              </a:ext>
            </a:extLst>
          </p:cNvPr>
          <p:cNvSpPr txBox="1"/>
          <p:nvPr/>
        </p:nvSpPr>
        <p:spPr>
          <a:xfrm>
            <a:off x="10756293" y="4413549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University</a:t>
            </a:r>
          </a:p>
        </p:txBody>
      </p:sp>
      <p:pic>
        <p:nvPicPr>
          <p:cNvPr id="28" name="Graphic 27" descr="Doctor female with solid fill">
            <a:extLst>
              <a:ext uri="{FF2B5EF4-FFF2-40B4-BE49-F238E27FC236}">
                <a16:creationId xmlns:a16="http://schemas.microsoft.com/office/drawing/2014/main" id="{E5A11E1D-6A79-389D-CEE0-D84FAA9F6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5334" y="5421453"/>
            <a:ext cx="999186" cy="999186"/>
          </a:xfrm>
          <a:prstGeom prst="rect">
            <a:avLst/>
          </a:prstGeom>
        </p:spPr>
      </p:pic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F33A1EA4-2BD0-D807-194C-10CAE1D8D7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46997" y="4812709"/>
            <a:ext cx="762000" cy="762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D27CCE-3CED-37BD-ADA2-B2C297654AAD}"/>
              </a:ext>
            </a:extLst>
          </p:cNvPr>
          <p:cNvSpPr txBox="1"/>
          <p:nvPr/>
        </p:nvSpPr>
        <p:spPr>
          <a:xfrm>
            <a:off x="5001007" y="446584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Hospital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12CAA-4966-762E-306E-EAF4C3D03012}"/>
              </a:ext>
            </a:extLst>
          </p:cNvPr>
          <p:cNvSpPr txBox="1"/>
          <p:nvPr/>
        </p:nvSpPr>
        <p:spPr>
          <a:xfrm>
            <a:off x="449791" y="5880057"/>
            <a:ext cx="1743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Data available for review</a:t>
            </a:r>
          </a:p>
          <a:p>
            <a:pPr algn="ctr"/>
            <a:r>
              <a:rPr lang="en-US" sz="1200" i="1" dirty="0"/>
              <a:t>during consultations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94CD5-54FF-92E0-390F-E4659BEC4FE0}"/>
              </a:ext>
            </a:extLst>
          </p:cNvPr>
          <p:cNvSpPr txBox="1"/>
          <p:nvPr/>
        </p:nvSpPr>
        <p:spPr>
          <a:xfrm>
            <a:off x="8286304" y="3973062"/>
            <a:ext cx="159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Tracked symptom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3DD5DF-F990-8E4B-DF03-E5BD6B2582B6}"/>
              </a:ext>
            </a:extLst>
          </p:cNvPr>
          <p:cNvSpPr txBox="1"/>
          <p:nvPr/>
        </p:nvSpPr>
        <p:spPr>
          <a:xfrm>
            <a:off x="6321205" y="5346216"/>
            <a:ext cx="263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Clinician-reported data for research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78B644-6532-5AC5-88EF-8737650CFF78}"/>
              </a:ext>
            </a:extLst>
          </p:cNvPr>
          <p:cNvSpPr txBox="1"/>
          <p:nvPr/>
        </p:nvSpPr>
        <p:spPr>
          <a:xfrm>
            <a:off x="3463437" y="4862462"/>
            <a:ext cx="25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Patient-reported data for clinical use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F5D2F-1391-3AE7-3C67-AB71A9F1E12E}"/>
              </a:ext>
            </a:extLst>
          </p:cNvPr>
          <p:cNvCxnSpPr>
            <a:cxnSpLocks/>
          </p:cNvCxnSpPr>
          <p:nvPr/>
        </p:nvCxnSpPr>
        <p:spPr>
          <a:xfrm flipH="1">
            <a:off x="3420114" y="5138079"/>
            <a:ext cx="537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04BCDF-4A4B-8279-FD81-72AAF88B5781}"/>
              </a:ext>
            </a:extLst>
          </p:cNvPr>
          <p:cNvCxnSpPr>
            <a:cxnSpLocks/>
          </p:cNvCxnSpPr>
          <p:nvPr/>
        </p:nvCxnSpPr>
        <p:spPr>
          <a:xfrm flipV="1">
            <a:off x="3458631" y="5313504"/>
            <a:ext cx="5333931" cy="14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1B4E-299D-A031-7427-F5574B7D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48" y="2086335"/>
            <a:ext cx="6653316" cy="40278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Secondary data analysis (R1.5)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Daily smartphone symptom tracking</a:t>
            </a:r>
            <a:b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(patient-reported)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Medication data extracted from EHR</a:t>
            </a:r>
            <a:b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(clinician-reported)</a:t>
            </a: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95D1B142-0B92-A299-1046-96A0865F71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64275" y="4831589"/>
            <a:ext cx="762000" cy="762000"/>
          </a:xfrm>
          <a:prstGeom prst="rect">
            <a:avLst/>
          </a:prstGeom>
        </p:spPr>
      </p:pic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770D42ED-66F0-3EEC-63BB-709A773E0A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2014" y="588564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2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C1A80D-3869-4B2E-A6CA-00311DAC9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0891"/>
              </p:ext>
            </p:extLst>
          </p:nvPr>
        </p:nvGraphicFramePr>
        <p:xfrm>
          <a:off x="-95696" y="426648"/>
          <a:ext cx="12376298" cy="358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EE52EB-3443-8F89-1387-939C6F57701F}"/>
              </a:ext>
            </a:extLst>
          </p:cNvPr>
          <p:cNvCxnSpPr>
            <a:cxnSpLocks/>
          </p:cNvCxnSpPr>
          <p:nvPr/>
        </p:nvCxnSpPr>
        <p:spPr>
          <a:xfrm flipV="1">
            <a:off x="2230830" y="562499"/>
            <a:ext cx="0" cy="295891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95E3F-00E8-01CF-4278-2968D3D9DC26}"/>
              </a:ext>
            </a:extLst>
          </p:cNvPr>
          <p:cNvCxnSpPr/>
          <p:nvPr/>
        </p:nvCxnSpPr>
        <p:spPr>
          <a:xfrm>
            <a:off x="478466" y="1446016"/>
            <a:ext cx="172047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7B63C-E035-7681-050E-FF858721A0CD}"/>
              </a:ext>
            </a:extLst>
          </p:cNvPr>
          <p:cNvCxnSpPr>
            <a:cxnSpLocks/>
          </p:cNvCxnSpPr>
          <p:nvPr/>
        </p:nvCxnSpPr>
        <p:spPr>
          <a:xfrm>
            <a:off x="2559267" y="426648"/>
            <a:ext cx="0" cy="15037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7294C2-3BF4-280B-0B70-795C79BF6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88583"/>
              </p:ext>
            </p:extLst>
          </p:nvPr>
        </p:nvGraphicFramePr>
        <p:xfrm>
          <a:off x="36397" y="4073474"/>
          <a:ext cx="12113575" cy="260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322">
                  <a:extLst>
                    <a:ext uri="{9D8B030D-6E8A-4147-A177-3AD203B41FA5}">
                      <a16:colId xmlns:a16="http://schemas.microsoft.com/office/drawing/2014/main" val="4026567764"/>
                    </a:ext>
                  </a:extLst>
                </a:gridCol>
                <a:gridCol w="8675253">
                  <a:extLst>
                    <a:ext uri="{9D8B030D-6E8A-4147-A177-3AD203B41FA5}">
                      <a16:colId xmlns:a16="http://schemas.microsoft.com/office/drawing/2014/main" val="3670159128"/>
                    </a:ext>
                  </a:extLst>
                </a:gridCol>
              </a:tblGrid>
              <a:tr h="462664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u="none" dirty="0">
                          <a:solidFill>
                            <a:schemeClr val="tx1"/>
                          </a:solidFill>
                          <a:latin typeface="+mn-lt"/>
                        </a:rPr>
                        <a:t>Treatment response definitions: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80059"/>
                  </a:ext>
                </a:extLst>
              </a:tr>
              <a:tr h="355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Pre-injection pain-score </a:t>
                      </a:r>
                      <a:endParaRPr lang="en-GB" sz="15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pain-score using all pain-scores available in the 10 days preceding steroid injection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51913"/>
                  </a:ext>
                </a:extLst>
              </a:tr>
              <a:tr h="355895">
                <a:tc>
                  <a:txBody>
                    <a:bodyPr/>
                    <a:lstStyle/>
                    <a:p>
                      <a:r>
                        <a:rPr lang="en-GB" sz="15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GB" sz="15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(Yes/No): Pain-score lower than pre-injection pain-score on the 1</a:t>
                      </a:r>
                      <a:r>
                        <a:rPr lang="en-GB" sz="15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GB" sz="15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 tracked following steroid injection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91679"/>
                  </a:ext>
                </a:extLst>
              </a:tr>
              <a:tr h="355895">
                <a:tc>
                  <a:txBody>
                    <a:bodyPr/>
                    <a:lstStyle/>
                    <a:p>
                      <a:r>
                        <a:rPr lang="en-GB" sz="1500" b="1" i="0" dirty="0">
                          <a:solidFill>
                            <a:schemeClr val="tx1"/>
                          </a:solidFill>
                          <a:latin typeface="+mn-lt"/>
                        </a:rPr>
                        <a:t>Response end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responders, first date following injection with pain-score greater than pre-injection pain-score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09573"/>
                  </a:ext>
                </a:extLst>
              </a:tr>
              <a:tr h="361530">
                <a:tc>
                  <a:txBody>
                    <a:bodyPr/>
                    <a:lstStyle/>
                    <a:p>
                      <a:r>
                        <a:rPr lang="en-GB" sz="15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duration </a:t>
                      </a:r>
                      <a:endParaRPr lang="en-GB" sz="15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days between the response start time (day 1 post injection) and response end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12303"/>
                  </a:ext>
                </a:extLst>
              </a:tr>
              <a:tr h="355895">
                <a:tc>
                  <a:txBody>
                    <a:bodyPr/>
                    <a:lstStyle/>
                    <a:p>
                      <a:r>
                        <a:rPr lang="en-GB" sz="15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pain-score during response</a:t>
                      </a:r>
                      <a:endParaRPr lang="en-GB" sz="15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pain-score during response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406977"/>
                  </a:ext>
                </a:extLst>
              </a:tr>
              <a:tr h="355895">
                <a:tc>
                  <a:txBody>
                    <a:bodyPr/>
                    <a:lstStyle/>
                    <a:p>
                      <a:r>
                        <a:rPr lang="en-GB" sz="15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pain-score improvement</a:t>
                      </a:r>
                      <a:endParaRPr lang="en-GB" sz="15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 between pre-injection pain-score and average pain-score during 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74573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9533A7-9B2F-6A67-EF7D-B2F441CCB028}"/>
              </a:ext>
            </a:extLst>
          </p:cNvPr>
          <p:cNvSpPr txBox="1"/>
          <p:nvPr/>
        </p:nvSpPr>
        <p:spPr>
          <a:xfrm>
            <a:off x="2059681" y="233108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Response: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F4A09-026D-B0CA-07F6-696A5A30666E}"/>
              </a:ext>
            </a:extLst>
          </p:cNvPr>
          <p:cNvSpPr txBox="1"/>
          <p:nvPr/>
        </p:nvSpPr>
        <p:spPr>
          <a:xfrm>
            <a:off x="432729" y="1173618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Pre-injection score: 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AD768-25F0-BCD4-9DDA-CED504E73AEC}"/>
              </a:ext>
            </a:extLst>
          </p:cNvPr>
          <p:cNvSpPr txBox="1"/>
          <p:nvPr/>
        </p:nvSpPr>
        <p:spPr>
          <a:xfrm>
            <a:off x="10830383" y="233108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Response end time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70E567-DC51-40E4-9B63-7BE975644442}"/>
              </a:ext>
            </a:extLst>
          </p:cNvPr>
          <p:cNvCxnSpPr>
            <a:cxnSpLocks/>
          </p:cNvCxnSpPr>
          <p:nvPr/>
        </p:nvCxnSpPr>
        <p:spPr>
          <a:xfrm>
            <a:off x="11734800" y="464748"/>
            <a:ext cx="0" cy="3024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25001-472B-DBFA-C721-9AB1CA8999B1}"/>
              </a:ext>
            </a:extLst>
          </p:cNvPr>
          <p:cNvCxnSpPr>
            <a:cxnSpLocks/>
          </p:cNvCxnSpPr>
          <p:nvPr/>
        </p:nvCxnSpPr>
        <p:spPr>
          <a:xfrm flipV="1">
            <a:off x="2386940" y="1435228"/>
            <a:ext cx="9335160" cy="133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163CE6-DAE6-7654-F418-D56E6011EAC2}"/>
              </a:ext>
            </a:extLst>
          </p:cNvPr>
          <p:cNvSpPr txBox="1"/>
          <p:nvPr/>
        </p:nvSpPr>
        <p:spPr>
          <a:xfrm>
            <a:off x="2581362" y="1206378"/>
            <a:ext cx="9132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Response duration: 54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F096C-5195-0EF9-2594-90621C9A41B1}"/>
              </a:ext>
            </a:extLst>
          </p:cNvPr>
          <p:cNvSpPr txBox="1"/>
          <p:nvPr/>
        </p:nvSpPr>
        <p:spPr>
          <a:xfrm>
            <a:off x="2386940" y="2528159"/>
            <a:ext cx="932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Average pain score during response: 2.56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CEDCC3-E38C-404D-1648-573F6DA9C559}"/>
              </a:ext>
            </a:extLst>
          </p:cNvPr>
          <p:cNvCxnSpPr>
            <a:cxnSpLocks/>
          </p:cNvCxnSpPr>
          <p:nvPr/>
        </p:nvCxnSpPr>
        <p:spPr>
          <a:xfrm>
            <a:off x="2386940" y="2756028"/>
            <a:ext cx="93348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E271A6-AE8E-4F07-7491-C121EB6DADFA}"/>
              </a:ext>
            </a:extLst>
          </p:cNvPr>
          <p:cNvCxnSpPr>
            <a:cxnSpLocks/>
          </p:cNvCxnSpPr>
          <p:nvPr/>
        </p:nvCxnSpPr>
        <p:spPr>
          <a:xfrm>
            <a:off x="4038600" y="1461546"/>
            <a:ext cx="0" cy="12817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1F38B0-DDC0-55C5-3666-149040E28B4B}"/>
              </a:ext>
            </a:extLst>
          </p:cNvPr>
          <p:cNvSpPr txBox="1"/>
          <p:nvPr/>
        </p:nvSpPr>
        <p:spPr>
          <a:xfrm>
            <a:off x="4000500" y="1980926"/>
            <a:ext cx="2627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Average pain score improvement: 4.44</a:t>
            </a:r>
          </a:p>
        </p:txBody>
      </p:sp>
    </p:spTree>
    <p:extLst>
      <p:ext uri="{BB962C8B-B14F-4D97-AF65-F5344CB8AC3E}">
        <p14:creationId xmlns:p14="http://schemas.microsoft.com/office/powerpoint/2010/main" val="39655725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Props1.xml><?xml version="1.0" encoding="utf-8"?>
<ds:datastoreItem xmlns:ds="http://schemas.openxmlformats.org/officeDocument/2006/customXml" ds:itemID="{6B81A9F5-A9B2-4E04-B108-FC8D9F7E13DD}"/>
</file>

<file path=customXml/itemProps2.xml><?xml version="1.0" encoding="utf-8"?>
<ds:datastoreItem xmlns:ds="http://schemas.openxmlformats.org/officeDocument/2006/customXml" ds:itemID="{63D4025B-5990-407F-B145-6AAEE4C3FD78}"/>
</file>

<file path=customXml/itemProps3.xml><?xml version="1.0" encoding="utf-8"?>
<ds:datastoreItem xmlns:ds="http://schemas.openxmlformats.org/officeDocument/2006/customXml" ds:itemID="{A4579BB1-A3AB-4C0C-919F-D9A2F8BC9336}"/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1289</Words>
  <Application>Microsoft Office PowerPoint</Application>
  <PresentationFormat>Widescreen</PresentationFormat>
  <Paragraphs>254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Bahnschrift</vt:lpstr>
      <vt:lpstr>Bahnschrift SemiBold</vt:lpstr>
      <vt:lpstr>Calibri</vt:lpstr>
      <vt:lpstr>Symbol</vt:lpstr>
      <vt:lpstr>Wingdings</vt:lpstr>
      <vt:lpstr>Office Theme</vt:lpstr>
      <vt:lpstr>“How long will this steroid injection last for?” An exploratory analysis of treatment response using daily symptom data collected via smartphone app</vt:lpstr>
      <vt:lpstr>How are you doing today?</vt:lpstr>
      <vt:lpstr>How have you been over the last 6 months?</vt:lpstr>
      <vt:lpstr>Recalling and summarising events over time is a challenge we regularly pose to patients with long-term conditions</vt:lpstr>
      <vt:lpstr>PowerPoint Presentation</vt:lpstr>
      <vt:lpstr>New opportunities for understanding treatment response:  Patient-Generated Health Data (PGHD)</vt:lpstr>
      <vt:lpstr>This study aimed to:</vt:lpstr>
      <vt:lpstr>Study context: REMORA</vt:lpstr>
      <vt:lpstr>PowerPoint Presentation</vt:lpstr>
      <vt:lpstr>Results</vt:lpstr>
      <vt:lpstr>Discussion</vt:lpstr>
      <vt:lpstr>Key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Al-Attar</dc:creator>
  <cp:lastModifiedBy>Mariam Al-Attar</cp:lastModifiedBy>
  <cp:revision>40</cp:revision>
  <dcterms:created xsi:type="dcterms:W3CDTF">2024-06-30T10:46:21Z</dcterms:created>
  <dcterms:modified xsi:type="dcterms:W3CDTF">2025-02-05T22:16:05Z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