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60" r:id="rId6"/>
    <p:sldId id="263" r:id="rId7"/>
    <p:sldId id="264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889" autoAdjust="0"/>
  </p:normalViewPr>
  <p:slideViewPr>
    <p:cSldViewPr snapToGrid="0">
      <p:cViewPr>
        <p:scale>
          <a:sx n="70" d="100"/>
          <a:sy n="70" d="100"/>
        </p:scale>
        <p:origin x="2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924A2-BA99-44CC-94ED-6B83837BCF66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261B2-E45B-44B9-94CD-967A4198DB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76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261B2-E45B-44B9-94CD-967A4198DB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9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88C5-D9EB-1288-C2F4-E88F173E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2F1CF-6E7E-C1C6-B65D-6DC15FBF1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86EB-9D19-EA60-6089-38DF17B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8879-9692-7CB5-8E78-942CBFFF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BDFB2-FAEC-7C03-C221-E8EEA42B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43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A3022-7283-11AD-5E2F-2AC1766B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0163A-1BC2-DC9F-BC8D-D4BC7FC25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F993F-6A10-88DF-A184-97E5BAC9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2569A-975A-7B35-CBAF-88550FF7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8B4A-F1EF-E8AC-7E34-910FD94F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0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A8F1D-2F74-05CA-32CC-07B856AD2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7F9DD-A052-EF6C-92C0-25D69294E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AD41-F4D0-229B-8228-B3ACB068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E8E03-DFCF-48BF-CFB0-CEFCE96B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0B8-8818-FEA0-3FEB-DFEAC01B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4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3E31-DA1E-4236-92D9-93AB98E3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A4A4-E2E9-40B6-C76C-D914A0471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24A3-3CCE-45B2-8396-16D03B63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32B0-AA43-7490-4782-4CB6779C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A4F2B-6CD9-A422-78BC-5F675645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2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CAE7-85B7-06DB-26A8-3C864785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64FF5-12B0-1F69-1661-86C266C89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390B-5FFE-65FB-7A84-04C201A8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5CC-2269-E725-E213-4F1BA8C0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10EB-BF33-6D6F-B75E-6F9E4524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9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A1A0-170F-2C82-4F59-3D945A29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57BD-8DC6-1964-6BFB-F6193B357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66F2F-5005-754B-0CB4-AD73A303D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426DF-FF11-2B87-705A-CAD729F5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2C5C8-2290-2416-33F8-84CB41AA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54A91-2D3F-F28E-BAED-475D647A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5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CFA1-177B-FEC3-F7DE-E4810648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1717-3A03-1DF7-521E-49072E55E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B8D88-4A85-C309-F85A-3FC951723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E4F3A-9766-06F3-2B05-4FCA1809E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9A160-7A10-A2DF-21CC-21CC0DF2E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19C923-3984-856E-094C-DAD319AF0D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DF118-16C9-9558-3C84-0725D03D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0B348-1E9C-3965-1DFE-BA88B765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86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E000-472F-0ABE-111C-6FD2F5FF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6377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01E7B-42F1-514A-1328-93337EE8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A774C-F913-5B92-53BB-01B4098A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FED90-4E13-211A-C9CF-9E81D125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113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67EF9-DEC7-AE10-CC53-BB02E810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B54F4-5C9B-DFE7-A1D1-E8670196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0003F-B9A7-9562-8968-07550EE3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6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406-F056-E09B-A6FF-482BA4A9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AC067-DE51-392A-1F7D-DF22B5E8D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12A48-6226-DEEF-69DA-029233BC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89A5D-F860-1497-E26B-2ACBB47F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FCDD2-3D35-2C81-872D-B6E4FEB0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35BCC-DF7C-962C-5C5B-D07F9DB0D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24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0D73-775E-9071-F7CA-9C7CC80E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FF8DA-8E5C-9D35-A386-684997BCE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2FCE2-D2EF-C2E2-DF10-1EEAD19EA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99DA9-5582-0CB3-D9CD-A7E6B21C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C592A7F-8877-42C3-BD64-EBB2BDDCAED0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6E882-89E7-D94F-5694-6481CE1E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6B0F2-3979-91CD-057C-D8B631B9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EEC452-2493-4B98-836D-2EF6574F436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2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DF00B-BA13-FDAE-ACA5-3BACABD4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E6E18-8D75-E512-D0D6-2084D6B69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35F3F-BB6C-5407-61B5-2EB8E146F887}"/>
              </a:ext>
            </a:extLst>
          </p:cNvPr>
          <p:cNvSpPr txBox="1"/>
          <p:nvPr userDrawn="1"/>
        </p:nvSpPr>
        <p:spPr>
          <a:xfrm>
            <a:off x="5217041" y="6510127"/>
            <a:ext cx="1757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m.orini@kcl.ac.uk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E33800-2AEB-6AD8-5F90-C8296250D72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324288" y="6297917"/>
            <a:ext cx="1867712" cy="548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61D3CB-2477-3075-A887-0014FA8969C5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156310"/>
            <a:ext cx="906348" cy="6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5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sv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10" Type="http://schemas.openxmlformats.org/officeDocument/2006/relationships/image" Target="../media/image4.png"/><Relationship Id="rId4" Type="http://schemas.openxmlformats.org/officeDocument/2006/relationships/image" Target="../media/image28.jp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5.png"/><Relationship Id="rId3" Type="http://schemas.openxmlformats.org/officeDocument/2006/relationships/image" Target="../media/image29.jpg"/><Relationship Id="rId7" Type="http://schemas.openxmlformats.org/officeDocument/2006/relationships/image" Target="../media/image32.png"/><Relationship Id="rId12" Type="http://schemas.openxmlformats.org/officeDocument/2006/relationships/image" Target="../media/image11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Video_trimed">
            <a:hlinkClick r:id="" action="ppaction://media"/>
            <a:extLst>
              <a:ext uri="{FF2B5EF4-FFF2-40B4-BE49-F238E27FC236}">
                <a16:creationId xmlns:a16="http://schemas.microsoft.com/office/drawing/2014/main" id="{9B071785-DBDC-FF1C-160C-8B54FCBC0CF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38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61872" y="772236"/>
            <a:ext cx="9668256" cy="543839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843905-A5F4-2146-E469-007B0FFB0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Characterising</a:t>
            </a:r>
            <a:r>
              <a:rPr lang="en-US" dirty="0"/>
              <a:t> a Situation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EDA68-3D74-08E3-EF4E-A9055E8E0873}"/>
              </a:ext>
            </a:extLst>
          </p:cNvPr>
          <p:cNvSpPr/>
          <p:nvPr/>
        </p:nvSpPr>
        <p:spPr>
          <a:xfrm>
            <a:off x="1926336" y="643229"/>
            <a:ext cx="1947672" cy="58307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A7D770-E99F-D070-1E88-EB1454574EC2}"/>
              </a:ext>
            </a:extLst>
          </p:cNvPr>
          <p:cNvSpPr/>
          <p:nvPr/>
        </p:nvSpPr>
        <p:spPr>
          <a:xfrm>
            <a:off x="3840480" y="1293573"/>
            <a:ext cx="5921604" cy="5058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65F07B-2D43-4134-E60B-90079D46F419}"/>
              </a:ext>
            </a:extLst>
          </p:cNvPr>
          <p:cNvSpPr/>
          <p:nvPr/>
        </p:nvSpPr>
        <p:spPr>
          <a:xfrm>
            <a:off x="5046266" y="772236"/>
            <a:ext cx="4715818" cy="1175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1317A9-949A-D33A-3D14-0190D0144C62}"/>
              </a:ext>
            </a:extLst>
          </p:cNvPr>
          <p:cNvSpPr/>
          <p:nvPr/>
        </p:nvSpPr>
        <p:spPr>
          <a:xfrm>
            <a:off x="985520" y="5435599"/>
            <a:ext cx="9280144" cy="9040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A7F8AA-2905-8370-34C2-1F9C5B4EB588}"/>
              </a:ext>
            </a:extLst>
          </p:cNvPr>
          <p:cNvSpPr txBox="1"/>
          <p:nvPr/>
        </p:nvSpPr>
        <p:spPr>
          <a:xfrm>
            <a:off x="2672437" y="5494026"/>
            <a:ext cx="18660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Zoom 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0F34E-9013-E8F2-6EBF-5F304A00041C}"/>
              </a:ext>
            </a:extLst>
          </p:cNvPr>
          <p:cNvSpPr txBox="1"/>
          <p:nvPr/>
        </p:nvSpPr>
        <p:spPr>
          <a:xfrm>
            <a:off x="7404175" y="5471172"/>
            <a:ext cx="1525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0D634F-FD8F-1447-1F9C-59875DD62968}"/>
              </a:ext>
            </a:extLst>
          </p:cNvPr>
          <p:cNvSpPr txBox="1"/>
          <p:nvPr/>
        </p:nvSpPr>
        <p:spPr>
          <a:xfrm>
            <a:off x="2179498" y="5994692"/>
            <a:ext cx="3321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Multimodal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90C2D-3EF6-0DB7-00B7-1D94D4AF1A3F}"/>
              </a:ext>
            </a:extLst>
          </p:cNvPr>
          <p:cNvSpPr txBox="1"/>
          <p:nvPr/>
        </p:nvSpPr>
        <p:spPr>
          <a:xfrm>
            <a:off x="6506031" y="5994692"/>
            <a:ext cx="3321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rgbClr val="FF0000"/>
                </a:solidFill>
              </a:rPr>
              <a:t>Remote Monitoring</a:t>
            </a:r>
          </a:p>
        </p:txBody>
      </p:sp>
    </p:spTree>
    <p:extLst>
      <p:ext uri="{BB962C8B-B14F-4D97-AF65-F5344CB8AC3E}">
        <p14:creationId xmlns:p14="http://schemas.microsoft.com/office/powerpoint/2010/main" val="253280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6337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video>
              <p:cMediaNode vol="80000">
                <p:cTn id="6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1756-425A-4130-3132-D56F234BB0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76288"/>
          </a:xfrm>
        </p:spPr>
        <p:txBody>
          <a:bodyPr/>
          <a:lstStyle/>
          <a:p>
            <a:pPr algn="l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FF451-B536-E71D-2AA8-047CFEB00B70}"/>
              </a:ext>
            </a:extLst>
          </p:cNvPr>
          <p:cNvSpPr txBox="1"/>
          <p:nvPr/>
        </p:nvSpPr>
        <p:spPr>
          <a:xfrm>
            <a:off x="1555822" y="2228671"/>
            <a:ext cx="81451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>
                <a:latin typeface="Segoe UI" panose="020B0502040204020203" pitchFamily="34" charset="0"/>
                <a:cs typeface="Segoe UI" panose="020B0502040204020203" pitchFamily="34" charset="0"/>
              </a:rPr>
              <a:t>Trajectory of Health in </a:t>
            </a:r>
          </a:p>
          <a:p>
            <a:pPr algn="ctr"/>
            <a:r>
              <a:rPr lang="en-US" sz="5000" dirty="0">
                <a:latin typeface="Segoe UI" panose="020B0502040204020203" pitchFamily="34" charset="0"/>
                <a:cs typeface="Segoe UI" panose="020B0502040204020203" pitchFamily="34" charset="0"/>
              </a:rPr>
              <a:t>Individuals with Long Covid </a:t>
            </a:r>
          </a:p>
          <a:p>
            <a:pPr algn="ctr"/>
            <a:r>
              <a:rPr lang="en-US" sz="4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 after the pandemic</a:t>
            </a:r>
            <a:endParaRPr lang="en-GB" sz="4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76423-055E-3E4F-4DD7-4DCDFA0E3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47" t="15009" r="24430" b="21826"/>
          <a:stretch/>
        </p:blipFill>
        <p:spPr>
          <a:xfrm>
            <a:off x="9463074" y="2512691"/>
            <a:ext cx="2668113" cy="18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6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115B5-4216-79DE-4CEB-4AC06596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1021-F622-B290-8419-07CF0627C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Trajectories of Health in Long Covid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14892-F3CB-274C-F11A-BA9BC63B725C}"/>
              </a:ext>
            </a:extLst>
          </p:cNvPr>
          <p:cNvSpPr txBox="1"/>
          <p:nvPr/>
        </p:nvSpPr>
        <p:spPr>
          <a:xfrm>
            <a:off x="1486516" y="2746727"/>
            <a:ext cx="807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LC-S-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0E7EC-6358-5508-18F4-045E8EC3243A}"/>
              </a:ext>
            </a:extLst>
          </p:cNvPr>
          <p:cNvSpPr txBox="1"/>
          <p:nvPr/>
        </p:nvSpPr>
        <p:spPr>
          <a:xfrm>
            <a:off x="2315095" y="2746727"/>
            <a:ext cx="92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LC-S+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2B45C9-EF92-96CC-C6B2-E4A571F4681B}"/>
              </a:ext>
            </a:extLst>
          </p:cNvPr>
          <p:cNvSpPr txBox="1"/>
          <p:nvPr/>
        </p:nvSpPr>
        <p:spPr>
          <a:xfrm>
            <a:off x="3253735" y="2746727"/>
            <a:ext cx="84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LC+S-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3EF8B-F9C8-52F6-A4F9-433A6A4DD478}"/>
              </a:ext>
            </a:extLst>
          </p:cNvPr>
          <p:cNvSpPr txBox="1"/>
          <p:nvPr/>
        </p:nvSpPr>
        <p:spPr>
          <a:xfrm>
            <a:off x="4131041" y="2746727"/>
            <a:ext cx="89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LC+S+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FBA763-ADD0-3D5C-8401-59463EF9EBBC}"/>
              </a:ext>
            </a:extLst>
          </p:cNvPr>
          <p:cNvSpPr txBox="1"/>
          <p:nvPr/>
        </p:nvSpPr>
        <p:spPr>
          <a:xfrm>
            <a:off x="-29973" y="923460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Infection</a:t>
            </a: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2020-2022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324ABD-9FD0-861D-B80E-0C7F669585C2}"/>
              </a:ext>
            </a:extLst>
          </p:cNvPr>
          <p:cNvCxnSpPr>
            <a:cxnSpLocks/>
          </p:cNvCxnSpPr>
          <p:nvPr/>
        </p:nvCxnSpPr>
        <p:spPr>
          <a:xfrm>
            <a:off x="1251401" y="1234391"/>
            <a:ext cx="0" cy="49377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06B8D3-CE3C-4A4D-C96A-696132421263}"/>
              </a:ext>
            </a:extLst>
          </p:cNvPr>
          <p:cNvGrpSpPr/>
          <p:nvPr/>
        </p:nvGrpSpPr>
        <p:grpSpPr>
          <a:xfrm>
            <a:off x="1376559" y="3473049"/>
            <a:ext cx="3700838" cy="2383659"/>
            <a:chOff x="1445481" y="1983407"/>
            <a:chExt cx="3700838" cy="23836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89964B-7778-AD4F-472C-004116FAEA3B}"/>
                </a:ext>
              </a:extLst>
            </p:cNvPr>
            <p:cNvSpPr txBox="1"/>
            <p:nvPr/>
          </p:nvSpPr>
          <p:spPr>
            <a:xfrm>
              <a:off x="3741534" y="2232857"/>
              <a:ext cx="1404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Cognitive Function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855EDC-7998-613B-2329-13AEABA9CD9F}"/>
                </a:ext>
              </a:extLst>
            </p:cNvPr>
            <p:cNvSpPr txBox="1"/>
            <p:nvPr/>
          </p:nvSpPr>
          <p:spPr>
            <a:xfrm>
              <a:off x="3388548" y="3720735"/>
              <a:ext cx="125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Physical</a:t>
              </a:r>
              <a:r>
                <a:rPr lang="en-GB" dirty="0">
                  <a:solidFill>
                    <a:schemeClr val="accent1"/>
                  </a:solidFill>
                </a:rPr>
                <a:t> Activity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6D45DF-AA49-D2A2-C513-39358F005358}"/>
                </a:ext>
              </a:extLst>
            </p:cNvPr>
            <p:cNvSpPr txBox="1"/>
            <p:nvPr/>
          </p:nvSpPr>
          <p:spPr>
            <a:xfrm>
              <a:off x="2066153" y="3720735"/>
              <a:ext cx="125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Exercise </a:t>
              </a:r>
              <a:r>
                <a:rPr lang="en-GB" dirty="0">
                  <a:solidFill>
                    <a:schemeClr val="accent1"/>
                  </a:solidFill>
                </a:rPr>
                <a:t> Capacity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A06E85-4E3D-4B48-6B30-DED3E4086140}"/>
                </a:ext>
              </a:extLst>
            </p:cNvPr>
            <p:cNvSpPr txBox="1"/>
            <p:nvPr/>
          </p:nvSpPr>
          <p:spPr>
            <a:xfrm>
              <a:off x="2563684" y="1983407"/>
              <a:ext cx="157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Mental Health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F11ADB-8032-A43A-4E1A-2BD80D103B76}"/>
                </a:ext>
              </a:extLst>
            </p:cNvPr>
            <p:cNvSpPr txBox="1"/>
            <p:nvPr/>
          </p:nvSpPr>
          <p:spPr>
            <a:xfrm>
              <a:off x="3997688" y="3019362"/>
              <a:ext cx="86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Sleep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734A53-EEF9-55C2-B4C9-BCD9DE2D9E52}"/>
                </a:ext>
              </a:extLst>
            </p:cNvPr>
            <p:cNvSpPr txBox="1"/>
            <p:nvPr/>
          </p:nvSpPr>
          <p:spPr>
            <a:xfrm>
              <a:off x="1445481" y="2232857"/>
              <a:ext cx="1462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Cardioresp</a:t>
              </a:r>
              <a:r>
                <a:rPr lang="en-US" dirty="0">
                  <a:solidFill>
                    <a:schemeClr val="accent1"/>
                  </a:solidFill>
                </a:rPr>
                <a:t>. Health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6247CFF-C97F-5A27-FAA2-F8E09BA2E3A1}"/>
                </a:ext>
              </a:extLst>
            </p:cNvPr>
            <p:cNvCxnSpPr>
              <a:cxnSpLocks/>
            </p:cNvCxnSpPr>
            <p:nvPr/>
          </p:nvCxnSpPr>
          <p:spPr>
            <a:xfrm>
              <a:off x="3083151" y="3657684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6E46E5-5719-3684-70B3-4C8522107D33}"/>
                </a:ext>
              </a:extLst>
            </p:cNvPr>
            <p:cNvCxnSpPr>
              <a:cxnSpLocks/>
            </p:cNvCxnSpPr>
            <p:nvPr/>
          </p:nvCxnSpPr>
          <p:spPr>
            <a:xfrm>
              <a:off x="3367273" y="2289003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1812E7-0EEA-6DB2-DC45-6E56C8822D1E}"/>
                </a:ext>
              </a:extLst>
            </p:cNvPr>
            <p:cNvCxnSpPr>
              <a:cxnSpLocks/>
            </p:cNvCxnSpPr>
            <p:nvPr/>
          </p:nvCxnSpPr>
          <p:spPr>
            <a:xfrm>
              <a:off x="2757367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C063234-98F0-2B78-56F1-F0812460DCC5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88" y="3208034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156716-E0B4-3D2C-41DE-2221C1F60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7550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BEF633-D001-EF44-B344-9C8E0563C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4030" y="3212761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A cell phone with a blue screen&#10;&#10;Description automatically generated">
              <a:extLst>
                <a:ext uri="{FF2B5EF4-FFF2-40B4-BE49-F238E27FC236}">
                  <a16:creationId xmlns:a16="http://schemas.microsoft.com/office/drawing/2014/main" id="{3D3EC8DB-29D9-6A27-6302-A046ECC91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202" y="2700514"/>
              <a:ext cx="731520" cy="731520"/>
            </a:xfrm>
            <a:prstGeom prst="rect">
              <a:avLst/>
            </a:prstGeom>
          </p:spPr>
        </p:pic>
        <p:pic>
          <p:nvPicPr>
            <p:cNvPr id="42" name="Picture 41" descr="A black and blue watch&#10;&#10;Description automatically generated">
              <a:extLst>
                <a:ext uri="{FF2B5EF4-FFF2-40B4-BE49-F238E27FC236}">
                  <a16:creationId xmlns:a16="http://schemas.microsoft.com/office/drawing/2014/main" id="{AF82FDD8-6FFA-55B9-F7BA-24DC33D85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130" y="2693256"/>
              <a:ext cx="730373" cy="730373"/>
            </a:xfrm>
            <a:prstGeom prst="rect">
              <a:avLst/>
            </a:prstGeom>
          </p:spPr>
        </p:pic>
        <p:sp>
          <p:nvSpPr>
            <p:cNvPr id="43" name="Heptagon 42">
              <a:extLst>
                <a:ext uri="{FF2B5EF4-FFF2-40B4-BE49-F238E27FC236}">
                  <a16:creationId xmlns:a16="http://schemas.microsoft.com/office/drawing/2014/main" id="{D99708B2-3193-DBA7-2CA8-FB6FC53246A9}"/>
                </a:ext>
              </a:extLst>
            </p:cNvPr>
            <p:cNvSpPr/>
            <p:nvPr/>
          </p:nvSpPr>
          <p:spPr>
            <a:xfrm>
              <a:off x="2724463" y="2388482"/>
              <a:ext cx="1280160" cy="1280160"/>
            </a:xfrm>
            <a:prstGeom prst="heptagon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FEC229-547D-17A6-A607-273CE05A412A}"/>
                </a:ext>
              </a:extLst>
            </p:cNvPr>
            <p:cNvCxnSpPr>
              <a:cxnSpLocks/>
            </p:cNvCxnSpPr>
            <p:nvPr/>
          </p:nvCxnSpPr>
          <p:spPr>
            <a:xfrm>
              <a:off x="3641951" y="3678602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08E4A3-5592-48B6-B0B3-7BA5A52730FD}"/>
                </a:ext>
              </a:extLst>
            </p:cNvPr>
            <p:cNvSpPr txBox="1"/>
            <p:nvPr/>
          </p:nvSpPr>
          <p:spPr>
            <a:xfrm>
              <a:off x="1932667" y="3019362"/>
              <a:ext cx="86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ANS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A95138E-7BA3-600C-FF90-581DC3D6C1F7}"/>
              </a:ext>
            </a:extLst>
          </p:cNvPr>
          <p:cNvSpPr txBox="1"/>
          <p:nvPr/>
        </p:nvSpPr>
        <p:spPr>
          <a:xfrm>
            <a:off x="6357" y="3867033"/>
            <a:ext cx="122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year</a:t>
            </a: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monitoring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53890D0-257F-7553-9E2C-31534F6A0C9C}"/>
              </a:ext>
            </a:extLst>
          </p:cNvPr>
          <p:cNvSpPr txBox="1"/>
          <p:nvPr/>
        </p:nvSpPr>
        <p:spPr>
          <a:xfrm>
            <a:off x="1478992" y="5983530"/>
            <a:ext cx="82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LC-S-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A10700-3753-6407-8CC6-1EAB3D739E6C}"/>
              </a:ext>
            </a:extLst>
          </p:cNvPr>
          <p:cNvSpPr txBox="1"/>
          <p:nvPr/>
        </p:nvSpPr>
        <p:spPr>
          <a:xfrm>
            <a:off x="2361942" y="5983530"/>
            <a:ext cx="8229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LC-S+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9E7428-0FF3-F698-F127-B18C6F7A0DF5}"/>
              </a:ext>
            </a:extLst>
          </p:cNvPr>
          <p:cNvSpPr txBox="1"/>
          <p:nvPr/>
        </p:nvSpPr>
        <p:spPr>
          <a:xfrm>
            <a:off x="3253735" y="5983530"/>
            <a:ext cx="84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LC+S-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510614-3C06-B677-525A-24BE48977DF4}"/>
              </a:ext>
            </a:extLst>
          </p:cNvPr>
          <p:cNvSpPr txBox="1"/>
          <p:nvPr/>
        </p:nvSpPr>
        <p:spPr>
          <a:xfrm>
            <a:off x="4131041" y="5983530"/>
            <a:ext cx="89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LC+S+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39A6AAF-C4DA-4FB6-AA90-B671C7575BF6}"/>
              </a:ext>
            </a:extLst>
          </p:cNvPr>
          <p:cNvCxnSpPr>
            <a:cxnSpLocks/>
          </p:cNvCxnSpPr>
          <p:nvPr/>
        </p:nvCxnSpPr>
        <p:spPr>
          <a:xfrm>
            <a:off x="1934819" y="334483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EE732E-D327-43BC-7EA1-ED98BADBC1DE}"/>
              </a:ext>
            </a:extLst>
          </p:cNvPr>
          <p:cNvCxnSpPr>
            <a:cxnSpLocks/>
          </p:cNvCxnSpPr>
          <p:nvPr/>
        </p:nvCxnSpPr>
        <p:spPr>
          <a:xfrm>
            <a:off x="2764496" y="334483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0A7848-BED3-68C0-2513-9E7F804D5BB7}"/>
              </a:ext>
            </a:extLst>
          </p:cNvPr>
          <p:cNvCxnSpPr>
            <a:cxnSpLocks/>
          </p:cNvCxnSpPr>
          <p:nvPr/>
        </p:nvCxnSpPr>
        <p:spPr>
          <a:xfrm>
            <a:off x="3677633" y="334483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900F37-FD2C-F50D-C632-729CA29E3DD6}"/>
              </a:ext>
            </a:extLst>
          </p:cNvPr>
          <p:cNvCxnSpPr>
            <a:cxnSpLocks/>
          </p:cNvCxnSpPr>
          <p:nvPr/>
        </p:nvCxnSpPr>
        <p:spPr>
          <a:xfrm>
            <a:off x="4577381" y="334483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D3ABE5E-C067-B8EA-9E7B-1EB539F64AEA}"/>
              </a:ext>
            </a:extLst>
          </p:cNvPr>
          <p:cNvCxnSpPr>
            <a:cxnSpLocks/>
          </p:cNvCxnSpPr>
          <p:nvPr/>
        </p:nvCxnSpPr>
        <p:spPr>
          <a:xfrm>
            <a:off x="1930267" y="583100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5DFBE0D-5913-3F49-1DDE-625EF75D0601}"/>
              </a:ext>
            </a:extLst>
          </p:cNvPr>
          <p:cNvCxnSpPr>
            <a:cxnSpLocks/>
          </p:cNvCxnSpPr>
          <p:nvPr/>
        </p:nvCxnSpPr>
        <p:spPr>
          <a:xfrm>
            <a:off x="2764496" y="583100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F38B2F-9146-ECD1-97C4-F1B8BB3C0435}"/>
              </a:ext>
            </a:extLst>
          </p:cNvPr>
          <p:cNvCxnSpPr>
            <a:cxnSpLocks/>
          </p:cNvCxnSpPr>
          <p:nvPr/>
        </p:nvCxnSpPr>
        <p:spPr>
          <a:xfrm>
            <a:off x="3677633" y="583100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6D19FD-88CE-95A6-E4CB-C3DCA246E2EF}"/>
              </a:ext>
            </a:extLst>
          </p:cNvPr>
          <p:cNvCxnSpPr>
            <a:cxnSpLocks/>
          </p:cNvCxnSpPr>
          <p:nvPr/>
        </p:nvCxnSpPr>
        <p:spPr>
          <a:xfrm>
            <a:off x="4577381" y="583100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06508A9-C20C-BA63-0000-18A861F29D98}"/>
              </a:ext>
            </a:extLst>
          </p:cNvPr>
          <p:cNvCxnSpPr>
            <a:cxnSpLocks/>
          </p:cNvCxnSpPr>
          <p:nvPr/>
        </p:nvCxnSpPr>
        <p:spPr>
          <a:xfrm>
            <a:off x="1744608" y="3481993"/>
            <a:ext cx="301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25B7967-D454-8C34-9F3C-A7712975B9C9}"/>
              </a:ext>
            </a:extLst>
          </p:cNvPr>
          <p:cNvCxnSpPr>
            <a:cxnSpLocks/>
          </p:cNvCxnSpPr>
          <p:nvPr/>
        </p:nvCxnSpPr>
        <p:spPr>
          <a:xfrm>
            <a:off x="1744608" y="5824865"/>
            <a:ext cx="301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560D2577-9CE0-F07B-2834-1E711B02F5CB}"/>
              </a:ext>
            </a:extLst>
          </p:cNvPr>
          <p:cNvSpPr/>
          <p:nvPr/>
        </p:nvSpPr>
        <p:spPr>
          <a:xfrm>
            <a:off x="1175968" y="1138313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EDB30D-FF8C-9F70-5BAF-633D1AFF00EE}"/>
              </a:ext>
            </a:extLst>
          </p:cNvPr>
          <p:cNvSpPr/>
          <p:nvPr/>
        </p:nvSpPr>
        <p:spPr>
          <a:xfrm>
            <a:off x="1175968" y="3394259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10D914C-9796-2EC8-1672-D48786E68E3C}"/>
              </a:ext>
            </a:extLst>
          </p:cNvPr>
          <p:cNvSpPr/>
          <p:nvPr/>
        </p:nvSpPr>
        <p:spPr>
          <a:xfrm>
            <a:off x="1175968" y="5744548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4CF0DA5-5AAC-18A9-9662-04439CDDD6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647" t="15009" r="24430" b="21826"/>
          <a:stretch/>
        </p:blipFill>
        <p:spPr>
          <a:xfrm>
            <a:off x="10275117" y="-5631"/>
            <a:ext cx="1916883" cy="131662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9AE3FDC-C335-5DD0-9DFF-3CF25CC9B4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247" y="949863"/>
            <a:ext cx="1342960" cy="44852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1F8D9DF-7F06-2014-1993-CDE5E1C1F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9508" y="795338"/>
            <a:ext cx="791206" cy="106202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3641762-10A2-FC8C-D029-F9F2947602BA}"/>
              </a:ext>
            </a:extLst>
          </p:cNvPr>
          <p:cNvSpPr txBox="1"/>
          <p:nvPr/>
        </p:nvSpPr>
        <p:spPr>
          <a:xfrm>
            <a:off x="-19917" y="2692511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Clinic visit</a:t>
            </a: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2021-2023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7382B2EA-3305-D960-D5A6-EF46525DDFD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1045"/>
          <a:stretch/>
        </p:blipFill>
        <p:spPr>
          <a:xfrm>
            <a:off x="124168" y="1447714"/>
            <a:ext cx="933354" cy="105102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5C6AA2D-1D3A-1D0F-3A2A-A0B21A8C2170}"/>
              </a:ext>
            </a:extLst>
          </p:cNvPr>
          <p:cNvSpPr txBox="1"/>
          <p:nvPr/>
        </p:nvSpPr>
        <p:spPr>
          <a:xfrm>
            <a:off x="2138665" y="1910715"/>
            <a:ext cx="58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LC-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C1EA0C-B1C8-974A-5AF4-2D5F1830FDC2}"/>
              </a:ext>
            </a:extLst>
          </p:cNvPr>
          <p:cNvSpPr txBox="1"/>
          <p:nvPr/>
        </p:nvSpPr>
        <p:spPr>
          <a:xfrm>
            <a:off x="3790099" y="1910715"/>
            <a:ext cx="58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LC+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30210E8-7175-3552-3E8F-F567E65A4631}"/>
              </a:ext>
            </a:extLst>
          </p:cNvPr>
          <p:cNvCxnSpPr>
            <a:cxnSpLocks/>
          </p:cNvCxnSpPr>
          <p:nvPr/>
        </p:nvCxnSpPr>
        <p:spPr>
          <a:xfrm>
            <a:off x="2383245" y="2276081"/>
            <a:ext cx="0" cy="914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C196FCA-E5DF-07EE-A6BA-4D932906D29B}"/>
              </a:ext>
            </a:extLst>
          </p:cNvPr>
          <p:cNvCxnSpPr>
            <a:cxnSpLocks/>
          </p:cNvCxnSpPr>
          <p:nvPr/>
        </p:nvCxnSpPr>
        <p:spPr>
          <a:xfrm flipH="1">
            <a:off x="2106968" y="2370602"/>
            <a:ext cx="274320" cy="365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883EBF2-D9A2-F0D9-8778-272EAD249DA0}"/>
              </a:ext>
            </a:extLst>
          </p:cNvPr>
          <p:cNvCxnSpPr>
            <a:cxnSpLocks/>
          </p:cNvCxnSpPr>
          <p:nvPr/>
        </p:nvCxnSpPr>
        <p:spPr>
          <a:xfrm>
            <a:off x="2379786" y="2367127"/>
            <a:ext cx="274320" cy="365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005F786-2D98-2503-27E7-CF9B3FD35D0C}"/>
              </a:ext>
            </a:extLst>
          </p:cNvPr>
          <p:cNvCxnSpPr>
            <a:cxnSpLocks/>
          </p:cNvCxnSpPr>
          <p:nvPr/>
        </p:nvCxnSpPr>
        <p:spPr>
          <a:xfrm>
            <a:off x="4037876" y="2290411"/>
            <a:ext cx="0" cy="9144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EB34E5A-325C-67F1-E864-56834FFB58C2}"/>
              </a:ext>
            </a:extLst>
          </p:cNvPr>
          <p:cNvCxnSpPr>
            <a:cxnSpLocks/>
          </p:cNvCxnSpPr>
          <p:nvPr/>
        </p:nvCxnSpPr>
        <p:spPr>
          <a:xfrm flipH="1">
            <a:off x="3761599" y="2384932"/>
            <a:ext cx="274320" cy="365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65F6A6A-1B0F-C9CE-E527-C7FB485BA6CA}"/>
              </a:ext>
            </a:extLst>
          </p:cNvPr>
          <p:cNvCxnSpPr>
            <a:cxnSpLocks/>
          </p:cNvCxnSpPr>
          <p:nvPr/>
        </p:nvCxnSpPr>
        <p:spPr>
          <a:xfrm>
            <a:off x="4034417" y="2381457"/>
            <a:ext cx="274320" cy="365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396551-366A-DBAF-ABFB-891BA9A3F559}"/>
              </a:ext>
            </a:extLst>
          </p:cNvPr>
          <p:cNvCxnSpPr>
            <a:cxnSpLocks/>
          </p:cNvCxnSpPr>
          <p:nvPr/>
        </p:nvCxnSpPr>
        <p:spPr>
          <a:xfrm>
            <a:off x="3413759" y="1827386"/>
            <a:ext cx="365760" cy="1828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494FCDB-F93F-8411-AAE2-4015EC6DDFF4}"/>
              </a:ext>
            </a:extLst>
          </p:cNvPr>
          <p:cNvSpPr txBox="1"/>
          <p:nvPr/>
        </p:nvSpPr>
        <p:spPr>
          <a:xfrm>
            <a:off x="2844768" y="1458054"/>
            <a:ext cx="847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N=306</a:t>
            </a:r>
            <a:endParaRPr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D270B4-C694-EB18-F7B4-EA2AD98C0952}"/>
              </a:ext>
            </a:extLst>
          </p:cNvPr>
          <p:cNvCxnSpPr>
            <a:cxnSpLocks/>
          </p:cNvCxnSpPr>
          <p:nvPr/>
        </p:nvCxnSpPr>
        <p:spPr>
          <a:xfrm flipH="1">
            <a:off x="2771124" y="1827386"/>
            <a:ext cx="365760" cy="1828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5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54" grpId="0"/>
      <p:bldP spid="55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FEDE5-0F57-ABEE-7F10-5B1C8E9F0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EC22-F75B-7912-1F9A-4781B5C6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Trajectories of Health in Long Covid 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5D9E4-AA3B-15C3-5BFC-5675DEBFBD1C}"/>
              </a:ext>
            </a:extLst>
          </p:cNvPr>
          <p:cNvSpPr txBox="1"/>
          <p:nvPr/>
        </p:nvSpPr>
        <p:spPr>
          <a:xfrm>
            <a:off x="1486516" y="2746727"/>
            <a:ext cx="807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LC-S-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73EA1-FF13-ADEA-3879-98287FAD3E6C}"/>
              </a:ext>
            </a:extLst>
          </p:cNvPr>
          <p:cNvSpPr txBox="1"/>
          <p:nvPr/>
        </p:nvSpPr>
        <p:spPr>
          <a:xfrm>
            <a:off x="2315095" y="2746727"/>
            <a:ext cx="926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LC-S+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A0759-3F6C-7742-6FF7-564400BCC195}"/>
              </a:ext>
            </a:extLst>
          </p:cNvPr>
          <p:cNvSpPr txBox="1"/>
          <p:nvPr/>
        </p:nvSpPr>
        <p:spPr>
          <a:xfrm>
            <a:off x="3253735" y="2746727"/>
            <a:ext cx="84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LC+S-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76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46080-50D3-C1BC-50FE-0E9E42A1EE7B}"/>
              </a:ext>
            </a:extLst>
          </p:cNvPr>
          <p:cNvSpPr txBox="1"/>
          <p:nvPr/>
        </p:nvSpPr>
        <p:spPr>
          <a:xfrm>
            <a:off x="4131041" y="2746727"/>
            <a:ext cx="89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LC+S+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A5DDE4-EE5B-8726-BC21-D3C5AD10940E}"/>
              </a:ext>
            </a:extLst>
          </p:cNvPr>
          <p:cNvSpPr txBox="1"/>
          <p:nvPr/>
        </p:nvSpPr>
        <p:spPr>
          <a:xfrm>
            <a:off x="-29973" y="923460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Infection</a:t>
            </a: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2020-2022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934EBA-00A2-A13C-3263-E86E8492E945}"/>
              </a:ext>
            </a:extLst>
          </p:cNvPr>
          <p:cNvCxnSpPr>
            <a:cxnSpLocks/>
          </p:cNvCxnSpPr>
          <p:nvPr/>
        </p:nvCxnSpPr>
        <p:spPr>
          <a:xfrm>
            <a:off x="1251401" y="1234391"/>
            <a:ext cx="0" cy="49377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D4D3751-E7F7-A6BC-ED67-2AEA1AF18255}"/>
              </a:ext>
            </a:extLst>
          </p:cNvPr>
          <p:cNvGrpSpPr/>
          <p:nvPr/>
        </p:nvGrpSpPr>
        <p:grpSpPr>
          <a:xfrm>
            <a:off x="1376559" y="3473049"/>
            <a:ext cx="3700838" cy="2383659"/>
            <a:chOff x="1445481" y="1983407"/>
            <a:chExt cx="3700838" cy="23836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B5C7E3-F3F5-0C93-9C4E-8411D1371F67}"/>
                </a:ext>
              </a:extLst>
            </p:cNvPr>
            <p:cNvSpPr txBox="1"/>
            <p:nvPr/>
          </p:nvSpPr>
          <p:spPr>
            <a:xfrm>
              <a:off x="3741534" y="2232857"/>
              <a:ext cx="1404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Cognitive Function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5648C0-10D1-90AC-ADEA-AE93305D73E7}"/>
                </a:ext>
              </a:extLst>
            </p:cNvPr>
            <p:cNvSpPr txBox="1"/>
            <p:nvPr/>
          </p:nvSpPr>
          <p:spPr>
            <a:xfrm>
              <a:off x="3388548" y="3720735"/>
              <a:ext cx="125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Physical</a:t>
              </a:r>
              <a:r>
                <a:rPr lang="en-GB" dirty="0">
                  <a:solidFill>
                    <a:schemeClr val="accent1"/>
                  </a:solidFill>
                </a:rPr>
                <a:t> Activity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125B02-F0B6-0B87-A804-3B034707FF42}"/>
                </a:ext>
              </a:extLst>
            </p:cNvPr>
            <p:cNvSpPr txBox="1"/>
            <p:nvPr/>
          </p:nvSpPr>
          <p:spPr>
            <a:xfrm>
              <a:off x="2066153" y="3720735"/>
              <a:ext cx="125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Exercise </a:t>
              </a:r>
              <a:r>
                <a:rPr lang="en-GB" dirty="0">
                  <a:solidFill>
                    <a:schemeClr val="accent1"/>
                  </a:solidFill>
                </a:rPr>
                <a:t> Capacity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E99751-6E37-F937-F0CA-62449EADE93E}"/>
                </a:ext>
              </a:extLst>
            </p:cNvPr>
            <p:cNvSpPr txBox="1"/>
            <p:nvPr/>
          </p:nvSpPr>
          <p:spPr>
            <a:xfrm>
              <a:off x="2563684" y="1983407"/>
              <a:ext cx="157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Mental Health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B2F5D7-0D4C-5D5B-4695-49F443D286ED}"/>
                </a:ext>
              </a:extLst>
            </p:cNvPr>
            <p:cNvSpPr txBox="1"/>
            <p:nvPr/>
          </p:nvSpPr>
          <p:spPr>
            <a:xfrm>
              <a:off x="3997688" y="3019362"/>
              <a:ext cx="86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Sleep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5E1C80-BAAD-68AC-200D-5579A3B01D92}"/>
                </a:ext>
              </a:extLst>
            </p:cNvPr>
            <p:cNvSpPr txBox="1"/>
            <p:nvPr/>
          </p:nvSpPr>
          <p:spPr>
            <a:xfrm>
              <a:off x="1445481" y="2232857"/>
              <a:ext cx="1462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Cardioresp</a:t>
              </a:r>
              <a:r>
                <a:rPr lang="en-US" dirty="0">
                  <a:solidFill>
                    <a:schemeClr val="accent1"/>
                  </a:solidFill>
                </a:rPr>
                <a:t>. Health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0B9A00-1CBF-BF9C-2CF8-81542E972EA5}"/>
                </a:ext>
              </a:extLst>
            </p:cNvPr>
            <p:cNvCxnSpPr>
              <a:cxnSpLocks/>
            </p:cNvCxnSpPr>
            <p:nvPr/>
          </p:nvCxnSpPr>
          <p:spPr>
            <a:xfrm>
              <a:off x="3083151" y="3657684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519D617-D055-718D-7046-E74E24D91330}"/>
                </a:ext>
              </a:extLst>
            </p:cNvPr>
            <p:cNvCxnSpPr>
              <a:cxnSpLocks/>
            </p:cNvCxnSpPr>
            <p:nvPr/>
          </p:nvCxnSpPr>
          <p:spPr>
            <a:xfrm>
              <a:off x="3367273" y="2289003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66E52C6-2DC4-C019-D0B4-01B5F8B7FBA5}"/>
                </a:ext>
              </a:extLst>
            </p:cNvPr>
            <p:cNvCxnSpPr>
              <a:cxnSpLocks/>
            </p:cNvCxnSpPr>
            <p:nvPr/>
          </p:nvCxnSpPr>
          <p:spPr>
            <a:xfrm>
              <a:off x="2757367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3E8875-2A52-715B-9CED-77CDA3ED396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88" y="3208034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2ADC26-41C9-6797-110D-235E130D5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7550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6B35523-77EA-E145-3403-362161D6E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4030" y="3212761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40" descr="A cell phone with a blue screen&#10;&#10;Description automatically generated">
              <a:extLst>
                <a:ext uri="{FF2B5EF4-FFF2-40B4-BE49-F238E27FC236}">
                  <a16:creationId xmlns:a16="http://schemas.microsoft.com/office/drawing/2014/main" id="{723D9930-0362-0CA8-7151-8D757A14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202" y="2700514"/>
              <a:ext cx="731520" cy="731520"/>
            </a:xfrm>
            <a:prstGeom prst="rect">
              <a:avLst/>
            </a:prstGeom>
          </p:spPr>
        </p:pic>
        <p:pic>
          <p:nvPicPr>
            <p:cNvPr id="42" name="Picture 41" descr="A black and blue watch&#10;&#10;Description automatically generated">
              <a:extLst>
                <a:ext uri="{FF2B5EF4-FFF2-40B4-BE49-F238E27FC236}">
                  <a16:creationId xmlns:a16="http://schemas.microsoft.com/office/drawing/2014/main" id="{E53BD97D-F5E2-6619-CDE8-0C1696FF8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130" y="2693256"/>
              <a:ext cx="730373" cy="730373"/>
            </a:xfrm>
            <a:prstGeom prst="rect">
              <a:avLst/>
            </a:prstGeom>
          </p:spPr>
        </p:pic>
        <p:sp>
          <p:nvSpPr>
            <p:cNvPr id="43" name="Heptagon 42">
              <a:extLst>
                <a:ext uri="{FF2B5EF4-FFF2-40B4-BE49-F238E27FC236}">
                  <a16:creationId xmlns:a16="http://schemas.microsoft.com/office/drawing/2014/main" id="{743F0D02-9434-ED28-9587-34F90A1FADD4}"/>
                </a:ext>
              </a:extLst>
            </p:cNvPr>
            <p:cNvSpPr/>
            <p:nvPr/>
          </p:nvSpPr>
          <p:spPr>
            <a:xfrm>
              <a:off x="2724463" y="2388482"/>
              <a:ext cx="1280160" cy="1280160"/>
            </a:xfrm>
            <a:prstGeom prst="heptagon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857DC6-8494-31FB-C246-B6DCC3F4DDB7}"/>
                </a:ext>
              </a:extLst>
            </p:cNvPr>
            <p:cNvCxnSpPr>
              <a:cxnSpLocks/>
            </p:cNvCxnSpPr>
            <p:nvPr/>
          </p:nvCxnSpPr>
          <p:spPr>
            <a:xfrm>
              <a:off x="3641951" y="3678602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087C918-4CAF-E2EA-B24D-E7C08823182A}"/>
                </a:ext>
              </a:extLst>
            </p:cNvPr>
            <p:cNvSpPr txBox="1"/>
            <p:nvPr/>
          </p:nvSpPr>
          <p:spPr>
            <a:xfrm>
              <a:off x="1932667" y="3019362"/>
              <a:ext cx="86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ANS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0C43DDD-300D-68C2-1039-A93AAB50BE9A}"/>
              </a:ext>
            </a:extLst>
          </p:cNvPr>
          <p:cNvSpPr txBox="1"/>
          <p:nvPr/>
        </p:nvSpPr>
        <p:spPr>
          <a:xfrm>
            <a:off x="6357" y="3867033"/>
            <a:ext cx="122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year</a:t>
            </a: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Continuous monitoring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58AE5C-FD77-26C5-6EDD-5E0730998B4C}"/>
              </a:ext>
            </a:extLst>
          </p:cNvPr>
          <p:cNvSpPr txBox="1"/>
          <p:nvPr/>
        </p:nvSpPr>
        <p:spPr>
          <a:xfrm>
            <a:off x="1478992" y="5983530"/>
            <a:ext cx="82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LC-S-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100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22B238-840F-4AA4-B3A4-249052D121A9}"/>
              </a:ext>
            </a:extLst>
          </p:cNvPr>
          <p:cNvSpPr txBox="1"/>
          <p:nvPr/>
        </p:nvSpPr>
        <p:spPr>
          <a:xfrm>
            <a:off x="2361942" y="5983530"/>
            <a:ext cx="82296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LC-S+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963EA3-79D5-5B7E-0E25-B42215E9F829}"/>
              </a:ext>
            </a:extLst>
          </p:cNvPr>
          <p:cNvSpPr txBox="1"/>
          <p:nvPr/>
        </p:nvSpPr>
        <p:spPr>
          <a:xfrm>
            <a:off x="3253735" y="5983530"/>
            <a:ext cx="847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LC+S-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2CB0CC-B69C-C576-DF4C-FC6BDAA17E79}"/>
              </a:ext>
            </a:extLst>
          </p:cNvPr>
          <p:cNvSpPr txBox="1"/>
          <p:nvPr/>
        </p:nvSpPr>
        <p:spPr>
          <a:xfrm>
            <a:off x="4131041" y="5983530"/>
            <a:ext cx="89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LC+S+ </a:t>
            </a:r>
          </a:p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03647C-7B89-1CA3-CF03-4052F1A1F068}"/>
              </a:ext>
            </a:extLst>
          </p:cNvPr>
          <p:cNvCxnSpPr>
            <a:cxnSpLocks/>
          </p:cNvCxnSpPr>
          <p:nvPr/>
        </p:nvCxnSpPr>
        <p:spPr>
          <a:xfrm>
            <a:off x="1934819" y="334483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98D2EA3-F119-BE54-90F0-7395019F2142}"/>
              </a:ext>
            </a:extLst>
          </p:cNvPr>
          <p:cNvCxnSpPr>
            <a:cxnSpLocks/>
          </p:cNvCxnSpPr>
          <p:nvPr/>
        </p:nvCxnSpPr>
        <p:spPr>
          <a:xfrm>
            <a:off x="2764496" y="334483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74CA18-F36F-2724-9E09-DEDCDE244D48}"/>
              </a:ext>
            </a:extLst>
          </p:cNvPr>
          <p:cNvCxnSpPr>
            <a:cxnSpLocks/>
          </p:cNvCxnSpPr>
          <p:nvPr/>
        </p:nvCxnSpPr>
        <p:spPr>
          <a:xfrm>
            <a:off x="3677633" y="334483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430750D-45EF-9277-D092-0B0A586233E8}"/>
              </a:ext>
            </a:extLst>
          </p:cNvPr>
          <p:cNvCxnSpPr>
            <a:cxnSpLocks/>
          </p:cNvCxnSpPr>
          <p:nvPr/>
        </p:nvCxnSpPr>
        <p:spPr>
          <a:xfrm>
            <a:off x="4577381" y="334483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1F6E7A-9018-2136-F601-74FEE27529D6}"/>
              </a:ext>
            </a:extLst>
          </p:cNvPr>
          <p:cNvCxnSpPr>
            <a:cxnSpLocks/>
          </p:cNvCxnSpPr>
          <p:nvPr/>
        </p:nvCxnSpPr>
        <p:spPr>
          <a:xfrm>
            <a:off x="1930267" y="583100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AADCE7E-BB62-C89C-56C5-CC31865C5207}"/>
              </a:ext>
            </a:extLst>
          </p:cNvPr>
          <p:cNvCxnSpPr>
            <a:cxnSpLocks/>
          </p:cNvCxnSpPr>
          <p:nvPr/>
        </p:nvCxnSpPr>
        <p:spPr>
          <a:xfrm>
            <a:off x="2764496" y="583100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CF271C-7D9C-A419-7214-247D34AFBE0D}"/>
              </a:ext>
            </a:extLst>
          </p:cNvPr>
          <p:cNvCxnSpPr>
            <a:cxnSpLocks/>
          </p:cNvCxnSpPr>
          <p:nvPr/>
        </p:nvCxnSpPr>
        <p:spPr>
          <a:xfrm>
            <a:off x="3677633" y="583100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0A1492-6B70-11CF-DFE9-914A8754505E}"/>
              </a:ext>
            </a:extLst>
          </p:cNvPr>
          <p:cNvCxnSpPr>
            <a:cxnSpLocks/>
          </p:cNvCxnSpPr>
          <p:nvPr/>
        </p:nvCxnSpPr>
        <p:spPr>
          <a:xfrm>
            <a:off x="4577381" y="5831003"/>
            <a:ext cx="0" cy="1371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168D0D2-4367-6DA6-C6E9-A7E1D818D344}"/>
              </a:ext>
            </a:extLst>
          </p:cNvPr>
          <p:cNvCxnSpPr>
            <a:cxnSpLocks/>
          </p:cNvCxnSpPr>
          <p:nvPr/>
        </p:nvCxnSpPr>
        <p:spPr>
          <a:xfrm>
            <a:off x="1744608" y="3481993"/>
            <a:ext cx="301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8FB636-A1CC-F520-F1F9-8A4FD09DE4D6}"/>
              </a:ext>
            </a:extLst>
          </p:cNvPr>
          <p:cNvCxnSpPr>
            <a:cxnSpLocks/>
          </p:cNvCxnSpPr>
          <p:nvPr/>
        </p:nvCxnSpPr>
        <p:spPr>
          <a:xfrm>
            <a:off x="1744608" y="5824865"/>
            <a:ext cx="30175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9A4FD58D-A033-AC66-19B5-EC22F5E82E1D}"/>
              </a:ext>
            </a:extLst>
          </p:cNvPr>
          <p:cNvSpPr/>
          <p:nvPr/>
        </p:nvSpPr>
        <p:spPr>
          <a:xfrm>
            <a:off x="1175968" y="1138313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1B6A3A3-2B37-8B74-6105-870716932634}"/>
              </a:ext>
            </a:extLst>
          </p:cNvPr>
          <p:cNvSpPr/>
          <p:nvPr/>
        </p:nvSpPr>
        <p:spPr>
          <a:xfrm>
            <a:off x="1175968" y="3394259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23299D2-EF8E-3935-5A16-22F031AC86F4}"/>
              </a:ext>
            </a:extLst>
          </p:cNvPr>
          <p:cNvSpPr/>
          <p:nvPr/>
        </p:nvSpPr>
        <p:spPr>
          <a:xfrm>
            <a:off x="1175968" y="5744548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4C8AE95-8DDC-64AF-5853-CF1A98A62A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647" t="15009" r="24430" b="21826"/>
          <a:stretch/>
        </p:blipFill>
        <p:spPr>
          <a:xfrm>
            <a:off x="10275117" y="-5631"/>
            <a:ext cx="1916883" cy="131662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3CFD97A-1482-9488-9BE5-0E7AD2BA05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247" y="949863"/>
            <a:ext cx="1342960" cy="44852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1B323EE-7FAD-0BA3-8EA6-0E93E45B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9508" y="795338"/>
            <a:ext cx="791206" cy="106202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D427E6DD-8E24-8532-319A-3C97FF29F61B}"/>
              </a:ext>
            </a:extLst>
          </p:cNvPr>
          <p:cNvSpPr txBox="1"/>
          <p:nvPr/>
        </p:nvSpPr>
        <p:spPr>
          <a:xfrm>
            <a:off x="-19917" y="2692511"/>
            <a:ext cx="1127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Clinic visit</a:t>
            </a:r>
          </a:p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2021-2023</a:t>
            </a: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ED1A3C6-7DF8-1905-9BC4-803B12564CE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1045"/>
          <a:stretch/>
        </p:blipFill>
        <p:spPr>
          <a:xfrm>
            <a:off x="124168" y="1447714"/>
            <a:ext cx="933354" cy="1051029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1972478-3B57-D3CF-3246-442F8A4F3CF6}"/>
              </a:ext>
            </a:extLst>
          </p:cNvPr>
          <p:cNvSpPr txBox="1"/>
          <p:nvPr/>
        </p:nvSpPr>
        <p:spPr>
          <a:xfrm>
            <a:off x="2138665" y="1910715"/>
            <a:ext cx="58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LC-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FBE714-84AE-0959-46CA-8FD5474A8DD5}"/>
              </a:ext>
            </a:extLst>
          </p:cNvPr>
          <p:cNvSpPr txBox="1"/>
          <p:nvPr/>
        </p:nvSpPr>
        <p:spPr>
          <a:xfrm>
            <a:off x="3790099" y="1910715"/>
            <a:ext cx="584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LC+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124FE5A-BABF-78DC-2FB2-1E786773F90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4609" t="2407" r="33358" b="6462"/>
          <a:stretch/>
        </p:blipFill>
        <p:spPr>
          <a:xfrm>
            <a:off x="7521465" y="1069698"/>
            <a:ext cx="774591" cy="1101822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2B74FED-2770-AE8E-D798-BFA5AA3C8D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8016" y="871321"/>
            <a:ext cx="2217900" cy="841648"/>
          </a:xfrm>
          <a:prstGeom prst="rect">
            <a:avLst/>
          </a:prstGeom>
        </p:spPr>
      </p:pic>
      <p:pic>
        <p:nvPicPr>
          <p:cNvPr id="87" name="Graphic 13" descr="Heart with pulse with solid fill">
            <a:extLst>
              <a:ext uri="{FF2B5EF4-FFF2-40B4-BE49-F238E27FC236}">
                <a16:creationId xmlns:a16="http://schemas.microsoft.com/office/drawing/2014/main" id="{1DD1DAB5-33B7-E2C7-1FBE-EA4B49FA1D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61190" y="4551792"/>
            <a:ext cx="640080" cy="640080"/>
          </a:xfrm>
          <a:prstGeom prst="rect">
            <a:avLst/>
          </a:prstGeom>
        </p:spPr>
      </p:pic>
      <p:pic>
        <p:nvPicPr>
          <p:cNvPr id="88" name="Graphic 16" descr="Good Idea with solid fill">
            <a:extLst>
              <a:ext uri="{FF2B5EF4-FFF2-40B4-BE49-F238E27FC236}">
                <a16:creationId xmlns:a16="http://schemas.microsoft.com/office/drawing/2014/main" id="{67D5DD37-7A12-545E-FE29-61383473D4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0340" y="3946364"/>
            <a:ext cx="640080" cy="640080"/>
          </a:xfrm>
          <a:prstGeom prst="rect">
            <a:avLst/>
          </a:prstGeom>
        </p:spPr>
      </p:pic>
      <p:pic>
        <p:nvPicPr>
          <p:cNvPr id="89" name="Graphic 18" descr="Run with solid fill">
            <a:extLst>
              <a:ext uri="{FF2B5EF4-FFF2-40B4-BE49-F238E27FC236}">
                <a16:creationId xmlns:a16="http://schemas.microsoft.com/office/drawing/2014/main" id="{BC06C2F9-EDAD-CA9D-D5D3-8FC2C4891E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61190" y="3554879"/>
            <a:ext cx="640080" cy="64008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16A76E5B-41F7-CDAC-FDF8-DD99670001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57773" y="5548706"/>
            <a:ext cx="646914" cy="640080"/>
          </a:xfrm>
          <a:prstGeom prst="rect">
            <a:avLst/>
          </a:prstGeom>
        </p:spPr>
      </p:pic>
      <p:pic>
        <p:nvPicPr>
          <p:cNvPr id="91" name="Graphic 90" descr="Meditation with solid fill">
            <a:extLst>
              <a:ext uri="{FF2B5EF4-FFF2-40B4-BE49-F238E27FC236}">
                <a16:creationId xmlns:a16="http://schemas.microsoft.com/office/drawing/2014/main" id="{9BE3885A-9996-DD0F-85A2-D49ABD69D18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00340" y="2557966"/>
            <a:ext cx="640080" cy="640080"/>
          </a:xfrm>
          <a:prstGeom prst="rect">
            <a:avLst/>
          </a:prstGeom>
        </p:spPr>
      </p:pic>
      <p:pic>
        <p:nvPicPr>
          <p:cNvPr id="92" name="Graphic 91" descr="Sleep with solid fill">
            <a:extLst>
              <a:ext uri="{FF2B5EF4-FFF2-40B4-BE49-F238E27FC236}">
                <a16:creationId xmlns:a16="http://schemas.microsoft.com/office/drawing/2014/main" id="{86077BF2-9D4E-6525-F0A3-D9D8E22344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500340" y="5045775"/>
            <a:ext cx="640080" cy="640080"/>
          </a:xfrm>
          <a:prstGeom prst="rect">
            <a:avLst/>
          </a:prstGeom>
        </p:spPr>
      </p:pic>
      <p:pic>
        <p:nvPicPr>
          <p:cNvPr id="93" name="Graphic 92" descr="Shoe footprints with solid fill">
            <a:extLst>
              <a:ext uri="{FF2B5EF4-FFF2-40B4-BE49-F238E27FC236}">
                <a16:creationId xmlns:a16="http://schemas.microsoft.com/office/drawing/2014/main" id="{755E9FAF-F737-498E-4577-AFC80B4863C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61190" y="2557966"/>
            <a:ext cx="640080" cy="64008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C747486-A577-F02D-62FD-24C4DC2BDC8C}"/>
              </a:ext>
            </a:extLst>
          </p:cNvPr>
          <p:cNvSpPr txBox="1"/>
          <p:nvPr/>
        </p:nvSpPr>
        <p:spPr>
          <a:xfrm>
            <a:off x="6133725" y="2377760"/>
            <a:ext cx="1665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Mental Health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Depression 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Anxiety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Wellbeing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F65CF4D-18C0-F7BF-577F-9C5195A5A80F}"/>
              </a:ext>
            </a:extLst>
          </p:cNvPr>
          <p:cNvSpPr txBox="1"/>
          <p:nvPr/>
        </p:nvSpPr>
        <p:spPr>
          <a:xfrm>
            <a:off x="6133725" y="3772346"/>
            <a:ext cx="2255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Cognitive function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Composite RT 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Composite Accuracy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B10F985-5A7C-8AB0-E6FF-4A7595A0C856}"/>
              </a:ext>
            </a:extLst>
          </p:cNvPr>
          <p:cNvSpPr txBox="1"/>
          <p:nvPr/>
        </p:nvSpPr>
        <p:spPr>
          <a:xfrm>
            <a:off x="8924789" y="2377760"/>
            <a:ext cx="2130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Physical Activity</a:t>
            </a:r>
          </a:p>
          <a:p>
            <a:r>
              <a:rPr lang="en-GB" dirty="0"/>
              <a:t>Number of steps</a:t>
            </a:r>
          </a:p>
          <a:p>
            <a:r>
              <a:rPr lang="en-GB" dirty="0"/>
              <a:t>Time spent in MVPA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ABD1463-1CF1-CBC5-BC12-A80A87309F6D}"/>
              </a:ext>
            </a:extLst>
          </p:cNvPr>
          <p:cNvGrpSpPr/>
          <p:nvPr/>
        </p:nvGrpSpPr>
        <p:grpSpPr>
          <a:xfrm>
            <a:off x="2106968" y="2276081"/>
            <a:ext cx="547138" cy="460281"/>
            <a:chOff x="2025216" y="2385064"/>
            <a:chExt cx="547138" cy="460281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099B690-79D2-4520-B3CC-F08F6B2E672F}"/>
                </a:ext>
              </a:extLst>
            </p:cNvPr>
            <p:cNvCxnSpPr>
              <a:cxnSpLocks/>
            </p:cNvCxnSpPr>
            <p:nvPr/>
          </p:nvCxnSpPr>
          <p:spPr>
            <a:xfrm>
              <a:off x="2301493" y="2385064"/>
              <a:ext cx="0" cy="9144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7D71F37-9B94-B6A3-93C3-A1C49CE3A148}"/>
                </a:ext>
              </a:extLst>
            </p:cNvPr>
            <p:cNvGrpSpPr/>
            <p:nvPr/>
          </p:nvGrpSpPr>
          <p:grpSpPr>
            <a:xfrm>
              <a:off x="2025216" y="2476110"/>
              <a:ext cx="547138" cy="369235"/>
              <a:chOff x="2717965" y="2082050"/>
              <a:chExt cx="547138" cy="369235"/>
            </a:xfrm>
          </p:grpSpPr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B7C176B0-15A0-66EF-2554-20D96D64B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7965" y="2085525"/>
                <a:ext cx="274320" cy="3657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A90076C-5A48-A5F2-6199-B2C881B6C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783" y="2082050"/>
                <a:ext cx="274320" cy="3657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A3F96D9-D60B-554A-4979-4C52A4B43C99}"/>
              </a:ext>
            </a:extLst>
          </p:cNvPr>
          <p:cNvGrpSpPr/>
          <p:nvPr/>
        </p:nvGrpSpPr>
        <p:grpSpPr>
          <a:xfrm>
            <a:off x="3761599" y="2290411"/>
            <a:ext cx="547138" cy="460281"/>
            <a:chOff x="2025216" y="2385064"/>
            <a:chExt cx="547138" cy="460281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4854E39-B235-1F01-BAFD-E8C331BD55BC}"/>
                </a:ext>
              </a:extLst>
            </p:cNvPr>
            <p:cNvCxnSpPr>
              <a:cxnSpLocks/>
            </p:cNvCxnSpPr>
            <p:nvPr/>
          </p:nvCxnSpPr>
          <p:spPr>
            <a:xfrm>
              <a:off x="2301493" y="2385064"/>
              <a:ext cx="0" cy="9144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1BD75F3-EB60-23AF-3B26-A664EC724F54}"/>
                </a:ext>
              </a:extLst>
            </p:cNvPr>
            <p:cNvGrpSpPr/>
            <p:nvPr/>
          </p:nvGrpSpPr>
          <p:grpSpPr>
            <a:xfrm>
              <a:off x="2025216" y="2476110"/>
              <a:ext cx="547138" cy="369235"/>
              <a:chOff x="2717965" y="2082050"/>
              <a:chExt cx="547138" cy="369235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ABEE79D-E147-C550-FFF8-D5B273D52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7965" y="2085525"/>
                <a:ext cx="274320" cy="3657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7709F59E-0C3D-0B14-3A7A-ADA083417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783" y="2082050"/>
                <a:ext cx="274320" cy="36576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0D521014-6D71-420B-7C1D-AD617B71EA00}"/>
              </a:ext>
            </a:extLst>
          </p:cNvPr>
          <p:cNvSpPr txBox="1"/>
          <p:nvPr/>
        </p:nvSpPr>
        <p:spPr>
          <a:xfrm>
            <a:off x="8924789" y="4500391"/>
            <a:ext cx="3006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Cardiorespiratory Function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Heart rate reserve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Respiratory rate</a:t>
            </a:r>
          </a:p>
          <a:p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59B8A1-77DF-B35F-E1CA-752D00A44645}"/>
              </a:ext>
            </a:extLst>
          </p:cNvPr>
          <p:cNvSpPr txBox="1"/>
          <p:nvPr/>
        </p:nvSpPr>
        <p:spPr>
          <a:xfrm>
            <a:off x="8961641" y="5522914"/>
            <a:ext cx="323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Autonomic Nervous System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Heart rate variability</a:t>
            </a:r>
          </a:p>
          <a:p>
            <a:endParaRPr lang="en-GB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75F6E76-6B41-D6D3-B958-B8AD2B9AFF89}"/>
              </a:ext>
            </a:extLst>
          </p:cNvPr>
          <p:cNvSpPr txBox="1"/>
          <p:nvPr/>
        </p:nvSpPr>
        <p:spPr>
          <a:xfrm>
            <a:off x="8924789" y="3406392"/>
            <a:ext cx="20565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Exercise Capacity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Walk speed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Peak heart rate</a:t>
            </a:r>
          </a:p>
          <a:p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8943707-774D-13D9-9202-BCA7134B9027}"/>
              </a:ext>
            </a:extLst>
          </p:cNvPr>
          <p:cNvSpPr txBox="1"/>
          <p:nvPr/>
        </p:nvSpPr>
        <p:spPr>
          <a:xfrm>
            <a:off x="6133725" y="5094732"/>
            <a:ext cx="1046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Sleep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Duration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9C63A6-B12F-5184-2B8A-B22C58CB0302}"/>
              </a:ext>
            </a:extLst>
          </p:cNvPr>
          <p:cNvGrpSpPr>
            <a:grpSpLocks noChangeAspect="1"/>
          </p:cNvGrpSpPr>
          <p:nvPr/>
        </p:nvGrpSpPr>
        <p:grpSpPr>
          <a:xfrm>
            <a:off x="6217714" y="1040314"/>
            <a:ext cx="1047671" cy="1066351"/>
            <a:chOff x="2634030" y="2289003"/>
            <a:chExt cx="1455098" cy="1481039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5DB150B-DE55-97B8-3256-2BD1C400A328}"/>
                </a:ext>
              </a:extLst>
            </p:cNvPr>
            <p:cNvCxnSpPr>
              <a:cxnSpLocks/>
            </p:cNvCxnSpPr>
            <p:nvPr/>
          </p:nvCxnSpPr>
          <p:spPr>
            <a:xfrm>
              <a:off x="3083151" y="3657684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27BBDD-46E2-627D-CC43-062D28AD7C32}"/>
                </a:ext>
              </a:extLst>
            </p:cNvPr>
            <p:cNvCxnSpPr>
              <a:cxnSpLocks/>
            </p:cNvCxnSpPr>
            <p:nvPr/>
          </p:nvCxnSpPr>
          <p:spPr>
            <a:xfrm>
              <a:off x="3367273" y="2289003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652DDE-2F97-9952-BE12-B2DAFD4F08B1}"/>
                </a:ext>
              </a:extLst>
            </p:cNvPr>
            <p:cNvCxnSpPr>
              <a:cxnSpLocks/>
            </p:cNvCxnSpPr>
            <p:nvPr/>
          </p:nvCxnSpPr>
          <p:spPr>
            <a:xfrm>
              <a:off x="2757367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E2B804-ED0B-B1A0-C8DD-A22D9193B493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88" y="3208034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F18317-008F-5E2F-0F6E-A5D04E288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7550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82DD3-04BA-040A-2462-A8C08B371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4030" y="3212761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21" descr="A cell phone with a blue screen&#10;&#10;Description automatically generated">
              <a:extLst>
                <a:ext uri="{FF2B5EF4-FFF2-40B4-BE49-F238E27FC236}">
                  <a16:creationId xmlns:a16="http://schemas.microsoft.com/office/drawing/2014/main" id="{736F5CAC-0DC7-DEED-B9A6-336F28C1B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202" y="2700514"/>
              <a:ext cx="731520" cy="731520"/>
            </a:xfrm>
            <a:prstGeom prst="rect">
              <a:avLst/>
            </a:prstGeom>
          </p:spPr>
        </p:pic>
        <p:pic>
          <p:nvPicPr>
            <p:cNvPr id="23" name="Picture 22" descr="A black and blue watch&#10;&#10;Description automatically generated">
              <a:extLst>
                <a:ext uri="{FF2B5EF4-FFF2-40B4-BE49-F238E27FC236}">
                  <a16:creationId xmlns:a16="http://schemas.microsoft.com/office/drawing/2014/main" id="{AB68878A-73BF-CA04-A070-EC2E5A24D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130" y="2693256"/>
              <a:ext cx="730373" cy="730373"/>
            </a:xfrm>
            <a:prstGeom prst="rect">
              <a:avLst/>
            </a:prstGeom>
          </p:spPr>
        </p:pic>
        <p:sp>
          <p:nvSpPr>
            <p:cNvPr id="24" name="Heptagon 23">
              <a:extLst>
                <a:ext uri="{FF2B5EF4-FFF2-40B4-BE49-F238E27FC236}">
                  <a16:creationId xmlns:a16="http://schemas.microsoft.com/office/drawing/2014/main" id="{EB4BD07A-E9D6-C20C-D018-AFC8F22BD151}"/>
                </a:ext>
              </a:extLst>
            </p:cNvPr>
            <p:cNvSpPr/>
            <p:nvPr/>
          </p:nvSpPr>
          <p:spPr>
            <a:xfrm>
              <a:off x="2724463" y="2388482"/>
              <a:ext cx="1280160" cy="1280160"/>
            </a:xfrm>
            <a:prstGeom prst="heptagon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AA7A4E7-E6B7-638D-95C9-FF61A33006F0}"/>
                </a:ext>
              </a:extLst>
            </p:cNvPr>
            <p:cNvCxnSpPr>
              <a:cxnSpLocks/>
            </p:cNvCxnSpPr>
            <p:nvPr/>
          </p:nvCxnSpPr>
          <p:spPr>
            <a:xfrm>
              <a:off x="3641951" y="3678602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4ECD24-E908-B3DF-0F77-CB6AD60270F0}"/>
              </a:ext>
            </a:extLst>
          </p:cNvPr>
          <p:cNvCxnSpPr>
            <a:cxnSpLocks/>
          </p:cNvCxnSpPr>
          <p:nvPr/>
        </p:nvCxnSpPr>
        <p:spPr>
          <a:xfrm>
            <a:off x="3413759" y="1827386"/>
            <a:ext cx="365760" cy="1828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65DF705-3703-F792-9D72-7D24DA68DE60}"/>
              </a:ext>
            </a:extLst>
          </p:cNvPr>
          <p:cNvSpPr txBox="1"/>
          <p:nvPr/>
        </p:nvSpPr>
        <p:spPr>
          <a:xfrm>
            <a:off x="2844768" y="1458054"/>
            <a:ext cx="847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N=306</a:t>
            </a:r>
            <a:endParaRPr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C955C69-7E0A-7950-6C65-B9CA5674F07A}"/>
              </a:ext>
            </a:extLst>
          </p:cNvPr>
          <p:cNvCxnSpPr>
            <a:cxnSpLocks/>
          </p:cNvCxnSpPr>
          <p:nvPr/>
        </p:nvCxnSpPr>
        <p:spPr>
          <a:xfrm flipH="1">
            <a:off x="2771124" y="1827386"/>
            <a:ext cx="365760" cy="18288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86690CE3-A671-8848-74B3-7200FB51DA2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45879" y="1724248"/>
            <a:ext cx="2042325" cy="4803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87918D-4721-23CF-CBC6-2570CE65E174}"/>
              </a:ext>
            </a:extLst>
          </p:cNvPr>
          <p:cNvCxnSpPr>
            <a:cxnSpLocks/>
          </p:cNvCxnSpPr>
          <p:nvPr/>
        </p:nvCxnSpPr>
        <p:spPr>
          <a:xfrm flipV="1">
            <a:off x="4963209" y="903650"/>
            <a:ext cx="1268883" cy="25591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4D8FA5-F5AB-C632-7953-9A8F508FE3F1}"/>
              </a:ext>
            </a:extLst>
          </p:cNvPr>
          <p:cNvCxnSpPr>
            <a:cxnSpLocks/>
          </p:cNvCxnSpPr>
          <p:nvPr/>
        </p:nvCxnSpPr>
        <p:spPr>
          <a:xfrm>
            <a:off x="4879091" y="5813128"/>
            <a:ext cx="2706003" cy="742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2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110" grpId="0"/>
      <p:bldP spid="111" grpId="0"/>
      <p:bldP spid="112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72D5-01F3-98AC-E78E-FD84BA9C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Trajectories of Health in Long Covid </a:t>
            </a:r>
            <a:endParaRPr lang="en-GB" dirty="0"/>
          </a:p>
        </p:txBody>
      </p:sp>
      <p:pic>
        <p:nvPicPr>
          <p:cNvPr id="20" name="Picture 19" descr="A hexagon with blue lines and dots&#10;&#10;Description automatically generated">
            <a:extLst>
              <a:ext uri="{FF2B5EF4-FFF2-40B4-BE49-F238E27FC236}">
                <a16:creationId xmlns:a16="http://schemas.microsoft.com/office/drawing/2014/main" id="{0712365D-0092-FFA6-952B-B520366D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 t="13277" r="22570" b="19200"/>
          <a:stretch/>
        </p:blipFill>
        <p:spPr>
          <a:xfrm>
            <a:off x="9812324" y="3937234"/>
            <a:ext cx="2377440" cy="2319862"/>
          </a:xfrm>
          <a:prstGeom prst="rect">
            <a:avLst/>
          </a:prstGeom>
        </p:spPr>
      </p:pic>
      <p:pic>
        <p:nvPicPr>
          <p:cNvPr id="22" name="Picture 21" descr="A diagram of a hexagon&#10;&#10;Description automatically generated">
            <a:extLst>
              <a:ext uri="{FF2B5EF4-FFF2-40B4-BE49-F238E27FC236}">
                <a16:creationId xmlns:a16="http://schemas.microsoft.com/office/drawing/2014/main" id="{01B96782-2929-0EE8-7930-665AC442C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9" t="12658" r="22570" b="20479"/>
          <a:stretch/>
        </p:blipFill>
        <p:spPr>
          <a:xfrm>
            <a:off x="9760842" y="1452145"/>
            <a:ext cx="2377440" cy="2284717"/>
          </a:xfrm>
          <a:prstGeom prst="rect">
            <a:avLst/>
          </a:prstGeom>
        </p:spPr>
      </p:pic>
      <p:pic>
        <p:nvPicPr>
          <p:cNvPr id="24" name="Picture 23" descr="A diagram of a hexagon with red and green lines&#10;&#10;Description automatically generated">
            <a:extLst>
              <a:ext uri="{FF2B5EF4-FFF2-40B4-BE49-F238E27FC236}">
                <a16:creationId xmlns:a16="http://schemas.microsoft.com/office/drawing/2014/main" id="{EC882844-2160-7D14-D504-52113BECD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5" t="12698" r="23547" b="20729"/>
          <a:stretch/>
        </p:blipFill>
        <p:spPr>
          <a:xfrm>
            <a:off x="4708794" y="3933423"/>
            <a:ext cx="2377440" cy="2319862"/>
          </a:xfrm>
          <a:prstGeom prst="rect">
            <a:avLst/>
          </a:prstGeom>
        </p:spPr>
      </p:pic>
      <p:pic>
        <p:nvPicPr>
          <p:cNvPr id="26" name="Picture 25" descr="A hexagon with red and green lines&#10;&#10;Description automatically generated">
            <a:extLst>
              <a:ext uri="{FF2B5EF4-FFF2-40B4-BE49-F238E27FC236}">
                <a16:creationId xmlns:a16="http://schemas.microsoft.com/office/drawing/2014/main" id="{54B473DA-BF0D-E19B-660C-2C284A276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2" t="11576" r="22434" b="17201"/>
          <a:stretch/>
        </p:blipFill>
        <p:spPr>
          <a:xfrm>
            <a:off x="4722864" y="1401758"/>
            <a:ext cx="2372720" cy="2468880"/>
          </a:xfrm>
          <a:prstGeom prst="rect">
            <a:avLst/>
          </a:prstGeom>
        </p:spPr>
      </p:pic>
      <p:pic>
        <p:nvPicPr>
          <p:cNvPr id="28" name="Picture 27" descr="A diagram of a hexagon&#10;&#10;Description automatically generated">
            <a:extLst>
              <a:ext uri="{FF2B5EF4-FFF2-40B4-BE49-F238E27FC236}">
                <a16:creationId xmlns:a16="http://schemas.microsoft.com/office/drawing/2014/main" id="{B1171DDB-8983-9222-69F3-402466C11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2" t="11716" r="22502" b="20753"/>
          <a:stretch/>
        </p:blipFill>
        <p:spPr>
          <a:xfrm>
            <a:off x="7348308" y="3852735"/>
            <a:ext cx="2377440" cy="2365418"/>
          </a:xfrm>
          <a:prstGeom prst="rect">
            <a:avLst/>
          </a:prstGeom>
        </p:spPr>
      </p:pic>
      <p:pic>
        <p:nvPicPr>
          <p:cNvPr id="30" name="Picture 29" descr="A diagram of a hexagon&#10;&#10;Description automatically generated">
            <a:extLst>
              <a:ext uri="{FF2B5EF4-FFF2-40B4-BE49-F238E27FC236}">
                <a16:creationId xmlns:a16="http://schemas.microsoft.com/office/drawing/2014/main" id="{B2E0E086-8924-038E-E035-D7C7870F4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88" t="13679" r="22354" b="19821"/>
          <a:stretch/>
        </p:blipFill>
        <p:spPr>
          <a:xfrm>
            <a:off x="7299070" y="1445490"/>
            <a:ext cx="2377440" cy="232934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A61F891-790B-366F-102D-7DC8718A3013}"/>
              </a:ext>
            </a:extLst>
          </p:cNvPr>
          <p:cNvGrpSpPr/>
          <p:nvPr/>
        </p:nvGrpSpPr>
        <p:grpSpPr>
          <a:xfrm>
            <a:off x="-89772" y="2812132"/>
            <a:ext cx="3700838" cy="2383659"/>
            <a:chOff x="1445481" y="1983407"/>
            <a:chExt cx="3700838" cy="238365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10C3ED-D7A6-04DE-0CBA-D3218651E661}"/>
                </a:ext>
              </a:extLst>
            </p:cNvPr>
            <p:cNvSpPr txBox="1"/>
            <p:nvPr/>
          </p:nvSpPr>
          <p:spPr>
            <a:xfrm>
              <a:off x="3741534" y="2232857"/>
              <a:ext cx="1404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Cognitive Function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C645AA-BE60-2FFE-1F5B-EB248CD8A16F}"/>
                </a:ext>
              </a:extLst>
            </p:cNvPr>
            <p:cNvSpPr txBox="1"/>
            <p:nvPr/>
          </p:nvSpPr>
          <p:spPr>
            <a:xfrm>
              <a:off x="3388548" y="3720735"/>
              <a:ext cx="125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Physical</a:t>
              </a:r>
              <a:r>
                <a:rPr lang="en-GB" dirty="0">
                  <a:solidFill>
                    <a:schemeClr val="accent1"/>
                  </a:solidFill>
                </a:rPr>
                <a:t> Activity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37D521-91B2-1BFA-810D-80F1A64E7F00}"/>
                </a:ext>
              </a:extLst>
            </p:cNvPr>
            <p:cNvSpPr txBox="1"/>
            <p:nvPr/>
          </p:nvSpPr>
          <p:spPr>
            <a:xfrm>
              <a:off x="2066153" y="3720735"/>
              <a:ext cx="125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Exercise </a:t>
              </a:r>
              <a:r>
                <a:rPr lang="en-GB" dirty="0">
                  <a:solidFill>
                    <a:schemeClr val="accent1"/>
                  </a:solidFill>
                </a:rPr>
                <a:t> Capacity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184B21-741D-5CD0-4F7A-BB21827487BD}"/>
                </a:ext>
              </a:extLst>
            </p:cNvPr>
            <p:cNvSpPr txBox="1"/>
            <p:nvPr/>
          </p:nvSpPr>
          <p:spPr>
            <a:xfrm>
              <a:off x="2563684" y="1983407"/>
              <a:ext cx="157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Mental Health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290BFE-C70D-4301-88F6-B4C00D2F62B9}"/>
                </a:ext>
              </a:extLst>
            </p:cNvPr>
            <p:cNvSpPr txBox="1"/>
            <p:nvPr/>
          </p:nvSpPr>
          <p:spPr>
            <a:xfrm>
              <a:off x="3997688" y="3019362"/>
              <a:ext cx="86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Sleep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D0CF0E-C192-5FF5-F2FA-BC0886093853}"/>
                </a:ext>
              </a:extLst>
            </p:cNvPr>
            <p:cNvSpPr txBox="1"/>
            <p:nvPr/>
          </p:nvSpPr>
          <p:spPr>
            <a:xfrm>
              <a:off x="1445481" y="2232857"/>
              <a:ext cx="1462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Cardioresp</a:t>
              </a:r>
              <a:r>
                <a:rPr lang="en-US" dirty="0">
                  <a:solidFill>
                    <a:schemeClr val="accent1"/>
                  </a:solidFill>
                </a:rPr>
                <a:t>. Health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A36024-FD04-56CA-3B9C-27D7B06A9E6F}"/>
                </a:ext>
              </a:extLst>
            </p:cNvPr>
            <p:cNvCxnSpPr>
              <a:cxnSpLocks/>
            </p:cNvCxnSpPr>
            <p:nvPr/>
          </p:nvCxnSpPr>
          <p:spPr>
            <a:xfrm>
              <a:off x="3083151" y="3657684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A3894C-277D-8E51-375E-E20CB5C37508}"/>
                </a:ext>
              </a:extLst>
            </p:cNvPr>
            <p:cNvCxnSpPr>
              <a:cxnSpLocks/>
            </p:cNvCxnSpPr>
            <p:nvPr/>
          </p:nvCxnSpPr>
          <p:spPr>
            <a:xfrm>
              <a:off x="3367273" y="2289003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F83508-27F6-C366-908D-F2B2D1B209C9}"/>
                </a:ext>
              </a:extLst>
            </p:cNvPr>
            <p:cNvCxnSpPr>
              <a:cxnSpLocks/>
            </p:cNvCxnSpPr>
            <p:nvPr/>
          </p:nvCxnSpPr>
          <p:spPr>
            <a:xfrm>
              <a:off x="2757367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7BFAA30-F757-9378-25A9-5FBC86B31F0D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88" y="3208034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F2DD1A-0F51-2709-04BF-A1BD7647A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7550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B6D782B-3C35-E125-4CC8-1C56B2ED1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4030" y="3212761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 descr="A cell phone with a blue screen&#10;&#10;Description automatically generated">
              <a:extLst>
                <a:ext uri="{FF2B5EF4-FFF2-40B4-BE49-F238E27FC236}">
                  <a16:creationId xmlns:a16="http://schemas.microsoft.com/office/drawing/2014/main" id="{401E09F2-95A7-C4A9-47C3-D8B3A2D09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202" y="2700514"/>
              <a:ext cx="731520" cy="731520"/>
            </a:xfrm>
            <a:prstGeom prst="rect">
              <a:avLst/>
            </a:prstGeom>
          </p:spPr>
        </p:pic>
        <p:pic>
          <p:nvPicPr>
            <p:cNvPr id="45" name="Picture 44" descr="A black and blue watch&#10;&#10;Description automatically generated">
              <a:extLst>
                <a:ext uri="{FF2B5EF4-FFF2-40B4-BE49-F238E27FC236}">
                  <a16:creationId xmlns:a16="http://schemas.microsoft.com/office/drawing/2014/main" id="{314D5EAE-8071-EBB8-15F6-CDB95133F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130" y="2693256"/>
              <a:ext cx="730373" cy="730373"/>
            </a:xfrm>
            <a:prstGeom prst="rect">
              <a:avLst/>
            </a:prstGeom>
          </p:spPr>
        </p:pic>
        <p:sp>
          <p:nvSpPr>
            <p:cNvPr id="46" name="Heptagon 45">
              <a:extLst>
                <a:ext uri="{FF2B5EF4-FFF2-40B4-BE49-F238E27FC236}">
                  <a16:creationId xmlns:a16="http://schemas.microsoft.com/office/drawing/2014/main" id="{B837B11E-8FB6-1498-3F12-0BD081D3D7AD}"/>
                </a:ext>
              </a:extLst>
            </p:cNvPr>
            <p:cNvSpPr/>
            <p:nvPr/>
          </p:nvSpPr>
          <p:spPr>
            <a:xfrm>
              <a:off x="2724463" y="2388482"/>
              <a:ext cx="1280160" cy="1280160"/>
            </a:xfrm>
            <a:prstGeom prst="heptagon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7537CD-71CD-21F9-0CB8-3C9F450A97E0}"/>
                </a:ext>
              </a:extLst>
            </p:cNvPr>
            <p:cNvCxnSpPr>
              <a:cxnSpLocks/>
            </p:cNvCxnSpPr>
            <p:nvPr/>
          </p:nvCxnSpPr>
          <p:spPr>
            <a:xfrm>
              <a:off x="3641951" y="3678602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0D4675F-E42A-F979-D6F5-F9BC3C6E3EFA}"/>
                </a:ext>
              </a:extLst>
            </p:cNvPr>
            <p:cNvSpPr txBox="1"/>
            <p:nvPr/>
          </p:nvSpPr>
          <p:spPr>
            <a:xfrm>
              <a:off x="1932667" y="3019362"/>
              <a:ext cx="86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ANS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B45682C-BCF1-914B-01A0-E2468CCC737F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4647" t="15009" r="24430" b="21826"/>
          <a:stretch/>
        </p:blipFill>
        <p:spPr>
          <a:xfrm>
            <a:off x="10275117" y="-5631"/>
            <a:ext cx="1916883" cy="1316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A2C5BA-AA22-F0D3-CCB3-8A58A237E9DF}"/>
              </a:ext>
            </a:extLst>
          </p:cNvPr>
          <p:cNvSpPr txBox="1"/>
          <p:nvPr/>
        </p:nvSpPr>
        <p:spPr>
          <a:xfrm>
            <a:off x="4768090" y="1003591"/>
            <a:ext cx="11721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LC+S+</a:t>
            </a:r>
            <a:endParaRPr lang="en-GB" sz="25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E2926-4240-56E4-E20E-D0CF087FFA87}"/>
              </a:ext>
            </a:extLst>
          </p:cNvPr>
          <p:cNvSpPr txBox="1"/>
          <p:nvPr/>
        </p:nvSpPr>
        <p:spPr>
          <a:xfrm>
            <a:off x="9812324" y="1003591"/>
            <a:ext cx="10759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LC+S-</a:t>
            </a:r>
            <a:endParaRPr lang="en-GB" sz="25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AD55A-342C-0127-CF3A-DE2748EB5BA5}"/>
              </a:ext>
            </a:extLst>
          </p:cNvPr>
          <p:cNvSpPr txBox="1"/>
          <p:nvPr/>
        </p:nvSpPr>
        <p:spPr>
          <a:xfrm>
            <a:off x="7226637" y="1003591"/>
            <a:ext cx="107593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EE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LC-S+</a:t>
            </a:r>
            <a:endParaRPr lang="en-GB" sz="2500" b="1" dirty="0">
              <a:solidFill>
                <a:srgbClr val="EE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A3B36-5DDF-E433-037E-6CB7CA98E40E}"/>
              </a:ext>
            </a:extLst>
          </p:cNvPr>
          <p:cNvSpPr txBox="1"/>
          <p:nvPr/>
        </p:nvSpPr>
        <p:spPr>
          <a:xfrm rot="16200000">
            <a:off x="3296341" y="2135097"/>
            <a:ext cx="1927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Baseline</a:t>
            </a:r>
          </a:p>
          <a:p>
            <a:pPr algn="ctr"/>
            <a:r>
              <a:rPr lang="en-US" sz="2000" dirty="0"/>
              <a:t>1.9 (1.6-2.3) yrs</a:t>
            </a:r>
          </a:p>
          <a:p>
            <a:pPr algn="ctr"/>
            <a:r>
              <a:rPr lang="en-US" sz="2000" dirty="0"/>
              <a:t>Post infection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394B1-7BE2-83A5-6CEC-333881A6C2E6}"/>
              </a:ext>
            </a:extLst>
          </p:cNvPr>
          <p:cNvSpPr txBox="1"/>
          <p:nvPr/>
        </p:nvSpPr>
        <p:spPr>
          <a:xfrm rot="16200000">
            <a:off x="3276681" y="4676844"/>
            <a:ext cx="1927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1year later</a:t>
            </a:r>
          </a:p>
          <a:p>
            <a:pPr algn="ctr"/>
            <a:r>
              <a:rPr lang="en-US" sz="2000" dirty="0"/>
              <a:t>2.9 (2.6-3.3) yrs</a:t>
            </a:r>
          </a:p>
          <a:p>
            <a:pPr algn="ctr"/>
            <a:r>
              <a:rPr lang="en-US" sz="2000" dirty="0"/>
              <a:t>Post infection</a:t>
            </a:r>
            <a:endParaRPr lang="en-GB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E8DA15-7F12-638B-BC55-9E057720DADE}"/>
              </a:ext>
            </a:extLst>
          </p:cNvPr>
          <p:cNvCxnSpPr>
            <a:cxnSpLocks/>
          </p:cNvCxnSpPr>
          <p:nvPr/>
        </p:nvCxnSpPr>
        <p:spPr>
          <a:xfrm>
            <a:off x="3669812" y="2414807"/>
            <a:ext cx="0" cy="292608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D9022F5-8B43-6B96-2A5D-18BA397C5A9E}"/>
              </a:ext>
            </a:extLst>
          </p:cNvPr>
          <p:cNvSpPr/>
          <p:nvPr/>
        </p:nvSpPr>
        <p:spPr>
          <a:xfrm>
            <a:off x="3602642" y="2648670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EEDC04-D6E2-8B25-08CF-4A37D2B48940}"/>
              </a:ext>
            </a:extLst>
          </p:cNvPr>
          <p:cNvSpPr/>
          <p:nvPr/>
        </p:nvSpPr>
        <p:spPr>
          <a:xfrm>
            <a:off x="3602646" y="4976876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9B5CB-A0A3-6882-5358-F319DB2D1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61D4-2C8A-BA42-9539-363A82D1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Trajectories of Health in Long Covid </a:t>
            </a:r>
            <a:endParaRPr lang="en-GB" dirty="0"/>
          </a:p>
        </p:txBody>
      </p:sp>
      <p:pic>
        <p:nvPicPr>
          <p:cNvPr id="24" name="Picture 23" descr="A diagram of a hexagon with red and green lines&#10;&#10;Description automatically generated">
            <a:extLst>
              <a:ext uri="{FF2B5EF4-FFF2-40B4-BE49-F238E27FC236}">
                <a16:creationId xmlns:a16="http://schemas.microsoft.com/office/drawing/2014/main" id="{BE287291-E3DA-E4E5-CF42-644AC5CBB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5" t="12698" r="23547" b="20729"/>
          <a:stretch/>
        </p:blipFill>
        <p:spPr>
          <a:xfrm>
            <a:off x="4708794" y="3933423"/>
            <a:ext cx="2377440" cy="2319862"/>
          </a:xfrm>
          <a:prstGeom prst="rect">
            <a:avLst/>
          </a:prstGeom>
        </p:spPr>
      </p:pic>
      <p:pic>
        <p:nvPicPr>
          <p:cNvPr id="26" name="Picture 25" descr="A hexagon with red and green lines&#10;&#10;Description automatically generated">
            <a:extLst>
              <a:ext uri="{FF2B5EF4-FFF2-40B4-BE49-F238E27FC236}">
                <a16:creationId xmlns:a16="http://schemas.microsoft.com/office/drawing/2014/main" id="{1A6DE6CF-5E04-2BA4-7AF4-7E086B333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2" t="11576" r="22434" b="17201"/>
          <a:stretch/>
        </p:blipFill>
        <p:spPr>
          <a:xfrm>
            <a:off x="4722864" y="1401758"/>
            <a:ext cx="2372720" cy="246888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20C7666-2824-DA4C-219E-0EB5F7157B89}"/>
              </a:ext>
            </a:extLst>
          </p:cNvPr>
          <p:cNvGrpSpPr/>
          <p:nvPr/>
        </p:nvGrpSpPr>
        <p:grpSpPr>
          <a:xfrm>
            <a:off x="-89772" y="2812132"/>
            <a:ext cx="3700838" cy="2383659"/>
            <a:chOff x="1445481" y="1983407"/>
            <a:chExt cx="3700838" cy="238365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99096A-4866-855D-897F-ADC074137D19}"/>
                </a:ext>
              </a:extLst>
            </p:cNvPr>
            <p:cNvSpPr txBox="1"/>
            <p:nvPr/>
          </p:nvSpPr>
          <p:spPr>
            <a:xfrm>
              <a:off x="3741534" y="2232857"/>
              <a:ext cx="14047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Cognitive Function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4AE107A-749B-6CC9-2B47-236D9EF12538}"/>
                </a:ext>
              </a:extLst>
            </p:cNvPr>
            <p:cNvSpPr txBox="1"/>
            <p:nvPr/>
          </p:nvSpPr>
          <p:spPr>
            <a:xfrm>
              <a:off x="3388548" y="3720735"/>
              <a:ext cx="125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Physical</a:t>
              </a:r>
              <a:r>
                <a:rPr lang="en-GB" dirty="0">
                  <a:solidFill>
                    <a:schemeClr val="accent1"/>
                  </a:solidFill>
                </a:rPr>
                <a:t> Activity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BA9528-3C4A-28AE-E3BC-98B4A717B210}"/>
                </a:ext>
              </a:extLst>
            </p:cNvPr>
            <p:cNvSpPr txBox="1"/>
            <p:nvPr/>
          </p:nvSpPr>
          <p:spPr>
            <a:xfrm>
              <a:off x="2066153" y="3720735"/>
              <a:ext cx="12503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Exercise </a:t>
              </a:r>
              <a:r>
                <a:rPr lang="en-GB" dirty="0">
                  <a:solidFill>
                    <a:schemeClr val="accent1"/>
                  </a:solidFill>
                </a:rPr>
                <a:t> Capacity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A792F6-28EF-28AB-29E5-EDB6E2C363D5}"/>
                </a:ext>
              </a:extLst>
            </p:cNvPr>
            <p:cNvSpPr txBox="1"/>
            <p:nvPr/>
          </p:nvSpPr>
          <p:spPr>
            <a:xfrm>
              <a:off x="2563684" y="1983407"/>
              <a:ext cx="1577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Mental Health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572D24D-D480-6212-46DB-FB11630A2EFF}"/>
                </a:ext>
              </a:extLst>
            </p:cNvPr>
            <p:cNvSpPr txBox="1"/>
            <p:nvPr/>
          </p:nvSpPr>
          <p:spPr>
            <a:xfrm>
              <a:off x="3997688" y="3019362"/>
              <a:ext cx="86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Sleep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A580EDA-8540-3A56-5062-57CF4E74F47B}"/>
                </a:ext>
              </a:extLst>
            </p:cNvPr>
            <p:cNvSpPr txBox="1"/>
            <p:nvPr/>
          </p:nvSpPr>
          <p:spPr>
            <a:xfrm>
              <a:off x="1445481" y="2232857"/>
              <a:ext cx="14622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/>
                  </a:solidFill>
                </a:rPr>
                <a:t>Cardioresp</a:t>
              </a:r>
              <a:r>
                <a:rPr lang="en-US" dirty="0">
                  <a:solidFill>
                    <a:schemeClr val="accent1"/>
                  </a:solidFill>
                </a:rPr>
                <a:t>. Health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B9F1C99-C997-8A88-1B7D-DECDA01E0E66}"/>
                </a:ext>
              </a:extLst>
            </p:cNvPr>
            <p:cNvCxnSpPr>
              <a:cxnSpLocks/>
            </p:cNvCxnSpPr>
            <p:nvPr/>
          </p:nvCxnSpPr>
          <p:spPr>
            <a:xfrm>
              <a:off x="3083151" y="3657684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D6325DA-A8ED-7B2C-CCBC-997E29BBFCBF}"/>
                </a:ext>
              </a:extLst>
            </p:cNvPr>
            <p:cNvCxnSpPr>
              <a:cxnSpLocks/>
            </p:cNvCxnSpPr>
            <p:nvPr/>
          </p:nvCxnSpPr>
          <p:spPr>
            <a:xfrm>
              <a:off x="3367273" y="2289003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48633A-C64D-1EC5-EB5A-381852BF8210}"/>
                </a:ext>
              </a:extLst>
            </p:cNvPr>
            <p:cNvCxnSpPr>
              <a:cxnSpLocks/>
            </p:cNvCxnSpPr>
            <p:nvPr/>
          </p:nvCxnSpPr>
          <p:spPr>
            <a:xfrm>
              <a:off x="2757367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D485AF-9141-4453-2DCC-ED161518062E}"/>
                </a:ext>
              </a:extLst>
            </p:cNvPr>
            <p:cNvCxnSpPr>
              <a:cxnSpLocks/>
            </p:cNvCxnSpPr>
            <p:nvPr/>
          </p:nvCxnSpPr>
          <p:spPr>
            <a:xfrm>
              <a:off x="3997688" y="3208034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F2941-C684-EED7-CB70-841A68B00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7550" y="2549747"/>
              <a:ext cx="9144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CCB9531-9C29-7BC4-8333-8F90C13A5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4030" y="3212761"/>
              <a:ext cx="91440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43" descr="A cell phone with a blue screen&#10;&#10;Description automatically generated">
              <a:extLst>
                <a:ext uri="{FF2B5EF4-FFF2-40B4-BE49-F238E27FC236}">
                  <a16:creationId xmlns:a16="http://schemas.microsoft.com/office/drawing/2014/main" id="{21065EF2-F3B8-A8DD-2D37-D3607E04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5202" y="2700514"/>
              <a:ext cx="731520" cy="731520"/>
            </a:xfrm>
            <a:prstGeom prst="rect">
              <a:avLst/>
            </a:prstGeom>
          </p:spPr>
        </p:pic>
        <p:pic>
          <p:nvPicPr>
            <p:cNvPr id="45" name="Picture 44" descr="A black and blue watch&#10;&#10;Description automatically generated">
              <a:extLst>
                <a:ext uri="{FF2B5EF4-FFF2-40B4-BE49-F238E27FC236}">
                  <a16:creationId xmlns:a16="http://schemas.microsoft.com/office/drawing/2014/main" id="{7F981E19-4375-879B-905E-340A9285D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7130" y="2693256"/>
              <a:ext cx="730373" cy="730373"/>
            </a:xfrm>
            <a:prstGeom prst="rect">
              <a:avLst/>
            </a:prstGeom>
          </p:spPr>
        </p:pic>
        <p:sp>
          <p:nvSpPr>
            <p:cNvPr id="46" name="Heptagon 45">
              <a:extLst>
                <a:ext uri="{FF2B5EF4-FFF2-40B4-BE49-F238E27FC236}">
                  <a16:creationId xmlns:a16="http://schemas.microsoft.com/office/drawing/2014/main" id="{6936EF61-E7CA-8817-57A4-32D56AE3C22F}"/>
                </a:ext>
              </a:extLst>
            </p:cNvPr>
            <p:cNvSpPr/>
            <p:nvPr/>
          </p:nvSpPr>
          <p:spPr>
            <a:xfrm>
              <a:off x="2724463" y="2388482"/>
              <a:ext cx="1280160" cy="1280160"/>
            </a:xfrm>
            <a:prstGeom prst="heptagon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1FD5917-4542-4E0A-D2F6-97BD1628172A}"/>
                </a:ext>
              </a:extLst>
            </p:cNvPr>
            <p:cNvCxnSpPr>
              <a:cxnSpLocks/>
            </p:cNvCxnSpPr>
            <p:nvPr/>
          </p:nvCxnSpPr>
          <p:spPr>
            <a:xfrm>
              <a:off x="3641951" y="3678602"/>
              <a:ext cx="0" cy="9144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79DFA32-AC3B-EAB0-003C-30611534F3BE}"/>
                </a:ext>
              </a:extLst>
            </p:cNvPr>
            <p:cNvSpPr txBox="1"/>
            <p:nvPr/>
          </p:nvSpPr>
          <p:spPr>
            <a:xfrm>
              <a:off x="1932667" y="3019362"/>
              <a:ext cx="864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ANS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1B64BC7-27D6-059D-3E7F-D71A0511196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647" t="15009" r="24430" b="21826"/>
          <a:stretch/>
        </p:blipFill>
        <p:spPr>
          <a:xfrm>
            <a:off x="7119858" y="1914357"/>
            <a:ext cx="1916883" cy="1316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B187B8-E29A-D26A-0DDD-32750375C999}"/>
              </a:ext>
            </a:extLst>
          </p:cNvPr>
          <p:cNvSpPr txBox="1"/>
          <p:nvPr/>
        </p:nvSpPr>
        <p:spPr>
          <a:xfrm>
            <a:off x="4768090" y="1017303"/>
            <a:ext cx="117211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LC+S+</a:t>
            </a:r>
            <a:endParaRPr lang="en-GB" sz="25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4C255-A6E9-1410-7D7D-62FDF9EEC117}"/>
              </a:ext>
            </a:extLst>
          </p:cNvPr>
          <p:cNvSpPr txBox="1"/>
          <p:nvPr/>
        </p:nvSpPr>
        <p:spPr>
          <a:xfrm rot="16200000">
            <a:off x="3296341" y="2135097"/>
            <a:ext cx="1927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Baseline</a:t>
            </a:r>
          </a:p>
          <a:p>
            <a:pPr algn="ctr"/>
            <a:r>
              <a:rPr lang="en-US" sz="2000" dirty="0"/>
              <a:t>1.9 (1.6-2.3) yrs</a:t>
            </a:r>
          </a:p>
          <a:p>
            <a:pPr algn="ctr"/>
            <a:r>
              <a:rPr lang="en-US" sz="2000" dirty="0"/>
              <a:t>Post infection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1AE3F-4A75-E4F8-A1EA-CF7323C60537}"/>
              </a:ext>
            </a:extLst>
          </p:cNvPr>
          <p:cNvSpPr txBox="1"/>
          <p:nvPr/>
        </p:nvSpPr>
        <p:spPr>
          <a:xfrm rot="16200000">
            <a:off x="3276681" y="4676844"/>
            <a:ext cx="19278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1year later</a:t>
            </a:r>
          </a:p>
          <a:p>
            <a:pPr algn="ctr"/>
            <a:r>
              <a:rPr lang="en-US" sz="2000" dirty="0"/>
              <a:t>2.9 (2.6-3.3) yrs</a:t>
            </a:r>
          </a:p>
          <a:p>
            <a:pPr algn="ctr"/>
            <a:r>
              <a:rPr lang="en-US" sz="2000" dirty="0"/>
              <a:t>Post infection</a:t>
            </a:r>
            <a:endParaRPr lang="en-GB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340DBE-66E6-13AC-A6EE-51DC34E1945A}"/>
              </a:ext>
            </a:extLst>
          </p:cNvPr>
          <p:cNvCxnSpPr>
            <a:cxnSpLocks/>
          </p:cNvCxnSpPr>
          <p:nvPr/>
        </p:nvCxnSpPr>
        <p:spPr>
          <a:xfrm>
            <a:off x="3669812" y="2414807"/>
            <a:ext cx="0" cy="292608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4C2411A-D091-6181-0441-8DA48B383F39}"/>
              </a:ext>
            </a:extLst>
          </p:cNvPr>
          <p:cNvSpPr/>
          <p:nvPr/>
        </p:nvSpPr>
        <p:spPr>
          <a:xfrm>
            <a:off x="3602642" y="2648670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FF3357-8863-8FD6-A764-E411B03CD828}"/>
              </a:ext>
            </a:extLst>
          </p:cNvPr>
          <p:cNvSpPr/>
          <p:nvPr/>
        </p:nvSpPr>
        <p:spPr>
          <a:xfrm>
            <a:off x="3602646" y="4976876"/>
            <a:ext cx="137160" cy="13716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48B73F-9451-2220-E6EA-3B6392680EA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0457" b="27626"/>
          <a:stretch/>
        </p:blipFill>
        <p:spPr>
          <a:xfrm>
            <a:off x="7412117" y="3275468"/>
            <a:ext cx="3057525" cy="776377"/>
          </a:xfrm>
          <a:prstGeom prst="rect">
            <a:avLst/>
          </a:prstGeom>
        </p:spPr>
      </p:pic>
      <p:pic>
        <p:nvPicPr>
          <p:cNvPr id="16" name="Picture 2" descr="UK Research and Innovation (UKRI) - EOSC Association">
            <a:extLst>
              <a:ext uri="{FF2B5EF4-FFF2-40B4-BE49-F238E27FC236}">
                <a16:creationId xmlns:a16="http://schemas.microsoft.com/office/drawing/2014/main" id="{42BFBE38-98EE-4717-8B38-E6223EA4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6965" y="3977009"/>
            <a:ext cx="1925088" cy="5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09305F-3D32-36AE-4F92-E149C053B0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3706" y="4270101"/>
            <a:ext cx="1793541" cy="5990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DD972F-39DC-CB85-251F-727FC55026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6390" y="4762765"/>
            <a:ext cx="791206" cy="10620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F79F23-72E6-3D0C-C659-83D19218F77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34609" t="2407" r="33358" b="6462"/>
          <a:stretch/>
        </p:blipFill>
        <p:spPr>
          <a:xfrm>
            <a:off x="9572366" y="4986460"/>
            <a:ext cx="628042" cy="8933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56A914-E8B1-86D8-BB07-AF72FA758FA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1527" y="4983138"/>
            <a:ext cx="2217900" cy="8416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6E773E9-1805-77A6-17D8-64A7CEE518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7432" y="5824786"/>
            <a:ext cx="2587096" cy="6084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AE38149-995F-A5D9-A916-04CB9339CB1D}"/>
              </a:ext>
            </a:extLst>
          </p:cNvPr>
          <p:cNvSpPr txBox="1"/>
          <p:nvPr/>
        </p:nvSpPr>
        <p:spPr>
          <a:xfrm>
            <a:off x="9036741" y="1061695"/>
            <a:ext cx="30861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Prof N. Chaturvedi, UCL</a:t>
            </a:r>
          </a:p>
          <a:p>
            <a:r>
              <a:rPr lang="en-US" sz="2000" dirty="0"/>
              <a:t>Prof A. Hughes, UCL</a:t>
            </a:r>
          </a:p>
          <a:p>
            <a:r>
              <a:rPr lang="en-US" sz="2000" dirty="0"/>
              <a:t>Prof C. Steves, KCL</a:t>
            </a:r>
          </a:p>
          <a:p>
            <a:r>
              <a:rPr lang="en-US" sz="2000" dirty="0"/>
              <a:t>Prof N. Timpson, Bristol</a:t>
            </a:r>
          </a:p>
          <a:p>
            <a:r>
              <a:rPr lang="en-US" sz="2000" dirty="0"/>
              <a:t>Prof R. Dobson, KCL</a:t>
            </a:r>
          </a:p>
          <a:p>
            <a:r>
              <a:rPr lang="en-US" sz="2000" dirty="0"/>
              <a:t>Dr A. Folarin, KCL</a:t>
            </a:r>
          </a:p>
          <a:p>
            <a:r>
              <a:rPr lang="en-US" sz="2000" dirty="0"/>
              <a:t>Prof A. Hampshire, KCL</a:t>
            </a:r>
            <a:endParaRPr lang="en-GB" sz="2000" dirty="0"/>
          </a:p>
        </p:txBody>
      </p:sp>
      <p:pic>
        <p:nvPicPr>
          <p:cNvPr id="1026" name="Picture 2" descr="Thanks icon SVG Vector &amp; PNG Free Download | UXWing">
            <a:extLst>
              <a:ext uri="{FF2B5EF4-FFF2-40B4-BE49-F238E27FC236}">
                <a16:creationId xmlns:a16="http://schemas.microsoft.com/office/drawing/2014/main" id="{34106C94-F3B8-F1BD-E7D8-8B1F13499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17" y="847420"/>
            <a:ext cx="1110910" cy="105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7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0c77d1-93ed-4f71-8f4c-7998a9530f63">
      <Terms xmlns="http://schemas.microsoft.com/office/infopath/2007/PartnerControls"/>
    </lcf76f155ced4ddcb4097134ff3c332f>
    <TaxCatchAll xmlns="e126fe4f-ea1a-43f6-ac45-2d71a1d6365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0962CCB8CA64AB4DAF2C8B7389621" ma:contentTypeVersion="13" ma:contentTypeDescription="Create a new document." ma:contentTypeScope="" ma:versionID="50ab9a366842309f336ed61c5be2973d">
  <xsd:schema xmlns:xsd="http://www.w3.org/2001/XMLSchema" xmlns:xs="http://www.w3.org/2001/XMLSchema" xmlns:p="http://schemas.microsoft.com/office/2006/metadata/properties" xmlns:ns2="f90c77d1-93ed-4f71-8f4c-7998a9530f63" xmlns:ns3="e126fe4f-ea1a-43f6-ac45-2d71a1d6365f" targetNamespace="http://schemas.microsoft.com/office/2006/metadata/properties" ma:root="true" ma:fieldsID="2d131221133a372bb21dcfd9d63ff8a2" ns2:_="" ns3:_="">
    <xsd:import namespace="f90c77d1-93ed-4f71-8f4c-7998a9530f63"/>
    <xsd:import namespace="e126fe4f-ea1a-43f6-ac45-2d71a1d636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c77d1-93ed-4f71-8f4c-7998a9530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6fe4f-ea1a-43f6-ac45-2d71a1d6365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f469578-d4c4-43e6-9f3e-6d981ab352b3}" ma:internalName="TaxCatchAll" ma:showField="CatchAllData" ma:web="e126fe4f-ea1a-43f6-ac45-2d71a1d636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E487AA-C020-4259-A55D-1606529AAA7E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dbd8ad58-8172-4a33-ad8b-6ca1fd1a5acf"/>
    <ds:schemaRef ds:uri="http://www.w3.org/XML/1998/namespace"/>
    <ds:schemaRef ds:uri="http://schemas.openxmlformats.org/package/2006/metadata/core-properties"/>
    <ds:schemaRef ds:uri="73ffcbc4-ae15-4676-9dc3-9a9412460a28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15AF30E-CA92-465F-89DE-E6877A99D4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284F6D-12FA-446A-AEEF-00093C20EA44}"/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317</Words>
  <Application>Microsoft Office PowerPoint</Application>
  <PresentationFormat>Widescreen</PresentationFormat>
  <Paragraphs>135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Segoe UI</vt:lpstr>
      <vt:lpstr>Office Theme</vt:lpstr>
      <vt:lpstr>Characterising a Situation</vt:lpstr>
      <vt:lpstr>PowerPoint Presentation</vt:lpstr>
      <vt:lpstr>Trajectories of Health in Long Covid </vt:lpstr>
      <vt:lpstr>Trajectories of Health in Long Covid </vt:lpstr>
      <vt:lpstr>Trajectories of Health in Long Covid </vt:lpstr>
      <vt:lpstr>Trajectories of Health in Long Covid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Orini, Michele</dc:creator>
  <cp:lastModifiedBy>Orini, Michele</cp:lastModifiedBy>
  <cp:revision>5</cp:revision>
  <dcterms:created xsi:type="dcterms:W3CDTF">2025-01-30T12:39:06Z</dcterms:created>
  <dcterms:modified xsi:type="dcterms:W3CDTF">2025-02-02T21:57:35Z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0x0101002240962CCB8CA64AB4DAF2C8B7389621</vt:lpwstr>
  </property>
</Properties>
</file>