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82" r:id="rId3"/>
    <p:sldId id="294" r:id="rId4"/>
    <p:sldId id="295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AB1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7791"/>
  </p:normalViewPr>
  <p:slideViewPr>
    <p:cSldViewPr snapToGrid="0">
      <p:cViewPr varScale="1">
        <p:scale>
          <a:sx n="111" d="100"/>
          <a:sy n="111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F52F8-1D41-6C49-AABD-6F7F7EAE07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4C0AFD-81EA-F84C-A69A-2661EBF90CCD}">
      <dgm:prSet phldrT="[Text]"/>
      <dgm:spPr/>
      <dgm:t>
        <a:bodyPr/>
        <a:lstStyle/>
        <a:p>
          <a:r>
            <a:rPr lang="en-GB" dirty="0"/>
            <a:t>Cycle length</a:t>
          </a:r>
        </a:p>
      </dgm:t>
    </dgm:pt>
    <dgm:pt modelId="{449D13A5-3B59-4C4D-82D2-785545DDF97C}" type="parTrans" cxnId="{13242A34-2C02-6D41-858D-99DAB77633D9}">
      <dgm:prSet/>
      <dgm:spPr/>
      <dgm:t>
        <a:bodyPr/>
        <a:lstStyle/>
        <a:p>
          <a:endParaRPr lang="en-GB"/>
        </a:p>
      </dgm:t>
    </dgm:pt>
    <dgm:pt modelId="{DFA61353-9E2A-B843-8EDC-C9610DF20BF8}" type="sibTrans" cxnId="{13242A34-2C02-6D41-858D-99DAB77633D9}">
      <dgm:prSet/>
      <dgm:spPr/>
      <dgm:t>
        <a:bodyPr/>
        <a:lstStyle/>
        <a:p>
          <a:endParaRPr lang="en-GB"/>
        </a:p>
      </dgm:t>
    </dgm:pt>
    <dgm:pt modelId="{F380097F-358E-A34E-BFA8-D846CD2DF403}">
      <dgm:prSet phldrT="[Text]"/>
      <dgm:spPr/>
      <dgm:t>
        <a:bodyPr/>
        <a:lstStyle/>
        <a:p>
          <a:r>
            <a:rPr lang="en-GB" dirty="0"/>
            <a:t>Time of peak/nadir</a:t>
          </a:r>
        </a:p>
      </dgm:t>
    </dgm:pt>
    <dgm:pt modelId="{EE96406D-9AB2-D840-AA1C-332D00DA368E}" type="parTrans" cxnId="{67C438B4-7D18-C147-8401-029F3D34874A}">
      <dgm:prSet/>
      <dgm:spPr/>
      <dgm:t>
        <a:bodyPr/>
        <a:lstStyle/>
        <a:p>
          <a:endParaRPr lang="en-GB"/>
        </a:p>
      </dgm:t>
    </dgm:pt>
    <dgm:pt modelId="{590C8A9E-AAC1-1041-AB5B-07E02D79443F}" type="sibTrans" cxnId="{67C438B4-7D18-C147-8401-029F3D34874A}">
      <dgm:prSet/>
      <dgm:spPr/>
      <dgm:t>
        <a:bodyPr/>
        <a:lstStyle/>
        <a:p>
          <a:endParaRPr lang="en-GB"/>
        </a:p>
      </dgm:t>
    </dgm:pt>
    <dgm:pt modelId="{6C99B3E4-2FD9-104C-99B5-71056ECEE3EC}">
      <dgm:prSet phldrT="[Text]"/>
      <dgm:spPr/>
      <dgm:t>
        <a:bodyPr/>
        <a:lstStyle/>
        <a:p>
          <a:r>
            <a:rPr lang="en-GB" dirty="0"/>
            <a:t>Diff from reference</a:t>
          </a:r>
        </a:p>
      </dgm:t>
    </dgm:pt>
    <dgm:pt modelId="{521D8C6C-D302-404D-B6A5-E5AE50FE12B6}" type="parTrans" cxnId="{E23D0BE6-B0F3-DC4C-BBCA-F965B1A9FF85}">
      <dgm:prSet/>
      <dgm:spPr/>
      <dgm:t>
        <a:bodyPr/>
        <a:lstStyle/>
        <a:p>
          <a:endParaRPr lang="en-GB"/>
        </a:p>
      </dgm:t>
    </dgm:pt>
    <dgm:pt modelId="{A5A8E6C2-9E9E-A945-AB84-F52912BCBA17}" type="sibTrans" cxnId="{E23D0BE6-B0F3-DC4C-BBCA-F965B1A9FF85}">
      <dgm:prSet/>
      <dgm:spPr/>
      <dgm:t>
        <a:bodyPr/>
        <a:lstStyle/>
        <a:p>
          <a:endParaRPr lang="en-GB"/>
        </a:p>
      </dgm:t>
    </dgm:pt>
    <dgm:pt modelId="{7E3441AE-B39C-9847-88DC-89289651DEC9}">
      <dgm:prSet phldrT="[Text]"/>
      <dgm:spPr/>
      <dgm:t>
        <a:bodyPr/>
        <a:lstStyle/>
        <a:p>
          <a:r>
            <a:rPr lang="en-GB" dirty="0"/>
            <a:t>Temp of peak/nadir</a:t>
          </a:r>
        </a:p>
      </dgm:t>
    </dgm:pt>
    <dgm:pt modelId="{B12D7569-388D-714A-9E0F-2AA0BE50806E}" type="parTrans" cxnId="{10325CDA-C4DA-274C-9180-2F57BB2D7E76}">
      <dgm:prSet/>
      <dgm:spPr/>
      <dgm:t>
        <a:bodyPr/>
        <a:lstStyle/>
        <a:p>
          <a:endParaRPr lang="en-GB"/>
        </a:p>
      </dgm:t>
    </dgm:pt>
    <dgm:pt modelId="{98770C33-1DA3-9749-86FA-0F87B91178A6}" type="sibTrans" cxnId="{10325CDA-C4DA-274C-9180-2F57BB2D7E76}">
      <dgm:prSet/>
      <dgm:spPr/>
      <dgm:t>
        <a:bodyPr/>
        <a:lstStyle/>
        <a:p>
          <a:endParaRPr lang="en-GB"/>
        </a:p>
      </dgm:t>
    </dgm:pt>
    <dgm:pt modelId="{A76B9F28-455D-4E4E-AB40-2FEDEA6D1A8E}">
      <dgm:prSet phldrT="[Text]"/>
      <dgm:spPr/>
      <dgm:t>
        <a:bodyPr/>
        <a:lstStyle/>
        <a:p>
          <a:r>
            <a:rPr lang="en-GB" dirty="0"/>
            <a:t>Min, Max, Median and Range of Cycle Features</a:t>
          </a:r>
        </a:p>
      </dgm:t>
    </dgm:pt>
    <dgm:pt modelId="{CA293FC8-AE66-7140-9EA6-564797687D67}" type="parTrans" cxnId="{420FC397-F5E7-314D-B0EC-05568F53E560}">
      <dgm:prSet/>
      <dgm:spPr/>
      <dgm:t>
        <a:bodyPr/>
        <a:lstStyle/>
        <a:p>
          <a:endParaRPr lang="en-GB"/>
        </a:p>
      </dgm:t>
    </dgm:pt>
    <dgm:pt modelId="{CAFE4788-E4A8-8843-9EE3-545B6CF08C9A}" type="sibTrans" cxnId="{420FC397-F5E7-314D-B0EC-05568F53E560}">
      <dgm:prSet/>
      <dgm:spPr/>
      <dgm:t>
        <a:bodyPr/>
        <a:lstStyle/>
        <a:p>
          <a:endParaRPr lang="en-GB"/>
        </a:p>
      </dgm:t>
    </dgm:pt>
    <dgm:pt modelId="{CE86FE9C-E827-114E-BE3B-2355FEFBAFC5}">
      <dgm:prSet phldrT="[Text]"/>
      <dgm:spPr/>
      <dgm:t>
        <a:bodyPr/>
        <a:lstStyle/>
        <a:p>
          <a:r>
            <a:rPr lang="en-GB" dirty="0"/>
            <a:t>Change point detection</a:t>
          </a:r>
        </a:p>
      </dgm:t>
    </dgm:pt>
    <dgm:pt modelId="{0B0BEF84-7C72-BA4C-ADE6-B9A2F4CDC08D}" type="parTrans" cxnId="{29244087-109C-3846-AD44-59216DE7261A}">
      <dgm:prSet/>
      <dgm:spPr/>
      <dgm:t>
        <a:bodyPr/>
        <a:lstStyle/>
        <a:p>
          <a:endParaRPr lang="en-GB"/>
        </a:p>
      </dgm:t>
    </dgm:pt>
    <dgm:pt modelId="{62BEAF4C-531B-3541-89EE-2E4BF93D3CB1}" type="sibTrans" cxnId="{29244087-109C-3846-AD44-59216DE7261A}">
      <dgm:prSet/>
      <dgm:spPr/>
      <dgm:t>
        <a:bodyPr/>
        <a:lstStyle/>
        <a:p>
          <a:endParaRPr lang="en-GB"/>
        </a:p>
      </dgm:t>
    </dgm:pt>
    <dgm:pt modelId="{E7693690-6309-5046-B45F-0BB12919BC7A}" type="pres">
      <dgm:prSet presAssocID="{C9DF52F8-1D41-6C49-AABD-6F7F7EAE074A}" presName="diagram" presStyleCnt="0">
        <dgm:presLayoutVars>
          <dgm:dir/>
          <dgm:resizeHandles val="exact"/>
        </dgm:presLayoutVars>
      </dgm:prSet>
      <dgm:spPr/>
    </dgm:pt>
    <dgm:pt modelId="{F45CD3F2-3A01-6344-B2B3-AA2AE9B0C1B3}" type="pres">
      <dgm:prSet presAssocID="{7E4C0AFD-81EA-F84C-A69A-2661EBF90CCD}" presName="node" presStyleLbl="node1" presStyleIdx="0" presStyleCnt="6">
        <dgm:presLayoutVars>
          <dgm:bulletEnabled val="1"/>
        </dgm:presLayoutVars>
      </dgm:prSet>
      <dgm:spPr/>
    </dgm:pt>
    <dgm:pt modelId="{66EA2E38-9B5A-B64F-9F65-17B2E7203F2A}" type="pres">
      <dgm:prSet presAssocID="{DFA61353-9E2A-B843-8EDC-C9610DF20BF8}" presName="sibTrans" presStyleCnt="0"/>
      <dgm:spPr/>
    </dgm:pt>
    <dgm:pt modelId="{3A42FE6F-299E-6246-8C98-4BE030EDCC25}" type="pres">
      <dgm:prSet presAssocID="{F380097F-358E-A34E-BFA8-D846CD2DF403}" presName="node" presStyleLbl="node1" presStyleIdx="1" presStyleCnt="6">
        <dgm:presLayoutVars>
          <dgm:bulletEnabled val="1"/>
        </dgm:presLayoutVars>
      </dgm:prSet>
      <dgm:spPr/>
    </dgm:pt>
    <dgm:pt modelId="{8B9A1CC4-6435-B94D-B951-2101EDC315B0}" type="pres">
      <dgm:prSet presAssocID="{590C8A9E-AAC1-1041-AB5B-07E02D79443F}" presName="sibTrans" presStyleCnt="0"/>
      <dgm:spPr/>
    </dgm:pt>
    <dgm:pt modelId="{2AA47FAE-D050-4046-BEA8-9BC1F9B5A71B}" type="pres">
      <dgm:prSet presAssocID="{7E3441AE-B39C-9847-88DC-89289651DEC9}" presName="node" presStyleLbl="node1" presStyleIdx="2" presStyleCnt="6">
        <dgm:presLayoutVars>
          <dgm:bulletEnabled val="1"/>
        </dgm:presLayoutVars>
      </dgm:prSet>
      <dgm:spPr/>
    </dgm:pt>
    <dgm:pt modelId="{DB1E6DF6-4690-1A41-BB0D-6C47196B2BC4}" type="pres">
      <dgm:prSet presAssocID="{98770C33-1DA3-9749-86FA-0F87B91178A6}" presName="sibTrans" presStyleCnt="0"/>
      <dgm:spPr/>
    </dgm:pt>
    <dgm:pt modelId="{4A18B28F-6C31-A54F-B438-6E91EC7AC0BB}" type="pres">
      <dgm:prSet presAssocID="{6C99B3E4-2FD9-104C-99B5-71056ECEE3EC}" presName="node" presStyleLbl="node1" presStyleIdx="3" presStyleCnt="6">
        <dgm:presLayoutVars>
          <dgm:bulletEnabled val="1"/>
        </dgm:presLayoutVars>
      </dgm:prSet>
      <dgm:spPr/>
    </dgm:pt>
    <dgm:pt modelId="{FE44640B-F1A6-6545-9D5C-B5BA2C6441F9}" type="pres">
      <dgm:prSet presAssocID="{A5A8E6C2-9E9E-A945-AB84-F52912BCBA17}" presName="sibTrans" presStyleCnt="0"/>
      <dgm:spPr/>
    </dgm:pt>
    <dgm:pt modelId="{1F346B32-6FE5-D34B-A553-3090184D6CC0}" type="pres">
      <dgm:prSet presAssocID="{CE86FE9C-E827-114E-BE3B-2355FEFBAFC5}" presName="node" presStyleLbl="node1" presStyleIdx="4" presStyleCnt="6">
        <dgm:presLayoutVars>
          <dgm:bulletEnabled val="1"/>
        </dgm:presLayoutVars>
      </dgm:prSet>
      <dgm:spPr/>
    </dgm:pt>
    <dgm:pt modelId="{5D78D49D-37A5-9546-9954-BD4525B3BE9C}" type="pres">
      <dgm:prSet presAssocID="{62BEAF4C-531B-3541-89EE-2E4BF93D3CB1}" presName="sibTrans" presStyleCnt="0"/>
      <dgm:spPr/>
    </dgm:pt>
    <dgm:pt modelId="{331212E2-8EE2-C148-ADD2-D738A07C0C96}" type="pres">
      <dgm:prSet presAssocID="{A76B9F28-455D-4E4E-AB40-2FEDEA6D1A8E}" presName="node" presStyleLbl="node1" presStyleIdx="5" presStyleCnt="6">
        <dgm:presLayoutVars>
          <dgm:bulletEnabled val="1"/>
        </dgm:presLayoutVars>
      </dgm:prSet>
      <dgm:spPr/>
    </dgm:pt>
  </dgm:ptLst>
  <dgm:cxnLst>
    <dgm:cxn modelId="{EBCACB07-D9E3-F744-930D-288B2491D9E8}" type="presOf" srcId="{C9DF52F8-1D41-6C49-AABD-6F7F7EAE074A}" destId="{E7693690-6309-5046-B45F-0BB12919BC7A}" srcOrd="0" destOrd="0" presId="urn:microsoft.com/office/officeart/2005/8/layout/default"/>
    <dgm:cxn modelId="{27FC5B2E-07B7-AC4B-AE77-33844B314745}" type="presOf" srcId="{7E4C0AFD-81EA-F84C-A69A-2661EBF90CCD}" destId="{F45CD3F2-3A01-6344-B2B3-AA2AE9B0C1B3}" srcOrd="0" destOrd="0" presId="urn:microsoft.com/office/officeart/2005/8/layout/default"/>
    <dgm:cxn modelId="{13242A34-2C02-6D41-858D-99DAB77633D9}" srcId="{C9DF52F8-1D41-6C49-AABD-6F7F7EAE074A}" destId="{7E4C0AFD-81EA-F84C-A69A-2661EBF90CCD}" srcOrd="0" destOrd="0" parTransId="{449D13A5-3B59-4C4D-82D2-785545DDF97C}" sibTransId="{DFA61353-9E2A-B843-8EDC-C9610DF20BF8}"/>
    <dgm:cxn modelId="{B395EC45-4617-B04D-ACC0-BF1DC4F3FA13}" type="presOf" srcId="{6C99B3E4-2FD9-104C-99B5-71056ECEE3EC}" destId="{4A18B28F-6C31-A54F-B438-6E91EC7AC0BB}" srcOrd="0" destOrd="0" presId="urn:microsoft.com/office/officeart/2005/8/layout/default"/>
    <dgm:cxn modelId="{C2AFA164-7D1C-AB40-9603-8DD02A4DA205}" type="presOf" srcId="{CE86FE9C-E827-114E-BE3B-2355FEFBAFC5}" destId="{1F346B32-6FE5-D34B-A553-3090184D6CC0}" srcOrd="0" destOrd="0" presId="urn:microsoft.com/office/officeart/2005/8/layout/default"/>
    <dgm:cxn modelId="{5B26A583-53CE-D34B-89E8-A410F71E2C10}" type="presOf" srcId="{F380097F-358E-A34E-BFA8-D846CD2DF403}" destId="{3A42FE6F-299E-6246-8C98-4BE030EDCC25}" srcOrd="0" destOrd="0" presId="urn:microsoft.com/office/officeart/2005/8/layout/default"/>
    <dgm:cxn modelId="{29244087-109C-3846-AD44-59216DE7261A}" srcId="{C9DF52F8-1D41-6C49-AABD-6F7F7EAE074A}" destId="{CE86FE9C-E827-114E-BE3B-2355FEFBAFC5}" srcOrd="4" destOrd="0" parTransId="{0B0BEF84-7C72-BA4C-ADE6-B9A2F4CDC08D}" sibTransId="{62BEAF4C-531B-3541-89EE-2E4BF93D3CB1}"/>
    <dgm:cxn modelId="{E7BAF894-9F7C-5848-B103-A08604BACE98}" type="presOf" srcId="{A76B9F28-455D-4E4E-AB40-2FEDEA6D1A8E}" destId="{331212E2-8EE2-C148-ADD2-D738A07C0C96}" srcOrd="0" destOrd="0" presId="urn:microsoft.com/office/officeart/2005/8/layout/default"/>
    <dgm:cxn modelId="{420FC397-F5E7-314D-B0EC-05568F53E560}" srcId="{C9DF52F8-1D41-6C49-AABD-6F7F7EAE074A}" destId="{A76B9F28-455D-4E4E-AB40-2FEDEA6D1A8E}" srcOrd="5" destOrd="0" parTransId="{CA293FC8-AE66-7140-9EA6-564797687D67}" sibTransId="{CAFE4788-E4A8-8843-9EE3-545B6CF08C9A}"/>
    <dgm:cxn modelId="{67C438B4-7D18-C147-8401-029F3D34874A}" srcId="{C9DF52F8-1D41-6C49-AABD-6F7F7EAE074A}" destId="{F380097F-358E-A34E-BFA8-D846CD2DF403}" srcOrd="1" destOrd="0" parTransId="{EE96406D-9AB2-D840-AA1C-332D00DA368E}" sibTransId="{590C8A9E-AAC1-1041-AB5B-07E02D79443F}"/>
    <dgm:cxn modelId="{D9061EBA-A5E2-3849-8235-5BEDA79D25C5}" type="presOf" srcId="{7E3441AE-B39C-9847-88DC-89289651DEC9}" destId="{2AA47FAE-D050-4046-BEA8-9BC1F9B5A71B}" srcOrd="0" destOrd="0" presId="urn:microsoft.com/office/officeart/2005/8/layout/default"/>
    <dgm:cxn modelId="{10325CDA-C4DA-274C-9180-2F57BB2D7E76}" srcId="{C9DF52F8-1D41-6C49-AABD-6F7F7EAE074A}" destId="{7E3441AE-B39C-9847-88DC-89289651DEC9}" srcOrd="2" destOrd="0" parTransId="{B12D7569-388D-714A-9E0F-2AA0BE50806E}" sibTransId="{98770C33-1DA3-9749-86FA-0F87B91178A6}"/>
    <dgm:cxn modelId="{E23D0BE6-B0F3-DC4C-BBCA-F965B1A9FF85}" srcId="{C9DF52F8-1D41-6C49-AABD-6F7F7EAE074A}" destId="{6C99B3E4-2FD9-104C-99B5-71056ECEE3EC}" srcOrd="3" destOrd="0" parTransId="{521D8C6C-D302-404D-B6A5-E5AE50FE12B6}" sibTransId="{A5A8E6C2-9E9E-A945-AB84-F52912BCBA17}"/>
    <dgm:cxn modelId="{961D1091-F5C1-9B42-80F1-DAA6EB5C80B9}" type="presParOf" srcId="{E7693690-6309-5046-B45F-0BB12919BC7A}" destId="{F45CD3F2-3A01-6344-B2B3-AA2AE9B0C1B3}" srcOrd="0" destOrd="0" presId="urn:microsoft.com/office/officeart/2005/8/layout/default"/>
    <dgm:cxn modelId="{C768A3E8-53D4-D34F-B828-ABBE99DE0F5F}" type="presParOf" srcId="{E7693690-6309-5046-B45F-0BB12919BC7A}" destId="{66EA2E38-9B5A-B64F-9F65-17B2E7203F2A}" srcOrd="1" destOrd="0" presId="urn:microsoft.com/office/officeart/2005/8/layout/default"/>
    <dgm:cxn modelId="{BA594E89-6554-A943-A8F8-0D403DC99B6E}" type="presParOf" srcId="{E7693690-6309-5046-B45F-0BB12919BC7A}" destId="{3A42FE6F-299E-6246-8C98-4BE030EDCC25}" srcOrd="2" destOrd="0" presId="urn:microsoft.com/office/officeart/2005/8/layout/default"/>
    <dgm:cxn modelId="{753C9AF4-95C7-6744-BB0D-7A7D79E617B7}" type="presParOf" srcId="{E7693690-6309-5046-B45F-0BB12919BC7A}" destId="{8B9A1CC4-6435-B94D-B951-2101EDC315B0}" srcOrd="3" destOrd="0" presId="urn:microsoft.com/office/officeart/2005/8/layout/default"/>
    <dgm:cxn modelId="{C2F9895F-F3C1-E24A-AD4F-B0D4D8BA7195}" type="presParOf" srcId="{E7693690-6309-5046-B45F-0BB12919BC7A}" destId="{2AA47FAE-D050-4046-BEA8-9BC1F9B5A71B}" srcOrd="4" destOrd="0" presId="urn:microsoft.com/office/officeart/2005/8/layout/default"/>
    <dgm:cxn modelId="{CD91AD9A-9F63-A34E-8657-B0AA7095317D}" type="presParOf" srcId="{E7693690-6309-5046-B45F-0BB12919BC7A}" destId="{DB1E6DF6-4690-1A41-BB0D-6C47196B2BC4}" srcOrd="5" destOrd="0" presId="urn:microsoft.com/office/officeart/2005/8/layout/default"/>
    <dgm:cxn modelId="{72D4304C-B824-984B-A1D7-58E794C8AC4F}" type="presParOf" srcId="{E7693690-6309-5046-B45F-0BB12919BC7A}" destId="{4A18B28F-6C31-A54F-B438-6E91EC7AC0BB}" srcOrd="6" destOrd="0" presId="urn:microsoft.com/office/officeart/2005/8/layout/default"/>
    <dgm:cxn modelId="{E18730E1-76F5-1945-8C41-5F4B9A7B40F1}" type="presParOf" srcId="{E7693690-6309-5046-B45F-0BB12919BC7A}" destId="{FE44640B-F1A6-6545-9D5C-B5BA2C6441F9}" srcOrd="7" destOrd="0" presId="urn:microsoft.com/office/officeart/2005/8/layout/default"/>
    <dgm:cxn modelId="{2F55B3CF-B4A2-1C48-BB6F-5773541069C2}" type="presParOf" srcId="{E7693690-6309-5046-B45F-0BB12919BC7A}" destId="{1F346B32-6FE5-D34B-A553-3090184D6CC0}" srcOrd="8" destOrd="0" presId="urn:microsoft.com/office/officeart/2005/8/layout/default"/>
    <dgm:cxn modelId="{C803B631-B5A2-B347-A62A-3EE744C34E96}" type="presParOf" srcId="{E7693690-6309-5046-B45F-0BB12919BC7A}" destId="{5D78D49D-37A5-9546-9954-BD4525B3BE9C}" srcOrd="9" destOrd="0" presId="urn:microsoft.com/office/officeart/2005/8/layout/default"/>
    <dgm:cxn modelId="{F69CD592-D52D-B342-81AB-E184224AFA50}" type="presParOf" srcId="{E7693690-6309-5046-B45F-0BB12919BC7A}" destId="{331212E2-8EE2-C148-ADD2-D738A07C0C96}" srcOrd="1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CD3F2-3A01-6344-B2B3-AA2AE9B0C1B3}">
      <dsp:nvSpPr>
        <dsp:cNvPr id="0" name=""/>
        <dsp:cNvSpPr/>
      </dsp:nvSpPr>
      <dsp:spPr>
        <a:xfrm>
          <a:off x="114617" y="919"/>
          <a:ext cx="1601318" cy="96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Cycle length</a:t>
          </a:r>
        </a:p>
      </dsp:txBody>
      <dsp:txXfrm>
        <a:off x="114617" y="919"/>
        <a:ext cx="1601318" cy="960790"/>
      </dsp:txXfrm>
    </dsp:sp>
    <dsp:sp modelId="{3A42FE6F-299E-6246-8C98-4BE030EDCC25}">
      <dsp:nvSpPr>
        <dsp:cNvPr id="0" name=""/>
        <dsp:cNvSpPr/>
      </dsp:nvSpPr>
      <dsp:spPr>
        <a:xfrm>
          <a:off x="1876067" y="919"/>
          <a:ext cx="1601318" cy="96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Time of peak/nadir</a:t>
          </a:r>
        </a:p>
      </dsp:txBody>
      <dsp:txXfrm>
        <a:off x="1876067" y="919"/>
        <a:ext cx="1601318" cy="960790"/>
      </dsp:txXfrm>
    </dsp:sp>
    <dsp:sp modelId="{2AA47FAE-D050-4046-BEA8-9BC1F9B5A71B}">
      <dsp:nvSpPr>
        <dsp:cNvPr id="0" name=""/>
        <dsp:cNvSpPr/>
      </dsp:nvSpPr>
      <dsp:spPr>
        <a:xfrm>
          <a:off x="114617" y="1121842"/>
          <a:ext cx="1601318" cy="96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Temp of peak/nadir</a:t>
          </a:r>
        </a:p>
      </dsp:txBody>
      <dsp:txXfrm>
        <a:off x="114617" y="1121842"/>
        <a:ext cx="1601318" cy="960790"/>
      </dsp:txXfrm>
    </dsp:sp>
    <dsp:sp modelId="{4A18B28F-6C31-A54F-B438-6E91EC7AC0BB}">
      <dsp:nvSpPr>
        <dsp:cNvPr id="0" name=""/>
        <dsp:cNvSpPr/>
      </dsp:nvSpPr>
      <dsp:spPr>
        <a:xfrm>
          <a:off x="1876067" y="1121842"/>
          <a:ext cx="1601318" cy="96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Diff from reference</a:t>
          </a:r>
        </a:p>
      </dsp:txBody>
      <dsp:txXfrm>
        <a:off x="1876067" y="1121842"/>
        <a:ext cx="1601318" cy="960790"/>
      </dsp:txXfrm>
    </dsp:sp>
    <dsp:sp modelId="{1F346B32-6FE5-D34B-A553-3090184D6CC0}">
      <dsp:nvSpPr>
        <dsp:cNvPr id="0" name=""/>
        <dsp:cNvSpPr/>
      </dsp:nvSpPr>
      <dsp:spPr>
        <a:xfrm>
          <a:off x="114617" y="2242764"/>
          <a:ext cx="1601318" cy="96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Change point detection</a:t>
          </a:r>
        </a:p>
      </dsp:txBody>
      <dsp:txXfrm>
        <a:off x="114617" y="2242764"/>
        <a:ext cx="1601318" cy="960790"/>
      </dsp:txXfrm>
    </dsp:sp>
    <dsp:sp modelId="{331212E2-8EE2-C148-ADD2-D738A07C0C96}">
      <dsp:nvSpPr>
        <dsp:cNvPr id="0" name=""/>
        <dsp:cNvSpPr/>
      </dsp:nvSpPr>
      <dsp:spPr>
        <a:xfrm>
          <a:off x="1876067" y="2242764"/>
          <a:ext cx="1601318" cy="96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Min, Max, Median and Range of Cycle Features</a:t>
          </a:r>
        </a:p>
      </dsp:txBody>
      <dsp:txXfrm>
        <a:off x="1876067" y="2242764"/>
        <a:ext cx="1601318" cy="96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83085-9A15-C14D-8E78-7456282CFE45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10F0A-2E83-4F49-A17E-D5FF1620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CC2F7-CEBA-4292-8D5B-B5693DC7851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8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FF72E-9EBE-976E-14B9-D147036D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9F363-76D3-F54D-E9BE-9A7B363DFE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FD723-2A4E-6C42-B8E4-809046107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Cycle Heterogeneity makes feature extraction difficult</a:t>
            </a:r>
          </a:p>
          <a:p>
            <a:r>
              <a:rPr lang="en-US" dirty="0"/>
              <a:t>Mean median and mode3 cycles were selected for each participant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76A56-00FA-6A3D-4BC5-7D04B269C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10F0A-2E83-4F49-A17E-D5FF1620F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48A3-2D46-51C4-AE8A-A665AC2F9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045E8-994D-C648-B030-6DB9468EE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E24A-C174-9C2E-5701-5A13768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9DD-B117-364F-9C83-1C96F3773C16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72DD-3B14-921C-E0AA-613AD366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F85B-5DD2-C6F2-46C7-B0FF9407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7348-5103-B9F4-9754-1CA8CD0D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77BAD-FBF4-6FBD-B7F3-E1BEA7085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CFEA-282C-DAAF-7E06-5B35F61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D44D-A486-0D4C-8C61-D8B299AE6FC2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EC00-CEC9-8423-E661-D8284DBF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CEF4-EE53-E154-F513-798040CD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8B4A9-1EB5-63F7-2410-A9BEE3FA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50D3B-E4DC-520A-6B37-6678A21E6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9ECF-3D02-A99D-A207-2043E676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D698-43E7-A042-8E56-54DFCBA6E2FA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DC33-0F79-B770-2A7F-A123D553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5E2C-2F6C-198D-462C-F0EBB5E6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7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1421-B187-7443-A4E2-EF04B26D9A7E}" type="datetime1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E68CECA-6CEE-9D2D-BF73-97213FAC9503}"/>
              </a:ext>
            </a:extLst>
          </p:cNvPr>
          <p:cNvSpPr/>
          <p:nvPr userDrawn="1"/>
        </p:nvSpPr>
        <p:spPr>
          <a:xfrm>
            <a:off x="6005689" y="0"/>
            <a:ext cx="6186311" cy="6863644"/>
          </a:xfrm>
          <a:custGeom>
            <a:avLst/>
            <a:gdLst>
              <a:gd name="connsiteX0" fmla="*/ 0 w 6186311"/>
              <a:gd name="connsiteY0" fmla="*/ 6863644 h 6863644"/>
              <a:gd name="connsiteX1" fmla="*/ 6186311 w 6186311"/>
              <a:gd name="connsiteY1" fmla="*/ 6852356 h 6863644"/>
              <a:gd name="connsiteX2" fmla="*/ 6175022 w 6186311"/>
              <a:gd name="connsiteY2" fmla="*/ 0 h 6863644"/>
              <a:gd name="connsiteX3" fmla="*/ 2088444 w 6186311"/>
              <a:gd name="connsiteY3" fmla="*/ 11289 h 6863644"/>
              <a:gd name="connsiteX4" fmla="*/ 0 w 6186311"/>
              <a:gd name="connsiteY4" fmla="*/ 6863644 h 686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6311" h="6863644">
                <a:moveTo>
                  <a:pt x="0" y="6863644"/>
                </a:moveTo>
                <a:lnTo>
                  <a:pt x="6186311" y="6852356"/>
                </a:lnTo>
                <a:lnTo>
                  <a:pt x="6175022" y="0"/>
                </a:lnTo>
                <a:lnTo>
                  <a:pt x="2088444" y="11289"/>
                </a:lnTo>
                <a:lnTo>
                  <a:pt x="0" y="6863644"/>
                </a:lnTo>
                <a:close/>
              </a:path>
            </a:pathLst>
          </a:custGeom>
          <a:solidFill>
            <a:srgbClr val="AB1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noFill/>
            </a:endParaRPr>
          </a:p>
        </p:txBody>
      </p:sp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521AB61-A635-D8E2-F448-60ABC4EBA5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2400" y="5968115"/>
            <a:ext cx="5537200" cy="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7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D5E0-E324-6AD3-4FCE-338C48D6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93578-5256-4C65-DFED-0581A1504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79E1-A546-F2C1-7AEA-4FC3086F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94AE-168E-0E48-841F-66D2CD3A536C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8886-A7D6-45A3-6829-274852B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FD93-BFB0-A917-5FD8-DB12F382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1A51-03CF-7D0E-3D83-B8288BFB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B0A5-AA93-5E97-F76E-9A795035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C1D3F-E082-1372-BC78-7C200915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F947-38B9-C745-81A4-3E6650BD618E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F2DE-1BA6-73EC-1D40-E2F75F2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2102-8AAA-5693-FC7E-D5629354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4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06C-C3C8-497C-FE65-AD59627A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33AC-0C57-B330-73D9-A996BC82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811B-43B6-2927-EEE2-D71B7CF7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E-76A2-E54F-B26B-C430F1558D59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397F-8C88-8B8C-C42E-5F8B281F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D3C0-7AAA-0937-654C-B6F95FB4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FF01-9097-3817-49DA-B0F256CE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3654-7FB4-BFCF-34D5-B6DDA9472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5AA10-6885-47AA-89D1-575AE0895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E18C-3045-1A30-6D1B-DFA6A34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3849-C432-8145-B52A-73495AF28C12}" type="datetime1">
              <a:rPr lang="en-GB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7E7A0-05B0-12D5-A981-AF65A01F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7EEF3-FDB0-3371-BAC6-A524A3AC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2303-9A7C-CA4D-B5A7-658D30A3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0CFF-1E35-7AAB-B6C3-A9181169C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8CB2-CB85-7936-BEE8-EFD9A279E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98DBA-509B-1210-0D87-CDE845528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7DBA6-25B8-21A4-667A-F454A796D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B522E-ED8B-CE0D-8154-5C8A6FD0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136-B37B-DF4E-BE12-9BFED6291C37}" type="datetime1">
              <a:rPr lang="en-GB" smtClean="0"/>
              <a:t>31/01/2025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09981-AC63-1410-5944-DDBB7900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39976-F552-3C19-32DF-BE3D00A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8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F77E-60B0-FF1F-0D8A-8DB6F522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BC2B4-53BF-94B1-FCF7-847D782C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E0A9-8316-7441-9177-F9D66FDA9E6E}" type="datetime1">
              <a:rPr lang="en-GB" smtClean="0"/>
              <a:t>31/01/2025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FDA73-4234-0040-68D7-559B6163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CFFEB-6694-6E82-0E10-358E9B36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3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3CC1-86B5-2860-B8AC-C6FF8DF7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564D-58AD-8E4D-A2D6-A8C32673ACCB}" type="datetime1">
              <a:rPr lang="en-GB" smtClean="0"/>
              <a:t>31/01/2025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C16A2-0456-4595-B753-5CB59CFE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C0BE-1E4F-B79B-2099-B4126012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E701-10DE-DAAC-754E-E93F9507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2D52-9D38-D277-64C3-4B197BB5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15B6-0109-7E40-18E9-DC96C1D6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1459-DB92-0146-8706-CCF26DD3A383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CE00-46B0-E9BA-3AC7-44907B5F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ECF0-F398-FD3E-F14D-CD0101AD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9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50FD-A7E9-F01B-821A-B934E254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73A8-06FE-A422-8547-9482EAF5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9D427-6EE1-9260-7A43-A170F6AE2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B377-64EB-40C5-AF1C-70157C8E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F185-C811-D04B-8F89-EB242F74AC3E}" type="datetime1">
              <a:rPr lang="en-GB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8281-EF2F-6097-1D50-35497BCE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C2E54-CD45-EBA0-BBFD-BEE156F1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7EC2-3381-FE9E-EDA2-931060AD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CEEA9-BCCC-3F5B-5E05-761CDA6A7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0E86-6C89-3E01-0A6E-3084CD4C6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8078A-4CC0-38A9-0017-A0C6CD3A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FE55-ED93-FC48-B0F2-68748C9EEF88}" type="datetime1">
              <a:rPr lang="en-GB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C0FC0-46E9-51E3-FFD8-555E513E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45083-D573-F07E-51B3-4055AE69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4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9EAC-C5A4-C5A8-0EA3-19E37DD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1030-C561-C0BC-88F0-9C690536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F99A-2184-F15A-8D0D-897D616C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8E5-34FB-3B4E-B29D-29248F0F55D7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3708-CD2F-D808-C7F6-43A1E16D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1079-B0BB-6C79-184C-059FEA50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1569A-70F3-CEC9-BDE6-916D45DF7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AE21A-4271-7AFF-1924-043D7956D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F831-278B-45BE-C483-94AB74FF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27DC-B104-F54B-8E68-A83C51159174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9A4C-7AC2-1A64-FAB3-459D1E61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E175-7FA1-853B-36CE-F4F9764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3AFD-07C8-BC75-54D4-526BE7A3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5CC48-BFC6-6E11-C11F-33DA4677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6129-F37D-8438-6D53-E2B0D457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8136-FDCA-F840-AD9B-C81DBFC5FEC8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2028C-4EA5-1A4A-47C9-1A09B889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29E8-1218-AA34-85D2-DCD05DD2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A2F1-8C6C-8A3C-E57C-66C25E06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DBE7-5CE5-7D6D-9903-D4452930F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DCDAF-7746-CB5F-CECB-1BAD6445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1E9C-DF40-2D82-2A5E-175C66F5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9A71-4059-1346-8BE0-87FA4933ADD4}" type="datetime1">
              <a:rPr lang="en-GB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CB5DF-E5EB-4C6E-1C47-A20D75C1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88A5D-247F-91B4-9B68-C085E1D4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7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D51E-FACB-174A-23F5-C4FFA095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50271-57F9-1726-45F4-50167D36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17E4C-5E2F-3B7D-BF9E-35041900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EFF1-A3BF-0CF7-6A14-41216D2BC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51EE2-B88B-F666-E097-33F4517A5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8F04D-8952-2C49-D6F2-2FFC8CA5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5D9A-67F1-7344-833C-628190E8A3BC}" type="datetime1">
              <a:rPr lang="en-GB" smtClean="0"/>
              <a:t>31/01/2025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3829B-7360-D5C6-29F0-D87537D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8DCB6-CF18-2BBE-D303-F8967D0A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5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9FCC-B7E2-083B-1245-45BCC597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A686E-AB3C-4599-F95C-CEE81853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CF0E-9F5C-CC4E-924C-3D92A7675BF2}" type="datetime1">
              <a:rPr lang="en-GB" smtClean="0"/>
              <a:t>31/01/2025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6E84F-E052-A572-E44A-1537C5D6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A5574-A18B-C2D8-1393-7F4CEA4A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C1929-8349-78AB-37F4-7B177DFB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248E-F89B-F641-B586-4A1AB3936F3A}" type="datetime1">
              <a:rPr lang="en-GB" smtClean="0"/>
              <a:t>31/01/2025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55A85-51EE-D22D-1E38-AB6C122E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BA8A7-749F-73EE-EF96-2FA6D88A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9FFE-307E-640D-CA8A-D73F2C97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7B75-9F44-D93B-23E5-691D29B1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946AA-14D3-1770-E89F-6226ABDF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430C-163E-44A7-D221-6A1033BD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466-B54B-2A42-B540-244BC5ACD136}" type="datetime1">
              <a:rPr lang="en-GB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9873-8A05-5D97-AF4E-0861B5C3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1BB9-940B-FF67-6746-A48D4F32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1524-DD72-7D32-F271-095C0BC0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FF7C4-ACBB-ABBA-8F14-F7B25FD7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E8928-2B5E-6C73-CC05-767BF2DB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5E8D9-9EA8-777C-3C01-DF8DBBFF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561-42A5-0C46-A0E7-44C6A0DB8B5A}" type="datetime1">
              <a:rPr lang="en-GB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178E-B3C0-A949-B160-0B764A7D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FFE3-759E-33AF-4EDD-6648D9D2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7D500-E889-217F-4281-C25BD7EE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B3DCA-8835-C5C6-259C-A69C2534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A60B-DD44-C2F5-0FED-10D3C9E02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2F68D-4BB6-384C-99A5-E8AE35670F4E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3B3F-1EC8-E4BE-6B77-AE3D89FE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75BE-B153-2DEE-4083-83753A8C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91BA3-D268-2B45-B545-4568A24C19B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065319FB-6C02-4E00-1AE9-BCE7FF2837F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0311" y="6388705"/>
            <a:ext cx="2935111" cy="4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0D4F8-664D-46C4-2849-718B2CB0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49EF-418A-1630-DA0B-290A57E3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9092-06BF-3C10-4269-ADB7F25C2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FE099-9416-BA4C-B6F1-A5AC5216728E}" type="datetime1">
              <a:rPr lang="en-GB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3BC5-2CCF-88EC-7C4D-FFC4C098E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45CD-F2AF-9370-9218-F46A02FE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BA6C1-AC1A-9E44-B801-44A4FF5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jpeg"/><Relationship Id="rId21" Type="http://schemas.openxmlformats.org/officeDocument/2006/relationships/diagramQuickStyle" Target="../diagrams/quickStyle1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svg"/><Relationship Id="rId20" Type="http://schemas.openxmlformats.org/officeDocument/2006/relationships/diagramLayout" Target="../diagrams/layou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microsoft.com/office/2007/relationships/diagramDrawing" Target="../diagrams/drawing1.xml"/><Relationship Id="rId10" Type="http://schemas.openxmlformats.org/officeDocument/2006/relationships/image" Target="../media/image21.png"/><Relationship Id="rId19" Type="http://schemas.openxmlformats.org/officeDocument/2006/relationships/diagramData" Target="../diagrams/data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E0D029B-F4AE-CA2C-F5E7-759613EC9A13}"/>
              </a:ext>
            </a:extLst>
          </p:cNvPr>
          <p:cNvSpPr txBox="1">
            <a:spLocks/>
          </p:cNvSpPr>
          <p:nvPr/>
        </p:nvSpPr>
        <p:spPr>
          <a:xfrm>
            <a:off x="1074691" y="1937117"/>
            <a:ext cx="10161877" cy="149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rgbClr val="000000"/>
                </a:solidFill>
                <a:latin typeface="Aptos" panose="020B0004020202020204" pitchFamily="34" charset="0"/>
              </a:rPr>
              <a:t>Predicting polycystic </a:t>
            </a:r>
            <a:r>
              <a:rPr lang="en-GB" sz="4000" b="1" dirty="0">
                <a:latin typeface="Aptos" panose="020B0004020202020204" pitchFamily="34" charset="0"/>
              </a:rPr>
              <a:t>ovary </a:t>
            </a:r>
            <a:r>
              <a:rPr lang="en-GB" sz="4000" b="1" dirty="0">
                <a:solidFill>
                  <a:schemeClr val="bg1"/>
                </a:solidFill>
                <a:latin typeface="Aptos" panose="020B0004020202020204" pitchFamily="34" charset="0"/>
              </a:rPr>
              <a:t>syndrome from </a:t>
            </a:r>
          </a:p>
          <a:p>
            <a:pPr algn="ctr"/>
            <a:r>
              <a:rPr lang="en-GB" sz="4000" b="1" dirty="0">
                <a:latin typeface="Aptos" panose="020B0004020202020204" pitchFamily="34" charset="0"/>
              </a:rPr>
              <a:t>	core body temperature </a:t>
            </a:r>
            <a:r>
              <a:rPr lang="en-GB" sz="4000" b="1" dirty="0">
                <a:solidFill>
                  <a:schemeClr val="bg1"/>
                </a:solidFill>
                <a:latin typeface="Aptos" panose="020B0004020202020204" pitchFamily="34" charset="0"/>
              </a:rPr>
              <a:t>measured in the </a:t>
            </a:r>
            <a:r>
              <a:rPr lang="en-GB" sz="4000" b="1" dirty="0">
                <a:latin typeface="Aptos" panose="020B0004020202020204" pitchFamily="34" charset="0"/>
              </a:rPr>
              <a:t>vagina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56E9-E51E-4F73-8A7F-1612B61D37B7}"/>
              </a:ext>
            </a:extLst>
          </p:cNvPr>
          <p:cNvSpPr txBox="1"/>
          <p:nvPr/>
        </p:nvSpPr>
        <p:spPr>
          <a:xfrm>
            <a:off x="455805" y="3597458"/>
            <a:ext cx="28781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C00000"/>
                </a:solidFill>
                <a:effectLst/>
                <a:latin typeface="Nexus Serif Pro"/>
              </a:rPr>
              <a:t>Professor Tom R Gaunt</a:t>
            </a:r>
          </a:p>
          <a:p>
            <a:pPr algn="l"/>
            <a:r>
              <a:rPr lang="en-GB"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B.Sc., Ph.D.(Soton.)</a:t>
            </a:r>
          </a:p>
          <a:p>
            <a:pPr algn="l"/>
            <a:r>
              <a:rPr lang="en-GB"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 of Health and </a:t>
            </a:r>
          </a:p>
          <a:p>
            <a:pPr algn="l"/>
            <a:r>
              <a:rPr lang="en-GB"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Biomedical Informatics and </a:t>
            </a:r>
          </a:p>
          <a:p>
            <a:pPr algn="l"/>
            <a:r>
              <a:rPr lang="en-GB"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MRC Investigator,</a:t>
            </a:r>
          </a:p>
          <a:p>
            <a:pPr algn="l"/>
            <a:r>
              <a:rPr lang="en-GB"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Bristol Medical School (PHS)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B21B2-D1A6-A22A-D319-16F213EFB045}"/>
              </a:ext>
            </a:extLst>
          </p:cNvPr>
          <p:cNvSpPr txBox="1"/>
          <p:nvPr/>
        </p:nvSpPr>
        <p:spPr>
          <a:xfrm>
            <a:off x="4114104" y="3597458"/>
            <a:ext cx="30604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dirty="0">
                <a:solidFill>
                  <a:srgbClr val="C00000"/>
                </a:solidFill>
                <a:effectLst/>
                <a:latin typeface="Inter"/>
              </a:rPr>
              <a:t>Dr Louise A C Millard</a:t>
            </a:r>
          </a:p>
          <a:p>
            <a:pPr marL="0" algn="l" rtl="0"/>
            <a:r>
              <a:rPr lang="en-GB" sz="10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BSc, MSc, PhD</a:t>
            </a:r>
          </a:p>
          <a:p>
            <a:pPr marL="0" algn="l" rtl="0"/>
            <a:r>
              <a:rPr lang="en-GB" sz="10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Senior Lecturer in Health Data Science </a:t>
            </a:r>
          </a:p>
          <a:p>
            <a:pPr marL="0" algn="l" rtl="0"/>
            <a:r>
              <a:rPr lang="en-GB" sz="10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MRC Integrative Epidemiology Unit</a:t>
            </a:r>
          </a:p>
          <a:p>
            <a:pPr marL="0" algn="l" rtl="0"/>
            <a:r>
              <a:rPr lang="en-GB" sz="10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Bristol Medical School, University of Bristol</a:t>
            </a:r>
          </a:p>
          <a:p>
            <a:pPr algn="l"/>
            <a:endParaRPr lang="en-GB" sz="1000" b="0" i="0" dirty="0">
              <a:solidFill>
                <a:srgbClr val="666666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FAEF5-2ED0-973B-26E8-731389CDB8EC}"/>
              </a:ext>
            </a:extLst>
          </p:cNvPr>
          <p:cNvSpPr txBox="1"/>
          <p:nvPr/>
        </p:nvSpPr>
        <p:spPr>
          <a:xfrm>
            <a:off x="7459704" y="3597458"/>
            <a:ext cx="321798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dirty="0">
                <a:solidFill>
                  <a:schemeClr val="bg1"/>
                </a:solidFill>
                <a:effectLst/>
                <a:latin typeface="Inter"/>
              </a:rPr>
              <a:t>Dr </a:t>
            </a:r>
            <a:r>
              <a:rPr lang="en-GB" sz="1400" b="1" dirty="0">
                <a:solidFill>
                  <a:schemeClr val="bg1"/>
                </a:solidFill>
                <a:latin typeface="Inter"/>
              </a:rPr>
              <a:t>Olalekan M Awoniran</a:t>
            </a:r>
            <a:endParaRPr lang="en-GB" sz="1400" b="1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BSc, MSc, PhD, FMSH</a:t>
            </a:r>
          </a:p>
          <a:p>
            <a:pPr algn="l"/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Senior Research Associate in Health Data Science</a:t>
            </a:r>
          </a:p>
          <a:p>
            <a:pPr marL="0" algn="l" rtl="0"/>
            <a:r>
              <a:rPr lang="en-GB" sz="10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MRC Integrative Epidemiology Unit</a:t>
            </a:r>
          </a:p>
          <a:p>
            <a:pPr marL="0" algn="l" rtl="0"/>
            <a:r>
              <a:rPr lang="en-GB" sz="10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Bristol Medical School, University of Bristol</a:t>
            </a:r>
          </a:p>
          <a:p>
            <a:pPr algn="l"/>
            <a:endParaRPr lang="en-GB" sz="1000" b="0" i="0" dirty="0">
              <a:solidFill>
                <a:schemeClr val="bg2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400" b="1" i="0" dirty="0">
              <a:solidFill>
                <a:srgbClr val="C00000"/>
              </a:solidFill>
              <a:effectLst/>
              <a:latin typeface="Int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34B79-8824-1CCF-5448-AA6AC89D51BD}"/>
              </a:ext>
            </a:extLst>
          </p:cNvPr>
          <p:cNvSpPr txBox="1"/>
          <p:nvPr/>
        </p:nvSpPr>
        <p:spPr>
          <a:xfrm>
            <a:off x="4161236" y="5225349"/>
            <a:ext cx="259219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dirty="0">
                <a:solidFill>
                  <a:srgbClr val="C00000"/>
                </a:solidFill>
                <a:effectLst/>
                <a:latin typeface="Inter"/>
              </a:rPr>
              <a:t>Email</a:t>
            </a:r>
          </a:p>
          <a:p>
            <a:pPr algn="l"/>
            <a:r>
              <a:rPr lang="en-GB" sz="10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GB" sz="10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lalekan.awoniran@bristol.ac.uk</a:t>
            </a:r>
            <a:endParaRPr lang="en-GB" sz="1000" b="0" i="0" dirty="0">
              <a:solidFill>
                <a:schemeClr val="bg2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400" b="1" i="0" dirty="0">
              <a:solidFill>
                <a:srgbClr val="C00000"/>
              </a:solidFill>
              <a:effectLst/>
              <a:latin typeface="Int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108D6-8CCB-BE26-8E2F-EA40D82F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2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CA129-3222-7564-156C-DC34A22D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F419-D713-9709-C072-0A62DFE1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Rounded MT Bold" panose="020F0704030504030204" pitchFamily="34" charset="77"/>
              </a:rPr>
              <a:t>Polycystic ovary syndrome (PCOS)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B0C7B8-06D2-B5E4-E982-895FC13D51C3}"/>
              </a:ext>
            </a:extLst>
          </p:cNvPr>
          <p:cNvGrpSpPr/>
          <p:nvPr/>
        </p:nvGrpSpPr>
        <p:grpSpPr>
          <a:xfrm>
            <a:off x="3809574" y="1750657"/>
            <a:ext cx="1786690" cy="1702468"/>
            <a:chOff x="6565231" y="4856569"/>
            <a:chExt cx="1786690" cy="1702468"/>
          </a:xfrm>
        </p:grpSpPr>
        <p:pic>
          <p:nvPicPr>
            <p:cNvPr id="6" name="Graphic 5" descr="Clock with solid fill">
              <a:extLst>
                <a:ext uri="{FF2B5EF4-FFF2-40B4-BE49-F238E27FC236}">
                  <a16:creationId xmlns:a16="http://schemas.microsoft.com/office/drawing/2014/main" id="{77007BDB-187F-9DA6-1AE9-4D8E809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7521" y="5644637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Medical outline">
              <a:extLst>
                <a:ext uri="{FF2B5EF4-FFF2-40B4-BE49-F238E27FC236}">
                  <a16:creationId xmlns:a16="http://schemas.microsoft.com/office/drawing/2014/main" id="{43A9E97C-9767-02D2-3582-B3E5FFAD9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5231" y="4856569"/>
              <a:ext cx="1576137" cy="157613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F91577-42FB-2F46-7DBC-0FBB18EB7653}"/>
              </a:ext>
            </a:extLst>
          </p:cNvPr>
          <p:cNvGrpSpPr/>
          <p:nvPr/>
        </p:nvGrpSpPr>
        <p:grpSpPr>
          <a:xfrm>
            <a:off x="6506939" y="1862391"/>
            <a:ext cx="2126097" cy="1440363"/>
            <a:chOff x="4678124" y="1862391"/>
            <a:chExt cx="2126097" cy="1440363"/>
          </a:xfrm>
        </p:grpSpPr>
        <p:pic>
          <p:nvPicPr>
            <p:cNvPr id="12" name="Graphic 11" descr="Woman with solid fill">
              <a:extLst>
                <a:ext uri="{FF2B5EF4-FFF2-40B4-BE49-F238E27FC236}">
                  <a16:creationId xmlns:a16="http://schemas.microsoft.com/office/drawing/2014/main" id="{025E7C2A-7A76-2C2B-1672-271E692A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78124" y="2011347"/>
              <a:ext cx="1096926" cy="1096926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23D978-92A7-D79E-7FC4-B7FBB57C91A8}"/>
                </a:ext>
              </a:extLst>
            </p:cNvPr>
            <p:cNvGrpSpPr/>
            <p:nvPr/>
          </p:nvGrpSpPr>
          <p:grpSpPr>
            <a:xfrm>
              <a:off x="4830746" y="1862391"/>
              <a:ext cx="1973475" cy="1440363"/>
              <a:chOff x="9337507" y="4957763"/>
              <a:chExt cx="1973475" cy="1440363"/>
            </a:xfrm>
          </p:grpSpPr>
          <p:pic>
            <p:nvPicPr>
              <p:cNvPr id="13" name="Graphic 12" descr="Woman with solid fill">
                <a:extLst>
                  <a:ext uri="{FF2B5EF4-FFF2-40B4-BE49-F238E27FC236}">
                    <a16:creationId xmlns:a16="http://schemas.microsoft.com/office/drawing/2014/main" id="{C10B1733-404E-FC4F-552C-0D6C6F2CF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37507" y="5148800"/>
                <a:ext cx="1096926" cy="1096926"/>
              </a:xfrm>
              <a:prstGeom prst="rect">
                <a:avLst/>
              </a:prstGeom>
            </p:spPr>
          </p:pic>
          <p:pic>
            <p:nvPicPr>
              <p:cNvPr id="14" name="Graphic 13" descr="Woman with solid fill">
                <a:extLst>
                  <a:ext uri="{FF2B5EF4-FFF2-40B4-BE49-F238E27FC236}">
                    <a16:creationId xmlns:a16="http://schemas.microsoft.com/office/drawing/2014/main" id="{A16A12B8-838D-DB91-CFAF-C7A952039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9907" y="5301200"/>
                <a:ext cx="1096926" cy="1096926"/>
              </a:xfrm>
              <a:prstGeom prst="rect">
                <a:avLst/>
              </a:prstGeom>
            </p:spPr>
          </p:pic>
          <p:pic>
            <p:nvPicPr>
              <p:cNvPr id="16" name="Graphic 15" descr="Woman with solid fill">
                <a:extLst>
                  <a:ext uri="{FF2B5EF4-FFF2-40B4-BE49-F238E27FC236}">
                    <a16:creationId xmlns:a16="http://schemas.microsoft.com/office/drawing/2014/main" id="{454E35D7-D127-B358-CDBD-6FF66C119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15738" y="4957763"/>
                <a:ext cx="1096926" cy="1096926"/>
              </a:xfrm>
              <a:prstGeom prst="rect">
                <a:avLst/>
              </a:prstGeom>
            </p:spPr>
          </p:pic>
          <p:pic>
            <p:nvPicPr>
              <p:cNvPr id="18" name="Graphic 17" descr="Woman with solid fill">
                <a:extLst>
                  <a:ext uri="{FF2B5EF4-FFF2-40B4-BE49-F238E27FC236}">
                    <a16:creationId xmlns:a16="http://schemas.microsoft.com/office/drawing/2014/main" id="{0D40A442-E6C8-F6AF-FEF0-6E0EF0C95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20538" y="5262563"/>
                <a:ext cx="1096926" cy="1096926"/>
              </a:xfrm>
              <a:prstGeom prst="rect">
                <a:avLst/>
              </a:prstGeom>
            </p:spPr>
          </p:pic>
          <p:pic>
            <p:nvPicPr>
              <p:cNvPr id="19" name="Graphic 18" descr="Woman with solid fill">
                <a:extLst>
                  <a:ext uri="{FF2B5EF4-FFF2-40B4-BE49-F238E27FC236}">
                    <a16:creationId xmlns:a16="http://schemas.microsoft.com/office/drawing/2014/main" id="{95D10264-407D-1D4A-A01C-A9109BD76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61656" y="5033963"/>
                <a:ext cx="1096926" cy="1096926"/>
              </a:xfrm>
              <a:prstGeom prst="rect">
                <a:avLst/>
              </a:prstGeom>
            </p:spPr>
          </p:pic>
          <p:pic>
            <p:nvPicPr>
              <p:cNvPr id="20" name="Graphic 19" descr="Woman with solid fill">
                <a:extLst>
                  <a:ext uri="{FF2B5EF4-FFF2-40B4-BE49-F238E27FC236}">
                    <a16:creationId xmlns:a16="http://schemas.microsoft.com/office/drawing/2014/main" id="{304259D4-B677-D6B1-0A2E-CA9569FC2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4056" y="5186363"/>
                <a:ext cx="1096926" cy="1096926"/>
              </a:xfrm>
              <a:prstGeom prst="rect">
                <a:avLst/>
              </a:prstGeom>
            </p:spPr>
          </p:pic>
          <p:pic>
            <p:nvPicPr>
              <p:cNvPr id="17" name="Graphic 16" descr="Woman with solid fill">
                <a:extLst>
                  <a:ext uri="{FF2B5EF4-FFF2-40B4-BE49-F238E27FC236}">
                    <a16:creationId xmlns:a16="http://schemas.microsoft.com/office/drawing/2014/main" id="{3DA15E4F-A52B-E516-C8F4-F5958FA19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768138" y="5110163"/>
                <a:ext cx="1096926" cy="1096926"/>
              </a:xfrm>
              <a:prstGeom prst="rect">
                <a:avLst/>
              </a:prstGeom>
            </p:spPr>
          </p:pic>
        </p:grpSp>
      </p:grpSp>
      <p:pic>
        <p:nvPicPr>
          <p:cNvPr id="25" name="Graphic 24" descr="Iceberg with solid fill">
            <a:extLst>
              <a:ext uri="{FF2B5EF4-FFF2-40B4-BE49-F238E27FC236}">
                <a16:creationId xmlns:a16="http://schemas.microsoft.com/office/drawing/2014/main" id="{D69ABE25-FE03-27D6-6E01-0CC0404B11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9557" y="1836809"/>
            <a:ext cx="1534517" cy="1534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1792E-935D-99BA-B033-EF40DAD0746F}"/>
              </a:ext>
            </a:extLst>
          </p:cNvPr>
          <p:cNvSpPr txBox="1"/>
          <p:nvPr/>
        </p:nvSpPr>
        <p:spPr>
          <a:xfrm>
            <a:off x="9227194" y="3302754"/>
            <a:ext cx="275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70% of PCOS cases undiagnosed</a:t>
            </a:r>
          </a:p>
          <a:p>
            <a:pPr algn="ctr"/>
            <a:r>
              <a:rPr lang="en-US" sz="2400" dirty="0"/>
              <a:t>worldwide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DA8BC-D777-67B9-6D03-E504A4E51D19}"/>
              </a:ext>
            </a:extLst>
          </p:cNvPr>
          <p:cNvSpPr txBox="1"/>
          <p:nvPr/>
        </p:nvSpPr>
        <p:spPr>
          <a:xfrm>
            <a:off x="6266678" y="3260673"/>
            <a:ext cx="275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Affects 8-13% of women of reproductive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DA8AC-952A-26A5-F3EB-E15A44C769C3}"/>
              </a:ext>
            </a:extLst>
          </p:cNvPr>
          <p:cNvSpPr txBox="1"/>
          <p:nvPr/>
        </p:nvSpPr>
        <p:spPr>
          <a:xfrm>
            <a:off x="3379434" y="3377404"/>
            <a:ext cx="275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Long-term health condition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8805D8-ABB6-FE5E-5BC3-BEF8A05E1B01}"/>
              </a:ext>
            </a:extLst>
          </p:cNvPr>
          <p:cNvGrpSpPr/>
          <p:nvPr/>
        </p:nvGrpSpPr>
        <p:grpSpPr>
          <a:xfrm>
            <a:off x="1511951" y="5113755"/>
            <a:ext cx="9387904" cy="685800"/>
            <a:chOff x="532635" y="5438774"/>
            <a:chExt cx="9387904" cy="6858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E5665BA-153B-767A-D480-FF3A421F28B4}"/>
                </a:ext>
              </a:extLst>
            </p:cNvPr>
            <p:cNvSpPr/>
            <p:nvPr/>
          </p:nvSpPr>
          <p:spPr>
            <a:xfrm>
              <a:off x="532635" y="5438774"/>
              <a:ext cx="882657" cy="685800"/>
            </a:xfrm>
            <a:prstGeom prst="roundRect">
              <a:avLst>
                <a:gd name="adj" fmla="val 17368"/>
              </a:avLst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0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AIM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03973D7-A64D-D9DE-66C3-3F351F24C704}"/>
                </a:ext>
              </a:extLst>
            </p:cNvPr>
            <p:cNvSpPr/>
            <p:nvPr/>
          </p:nvSpPr>
          <p:spPr>
            <a:xfrm>
              <a:off x="532635" y="5438774"/>
              <a:ext cx="9387904" cy="685800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0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	To predict PCOS amongst women using BBT time series pattern analysis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2D2E4A-BB9E-C652-359E-896587A008EC}"/>
              </a:ext>
            </a:extLst>
          </p:cNvPr>
          <p:cNvSpPr txBox="1"/>
          <p:nvPr/>
        </p:nvSpPr>
        <p:spPr>
          <a:xfrm>
            <a:off x="248037" y="3445186"/>
            <a:ext cx="275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A leading cause of infertility</a:t>
            </a:r>
            <a:endParaRPr lang="en-US" sz="2400" dirty="0"/>
          </a:p>
        </p:txBody>
      </p:sp>
      <p:pic>
        <p:nvPicPr>
          <p:cNvPr id="24" name="Picture 23" descr="A pregnant person with her stomach&#10;&#10;Description automatically generated">
            <a:extLst>
              <a:ext uri="{FF2B5EF4-FFF2-40B4-BE49-F238E27FC236}">
                <a16:creationId xmlns:a16="http://schemas.microsoft.com/office/drawing/2014/main" id="{1BE96AD7-963E-700D-9FCB-56E3797731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460" y="1856493"/>
            <a:ext cx="1149865" cy="15786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53165-FFBB-7B85-D03D-702C75DE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BB9DB-0FF6-9B21-2FB8-CBAB0908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17E0-868E-72E3-1E7F-0FE783C7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39" y="167295"/>
            <a:ext cx="10119359" cy="4060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Rounded MT Bold" panose="020F0704030504030204" pitchFamily="34" charset="77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3F29-C148-2416-19DE-37CCB5E4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33655"/>
            <a:ext cx="10896601" cy="1656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OvuCore by OvuSense - Real Time Ovulation Test &amp; Fertility Monitor Kit with  Tracking App Included, Clinically Proven Accuracy Even for Irregular Cycles  and PCOS : Amazon.co.uk: Health &amp; Personal Care">
            <a:extLst>
              <a:ext uri="{FF2B5EF4-FFF2-40B4-BE49-F238E27FC236}">
                <a16:creationId xmlns:a16="http://schemas.microsoft.com/office/drawing/2014/main" id="{DA334F87-606B-DE66-D4F8-BD8B6B60B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10842"/>
          <a:stretch/>
        </p:blipFill>
        <p:spPr bwMode="auto">
          <a:xfrm flipH="1">
            <a:off x="4176508" y="846613"/>
            <a:ext cx="770649" cy="9352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5D5EE25-8A12-C219-ADAC-7120BB359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4" t="7466"/>
          <a:stretch/>
        </p:blipFill>
        <p:spPr>
          <a:xfrm flipH="1">
            <a:off x="4856600" y="847543"/>
            <a:ext cx="619578" cy="935265"/>
          </a:xfrm>
          <a:prstGeom prst="rect">
            <a:avLst/>
          </a:prstGeom>
          <a:noFill/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F4F0220D-107D-3507-8825-2204C3C7B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4"/>
          <a:stretch/>
        </p:blipFill>
        <p:spPr bwMode="auto">
          <a:xfrm>
            <a:off x="6644083" y="709211"/>
            <a:ext cx="1965400" cy="144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1157A6-9314-442B-641D-16F06432E192}"/>
              </a:ext>
            </a:extLst>
          </p:cNvPr>
          <p:cNvSpPr/>
          <p:nvPr/>
        </p:nvSpPr>
        <p:spPr>
          <a:xfrm>
            <a:off x="4026697" y="632348"/>
            <a:ext cx="1631532" cy="231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The </a:t>
            </a:r>
            <a:r>
              <a:rPr lang="en-US" sz="1000" b="1" dirty="0" err="1">
                <a:solidFill>
                  <a:schemeClr val="tx1"/>
                </a:solidFill>
              </a:rPr>
              <a:t>OvuSense</a:t>
            </a:r>
            <a:r>
              <a:rPr lang="en-US" sz="1000" b="1" dirty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D54284-C578-9F57-2155-4692E5118E43}"/>
              </a:ext>
            </a:extLst>
          </p:cNvPr>
          <p:cNvSpPr/>
          <p:nvPr/>
        </p:nvSpPr>
        <p:spPr>
          <a:xfrm>
            <a:off x="6762466" y="590218"/>
            <a:ext cx="1742261" cy="108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Daily Cycle Temperatures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3FEDF2-AFFE-C2A0-1308-712D5A483C28}"/>
              </a:ext>
            </a:extLst>
          </p:cNvPr>
          <p:cNvSpPr txBox="1"/>
          <p:nvPr/>
        </p:nvSpPr>
        <p:spPr>
          <a:xfrm>
            <a:off x="5420118" y="1189617"/>
            <a:ext cx="1420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Cleaning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4B122-1309-EEF2-DB5B-7CC7E175A3CD}"/>
              </a:ext>
            </a:extLst>
          </p:cNvPr>
          <p:cNvCxnSpPr>
            <a:cxnSpLocks/>
          </p:cNvCxnSpPr>
          <p:nvPr/>
        </p:nvCxnSpPr>
        <p:spPr>
          <a:xfrm>
            <a:off x="5575933" y="1385436"/>
            <a:ext cx="108701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12">
            <a:extLst>
              <a:ext uri="{FF2B5EF4-FFF2-40B4-BE49-F238E27FC236}">
                <a16:creationId xmlns:a16="http://schemas.microsoft.com/office/drawing/2014/main" id="{94754937-947C-3079-77D7-E2D7951C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7" y="2307181"/>
            <a:ext cx="1630521" cy="12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>
            <a:extLst>
              <a:ext uri="{FF2B5EF4-FFF2-40B4-BE49-F238E27FC236}">
                <a16:creationId xmlns:a16="http://schemas.microsoft.com/office/drawing/2014/main" id="{7B2B5144-F636-64C8-60FA-D8E4838AE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/>
          <a:stretch/>
        </p:blipFill>
        <p:spPr bwMode="auto">
          <a:xfrm>
            <a:off x="6751558" y="2257484"/>
            <a:ext cx="1818949" cy="13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5D1645D-E816-6AAB-FC9A-364ABBDC0319}"/>
              </a:ext>
            </a:extLst>
          </p:cNvPr>
          <p:cNvSpPr txBox="1"/>
          <p:nvPr/>
        </p:nvSpPr>
        <p:spPr>
          <a:xfrm>
            <a:off x="5401830" y="2677987"/>
            <a:ext cx="1420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Preprocessing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C9374C-B2C8-A26B-55CB-2C6BBF0B975C}"/>
              </a:ext>
            </a:extLst>
          </p:cNvPr>
          <p:cNvCxnSpPr>
            <a:cxnSpLocks/>
          </p:cNvCxnSpPr>
          <p:nvPr/>
        </p:nvCxnSpPr>
        <p:spPr>
          <a:xfrm>
            <a:off x="5553982" y="2886464"/>
            <a:ext cx="12176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46A8181-8BC4-4E42-01C0-F6096F35A199}"/>
              </a:ext>
            </a:extLst>
          </p:cNvPr>
          <p:cNvSpPr/>
          <p:nvPr/>
        </p:nvSpPr>
        <p:spPr>
          <a:xfrm>
            <a:off x="4026697" y="2125078"/>
            <a:ext cx="1768112" cy="231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Daily Cycle Temperatures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641A11-0F6A-0B42-56BD-BF0B729FE0C4}"/>
              </a:ext>
            </a:extLst>
          </p:cNvPr>
          <p:cNvSpPr/>
          <p:nvPr/>
        </p:nvSpPr>
        <p:spPr>
          <a:xfrm>
            <a:off x="6954555" y="2143209"/>
            <a:ext cx="1490158" cy="15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Preprocessed Data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74B910-6F7D-07BE-8430-2E7DFEBB12C7}"/>
              </a:ext>
            </a:extLst>
          </p:cNvPr>
          <p:cNvGrpSpPr/>
          <p:nvPr/>
        </p:nvGrpSpPr>
        <p:grpSpPr>
          <a:xfrm>
            <a:off x="4204310" y="3758446"/>
            <a:ext cx="2632802" cy="915689"/>
            <a:chOff x="3882484" y="3904713"/>
            <a:chExt cx="2632802" cy="915689"/>
          </a:xfrm>
        </p:grpSpPr>
        <p:pic>
          <p:nvPicPr>
            <p:cNvPr id="35" name="Picture 3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DAEA9EED-CD6A-8445-8619-699948809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05"/>
            <a:stretch/>
          </p:blipFill>
          <p:spPr bwMode="auto">
            <a:xfrm>
              <a:off x="3895304" y="3904713"/>
              <a:ext cx="546324" cy="4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Picture 35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D9C8005-70D6-6DF7-909A-497EB5480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5" r="49911"/>
            <a:stretch/>
          </p:blipFill>
          <p:spPr bwMode="auto">
            <a:xfrm>
              <a:off x="4454444" y="3916426"/>
              <a:ext cx="546324" cy="4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Picture 36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13ADE18-8972-7FDA-2520-C2DEA9FB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01" r="25305"/>
            <a:stretch/>
          </p:blipFill>
          <p:spPr bwMode="auto">
            <a:xfrm>
              <a:off x="3882484" y="4350614"/>
              <a:ext cx="546324" cy="4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Picture 37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76FAFC9F-B1BD-A8ED-DF23-0D4FAB04B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96"/>
            <a:stretch/>
          </p:blipFill>
          <p:spPr bwMode="auto">
            <a:xfrm>
              <a:off x="4454444" y="4372888"/>
              <a:ext cx="546325" cy="447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8EEB52-1184-8D04-0289-DCBC77AA5651}"/>
                </a:ext>
              </a:extLst>
            </p:cNvPr>
            <p:cNvSpPr txBox="1"/>
            <p:nvPr/>
          </p:nvSpPr>
          <p:spPr>
            <a:xfrm>
              <a:off x="5094989" y="4258413"/>
              <a:ext cx="1420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DBA Averaging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0C93D9-260A-4256-C272-6AEDEE375111}"/>
              </a:ext>
            </a:extLst>
          </p:cNvPr>
          <p:cNvCxnSpPr>
            <a:cxnSpLocks/>
          </p:cNvCxnSpPr>
          <p:nvPr/>
        </p:nvCxnSpPr>
        <p:spPr>
          <a:xfrm>
            <a:off x="5640054" y="4323978"/>
            <a:ext cx="10040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4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37D4F806-61E9-078A-B391-492436663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/>
          <a:stretch/>
        </p:blipFill>
        <p:spPr bwMode="auto">
          <a:xfrm>
            <a:off x="6798648" y="3690241"/>
            <a:ext cx="1741400" cy="12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B2BC2C8-F120-E280-BB98-2BCB38606AED}"/>
              </a:ext>
            </a:extLst>
          </p:cNvPr>
          <p:cNvSpPr/>
          <p:nvPr/>
        </p:nvSpPr>
        <p:spPr>
          <a:xfrm>
            <a:off x="7092495" y="3563082"/>
            <a:ext cx="1369057" cy="152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Reference Cycle</a:t>
            </a:r>
          </a:p>
        </p:txBody>
      </p:sp>
      <p:pic>
        <p:nvPicPr>
          <p:cNvPr id="43" name="Picture 4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A2FB468-84AB-7FE3-79E5-523695336C0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765" b="1"/>
          <a:stretch/>
        </p:blipFill>
        <p:spPr>
          <a:xfrm>
            <a:off x="6798648" y="5055028"/>
            <a:ext cx="1741399" cy="12823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FB404B8-51D2-733C-83C8-EC61D327080D}"/>
              </a:ext>
            </a:extLst>
          </p:cNvPr>
          <p:cNvGrpSpPr/>
          <p:nvPr/>
        </p:nvGrpSpPr>
        <p:grpSpPr>
          <a:xfrm>
            <a:off x="3370217" y="4884509"/>
            <a:ext cx="1893591" cy="1242511"/>
            <a:chOff x="7389108" y="1643350"/>
            <a:chExt cx="3918119" cy="471516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1689ADF-A99B-92DF-332C-10C7E916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20756" y="1643350"/>
              <a:ext cx="3186471" cy="471516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9C80BBB-251C-F2D7-AC30-5078C800A9A0}"/>
                </a:ext>
              </a:extLst>
            </p:cNvPr>
            <p:cNvSpPr/>
            <p:nvPr/>
          </p:nvSpPr>
          <p:spPr>
            <a:xfrm>
              <a:off x="7389108" y="2074464"/>
              <a:ext cx="1015894" cy="396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390CA26-CBAF-FA8D-98A7-EA610824112C}"/>
              </a:ext>
            </a:extLst>
          </p:cNvPr>
          <p:cNvSpPr/>
          <p:nvPr/>
        </p:nvSpPr>
        <p:spPr>
          <a:xfrm>
            <a:off x="3758869" y="3618666"/>
            <a:ext cx="2373597" cy="90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Cycles from Four “Normal” Women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0F8B7A-1547-B27B-AC50-951FA03E4961}"/>
              </a:ext>
            </a:extLst>
          </p:cNvPr>
          <p:cNvSpPr/>
          <p:nvPr/>
        </p:nvSpPr>
        <p:spPr>
          <a:xfrm>
            <a:off x="3577721" y="4711836"/>
            <a:ext cx="2373597" cy="231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Dynamic Time Warping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354B17-0A5F-943A-D952-CCF142420943}"/>
              </a:ext>
            </a:extLst>
          </p:cNvPr>
          <p:cNvSpPr/>
          <p:nvPr/>
        </p:nvSpPr>
        <p:spPr>
          <a:xfrm>
            <a:off x="7018027" y="4878219"/>
            <a:ext cx="1554424" cy="231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Cycle-Level Features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C4FA84-01DD-F7AC-82AE-99C7DC6DD031}"/>
              </a:ext>
            </a:extLst>
          </p:cNvPr>
          <p:cNvCxnSpPr/>
          <p:nvPr/>
        </p:nvCxnSpPr>
        <p:spPr>
          <a:xfrm>
            <a:off x="5748731" y="5517948"/>
            <a:ext cx="67967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431493-E1E5-BCDB-0239-D8AC54374EDD}"/>
              </a:ext>
            </a:extLst>
          </p:cNvPr>
          <p:cNvCxnSpPr/>
          <p:nvPr/>
        </p:nvCxnSpPr>
        <p:spPr>
          <a:xfrm>
            <a:off x="5748731" y="5598630"/>
            <a:ext cx="67967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D0F05B-D882-6432-52E2-9E9707CFBDE5}"/>
              </a:ext>
            </a:extLst>
          </p:cNvPr>
          <p:cNvCxnSpPr/>
          <p:nvPr/>
        </p:nvCxnSpPr>
        <p:spPr>
          <a:xfrm>
            <a:off x="5744662" y="5679312"/>
            <a:ext cx="67967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Picture 20">
            <a:extLst>
              <a:ext uri="{FF2B5EF4-FFF2-40B4-BE49-F238E27FC236}">
                <a16:creationId xmlns:a16="http://schemas.microsoft.com/office/drawing/2014/main" id="{26624F59-521C-9F56-4B44-63D76495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86" y="6223753"/>
            <a:ext cx="728999" cy="62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0">
            <a:extLst>
              <a:ext uri="{FF2B5EF4-FFF2-40B4-BE49-F238E27FC236}">
                <a16:creationId xmlns:a16="http://schemas.microsoft.com/office/drawing/2014/main" id="{C77AE0FA-97CA-1955-F894-99ABE0D2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42" y="6257812"/>
            <a:ext cx="741679" cy="5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0">
            <a:extLst>
              <a:ext uri="{FF2B5EF4-FFF2-40B4-BE49-F238E27FC236}">
                <a16:creationId xmlns:a16="http://schemas.microsoft.com/office/drawing/2014/main" id="{CC73BDB3-4172-53F1-6BA2-1F6AD174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99" y="6263550"/>
            <a:ext cx="737216" cy="5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8A78E8BD-0A82-CE02-3CB0-410E23F9C66E}"/>
              </a:ext>
            </a:extLst>
          </p:cNvPr>
          <p:cNvSpPr/>
          <p:nvPr/>
        </p:nvSpPr>
        <p:spPr>
          <a:xfrm>
            <a:off x="5378207" y="6033816"/>
            <a:ext cx="1369057" cy="231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User-Level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32025-89AC-C7CF-B52A-E094CBE13235}"/>
              </a:ext>
            </a:extLst>
          </p:cNvPr>
          <p:cNvSpPr/>
          <p:nvPr/>
        </p:nvSpPr>
        <p:spPr>
          <a:xfrm>
            <a:off x="974366" y="572781"/>
            <a:ext cx="2409450" cy="29435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E6159-420B-64FF-9F35-5F2FDADF269E}"/>
              </a:ext>
            </a:extLst>
          </p:cNvPr>
          <p:cNvSpPr/>
          <p:nvPr/>
        </p:nvSpPr>
        <p:spPr>
          <a:xfrm>
            <a:off x="984978" y="2179874"/>
            <a:ext cx="2409450" cy="2292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D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</a:rPr>
              <a:t>ata Preprocessing</a:t>
            </a:r>
            <a:endParaRPr lang="en-US" sz="1200" b="1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EB549-A416-F7D6-1139-082B01852784}"/>
              </a:ext>
            </a:extLst>
          </p:cNvPr>
          <p:cNvSpPr/>
          <p:nvPr/>
        </p:nvSpPr>
        <p:spPr>
          <a:xfrm>
            <a:off x="985359" y="3584786"/>
            <a:ext cx="2409450" cy="2292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</a:rPr>
              <a:t>eature Engineering</a:t>
            </a:r>
            <a:endParaRPr lang="en-US" sz="1200" b="1" dirty="0">
              <a:solidFill>
                <a:schemeClr val="bg1"/>
              </a:solidFill>
              <a:latin typeface="Arial Rounded MT Bold" panose="020F0704030504030204" pitchFamily="34" charset="77"/>
              <a:cs typeface="Times New Roman" panose="02020603050405020304" pitchFamily="18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62C23C5-87E7-EE88-5FEB-DEBA8DA93EFD}"/>
              </a:ext>
            </a:extLst>
          </p:cNvPr>
          <p:cNvSpPr/>
          <p:nvPr/>
        </p:nvSpPr>
        <p:spPr>
          <a:xfrm rot="5400000">
            <a:off x="2005489" y="1331970"/>
            <a:ext cx="295275" cy="305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AEED56E-A618-1836-E125-80D5FD635581}"/>
              </a:ext>
            </a:extLst>
          </p:cNvPr>
          <p:cNvSpPr/>
          <p:nvPr/>
        </p:nvSpPr>
        <p:spPr>
          <a:xfrm rot="5400000">
            <a:off x="2005195" y="2827010"/>
            <a:ext cx="295275" cy="305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CD857-0984-7117-A2F9-7585110A5B81}"/>
              </a:ext>
            </a:extLst>
          </p:cNvPr>
          <p:cNvSpPr/>
          <p:nvPr/>
        </p:nvSpPr>
        <p:spPr>
          <a:xfrm>
            <a:off x="3377180" y="3569794"/>
            <a:ext cx="5239706" cy="32624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EC87C-981D-F964-1187-EEBC7BEBEE04}"/>
              </a:ext>
            </a:extLst>
          </p:cNvPr>
          <p:cNvSpPr/>
          <p:nvPr/>
        </p:nvSpPr>
        <p:spPr>
          <a:xfrm>
            <a:off x="3370218" y="2159488"/>
            <a:ext cx="5239706" cy="141626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430AD-78E1-30E5-4010-FB46AFB11031}"/>
              </a:ext>
            </a:extLst>
          </p:cNvPr>
          <p:cNvSpPr/>
          <p:nvPr/>
        </p:nvSpPr>
        <p:spPr>
          <a:xfrm>
            <a:off x="3370217" y="573395"/>
            <a:ext cx="5233783" cy="157756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Periodic Graph with solid fill">
            <a:extLst>
              <a:ext uri="{FF2B5EF4-FFF2-40B4-BE49-F238E27FC236}">
                <a16:creationId xmlns:a16="http://schemas.microsoft.com/office/drawing/2014/main" id="{6141952C-08C0-E02C-51C8-AC4D10591C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19673" y="900804"/>
            <a:ext cx="914400" cy="914400"/>
          </a:xfrm>
          <a:prstGeom prst="rect">
            <a:avLst/>
          </a:prstGeom>
        </p:spPr>
      </p:pic>
      <p:pic>
        <p:nvPicPr>
          <p:cNvPr id="21" name="Graphic 20" descr="Woman with solid fill">
            <a:extLst>
              <a:ext uri="{FF2B5EF4-FFF2-40B4-BE49-F238E27FC236}">
                <a16:creationId xmlns:a16="http://schemas.microsoft.com/office/drawing/2014/main" id="{499DF5B2-5DB7-1B3B-6008-14F5441040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35098" y="1012796"/>
            <a:ext cx="715034" cy="7150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A70990-B841-C960-FBF6-A30BAA9D5C16}"/>
              </a:ext>
            </a:extLst>
          </p:cNvPr>
          <p:cNvSpPr txBox="1"/>
          <p:nvPr/>
        </p:nvSpPr>
        <p:spPr>
          <a:xfrm>
            <a:off x="9112469" y="1786524"/>
            <a:ext cx="96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387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F09430-4FCF-518D-2F81-9A216D7D0E7C}"/>
              </a:ext>
            </a:extLst>
          </p:cNvPr>
          <p:cNvSpPr txBox="1"/>
          <p:nvPr/>
        </p:nvSpPr>
        <p:spPr>
          <a:xfrm>
            <a:off x="10305690" y="1781624"/>
            <a:ext cx="11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3754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7C59CD-286A-AC29-8E1A-C061DAF61809}"/>
              </a:ext>
            </a:extLst>
          </p:cNvPr>
          <p:cNvGrpSpPr/>
          <p:nvPr/>
        </p:nvGrpSpPr>
        <p:grpSpPr>
          <a:xfrm>
            <a:off x="8859476" y="2071737"/>
            <a:ext cx="1484696" cy="1504013"/>
            <a:chOff x="8703912" y="2566229"/>
            <a:chExt cx="1058762" cy="1058762"/>
          </a:xfrm>
        </p:grpSpPr>
        <p:pic>
          <p:nvPicPr>
            <p:cNvPr id="26" name="Graphic 25" descr="Gears with solid fill">
              <a:extLst>
                <a:ext uri="{FF2B5EF4-FFF2-40B4-BE49-F238E27FC236}">
                  <a16:creationId xmlns:a16="http://schemas.microsoft.com/office/drawing/2014/main" id="{E4D51F87-1042-AAC1-F90A-3808C66D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979697" y="2812450"/>
              <a:ext cx="457200" cy="457200"/>
            </a:xfrm>
            <a:prstGeom prst="rect">
              <a:avLst/>
            </a:prstGeom>
          </p:spPr>
        </p:pic>
        <p:pic>
          <p:nvPicPr>
            <p:cNvPr id="44" name="Graphic 43" descr="Laptop with solid fill">
              <a:extLst>
                <a:ext uri="{FF2B5EF4-FFF2-40B4-BE49-F238E27FC236}">
                  <a16:creationId xmlns:a16="http://schemas.microsoft.com/office/drawing/2014/main" id="{263C2BB4-2AAF-46AB-1954-AFA6C99B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703912" y="2566229"/>
              <a:ext cx="1058762" cy="1058762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D6CC22D-5420-B244-1F80-AD472346B0F2}"/>
              </a:ext>
            </a:extLst>
          </p:cNvPr>
          <p:cNvSpPr txBox="1"/>
          <p:nvPr/>
        </p:nvSpPr>
        <p:spPr>
          <a:xfrm>
            <a:off x="10491952" y="2212285"/>
            <a:ext cx="1595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Impute</a:t>
            </a:r>
            <a:br>
              <a:rPr lang="en-US" dirty="0"/>
            </a:br>
            <a:r>
              <a:rPr lang="en-US" dirty="0"/>
              <a:t>Smooth</a:t>
            </a:r>
            <a:br>
              <a:rPr lang="en-US" dirty="0"/>
            </a:br>
            <a:r>
              <a:rPr lang="en-US" dirty="0"/>
              <a:t>Normalize</a:t>
            </a:r>
            <a:br>
              <a:rPr lang="en-US" dirty="0"/>
            </a:br>
            <a:r>
              <a:rPr lang="en-US" dirty="0"/>
              <a:t>Standardize</a:t>
            </a:r>
          </a:p>
        </p:txBody>
      </p: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0332FD89-D347-08CD-5515-9E3B1BF7F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940928"/>
              </p:ext>
            </p:extLst>
          </p:nvPr>
        </p:nvGraphicFramePr>
        <p:xfrm>
          <a:off x="8638021" y="3584280"/>
          <a:ext cx="3592004" cy="320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5CDC5D-CDC6-1FD2-37D2-A64B945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963740-86F1-44BD-101A-233FC67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892" y="145031"/>
            <a:ext cx="5303867" cy="6450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PCOS Prediction:</a:t>
            </a:r>
            <a:br>
              <a:rPr lang="en-US" sz="3200" b="1" dirty="0"/>
            </a:br>
            <a:r>
              <a:rPr lang="en-US" sz="3200" b="1" dirty="0"/>
              <a:t>AUC Results Comparison</a:t>
            </a:r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9847B8A-551B-94BE-6D12-0F075BFDD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312084"/>
              </p:ext>
            </p:extLst>
          </p:nvPr>
        </p:nvGraphicFramePr>
        <p:xfrm>
          <a:off x="3814411" y="1215098"/>
          <a:ext cx="4540314" cy="1859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3438">
                  <a:extLst>
                    <a:ext uri="{9D8B030D-6E8A-4147-A177-3AD203B41FA5}">
                      <a16:colId xmlns:a16="http://schemas.microsoft.com/office/drawing/2014/main" val="3176502271"/>
                    </a:ext>
                  </a:extLst>
                </a:gridCol>
                <a:gridCol w="1513438">
                  <a:extLst>
                    <a:ext uri="{9D8B030D-6E8A-4147-A177-3AD203B41FA5}">
                      <a16:colId xmlns:a16="http://schemas.microsoft.com/office/drawing/2014/main" val="1680572530"/>
                    </a:ext>
                  </a:extLst>
                </a:gridCol>
                <a:gridCol w="1513438">
                  <a:extLst>
                    <a:ext uri="{9D8B030D-6E8A-4147-A177-3AD203B41FA5}">
                      <a16:colId xmlns:a16="http://schemas.microsoft.com/office/drawing/2014/main" val="643968992"/>
                    </a:ext>
                  </a:extLst>
                </a:gridCol>
              </a:tblGrid>
              <a:tr h="19041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Cycle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User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07468"/>
                  </a:ext>
                </a:extLst>
              </a:tr>
              <a:tr h="190414">
                <a:tc>
                  <a:txBody>
                    <a:bodyPr/>
                    <a:lstStyle/>
                    <a:p>
                      <a:r>
                        <a:rPr lang="en-US" sz="1400" b="1" dirty="0"/>
                        <a:t>Logistic Regression (LR)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0.65±0.07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 ±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38058"/>
                  </a:ext>
                </a:extLst>
              </a:tr>
              <a:tr h="190414">
                <a:tc>
                  <a:txBody>
                    <a:bodyPr/>
                    <a:lstStyle/>
                    <a:p>
                      <a:r>
                        <a:rPr lang="en-US" sz="1400" b="1" dirty="0"/>
                        <a:t>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0.66±0.07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 ±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60232"/>
                  </a:ext>
                </a:extLst>
              </a:tr>
              <a:tr h="190414">
                <a:tc>
                  <a:txBody>
                    <a:bodyPr/>
                    <a:lstStyle/>
                    <a:p>
                      <a:r>
                        <a:rPr lang="en-US" sz="1400" b="1" dirty="0"/>
                        <a:t>Random Forests Classifier (RFC)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0.67±0.05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0.73±0.06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33094"/>
                  </a:ext>
                </a:extLst>
              </a:tr>
            </a:tbl>
          </a:graphicData>
        </a:graphic>
      </p:graphicFrame>
      <p:pic>
        <p:nvPicPr>
          <p:cNvPr id="12" name="Picture 11" descr="A graph of a curve&#10;&#10;Description automatically generated">
            <a:extLst>
              <a:ext uri="{FF2B5EF4-FFF2-40B4-BE49-F238E27FC236}">
                <a16:creationId xmlns:a16="http://schemas.microsoft.com/office/drawing/2014/main" id="{85CB662E-8A71-A0CA-48F8-8147AF7B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018" y="306147"/>
            <a:ext cx="3193200" cy="3193200"/>
          </a:xfrm>
          <a:prstGeom prst="rect">
            <a:avLst/>
          </a:prstGeom>
        </p:spPr>
      </p:pic>
      <p:pic>
        <p:nvPicPr>
          <p:cNvPr id="14" name="Picture 13" descr="A graph of a curve&#10;&#10;Description automatically generated">
            <a:extLst>
              <a:ext uri="{FF2B5EF4-FFF2-40B4-BE49-F238E27FC236}">
                <a16:creationId xmlns:a16="http://schemas.microsoft.com/office/drawing/2014/main" id="{5F4CFC68-431B-E0EA-021D-F0F38BDD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6" y="306147"/>
            <a:ext cx="3190187" cy="31901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7B946A-DB2C-AE55-3309-A444E6FF6F54}"/>
              </a:ext>
            </a:extLst>
          </p:cNvPr>
          <p:cNvSpPr txBox="1"/>
          <p:nvPr/>
        </p:nvSpPr>
        <p:spPr>
          <a:xfrm>
            <a:off x="954789" y="145029"/>
            <a:ext cx="15242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Cycle Level - RFC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79D4B-9FB0-0FB3-EC2A-4FCC15580038}"/>
              </a:ext>
            </a:extLst>
          </p:cNvPr>
          <p:cNvSpPr txBox="1"/>
          <p:nvPr/>
        </p:nvSpPr>
        <p:spPr>
          <a:xfrm>
            <a:off x="9744430" y="145029"/>
            <a:ext cx="14643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User Level - RFC</a:t>
            </a:r>
          </a:p>
        </p:txBody>
      </p:sp>
      <p:pic>
        <p:nvPicPr>
          <p:cNvPr id="4" name="Content Placeholder 9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194F6D05-399F-2136-39DF-A370F3D72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6328" y="3426714"/>
            <a:ext cx="4217743" cy="2902953"/>
          </a:xfrm>
          <a:prstGeom prst="rect">
            <a:avLst/>
          </a:prstGeom>
        </p:spPr>
      </p:pic>
      <p:pic>
        <p:nvPicPr>
          <p:cNvPr id="5" name="Picture 4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A5DCA63-C684-31E5-BDCD-C47D4B0DD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30" y="3425878"/>
            <a:ext cx="4251512" cy="29037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F1836-B769-DE70-CB6E-5718DA2B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BA3-D268-2B45-B545-4568A24C19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0962CCB8CA64AB4DAF2C8B7389621" ma:contentTypeVersion="13" ma:contentTypeDescription="Create a new document." ma:contentTypeScope="" ma:versionID="50ab9a366842309f336ed61c5be2973d">
  <xsd:schema xmlns:xsd="http://www.w3.org/2001/XMLSchema" xmlns:xs="http://www.w3.org/2001/XMLSchema" xmlns:p="http://schemas.microsoft.com/office/2006/metadata/properties" xmlns:ns2="f90c77d1-93ed-4f71-8f4c-7998a9530f63" xmlns:ns3="e126fe4f-ea1a-43f6-ac45-2d71a1d6365f" targetNamespace="http://schemas.microsoft.com/office/2006/metadata/properties" ma:root="true" ma:fieldsID="2d131221133a372bb21dcfd9d63ff8a2" ns2:_="" ns3:_="">
    <xsd:import namespace="f90c77d1-93ed-4f71-8f4c-7998a9530f63"/>
    <xsd:import namespace="e126fe4f-ea1a-43f6-ac45-2d71a1d6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c77d1-93ed-4f71-8f4c-7998a9530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6fe4f-ea1a-43f6-ac45-2d71a1d6365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469578-d4c4-43e6-9f3e-6d981ab352b3}" ma:internalName="TaxCatchAll" ma:showField="CatchAllData" ma:web="e126fe4f-ea1a-43f6-ac45-2d71a1d636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c77d1-93ed-4f71-8f4c-7998a9530f63">
      <Terms xmlns="http://schemas.microsoft.com/office/infopath/2007/PartnerControls"/>
    </lcf76f155ced4ddcb4097134ff3c332f>
    <TaxCatchAll xmlns="e126fe4f-ea1a-43f6-ac45-2d71a1d6365f" xsi:nil="true"/>
  </documentManagement>
</p:properties>
</file>

<file path=customXml/itemProps1.xml><?xml version="1.0" encoding="utf-8"?>
<ds:datastoreItem xmlns:ds="http://schemas.openxmlformats.org/officeDocument/2006/customXml" ds:itemID="{D7E68216-494F-4C93-97F6-7C187A4ED402}"/>
</file>

<file path=customXml/itemProps2.xml><?xml version="1.0" encoding="utf-8"?>
<ds:datastoreItem xmlns:ds="http://schemas.openxmlformats.org/officeDocument/2006/customXml" ds:itemID="{3B45AE76-37C5-4C68-9BB4-0B12E3B1ED6C}"/>
</file>

<file path=customXml/itemProps3.xml><?xml version="1.0" encoding="utf-8"?>
<ds:datastoreItem xmlns:ds="http://schemas.openxmlformats.org/officeDocument/2006/customXml" ds:itemID="{EFEAE0B2-D0C1-4537-AECF-6AB0846B7786}"/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302</Words>
  <Application>Microsoft Macintosh PowerPoint</Application>
  <PresentationFormat>Widescreen</PresentationFormat>
  <Paragraphs>80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Inter</vt:lpstr>
      <vt:lpstr>Nexus Serif Pro</vt:lpstr>
      <vt:lpstr>Open Sans</vt:lpstr>
      <vt:lpstr>Times New Roman</vt:lpstr>
      <vt:lpstr>Office Theme</vt:lpstr>
      <vt:lpstr>Custom Design</vt:lpstr>
      <vt:lpstr>PowerPoint Presentation</vt:lpstr>
      <vt:lpstr>Polycystic ovary syndrome (PCOS)</vt:lpstr>
      <vt:lpstr>Methods</vt:lpstr>
      <vt:lpstr>PCOS Prediction: AUC Results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Olalekan Awoniran</dc:creator>
  <cp:lastModifiedBy>Olalekan Awoniran</cp:lastModifiedBy>
  <cp:revision>18</cp:revision>
  <dcterms:created xsi:type="dcterms:W3CDTF">2025-01-20T11:42:39Z</dcterms:created>
  <dcterms:modified xsi:type="dcterms:W3CDTF">2025-01-31T15:08:53Z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0x0101002240962CCB8CA64AB4DAF2C8B7389621</vt:lpwstr>
  </property>
</Properties>
</file>