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nva Sans" panose="020B0503030501040103" pitchFamily="34" charset="0"/>
      <p:regular r:id="rId6"/>
    </p:embeddedFont>
    <p:embeddedFont>
      <p:font typeface="Poppins Bold" pitchFamily="2" charset="77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96074" autoAdjust="0"/>
  </p:normalViewPr>
  <p:slideViewPr>
    <p:cSldViewPr>
      <p:cViewPr varScale="1">
        <p:scale>
          <a:sx n="81" d="100"/>
          <a:sy n="81" d="100"/>
        </p:scale>
        <p:origin x="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8154-2C6A-FF41-82A8-8F670AF4577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5BE53-E531-5C4F-B612-C287E41C8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5BE53-E531-5C4F-B612-C287E41C8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5BE53-E531-5C4F-B612-C287E41C8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5BE53-E531-5C4F-B612-C287E41C8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75368" y="9258300"/>
            <a:ext cx="4812632" cy="1028700"/>
          </a:xfrm>
          <a:custGeom>
            <a:avLst/>
            <a:gdLst/>
            <a:ahLst/>
            <a:cxnLst/>
            <a:rect l="l" t="t" r="r" b="b"/>
            <a:pathLst>
              <a:path w="4812632" h="1028700">
                <a:moveTo>
                  <a:pt x="0" y="0"/>
                </a:moveTo>
                <a:lnTo>
                  <a:pt x="4812632" y="0"/>
                </a:lnTo>
                <a:lnTo>
                  <a:pt x="4812632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42" y="1786211"/>
            <a:ext cx="915239" cy="915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4116" y="1736853"/>
            <a:ext cx="915239" cy="91523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042" y="4534049"/>
            <a:ext cx="915239" cy="9152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4116" y="4534049"/>
            <a:ext cx="915239" cy="91523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43453" y="584768"/>
            <a:ext cx="7385331" cy="440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-100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Evaluating the Oura Ring for Fertility Tracking:</a:t>
            </a:r>
          </a:p>
          <a:p>
            <a:pPr algn="l">
              <a:lnSpc>
                <a:spcPts val="7000"/>
              </a:lnSpc>
            </a:pPr>
            <a:r>
              <a:rPr lang="en-US" sz="5000" spc="-100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A Comparison between 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spc="-100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a Smart Ring and a Vaginal Sensor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3453" y="6407433"/>
            <a:ext cx="7908280" cy="242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55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Sarah Koerner, PhD Candidate</a:t>
            </a:r>
          </a:p>
          <a:p>
            <a:pPr algn="l">
              <a:lnSpc>
                <a:spcPts val="3919"/>
              </a:lnSpc>
            </a:pPr>
            <a:r>
              <a:rPr lang="en-US" sz="2799" spc="-55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Supervisors: Dr Louise Millard &amp; </a:t>
            </a:r>
          </a:p>
          <a:p>
            <a:pPr algn="l">
              <a:lnSpc>
                <a:spcPts val="3919"/>
              </a:lnSpc>
            </a:pPr>
            <a:r>
              <a:rPr lang="en-US" sz="2799" spc="-55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Prof Tom Gaunt</a:t>
            </a:r>
          </a:p>
          <a:p>
            <a:pPr algn="l">
              <a:lnSpc>
                <a:spcPts val="3919"/>
              </a:lnSpc>
            </a:pPr>
            <a:r>
              <a:rPr lang="en-US" sz="2799" spc="-55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University of Bristol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799" spc="-5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212857" y="9471660"/>
            <a:ext cx="6897650" cy="84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Contact: </a:t>
            </a:r>
            <a:r>
              <a:rPr lang="en-US" sz="2400" spc="-48" dirty="0" err="1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sarah.koerner@bristol.ac.uk</a:t>
            </a:r>
            <a:endParaRPr lang="en-US" sz="2400" spc="-48" dirty="0">
              <a:solidFill>
                <a:srgbClr val="000000"/>
              </a:solidFill>
              <a:latin typeface="Arial" panose="020B0604020202020204" pitchFamily="34" charset="0"/>
              <a:ea typeface="Canva Sans"/>
              <a:cs typeface="Arial" panose="020B0604020202020204" pitchFamily="34" charset="0"/>
              <a:sym typeface="Canva Sans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-4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67902" y="1729131"/>
            <a:ext cx="1638159" cy="797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7"/>
              </a:lnSpc>
            </a:pPr>
            <a:r>
              <a:rPr lang="en-US" sz="4369" b="1">
                <a:solidFill>
                  <a:srgbClr val="242424"/>
                </a:solidFill>
                <a:latin typeface="Poppins Bold"/>
                <a:ea typeface="Poppins Bold"/>
                <a:cs typeface="Poppins Bold"/>
                <a:sym typeface="Poppins Bold"/>
              </a:rPr>
              <a:t>1 in 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67902" y="4526327"/>
            <a:ext cx="1638159" cy="797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7"/>
              </a:lnSpc>
            </a:pPr>
            <a:r>
              <a:rPr lang="en-US" sz="4369" b="1">
                <a:solidFill>
                  <a:srgbClr val="242424"/>
                </a:solidFill>
                <a:latin typeface="Poppins Bold"/>
                <a:ea typeface="Poppins Bold"/>
                <a:cs typeface="Poppins Bold"/>
                <a:sym typeface="Poppins Bold"/>
              </a:rPr>
              <a:t>1 in 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92659" y="1729131"/>
            <a:ext cx="1638159" cy="797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7"/>
              </a:lnSpc>
            </a:pPr>
            <a:r>
              <a:rPr lang="en-US" sz="4369" b="1">
                <a:solidFill>
                  <a:srgbClr val="242424"/>
                </a:solidFill>
                <a:latin typeface="Poppins Bold"/>
                <a:ea typeface="Poppins Bold"/>
                <a:cs typeface="Poppins Bold"/>
                <a:sym typeface="Poppins Bold"/>
              </a:rPr>
              <a:t>1 in 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92659" y="4476969"/>
            <a:ext cx="1638159" cy="797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7"/>
              </a:lnSpc>
            </a:pPr>
            <a:r>
              <a:rPr lang="en-US" sz="4369" b="1">
                <a:solidFill>
                  <a:srgbClr val="242424"/>
                </a:solidFill>
                <a:latin typeface="Poppins Bold"/>
                <a:ea typeface="Poppins Bold"/>
                <a:cs typeface="Poppins Bold"/>
                <a:sym typeface="Poppins Bold"/>
              </a:rPr>
              <a:t>1 in 10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16685" y="2802506"/>
            <a:ext cx="4347053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couples experience infertility at one point in their lives globally (WHO, 2023)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38213" y="2802506"/>
            <a:ext cx="4347053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people are diagnosed with PCOS globally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(WHO, 2023)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38213" y="5649243"/>
            <a:ext cx="4347053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people are diagnosed with endometriosis globally 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(WHO, 2023)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16685" y="5649243"/>
            <a:ext cx="4347053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infertile couples are diagnosed with unexplained infertility (UK) (NHS, 2023)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4E640-1059-FE3C-EAD8-BD5C6C330A7D}"/>
              </a:ext>
            </a:extLst>
          </p:cNvPr>
          <p:cNvSpPr txBox="1"/>
          <p:nvPr/>
        </p:nvSpPr>
        <p:spPr>
          <a:xfrm>
            <a:off x="9753600" y="8686394"/>
            <a:ext cx="969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5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Project funding: University of Bristol Jean Goulding Institute Seed Corn Award.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75368" y="9258300"/>
            <a:ext cx="4812632" cy="1028700"/>
          </a:xfrm>
          <a:custGeom>
            <a:avLst/>
            <a:gdLst/>
            <a:ahLst/>
            <a:cxnLst/>
            <a:rect l="l" t="t" r="r" b="b"/>
            <a:pathLst>
              <a:path w="4812632" h="1028700">
                <a:moveTo>
                  <a:pt x="0" y="0"/>
                </a:moveTo>
                <a:lnTo>
                  <a:pt x="4812632" y="0"/>
                </a:lnTo>
                <a:lnTo>
                  <a:pt x="4812632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97177" y="3555994"/>
            <a:ext cx="7956462" cy="3580408"/>
          </a:xfrm>
          <a:custGeom>
            <a:avLst/>
            <a:gdLst/>
            <a:ahLst/>
            <a:cxnLst/>
            <a:rect l="l" t="t" r="r" b="b"/>
            <a:pathLst>
              <a:path w="7956462" h="3580408">
                <a:moveTo>
                  <a:pt x="0" y="0"/>
                </a:moveTo>
                <a:lnTo>
                  <a:pt x="7956462" y="0"/>
                </a:lnTo>
                <a:lnTo>
                  <a:pt x="7956462" y="3580408"/>
                </a:lnTo>
                <a:lnTo>
                  <a:pt x="0" y="3580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212857" y="9471660"/>
            <a:ext cx="6897650" cy="84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Contact: </a:t>
            </a:r>
            <a:r>
              <a:rPr lang="en-US" sz="2400" spc="-48" dirty="0" err="1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sarah.koerner@bristol.ac.uk</a:t>
            </a:r>
            <a:endParaRPr lang="en-US" sz="2400" spc="-48" dirty="0">
              <a:solidFill>
                <a:srgbClr val="000000"/>
              </a:solidFill>
              <a:latin typeface="Arial" panose="020B0604020202020204" pitchFamily="34" charset="0"/>
              <a:ea typeface="Canva Sans"/>
              <a:cs typeface="Arial" panose="020B0604020202020204" pitchFamily="34" charset="0"/>
              <a:sym typeface="Canva Sans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-4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5364" y="608039"/>
            <a:ext cx="6108862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89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Body Temperature as a Key Fertility Marker </a:t>
            </a:r>
          </a:p>
        </p:txBody>
      </p:sp>
      <p:pic>
        <p:nvPicPr>
          <p:cNvPr id="15" name="Picture 14" descr="A cellphone next to a white egg&#10;&#10;AI-generated content may be incorrect.">
            <a:extLst>
              <a:ext uri="{FF2B5EF4-FFF2-40B4-BE49-F238E27FC236}">
                <a16:creationId xmlns:a16="http://schemas.microsoft.com/office/drawing/2014/main" id="{BF2380AC-98D4-8F36-F0AD-D9D7A444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89796" l="8134" r="89805">
                        <a14:foregroundMark x1="41545" y1="8071" x2="40667" y2="8302"/>
                        <a14:foregroundMark x1="28555" y1="22555" x2="23861" y2="38648"/>
                        <a14:foregroundMark x1="23861" y1="38648" x2="24078" y2="44898"/>
                        <a14:foregroundMark x1="36860" y1="26065" x2="28416" y2="43750"/>
                        <a14:foregroundMark x1="28416" y1="43750" x2="26514" y2="50520"/>
                        <a14:foregroundMark x1="29289" y1="52290" x2="30694" y2="50638"/>
                        <a14:foregroundMark x1="30694" y1="50638" x2="29935" y2="37628"/>
                        <a14:foregroundMark x1="29935" y1="37628" x2="22668" y2="28316"/>
                        <a14:foregroundMark x1="22668" y1="28316" x2="16920" y2="36607"/>
                        <a14:foregroundMark x1="16920" y1="36607" x2="24078" y2="32015"/>
                        <a14:foregroundMark x1="24078" y1="32015" x2="26573" y2="24490"/>
                        <a14:foregroundMark x1="8568" y1="35714" x2="8378" y2="41517"/>
                        <a14:foregroundMark x1="12988" y1="41891" x2="14859" y2="39158"/>
                        <a14:foregroundMark x1="14859" y1="39158" x2="15747" y2="43651"/>
                        <a14:foregroundMark x1="23987" y1="48907" x2="41757" y2="45791"/>
                        <a14:foregroundMark x1="41757" y1="45791" x2="49892" y2="38648"/>
                        <a14:foregroundMark x1="49892" y1="38648" x2="45445" y2="29974"/>
                        <a14:foregroundMark x1="45445" y1="29974" x2="38638" y2="58917"/>
                        <a14:foregroundMark x1="39982" y1="59682" x2="46746" y2="58546"/>
                        <a14:foregroundMark x1="46746" y1="58546" x2="63124" y2="41454"/>
                        <a14:foregroundMark x1="63124" y1="41454" x2="50000" y2="51913"/>
                        <a14:foregroundMark x1="50000" y1="51913" x2="56291" y2="60459"/>
                        <a14:foregroundMark x1="56291" y1="60459" x2="62581" y2="50383"/>
                        <a14:foregroundMark x1="62581" y1="50383" x2="54338" y2="56250"/>
                        <a14:foregroundMark x1="54338" y1="56250" x2="57592" y2="67092"/>
                        <a14:foregroundMark x1="57592" y1="67092" x2="68872" y2="56378"/>
                        <a14:foregroundMark x1="68872" y1="56378" x2="61497" y2="57781"/>
                        <a14:foregroundMark x1="44252" y1="71556" x2="41432" y2="67985"/>
                        <a14:backgroundMark x1="50108" y1="8418" x2="41106" y2="10459"/>
                        <a14:backgroundMark x1="41106" y1="10459" x2="46312" y2="19388"/>
                        <a14:backgroundMark x1="46312" y1="19388" x2="36985" y2="17347"/>
                        <a14:backgroundMark x1="36985" y1="17347" x2="37310" y2="21301"/>
                        <a14:backgroundMark x1="36985" y1="24235" x2="38395" y2="24235"/>
                        <a14:backgroundMark x1="47072" y1="18240" x2="51302" y2="16837"/>
                        <a14:backgroundMark x1="39262" y1="19898" x2="42408" y2="20791"/>
                        <a14:backgroundMark x1="42191" y1="20408" x2="41432" y2="18878"/>
                        <a14:backgroundMark x1="38503" y1="21046" x2="38720" y2="22577"/>
                        <a14:backgroundMark x1="28308" y1="21046" x2="29718" y2="20536"/>
                        <a14:backgroundMark x1="29176" y1="19770" x2="35792" y2="13648"/>
                        <a14:backgroundMark x1="35792" y1="13648" x2="45119" y2="9184"/>
                        <a14:backgroundMark x1="45119" y1="9184" x2="33080" y2="5357"/>
                        <a14:backgroundMark x1="33080" y1="5357" x2="45011" y2="6505"/>
                        <a14:backgroundMark x1="45011" y1="6505" x2="53579" y2="6378"/>
                        <a14:backgroundMark x1="53579" y1="6378" x2="54881" y2="7653"/>
                        <a14:backgroundMark x1="55748" y1="8036" x2="45119" y2="9311"/>
                        <a14:backgroundMark x1="45119" y1="9311" x2="42516" y2="8801"/>
                        <a14:backgroundMark x1="29501" y1="17985" x2="36768" y2="9566"/>
                        <a14:backgroundMark x1="36768" y1="9566" x2="30477" y2="15561"/>
                        <a14:backgroundMark x1="30477" y1="15561" x2="39913" y2="7526"/>
                        <a14:backgroundMark x1="39913" y1="7526" x2="36659" y2="10714"/>
                        <a14:backgroundMark x1="7158" y1="40561" x2="30152" y2="55230"/>
                        <a14:backgroundMark x1="30152" y1="55230" x2="20607" y2="55357"/>
                        <a14:backgroundMark x1="20607" y1="55357" x2="13449" y2="50000"/>
                        <a14:backgroundMark x1="13449" y1="50000" x2="6833" y2="49872"/>
                        <a14:backgroundMark x1="18004" y1="48980" x2="16269" y2="49107"/>
                        <a14:backgroundMark x1="16594" y1="48597" x2="16920" y2="49362"/>
                        <a14:backgroundMark x1="25271" y1="56888" x2="24187" y2="57015"/>
                        <a14:backgroundMark x1="10629" y1="44643" x2="7375" y2="42092"/>
                        <a14:backgroundMark x1="9978" y1="45918" x2="6616" y2="46429"/>
                        <a14:backgroundMark x1="9436" y1="46556" x2="9978" y2="46173"/>
                        <a14:backgroundMark x1="7918" y1="41582" x2="8243" y2="42602"/>
                        <a14:backgroundMark x1="8460" y1="41964" x2="7918" y2="41582"/>
                        <a14:backgroundMark x1="24946" y1="57526" x2="23753" y2="58291"/>
                        <a14:backgroundMark x1="55098" y1="69770" x2="37852" y2="59949"/>
                        <a14:backgroundMark x1="40998" y1="9439" x2="40889" y2="8546"/>
                        <a14:backgroundMark x1="40889" y1="8418" x2="40889" y2="88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7458237" cy="6341928"/>
          </a:xfrm>
          <a:prstGeom prst="rect">
            <a:avLst/>
          </a:prstGeom>
        </p:spPr>
      </p:pic>
      <p:pic>
        <p:nvPicPr>
          <p:cNvPr id="17" name="Picture 16" descr="A silver ring with green and yellow chips&#10;&#10;AI-generated content may be incorrect.">
            <a:extLst>
              <a:ext uri="{FF2B5EF4-FFF2-40B4-BE49-F238E27FC236}">
                <a16:creationId xmlns:a16="http://schemas.microsoft.com/office/drawing/2014/main" id="{3F101CF5-1728-F448-4EDC-0A5C47CA17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654" y1="84722" x2="35065" y2="75772"/>
                        <a14:foregroundMark x1="35065" y1="75772" x2="32208" y2="64969"/>
                        <a14:foregroundMark x1="32208" y1="64969" x2="32381" y2="61574"/>
                        <a14:foregroundMark x1="43117" y1="88426" x2="51775" y2="84568"/>
                        <a14:foregroundMark x1="52121" y1="85031" x2="61991" y2="72222"/>
                        <a14:foregroundMark x1="61905" y1="72994" x2="68571" y2="57407"/>
                        <a14:foregroundMark x1="68225" y1="58179" x2="71775" y2="43673"/>
                        <a14:foregroundMark x1="71429" y1="45370" x2="71948" y2="33642"/>
                        <a14:foregroundMark x1="71948" y1="33642" x2="72121" y2="44136"/>
                        <a14:foregroundMark x1="59567" y1="14352" x2="65541" y2="19136"/>
                        <a14:foregroundMark x1="65541" y1="19136" x2="70303" y2="27932"/>
                        <a14:foregroundMark x1="70303" y1="27932" x2="72554" y2="37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34" y="5160134"/>
            <a:ext cx="7298278" cy="40981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949E30-D8DF-C5AF-767F-8F3CEF2AEDB6}"/>
              </a:ext>
            </a:extLst>
          </p:cNvPr>
          <p:cNvSpPr txBox="1"/>
          <p:nvPr/>
        </p:nvSpPr>
        <p:spPr>
          <a:xfrm>
            <a:off x="797177" y="7277100"/>
            <a:ext cx="38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Bull et al. (2019)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E5B3B-021A-4A11-9314-06C44BE87D14}"/>
              </a:ext>
            </a:extLst>
          </p:cNvPr>
          <p:cNvSpPr txBox="1"/>
          <p:nvPr/>
        </p:nvSpPr>
        <p:spPr>
          <a:xfrm>
            <a:off x="14161613" y="1338144"/>
            <a:ext cx="38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OvuSense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OvuCore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HealthTech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26314-C4C7-63BA-390D-68A74DDBD7AD}"/>
              </a:ext>
            </a:extLst>
          </p:cNvPr>
          <p:cNvSpPr txBox="1"/>
          <p:nvPr/>
        </p:nvSpPr>
        <p:spPr>
          <a:xfrm>
            <a:off x="10026193" y="7833913"/>
            <a:ext cx="38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Oura Ring Gen 3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Oura Health Oy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212857" y="9471660"/>
            <a:ext cx="6897650" cy="84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-48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Contact: </a:t>
            </a:r>
            <a:r>
              <a:rPr lang="en-US" sz="2400" spc="-48" dirty="0" err="1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sarah.koerner@bristol.ac.uk</a:t>
            </a:r>
            <a:endParaRPr lang="en-US" sz="2400" spc="-48" dirty="0">
              <a:solidFill>
                <a:srgbClr val="000000"/>
              </a:solidFill>
              <a:latin typeface="Arial" panose="020B0604020202020204" pitchFamily="34" charset="0"/>
              <a:ea typeface="Canva Sans"/>
              <a:cs typeface="Arial" panose="020B0604020202020204" pitchFamily="34" charset="0"/>
              <a:sym typeface="Canva Sans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-4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475368" y="9258300"/>
            <a:ext cx="4812632" cy="1028700"/>
          </a:xfrm>
          <a:custGeom>
            <a:avLst/>
            <a:gdLst/>
            <a:ahLst/>
            <a:cxnLst/>
            <a:rect l="l" t="t" r="r" b="b"/>
            <a:pathLst>
              <a:path w="4812632" h="1028700">
                <a:moveTo>
                  <a:pt x="0" y="0"/>
                </a:moveTo>
                <a:lnTo>
                  <a:pt x="4812632" y="0"/>
                </a:lnTo>
                <a:lnTo>
                  <a:pt x="4812632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8797" y="599369"/>
            <a:ext cx="637493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89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Study Aims &amp; Methods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9474A-F466-902A-3ADA-C574AA831E35}"/>
              </a:ext>
            </a:extLst>
          </p:cNvPr>
          <p:cNvSpPr txBox="1"/>
          <p:nvPr/>
        </p:nvSpPr>
        <p:spPr>
          <a:xfrm>
            <a:off x="384435" y="4969554"/>
            <a:ext cx="233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Baseline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799EB-ED35-2539-F0C1-AF0605B5C73A}"/>
              </a:ext>
            </a:extLst>
          </p:cNvPr>
          <p:cNvSpPr txBox="1"/>
          <p:nvPr/>
        </p:nvSpPr>
        <p:spPr>
          <a:xfrm>
            <a:off x="10753458" y="5002292"/>
            <a:ext cx="261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feedback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BC95D-3D12-6DA6-90E8-0C5E2D0B2665}"/>
              </a:ext>
            </a:extLst>
          </p:cNvPr>
          <p:cNvSpPr txBox="1"/>
          <p:nvPr/>
        </p:nvSpPr>
        <p:spPr>
          <a:xfrm>
            <a:off x="7816649" y="3204071"/>
            <a:ext cx="207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40 nights </a:t>
            </a:r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3E398A8-C7A6-E824-3F1C-7BFCC1A87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306" y="3070449"/>
            <a:ext cx="634392" cy="634392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85FF733E-B401-0770-622E-A69277C156CF}"/>
              </a:ext>
            </a:extLst>
          </p:cNvPr>
          <p:cNvSpPr/>
          <p:nvPr/>
        </p:nvSpPr>
        <p:spPr>
          <a:xfrm>
            <a:off x="384435" y="3135662"/>
            <a:ext cx="1876928" cy="1765497"/>
          </a:xfrm>
          <a:custGeom>
            <a:avLst/>
            <a:gdLst/>
            <a:ahLst/>
            <a:cxnLst/>
            <a:rect l="l" t="t" r="r" b="b"/>
            <a:pathLst>
              <a:path w="2085467" h="2155521">
                <a:moveTo>
                  <a:pt x="0" y="0"/>
                </a:moveTo>
                <a:lnTo>
                  <a:pt x="2085467" y="0"/>
                </a:lnTo>
                <a:lnTo>
                  <a:pt x="2085467" y="2155520"/>
                </a:lnTo>
                <a:lnTo>
                  <a:pt x="0" y="2155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2517085-6CE4-873D-4EA8-81BCB3A8C4CE}"/>
              </a:ext>
            </a:extLst>
          </p:cNvPr>
          <p:cNvSpPr/>
          <p:nvPr/>
        </p:nvSpPr>
        <p:spPr>
          <a:xfrm>
            <a:off x="4641926" y="1776566"/>
            <a:ext cx="2308722" cy="5513367"/>
          </a:xfrm>
          <a:custGeom>
            <a:avLst/>
            <a:gdLst/>
            <a:ahLst/>
            <a:cxnLst/>
            <a:rect l="l" t="t" r="r" b="b"/>
            <a:pathLst>
              <a:path w="2308722" h="5513367">
                <a:moveTo>
                  <a:pt x="0" y="0"/>
                </a:moveTo>
                <a:lnTo>
                  <a:pt x="2308723" y="0"/>
                </a:lnTo>
                <a:lnTo>
                  <a:pt x="2308723" y="5513367"/>
                </a:lnTo>
                <a:lnTo>
                  <a:pt x="0" y="55133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575964E8-686A-2691-12EF-BB76EA16EFBF}"/>
              </a:ext>
            </a:extLst>
          </p:cNvPr>
          <p:cNvSpPr/>
          <p:nvPr/>
        </p:nvSpPr>
        <p:spPr>
          <a:xfrm>
            <a:off x="6553731" y="4217770"/>
            <a:ext cx="262123" cy="696462"/>
          </a:xfrm>
          <a:custGeom>
            <a:avLst/>
            <a:gdLst/>
            <a:ahLst/>
            <a:cxnLst/>
            <a:rect l="l" t="t" r="r" b="b"/>
            <a:pathLst>
              <a:path w="262123" h="696462">
                <a:moveTo>
                  <a:pt x="0" y="0"/>
                </a:moveTo>
                <a:lnTo>
                  <a:pt x="262123" y="0"/>
                </a:lnTo>
                <a:lnTo>
                  <a:pt x="262123" y="696462"/>
                </a:lnTo>
                <a:lnTo>
                  <a:pt x="0" y="696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45DC574-6607-B290-3ABE-9140B7A44D88}"/>
              </a:ext>
            </a:extLst>
          </p:cNvPr>
          <p:cNvSpPr/>
          <p:nvPr/>
        </p:nvSpPr>
        <p:spPr>
          <a:xfrm>
            <a:off x="5670581" y="4204697"/>
            <a:ext cx="262123" cy="696462"/>
          </a:xfrm>
          <a:custGeom>
            <a:avLst/>
            <a:gdLst/>
            <a:ahLst/>
            <a:cxnLst/>
            <a:rect l="l" t="t" r="r" b="b"/>
            <a:pathLst>
              <a:path w="262123" h="696462">
                <a:moveTo>
                  <a:pt x="0" y="0"/>
                </a:moveTo>
                <a:lnTo>
                  <a:pt x="262123" y="0"/>
                </a:lnTo>
                <a:lnTo>
                  <a:pt x="262123" y="696462"/>
                </a:lnTo>
                <a:lnTo>
                  <a:pt x="0" y="696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78B8ED8-1E9E-F531-DB0D-421CC2801AA9}"/>
              </a:ext>
            </a:extLst>
          </p:cNvPr>
          <p:cNvSpPr/>
          <p:nvPr/>
        </p:nvSpPr>
        <p:spPr>
          <a:xfrm>
            <a:off x="15288006" y="3122998"/>
            <a:ext cx="2493247" cy="1942738"/>
          </a:xfrm>
          <a:custGeom>
            <a:avLst/>
            <a:gdLst/>
            <a:ahLst/>
            <a:cxnLst/>
            <a:rect l="l" t="t" r="r" b="b"/>
            <a:pathLst>
              <a:path w="2493247" h="1942738">
                <a:moveTo>
                  <a:pt x="0" y="0"/>
                </a:moveTo>
                <a:lnTo>
                  <a:pt x="2493247" y="0"/>
                </a:lnTo>
                <a:lnTo>
                  <a:pt x="2493247" y="1942738"/>
                </a:lnTo>
                <a:lnTo>
                  <a:pt x="0" y="19427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A544FEF1-B0BB-2286-989B-5CEF4170F147}"/>
              </a:ext>
            </a:extLst>
          </p:cNvPr>
          <p:cNvSpPr/>
          <p:nvPr/>
        </p:nvSpPr>
        <p:spPr>
          <a:xfrm>
            <a:off x="2289067" y="4069759"/>
            <a:ext cx="2325155" cy="160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15">
            <a:extLst>
              <a:ext uri="{FF2B5EF4-FFF2-40B4-BE49-F238E27FC236}">
                <a16:creationId xmlns:a16="http://schemas.microsoft.com/office/drawing/2014/main" id="{63C5477C-A810-436A-0D9B-EEA631DE5986}"/>
              </a:ext>
            </a:extLst>
          </p:cNvPr>
          <p:cNvSpPr/>
          <p:nvPr/>
        </p:nvSpPr>
        <p:spPr>
          <a:xfrm>
            <a:off x="7022724" y="4094367"/>
            <a:ext cx="3547486" cy="160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E806CDF9-0C00-6375-268F-65031D713790}"/>
              </a:ext>
            </a:extLst>
          </p:cNvPr>
          <p:cNvSpPr/>
          <p:nvPr/>
        </p:nvSpPr>
        <p:spPr>
          <a:xfrm>
            <a:off x="10753458" y="3204057"/>
            <a:ext cx="1876928" cy="1765497"/>
          </a:xfrm>
          <a:custGeom>
            <a:avLst/>
            <a:gdLst/>
            <a:ahLst/>
            <a:cxnLst/>
            <a:rect l="l" t="t" r="r" b="b"/>
            <a:pathLst>
              <a:path w="2085467" h="2155521">
                <a:moveTo>
                  <a:pt x="0" y="0"/>
                </a:moveTo>
                <a:lnTo>
                  <a:pt x="2085467" y="0"/>
                </a:lnTo>
                <a:lnTo>
                  <a:pt x="2085467" y="2155520"/>
                </a:lnTo>
                <a:lnTo>
                  <a:pt x="0" y="2155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C9D8C00E-C8BB-A2BF-CD18-3CE739302D43}"/>
              </a:ext>
            </a:extLst>
          </p:cNvPr>
          <p:cNvSpPr/>
          <p:nvPr/>
        </p:nvSpPr>
        <p:spPr>
          <a:xfrm>
            <a:off x="12916101" y="4094367"/>
            <a:ext cx="21630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702C4-D9B2-061F-7DC4-AC10FF6A65F1}"/>
              </a:ext>
            </a:extLst>
          </p:cNvPr>
          <p:cNvSpPr txBox="1"/>
          <p:nvPr/>
        </p:nvSpPr>
        <p:spPr>
          <a:xfrm>
            <a:off x="2635123" y="3204071"/>
            <a:ext cx="26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up devices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1C076-1A6F-6709-DD86-FAFD6F8CAE0D}"/>
              </a:ext>
            </a:extLst>
          </p:cNvPr>
          <p:cNvSpPr txBox="1"/>
          <p:nvPr/>
        </p:nvSpPr>
        <p:spPr>
          <a:xfrm>
            <a:off x="12916232" y="3222017"/>
            <a:ext cx="244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D8565-5D18-0CB3-423A-074A1CC302CE}"/>
              </a:ext>
            </a:extLst>
          </p:cNvPr>
          <p:cNvSpPr txBox="1"/>
          <p:nvPr/>
        </p:nvSpPr>
        <p:spPr>
          <a:xfrm>
            <a:off x="1087548" y="7826633"/>
            <a:ext cx="5863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1: 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 temperature data – vaginal (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OvuSense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vs finger (Oura)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701B1-1B4C-988E-DB1B-DAC7CA9CACE5}"/>
              </a:ext>
            </a:extLst>
          </p:cNvPr>
          <p:cNvSpPr txBox="1"/>
          <p:nvPr/>
        </p:nvSpPr>
        <p:spPr>
          <a:xfrm>
            <a:off x="9606502" y="7826633"/>
            <a:ext cx="82242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2: 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participant acceptability (questionnaire + temperature data completeness)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Props1.xml><?xml version="1.0" encoding="utf-8"?>
<ds:datastoreItem xmlns:ds="http://schemas.openxmlformats.org/officeDocument/2006/customXml" ds:itemID="{E510A43F-E8A2-438C-B35E-F41E434BF968}"/>
</file>

<file path=customXml/itemProps2.xml><?xml version="1.0" encoding="utf-8"?>
<ds:datastoreItem xmlns:ds="http://schemas.openxmlformats.org/officeDocument/2006/customXml" ds:itemID="{51206EC7-58D9-40F3-AABA-1CB0E96A2058}"/>
</file>

<file path=customXml/itemProps3.xml><?xml version="1.0" encoding="utf-8"?>
<ds:datastoreItem xmlns:ds="http://schemas.openxmlformats.org/officeDocument/2006/customXml" ds:itemID="{FA5B6536-B6A6-4BEE-8F8B-E98C1F0E6800}"/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222</Words>
  <Application>Microsoft Macintosh PowerPoint</Application>
  <PresentationFormat>Custom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Canva Sans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Oura Ring for Fertility Tracking: A Comparison between a smart ring and a vaginal sensor</dc:title>
  <cp:lastModifiedBy>Sarah Koerner</cp:lastModifiedBy>
  <cp:revision>14</cp:revision>
  <dcterms:created xsi:type="dcterms:W3CDTF">2006-08-16T00:00:00Z</dcterms:created>
  <dcterms:modified xsi:type="dcterms:W3CDTF">2025-01-30T08:10:55Z</dcterms:modified>
  <dc:identifier>DAGdAeob61E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